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9" r:id="rId12"/>
    <p:sldId id="266" r:id="rId13"/>
    <p:sldId id="267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47" d="100"/>
          <a:sy n="47" d="100"/>
        </p:scale>
        <p:origin x="2064" y="8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AED68-77CC-4AA8-A506-F3C89A9AD133}" type="datetimeFigureOut">
              <a:rPr lang="en-US" smtClean="0"/>
              <a:t>6/17/2026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389AB-8D0D-43F2-8AEB-DB68312B5F4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45876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AED68-77CC-4AA8-A506-F3C89A9AD133}" type="datetimeFigureOut">
              <a:rPr lang="en-US" smtClean="0"/>
              <a:t>6/17/2026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389AB-8D0D-43F2-8AEB-DB68312B5F4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62752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AED68-77CC-4AA8-A506-F3C89A9AD133}" type="datetimeFigureOut">
              <a:rPr lang="en-US" smtClean="0"/>
              <a:t>6/17/2026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389AB-8D0D-43F2-8AEB-DB68312B5F4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10401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AED68-77CC-4AA8-A506-F3C89A9AD133}" type="datetimeFigureOut">
              <a:rPr lang="en-US" smtClean="0"/>
              <a:t>6/17/2026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389AB-8D0D-43F2-8AEB-DB68312B5F4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97220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AED68-77CC-4AA8-A506-F3C89A9AD133}" type="datetimeFigureOut">
              <a:rPr lang="en-US" smtClean="0"/>
              <a:t>6/17/2026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389AB-8D0D-43F2-8AEB-DB68312B5F4B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00446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AED68-77CC-4AA8-A506-F3C89A9AD133}" type="datetimeFigureOut">
              <a:rPr lang="en-US" smtClean="0"/>
              <a:t>6/17/2026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389AB-8D0D-43F2-8AEB-DB68312B5F4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76721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AED68-77CC-4AA8-A506-F3C89A9AD133}" type="datetimeFigureOut">
              <a:rPr lang="en-US" smtClean="0"/>
              <a:t>6/17/2026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389AB-8D0D-43F2-8AEB-DB68312B5F4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44621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AED68-77CC-4AA8-A506-F3C89A9AD133}" type="datetimeFigureOut">
              <a:rPr lang="en-US" smtClean="0"/>
              <a:t>6/17/2026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67503" cy="320040"/>
          </a:xfrm>
        </p:spPr>
        <p:txBody>
          <a:bodyPr/>
          <a:lstStyle>
            <a:lvl1pPr>
              <a:defRPr>
                <a:solidFill>
                  <a:srgbClr val="FFFFFF">
                    <a:alpha val="69804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389AB-8D0D-43F2-8AEB-DB68312B5F4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27475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90000"/>
                  </a:srgbClr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810AED68-77CC-4AA8-A506-F3C89A9AD133}" type="datetimeFigureOut">
              <a:rPr lang="en-US" smtClean="0"/>
              <a:t>6/17/2026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8523" y="6236208"/>
            <a:ext cx="5103729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389AB-8D0D-43F2-8AEB-DB68312B5F4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86514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AED68-77CC-4AA8-A506-F3C89A9AD133}" type="datetimeFigureOut">
              <a:rPr lang="en-US" smtClean="0"/>
              <a:t>6/17/2026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389AB-8D0D-43F2-8AEB-DB68312B5F4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36174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AED68-77CC-4AA8-A506-F3C89A9AD133}" type="datetimeFigureOut">
              <a:rPr lang="en-US" smtClean="0"/>
              <a:t>6/17/2026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389AB-8D0D-43F2-8AEB-DB68312B5F4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02008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chemeClr val="bg1"/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810AED68-77CC-4AA8-A506-F3C89A9AD133}" type="datetimeFigureOut">
              <a:rPr lang="en-US" smtClean="0"/>
              <a:t>6/17/2026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417389AB-8D0D-43F2-8AEB-DB68312B5F4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13592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en-US" sz="2800" b="1" dirty="0">
                <a:solidFill>
                  <a:schemeClr val="bg2">
                    <a:lumMod val="75000"/>
                  </a:schemeClr>
                </a:solidFill>
                <a:latin typeface="Plus Jakarta Sans ExtraBold"/>
                <a:ea typeface="Plus Jakarta Sans ExtraBold"/>
                <a:cs typeface="Plus Jakarta Sans ExtraBold"/>
                <a:sym typeface="Plus Jakarta Sans ExtraBold"/>
              </a:rPr>
              <a:t>Fayol's Five Management Functions</a:t>
            </a:r>
            <a:br>
              <a:rPr lang="en-US" sz="2800" b="1" dirty="0">
                <a:solidFill>
                  <a:schemeClr val="bg2">
                    <a:lumMod val="75000"/>
                  </a:schemeClr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800" b="1" dirty="0">
                <a:solidFill>
                  <a:schemeClr val="bg2">
                    <a:lumMod val="75000"/>
                  </a:schemeClr>
                </a:solidFill>
                <a:latin typeface="Plus Jakarta Sans ExtraBold"/>
                <a:ea typeface="Plus Jakarta Sans ExtraBold"/>
                <a:cs typeface="Plus Jakarta Sans ExtraBold"/>
                <a:sym typeface="Plus Jakarta Sans ExtraBold"/>
              </a:rPr>
              <a:t> Applied in the NHS</a:t>
            </a:r>
            <a:endParaRPr lang="en-US" sz="2800" b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40564" y="4175261"/>
            <a:ext cx="8510871" cy="2206877"/>
          </a:xfrm>
        </p:spPr>
        <p:txBody>
          <a:bodyPr>
            <a:normAutofit/>
          </a:bodyPr>
          <a:lstStyle/>
          <a:p>
            <a:pPr lvl="0"/>
            <a:r>
              <a:rPr lang="en-US" sz="1800" dirty="0">
                <a:latin typeface="Inter"/>
                <a:ea typeface="Inter"/>
                <a:cs typeface="Inter"/>
                <a:sym typeface="Inter"/>
              </a:rPr>
              <a:t>Module: Introduction to Leadership and Management </a:t>
            </a:r>
          </a:p>
          <a:p>
            <a:pPr lvl="0"/>
            <a:r>
              <a:rPr lang="en-US" sz="1800" dirty="0">
                <a:latin typeface="Inter"/>
                <a:ea typeface="Inter"/>
                <a:cs typeface="Inter"/>
                <a:sym typeface="Inter"/>
              </a:rPr>
              <a:t>| Lecturer: Yetunde Everard-Igweh | Group Presentation</a:t>
            </a:r>
          </a:p>
          <a:p>
            <a:r>
              <a:rPr lang="en-US" sz="1600" dirty="0">
                <a:latin typeface="Inter SemiBold"/>
                <a:ea typeface="Inter SemiBold"/>
                <a:cs typeface="Inter SemiBold"/>
                <a:sym typeface="Inter SemiBold"/>
              </a:rPr>
              <a:t>Sobia Kousar (2324345)</a:t>
            </a:r>
            <a:br>
              <a:rPr lang="en-US" sz="1600" dirty="0">
                <a:latin typeface="Inter SemiBold"/>
                <a:ea typeface="Inter SemiBold"/>
                <a:cs typeface="Inter SemiBold"/>
                <a:sym typeface="Inter SemiBold"/>
              </a:rPr>
            </a:br>
            <a:r>
              <a:rPr lang="en-US" sz="1600" dirty="0">
                <a:latin typeface="Inter SemiBold"/>
                <a:ea typeface="Inter SemiBold"/>
                <a:cs typeface="Inter SemiBold"/>
                <a:sym typeface="Inter SemiBold"/>
              </a:rPr>
              <a:t>Bianca Ioana Lionte (2518777)</a:t>
            </a:r>
            <a:br>
              <a:rPr lang="en-US" sz="1600" dirty="0">
                <a:latin typeface="Inter SemiBold"/>
                <a:ea typeface="Inter SemiBold"/>
                <a:cs typeface="Inter SemiBold"/>
                <a:sym typeface="Inter SemiBold"/>
              </a:rPr>
            </a:br>
            <a:r>
              <a:rPr lang="en-US" sz="1600" dirty="0">
                <a:latin typeface="Inter SemiBold"/>
                <a:ea typeface="Inter SemiBold"/>
                <a:cs typeface="Inter SemiBold"/>
                <a:sym typeface="Inter SemiBold"/>
              </a:rPr>
              <a:t>Shamson Al-Nasa (2410062)</a:t>
            </a:r>
            <a:br>
              <a:rPr lang="en-US" sz="1600" dirty="0">
                <a:latin typeface="Inter SemiBold"/>
                <a:ea typeface="Inter SemiBold"/>
                <a:cs typeface="Inter SemiBold"/>
                <a:sym typeface="Inter SemiBold"/>
              </a:rPr>
            </a:br>
            <a:r>
              <a:rPr lang="en-US" sz="1600" dirty="0">
                <a:latin typeface="Inter SemiBold"/>
                <a:ea typeface="Inter SemiBold"/>
                <a:cs typeface="Inter SemiBold"/>
                <a:sym typeface="Inter SemiBold"/>
              </a:rPr>
              <a:t>Humaira Fayaz (2410061)</a:t>
            </a:r>
            <a:endParaRPr lang="en-US" sz="1200" dirty="0"/>
          </a:p>
          <a:p>
            <a:pPr lvl="0"/>
            <a:endParaRPr lang="en-US" sz="1100" dirty="0">
              <a:latin typeface="Inter"/>
              <a:ea typeface="Inter"/>
              <a:cs typeface="Inter"/>
              <a:sym typeface="Inter"/>
            </a:endParaRPr>
          </a:p>
          <a:p>
            <a:endParaRPr lang="en-US" sz="11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D11F8C-D3EC-56E6-2EA4-5ACE716F7318}"/>
              </a:ext>
            </a:extLst>
          </p:cNvPr>
          <p:cNvSpPr txBox="1"/>
          <p:nvPr/>
        </p:nvSpPr>
        <p:spPr>
          <a:xfrm>
            <a:off x="93306" y="93306"/>
            <a:ext cx="1446245" cy="3732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Sobia</a:t>
            </a:r>
          </a:p>
        </p:txBody>
      </p:sp>
    </p:spTree>
    <p:extLst>
      <p:ext uri="{BB962C8B-B14F-4D97-AF65-F5344CB8AC3E}">
        <p14:creationId xmlns:p14="http://schemas.microsoft.com/office/powerpoint/2010/main" val="122002879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982133"/>
            <a:ext cx="9834152" cy="820542"/>
          </a:xfrm>
        </p:spPr>
        <p:txBody>
          <a:bodyPr>
            <a:noAutofit/>
          </a:bodyPr>
          <a:lstStyle/>
          <a:p>
            <a:pPr lvl="0"/>
            <a:r>
              <a:rPr lang="en-US" sz="2800" b="1" dirty="0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Table of Contents</a:t>
            </a:r>
            <a:endParaRPr lang="en-US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50253" y="2416629"/>
            <a:ext cx="4710467" cy="3814354"/>
          </a:xfrm>
        </p:spPr>
        <p:txBody>
          <a:bodyPr>
            <a:normAutofit/>
          </a:bodyPr>
          <a:lstStyle/>
          <a:p>
            <a:pPr lvl="0" algn="just"/>
            <a:r>
              <a:rPr lang="en-US" sz="1800" b="1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01. Introduction</a:t>
            </a:r>
            <a:r>
              <a:rPr lang="en-US" sz="1800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— Foundations of classical management theory</a:t>
            </a:r>
          </a:p>
          <a:p>
            <a:pPr algn="just"/>
            <a:r>
              <a:rPr lang="en-US" sz="1800" b="1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02. Selected Organisation</a:t>
            </a:r>
            <a:r>
              <a:rPr lang="en-US" sz="1800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— Overview &amp; structure of NHS England</a:t>
            </a:r>
            <a:endParaRPr lang="en-US" sz="1800" dirty="0"/>
          </a:p>
          <a:p>
            <a:pPr algn="just"/>
            <a:r>
              <a:rPr lang="en-US" sz="1800" b="1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03. Planning</a:t>
            </a:r>
            <a:r>
              <a:rPr lang="en-US" sz="1800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— Strategic policy &amp; operational pathways</a:t>
            </a:r>
            <a:endParaRPr lang="en-US" sz="1800" dirty="0"/>
          </a:p>
          <a:p>
            <a:pPr algn="just"/>
            <a:r>
              <a:rPr lang="en-US" sz="1800" b="1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04. Organising</a:t>
            </a:r>
            <a:r>
              <a:rPr lang="en-US" sz="1800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— Structure, resources, &amp; Integrated Care Boards</a:t>
            </a:r>
            <a:endParaRPr lang="en-US" sz="1800" dirty="0"/>
          </a:p>
          <a:p>
            <a:pPr algn="just"/>
            <a:r>
              <a:rPr lang="en-US" sz="1800" b="1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05. Leading (Commanding)</a:t>
            </a:r>
            <a:r>
              <a:rPr lang="en-US" sz="1800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— Directives, protocols, &amp; authority</a:t>
            </a:r>
            <a:endParaRPr lang="en-US" sz="1800" dirty="0"/>
          </a:p>
          <a:p>
            <a:pPr lvl="0" algn="just"/>
            <a:endParaRPr lang="en-US" sz="1800" dirty="0"/>
          </a:p>
          <a:p>
            <a:pPr algn="just"/>
            <a:endParaRPr lang="en-US" sz="1800" dirty="0"/>
          </a:p>
        </p:txBody>
      </p:sp>
      <p:sp>
        <p:nvSpPr>
          <p:cNvPr id="28" name="Content Placeholder 27"/>
          <p:cNvSpPr>
            <a:spLocks noGrp="1"/>
          </p:cNvSpPr>
          <p:nvPr>
            <p:ph sz="half" idx="2"/>
          </p:nvPr>
        </p:nvSpPr>
        <p:spPr>
          <a:xfrm>
            <a:off x="6212478" y="2416629"/>
            <a:ext cx="4917076" cy="3814354"/>
          </a:xfrm>
        </p:spPr>
        <p:txBody>
          <a:bodyPr>
            <a:normAutofit/>
          </a:bodyPr>
          <a:lstStyle/>
          <a:p>
            <a:pPr lvl="0" algn="just"/>
            <a:r>
              <a:rPr lang="en-US" sz="1800" b="1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06. Coordinating</a:t>
            </a:r>
            <a:r>
              <a:rPr lang="en-US" sz="1800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— MDTs &amp; care pathways harmonization</a:t>
            </a:r>
            <a:endParaRPr lang="en-US" sz="1800" dirty="0"/>
          </a:p>
          <a:p>
            <a:pPr lvl="0" algn="just"/>
            <a:r>
              <a:rPr lang="en-US" sz="1800" b="1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07. Controlling</a:t>
            </a:r>
            <a:r>
              <a:rPr lang="en-US" sz="1800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— Regulatory compliance (CQC) &amp; audits</a:t>
            </a:r>
            <a:endParaRPr lang="en-US" sz="1800" dirty="0"/>
          </a:p>
          <a:p>
            <a:pPr lvl="0" algn="just"/>
            <a:r>
              <a:rPr lang="en-US" sz="1800" b="1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08. Modern Managerial Skills</a:t>
            </a:r>
            <a:r>
              <a:rPr lang="en-US" sz="1800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— Future-proofing healthcare leaders</a:t>
            </a:r>
          </a:p>
          <a:p>
            <a:pPr algn="just"/>
            <a:r>
              <a:rPr lang="en-US" sz="1800" b="1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10. Academic References</a:t>
            </a:r>
            <a:r>
              <a:rPr lang="en-US" sz="1800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— Formal Harvard style bibliography</a:t>
            </a:r>
            <a:endParaRPr lang="en-US" sz="1800" dirty="0"/>
          </a:p>
          <a:p>
            <a:pPr lvl="0" algn="just"/>
            <a:endParaRPr lang="en-US" sz="1800" dirty="0"/>
          </a:p>
          <a:p>
            <a:pPr algn="just"/>
            <a:endParaRPr lang="en-US" sz="1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CDE36C4-6CFA-6E63-AB09-495CCC766E7A}"/>
              </a:ext>
            </a:extLst>
          </p:cNvPr>
          <p:cNvSpPr txBox="1"/>
          <p:nvPr/>
        </p:nvSpPr>
        <p:spPr>
          <a:xfrm>
            <a:off x="93306" y="93306"/>
            <a:ext cx="1446245" cy="3732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Sobia</a:t>
            </a:r>
          </a:p>
        </p:txBody>
      </p:sp>
    </p:spTree>
    <p:extLst>
      <p:ext uri="{BB962C8B-B14F-4D97-AF65-F5344CB8AC3E}">
        <p14:creationId xmlns:p14="http://schemas.microsoft.com/office/powerpoint/2010/main" val="140097178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95402" y="671912"/>
            <a:ext cx="9601196" cy="895521"/>
          </a:xfrm>
        </p:spPr>
        <p:txBody>
          <a:bodyPr/>
          <a:lstStyle/>
          <a:p>
            <a:r>
              <a:rPr lang="en-US" b="1" dirty="0"/>
              <a:t>Introduction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694510" y="2140441"/>
            <a:ext cx="6098175" cy="4301412"/>
          </a:xfrm>
        </p:spPr>
        <p:txBody>
          <a:bodyPr>
            <a:normAutofit/>
          </a:bodyPr>
          <a:lstStyle/>
          <a:p>
            <a:pPr lvl="0" algn="just"/>
            <a:r>
              <a:rPr lang="en-US" sz="2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Plus Jakarta Sans SemiBold"/>
                <a:ea typeface="Plus Jakarta Sans SemiBold"/>
                <a:cs typeface="Plus Jakarta Sans SemiBold"/>
                <a:sym typeface="Plus Jakarta Sans SemiBold"/>
              </a:rPr>
              <a:t>Fayol's Classic Framework</a:t>
            </a:r>
            <a:endParaRPr lang="en-US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just"/>
            <a:r>
              <a:rPr lang="en-US" sz="1800" dirty="0"/>
              <a:t>According to the classical management theory created by French mining engineer Henri Fayol (1841-1925), management is a structured set of universal activities. Fayol laid down that the effective performance of a mission of an organization requires the co-ordination of five main administrative processes i.e. Planning, Organising, Commanding, Coordinating and Controlling. (Wren, Bedeian and Breeze, 2002)</a:t>
            </a:r>
          </a:p>
          <a:p>
            <a:pPr algn="just"/>
            <a:r>
              <a:rPr lang="en-US" sz="1800" dirty="0"/>
              <a:t>These functions still have relevance to managers in modern organisations.</a:t>
            </a:r>
          </a:p>
          <a:p>
            <a:pPr algn="just"/>
            <a:r>
              <a:rPr lang="en-US" sz="1800" dirty="0"/>
              <a:t>This presentation investigates how NHS managers use Fayol’s functions to achieve organisational objectives.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9256" y="2377439"/>
            <a:ext cx="4585063" cy="382741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E7D9C86-C2B4-0AA7-465E-BD1D1A10961A}"/>
              </a:ext>
            </a:extLst>
          </p:cNvPr>
          <p:cNvSpPr txBox="1"/>
          <p:nvPr/>
        </p:nvSpPr>
        <p:spPr>
          <a:xfrm>
            <a:off x="93306" y="93306"/>
            <a:ext cx="1446245" cy="3732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Sobia</a:t>
            </a:r>
          </a:p>
        </p:txBody>
      </p:sp>
    </p:spTree>
    <p:extLst>
      <p:ext uri="{BB962C8B-B14F-4D97-AF65-F5344CB8AC3E}">
        <p14:creationId xmlns:p14="http://schemas.microsoft.com/office/powerpoint/2010/main" val="410194041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US" b="1" dirty="0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Selected Organisation: The NHS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0079" y="2707418"/>
            <a:ext cx="5708469" cy="3275370"/>
          </a:xfrm>
        </p:spPr>
        <p:txBody>
          <a:bodyPr>
            <a:normAutofit/>
          </a:bodyPr>
          <a:lstStyle/>
          <a:p>
            <a:pPr algn="just"/>
            <a:r>
              <a:rPr lang="en-US" dirty="0"/>
              <a:t>The NHS was founded in 1948.</a:t>
            </a:r>
          </a:p>
          <a:p>
            <a:pPr algn="just"/>
            <a:r>
              <a:rPr lang="en-US" dirty="0"/>
              <a:t>This is the UK publicly funded health care system.</a:t>
            </a:r>
          </a:p>
          <a:p>
            <a:pPr algn="just"/>
            <a:r>
              <a:rPr lang="en-GB" dirty="0"/>
              <a:t>The service provides healthcare at no cost to most residents.</a:t>
            </a:r>
          </a:p>
          <a:p>
            <a:pPr algn="just"/>
            <a:r>
              <a:rPr lang="en-US" dirty="0"/>
              <a:t>Has the largest workforce in the world, with over 1.4 million employees.</a:t>
            </a:r>
          </a:p>
          <a:p>
            <a:pPr algn="just"/>
            <a:r>
              <a:rPr lang="en-US" dirty="0"/>
              <a:t>Core values are patient-</a:t>
            </a:r>
            <a:r>
              <a:rPr lang="en-US" dirty="0" err="1"/>
              <a:t>centred</a:t>
            </a:r>
            <a:r>
              <a:rPr lang="en-US" dirty="0"/>
              <a:t> care, equality, quality and continuous improvement (Seaton, 2023).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93113" y="2707418"/>
            <a:ext cx="5106704" cy="327536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CE9AF94-0330-1DE5-38FD-8A947FDD6674}"/>
              </a:ext>
            </a:extLst>
          </p:cNvPr>
          <p:cNvSpPr txBox="1"/>
          <p:nvPr/>
        </p:nvSpPr>
        <p:spPr>
          <a:xfrm>
            <a:off x="93306" y="93306"/>
            <a:ext cx="1446245" cy="3732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Sobia</a:t>
            </a:r>
          </a:p>
        </p:txBody>
      </p:sp>
    </p:spTree>
    <p:extLst>
      <p:ext uri="{BB962C8B-B14F-4D97-AF65-F5344CB8AC3E}">
        <p14:creationId xmlns:p14="http://schemas.microsoft.com/office/powerpoint/2010/main" val="268268896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US" b="1" dirty="0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Planning in the NHS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658368" y="2429689"/>
            <a:ext cx="5037038" cy="3749041"/>
          </a:xfrm>
        </p:spPr>
        <p:txBody>
          <a:bodyPr>
            <a:normAutofit/>
          </a:bodyPr>
          <a:lstStyle/>
          <a:p>
            <a:pPr algn="just"/>
            <a:endParaRPr lang="en-US" dirty="0"/>
          </a:p>
          <a:p>
            <a:pPr algn="just"/>
            <a:r>
              <a:rPr lang="en-US" dirty="0"/>
              <a:t>Planning consists of the mapping of strategic goals and the use of foresight to coordinate the availability of resources and the future demands of the public healthcare (Kerzner, 2025).</a:t>
            </a:r>
          </a:p>
          <a:p>
            <a:pPr algn="just"/>
            <a:r>
              <a:rPr lang="en-US" dirty="0"/>
              <a:t>Within the NHS, planning has to balance acute immediate needs (e.g. seasonal winter pressure planning) with longer-term capital investments (e.g. deployment of digital records, expansion of wards).</a:t>
            </a:r>
          </a:p>
          <a:p>
            <a:pPr algn="just"/>
            <a:endParaRPr lang="en-US" dirty="0"/>
          </a:p>
          <a:p>
            <a:pPr algn="just"/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541445" y="2716768"/>
            <a:ext cx="5201192" cy="3866910"/>
          </a:xfrm>
        </p:spPr>
        <p:txBody>
          <a:bodyPr>
            <a:normAutofit/>
          </a:bodyPr>
          <a:lstStyle/>
          <a:p>
            <a:pPr algn="just"/>
            <a:r>
              <a:rPr lang="en-US" b="1" dirty="0"/>
              <a:t>Role of Managers</a:t>
            </a:r>
          </a:p>
          <a:p>
            <a:pPr algn="just"/>
            <a:r>
              <a:rPr lang="en-US" dirty="0"/>
              <a:t>Set healthcare priorities.</a:t>
            </a:r>
          </a:p>
          <a:p>
            <a:pPr algn="just"/>
            <a:r>
              <a:rPr lang="en-US" dirty="0"/>
              <a:t>Forecast future demand for services.</a:t>
            </a:r>
          </a:p>
          <a:p>
            <a:pPr algn="just"/>
            <a:r>
              <a:rPr lang="en-US" dirty="0"/>
              <a:t>Develop long-term improvement strategies.</a:t>
            </a:r>
          </a:p>
          <a:p>
            <a:pPr algn="just"/>
            <a:r>
              <a:rPr lang="en-US" b="1" dirty="0"/>
              <a:t>Contribution to NHS Goals</a:t>
            </a:r>
          </a:p>
          <a:p>
            <a:pPr algn="just"/>
            <a:r>
              <a:rPr lang="en-US" dirty="0"/>
              <a:t>Improves patient care.</a:t>
            </a:r>
          </a:p>
          <a:p>
            <a:pPr algn="just"/>
            <a:r>
              <a:rPr lang="en-US" dirty="0"/>
              <a:t>Ensures efficient use of resources.</a:t>
            </a:r>
          </a:p>
          <a:p>
            <a:pPr algn="just"/>
            <a:r>
              <a:rPr lang="en-US" dirty="0"/>
              <a:t>Supports long-term sustainability.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1EB22E0-34FA-A374-58A9-10E65EAE09EE}"/>
              </a:ext>
            </a:extLst>
          </p:cNvPr>
          <p:cNvSpPr txBox="1"/>
          <p:nvPr/>
        </p:nvSpPr>
        <p:spPr>
          <a:xfrm>
            <a:off x="0" y="32004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Bianca</a:t>
            </a:r>
          </a:p>
        </p:txBody>
      </p:sp>
    </p:spTree>
    <p:extLst>
      <p:ext uri="{BB962C8B-B14F-4D97-AF65-F5344CB8AC3E}">
        <p14:creationId xmlns:p14="http://schemas.microsoft.com/office/powerpoint/2010/main" val="227606916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910761"/>
          </a:xfrm>
        </p:spPr>
        <p:txBody>
          <a:bodyPr>
            <a:normAutofit/>
          </a:bodyPr>
          <a:lstStyle/>
          <a:p>
            <a:pPr lvl="0"/>
            <a:r>
              <a:rPr lang="en-US" b="1" dirty="0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Organising in the NHS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23682" y="2076994"/>
            <a:ext cx="5219918" cy="3845705"/>
          </a:xfrm>
        </p:spPr>
        <p:txBody>
          <a:bodyPr>
            <a:normAutofit/>
          </a:bodyPr>
          <a:lstStyle/>
          <a:p>
            <a:pPr algn="just"/>
            <a:endParaRPr lang="en-US" dirty="0"/>
          </a:p>
          <a:p>
            <a:pPr algn="just"/>
            <a:r>
              <a:rPr lang="en-US" dirty="0"/>
              <a:t>Organising is the official division of </a:t>
            </a:r>
            <a:r>
              <a:rPr lang="en-GB" noProof="0" dirty="0"/>
              <a:t>labour</a:t>
            </a:r>
            <a:r>
              <a:rPr lang="en-US" dirty="0"/>
              <a:t>, the setting up of clinical resources such as medical staff, facilities and clinical equipment to run healthcare units.</a:t>
            </a:r>
          </a:p>
          <a:p>
            <a:pPr algn="just"/>
            <a:r>
              <a:rPr lang="en-US" b="1" dirty="0"/>
              <a:t>NHS Example</a:t>
            </a:r>
          </a:p>
          <a:p>
            <a:pPr algn="just"/>
            <a:r>
              <a:rPr lang="en-US" dirty="0"/>
              <a:t>Organising hospital departments such as Emergency, Surgery, Maternity, and Outpatient Services.</a:t>
            </a:r>
          </a:p>
          <a:p>
            <a:pPr algn="just"/>
            <a:r>
              <a:rPr lang="en-US" dirty="0"/>
              <a:t>Allocating healthcare staff and medical equipment effectively (Cosford, 2021).</a:t>
            </a:r>
          </a:p>
          <a:p>
            <a:pPr algn="just"/>
            <a:endParaRPr lang="en-US" dirty="0"/>
          </a:p>
          <a:p>
            <a:pPr algn="just"/>
            <a:endParaRPr lang="en-US" dirty="0"/>
          </a:p>
          <a:p>
            <a:pPr algn="just"/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475" y="2455817"/>
            <a:ext cx="4718304" cy="3793454"/>
          </a:xfrm>
        </p:spPr>
        <p:txBody>
          <a:bodyPr>
            <a:normAutofit/>
          </a:bodyPr>
          <a:lstStyle/>
          <a:p>
            <a:r>
              <a:rPr lang="en-US" b="1" dirty="0"/>
              <a:t>Managers’ Role</a:t>
            </a:r>
          </a:p>
          <a:p>
            <a:r>
              <a:rPr lang="en-US" dirty="0"/>
              <a:t>Define roles and responsibilities.</a:t>
            </a:r>
          </a:p>
          <a:p>
            <a:r>
              <a:rPr lang="en-US" dirty="0"/>
              <a:t>Manage staff and resources.</a:t>
            </a:r>
          </a:p>
          <a:p>
            <a:r>
              <a:rPr lang="en-US" dirty="0"/>
              <a:t>Create strong organisational structures.</a:t>
            </a:r>
          </a:p>
          <a:p>
            <a:r>
              <a:rPr lang="en-US" b="1" dirty="0"/>
              <a:t>Contribute to the goals of NHS</a:t>
            </a:r>
          </a:p>
          <a:p>
            <a:r>
              <a:rPr lang="en-US" dirty="0"/>
              <a:t>Improves Service Delivery</a:t>
            </a:r>
          </a:p>
          <a:p>
            <a:r>
              <a:rPr lang="en-US" dirty="0"/>
              <a:t>Increases operational efficiency.</a:t>
            </a:r>
          </a:p>
          <a:p>
            <a:r>
              <a:rPr lang="en-US" dirty="0"/>
              <a:t>Provides patients with access to timely care.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AFDEEFB-A265-0820-AB48-C8C0CBCB78AB}"/>
              </a:ext>
            </a:extLst>
          </p:cNvPr>
          <p:cNvSpPr txBox="1"/>
          <p:nvPr/>
        </p:nvSpPr>
        <p:spPr>
          <a:xfrm>
            <a:off x="0" y="32004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Bianca</a:t>
            </a:r>
          </a:p>
        </p:txBody>
      </p:sp>
    </p:spTree>
    <p:extLst>
      <p:ext uri="{BB962C8B-B14F-4D97-AF65-F5344CB8AC3E}">
        <p14:creationId xmlns:p14="http://schemas.microsoft.com/office/powerpoint/2010/main" val="113313485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94489" y="924424"/>
            <a:ext cx="7750473" cy="1025674"/>
          </a:xfrm>
        </p:spPr>
        <p:txBody>
          <a:bodyPr/>
          <a:lstStyle/>
          <a:p>
            <a:r>
              <a:rPr lang="en-US" b="1" dirty="0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Commanding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23682" y="2547256"/>
            <a:ext cx="5246044" cy="3605349"/>
          </a:xfrm>
        </p:spPr>
        <p:txBody>
          <a:bodyPr>
            <a:normAutofit lnSpcReduction="10000"/>
          </a:bodyPr>
          <a:lstStyle/>
          <a:p>
            <a:pPr algn="just"/>
            <a:r>
              <a:rPr lang="en-US" dirty="0"/>
              <a:t>Fayol’s initial idea of “Commanding” was the act of giving specific direct instructions to ensure that personnel are actively working in the direction of institutional goals </a:t>
            </a:r>
            <a:r>
              <a:rPr lang="pl-PL" dirty="0"/>
              <a:t>(Wiśniewski, Zwęgliński and Socha, 2016</a:t>
            </a:r>
            <a:r>
              <a:rPr lang="en-US" dirty="0"/>
              <a:t>).</a:t>
            </a:r>
          </a:p>
          <a:p>
            <a:pPr algn="just"/>
            <a:r>
              <a:rPr lang="en-US" b="1" dirty="0"/>
              <a:t>NHS Case Study</a:t>
            </a:r>
          </a:p>
          <a:p>
            <a:pPr algn="just"/>
            <a:r>
              <a:rPr lang="en-US" dirty="0"/>
              <a:t>Managers oversee doctors, nurses and support personnel.</a:t>
            </a:r>
          </a:p>
          <a:p>
            <a:pPr algn="just"/>
            <a:r>
              <a:rPr lang="en-US" dirty="0"/>
              <a:t>Giving clear instructions in everyday situations and emergencies.</a:t>
            </a:r>
          </a:p>
          <a:p>
            <a:pPr algn="just"/>
            <a:r>
              <a:rPr lang="en-US" dirty="0"/>
              <a:t>Promoting staff training and professional development.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097" y="2547256"/>
            <a:ext cx="4987399" cy="3754265"/>
          </a:xfrm>
        </p:spPr>
        <p:txBody>
          <a:bodyPr>
            <a:normAutofit lnSpcReduction="10000"/>
          </a:bodyPr>
          <a:lstStyle/>
          <a:p>
            <a:r>
              <a:rPr lang="en-US" b="1" dirty="0"/>
              <a:t>Managers’ Role </a:t>
            </a:r>
          </a:p>
          <a:p>
            <a:r>
              <a:rPr lang="en-US" dirty="0"/>
              <a:t>Leadership </a:t>
            </a:r>
          </a:p>
          <a:p>
            <a:r>
              <a:rPr lang="en-US" dirty="0"/>
              <a:t>Work with healthcare teams.</a:t>
            </a:r>
          </a:p>
          <a:p>
            <a:r>
              <a:rPr lang="en-US" dirty="0"/>
              <a:t> Communicate the goals of the organisation. </a:t>
            </a:r>
          </a:p>
          <a:p>
            <a:r>
              <a:rPr lang="en-US" b="1" dirty="0"/>
              <a:t>Contribution to NHS Objectives </a:t>
            </a:r>
          </a:p>
          <a:p>
            <a:r>
              <a:rPr lang="en-US" dirty="0"/>
              <a:t>Improves staff performance</a:t>
            </a:r>
          </a:p>
          <a:p>
            <a:r>
              <a:rPr lang="en-US" dirty="0"/>
              <a:t> Improves patient safety.</a:t>
            </a:r>
          </a:p>
          <a:p>
            <a:r>
              <a:rPr lang="en-US" dirty="0"/>
              <a:t> Promotes the delivery of quality healthcare.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B1A556D-404D-CD9D-7491-B8B8561677FE}"/>
              </a:ext>
            </a:extLst>
          </p:cNvPr>
          <p:cNvSpPr txBox="1"/>
          <p:nvPr/>
        </p:nvSpPr>
        <p:spPr>
          <a:xfrm>
            <a:off x="0" y="32004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Shamson</a:t>
            </a:r>
          </a:p>
        </p:txBody>
      </p:sp>
    </p:spTree>
    <p:extLst>
      <p:ext uri="{BB962C8B-B14F-4D97-AF65-F5344CB8AC3E}">
        <p14:creationId xmlns:p14="http://schemas.microsoft.com/office/powerpoint/2010/main" val="51329713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91799" y="987552"/>
            <a:ext cx="7729728" cy="976075"/>
          </a:xfrm>
        </p:spPr>
        <p:txBody>
          <a:bodyPr>
            <a:normAutofit/>
          </a:bodyPr>
          <a:lstStyle/>
          <a:p>
            <a:pPr lvl="0"/>
            <a:r>
              <a:rPr lang="en-US" b="1" dirty="0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Coordinating in the NHS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40080" y="2549843"/>
            <a:ext cx="5316583" cy="3537448"/>
          </a:xfrm>
        </p:spPr>
        <p:txBody>
          <a:bodyPr>
            <a:normAutofit/>
          </a:bodyPr>
          <a:lstStyle/>
          <a:p>
            <a:pPr algn="just"/>
            <a:r>
              <a:rPr lang="en-US" dirty="0"/>
              <a:t>Coordination means to bring together different departments and medical specialties so that they can work towards a common goal in the care of patients (Bhanje, 2023).</a:t>
            </a:r>
          </a:p>
          <a:p>
            <a:pPr algn="just"/>
            <a:r>
              <a:rPr lang="en-US" b="1" dirty="0"/>
              <a:t>Example NHS</a:t>
            </a:r>
          </a:p>
          <a:p>
            <a:pPr algn="just"/>
            <a:r>
              <a:rPr lang="en-US" dirty="0"/>
              <a:t>Physicians, nurses, chemists and administrative personnel working in concert.</a:t>
            </a:r>
          </a:p>
          <a:p>
            <a:pPr algn="just"/>
            <a:r>
              <a:rPr lang="en-US" dirty="0"/>
              <a:t>Coordination of hospitals, GP surgeries and community health care services.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1971" y="2467014"/>
            <a:ext cx="5379285" cy="3310128"/>
          </a:xfrm>
        </p:spPr>
        <p:txBody>
          <a:bodyPr>
            <a:normAutofit/>
          </a:bodyPr>
          <a:lstStyle/>
          <a:p>
            <a:r>
              <a:rPr lang="en-US" b="1" dirty="0"/>
              <a:t>Managers' Role</a:t>
            </a:r>
          </a:p>
          <a:p>
            <a:r>
              <a:rPr lang="en-US" dirty="0"/>
              <a:t>Develop teamwork.</a:t>
            </a:r>
          </a:p>
          <a:p>
            <a:r>
              <a:rPr lang="en-US" dirty="0"/>
              <a:t>Enable communication.</a:t>
            </a:r>
          </a:p>
          <a:p>
            <a:r>
              <a:rPr lang="en-US" dirty="0"/>
              <a:t>Design integrated patient pathways.</a:t>
            </a:r>
          </a:p>
          <a:p>
            <a:r>
              <a:rPr lang="en-US" b="1" dirty="0"/>
              <a:t>Contribution to NHS Aims</a:t>
            </a:r>
          </a:p>
          <a:p>
            <a:r>
              <a:rPr lang="en-US" dirty="0"/>
              <a:t>Enhances patient outcomes.</a:t>
            </a:r>
          </a:p>
          <a:p>
            <a:r>
              <a:rPr lang="en-US" dirty="0"/>
              <a:t>Reduces delays in service</a:t>
            </a:r>
          </a:p>
          <a:p>
            <a:r>
              <a:rPr lang="en-US" dirty="0"/>
              <a:t>Improves continuity of care.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534040-BD56-F1DC-B6ED-FA2BAD26EAF0}"/>
              </a:ext>
            </a:extLst>
          </p:cNvPr>
          <p:cNvSpPr txBox="1"/>
          <p:nvPr/>
        </p:nvSpPr>
        <p:spPr>
          <a:xfrm>
            <a:off x="0" y="32004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Shamson</a:t>
            </a:r>
          </a:p>
        </p:txBody>
      </p:sp>
    </p:spTree>
    <p:extLst>
      <p:ext uri="{BB962C8B-B14F-4D97-AF65-F5344CB8AC3E}">
        <p14:creationId xmlns:p14="http://schemas.microsoft.com/office/powerpoint/2010/main" val="20107035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946031"/>
            <a:ext cx="7729728" cy="938753"/>
          </a:xfrm>
        </p:spPr>
        <p:txBody>
          <a:bodyPr/>
          <a:lstStyle/>
          <a:p>
            <a:pPr lvl="0">
              <a:spcBef>
                <a:spcPts val="0"/>
              </a:spcBef>
            </a:pPr>
            <a:r>
              <a:rPr lang="en-US" b="1" dirty="0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Controlling in the NHS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0045" y="2442754"/>
            <a:ext cx="5185955" cy="3605349"/>
          </a:xfrm>
        </p:spPr>
        <p:txBody>
          <a:bodyPr>
            <a:normAutofit/>
          </a:bodyPr>
          <a:lstStyle/>
          <a:p>
            <a:r>
              <a:rPr lang="en-US" dirty="0"/>
              <a:t>Control means measuring performance and taking corrective action.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b="1" dirty="0"/>
              <a:t>NHS Example </a:t>
            </a:r>
          </a:p>
          <a:p>
            <a:r>
              <a:rPr lang="en-US" dirty="0"/>
              <a:t>Tracking patient satisfaction levels.</a:t>
            </a:r>
          </a:p>
          <a:p>
            <a:r>
              <a:rPr lang="en-US" dirty="0"/>
              <a:t>Measuring waiting times and treatment results.</a:t>
            </a:r>
          </a:p>
          <a:p>
            <a:r>
              <a:rPr lang="en-US" dirty="0"/>
              <a:t>Performing audits and quality checks. (Anderson-Wallace, 2017)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81789" y="2442754"/>
            <a:ext cx="5091901" cy="3775166"/>
          </a:xfrm>
        </p:spPr>
        <p:txBody>
          <a:bodyPr>
            <a:normAutofit/>
          </a:bodyPr>
          <a:lstStyle/>
          <a:p>
            <a:r>
              <a:rPr lang="en-US" b="1" dirty="0"/>
              <a:t>Role of Managers</a:t>
            </a:r>
          </a:p>
          <a:p>
            <a:r>
              <a:rPr lang="en-US" dirty="0"/>
              <a:t>Monitor performance.</a:t>
            </a:r>
          </a:p>
          <a:p>
            <a:r>
              <a:rPr lang="en-US" dirty="0"/>
              <a:t>Compare outcomes with aims.</a:t>
            </a:r>
          </a:p>
          <a:p>
            <a:r>
              <a:rPr lang="en-US" dirty="0"/>
              <a:t>Take corrective actions as necessary.</a:t>
            </a:r>
          </a:p>
          <a:p>
            <a:r>
              <a:rPr lang="en-US" b="1" dirty="0"/>
              <a:t>Contribution to NHS Aims</a:t>
            </a:r>
          </a:p>
          <a:p>
            <a:r>
              <a:rPr lang="en-US" dirty="0"/>
              <a:t>Provides high standards of care.</a:t>
            </a:r>
          </a:p>
          <a:p>
            <a:r>
              <a:rPr lang="en-US" dirty="0"/>
              <a:t>Increases responsibility.</a:t>
            </a:r>
          </a:p>
          <a:p>
            <a:r>
              <a:rPr lang="en-US" dirty="0"/>
              <a:t>Provides ongoing quality improvement.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4F66A34-B786-9A0A-2D0F-BBB3E3CFBD4C}"/>
              </a:ext>
            </a:extLst>
          </p:cNvPr>
          <p:cNvSpPr txBox="1"/>
          <p:nvPr/>
        </p:nvSpPr>
        <p:spPr>
          <a:xfrm>
            <a:off x="0" y="32004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Humaira</a:t>
            </a:r>
          </a:p>
        </p:txBody>
      </p:sp>
    </p:spTree>
    <p:extLst>
      <p:ext uri="{BB962C8B-B14F-4D97-AF65-F5344CB8AC3E}">
        <p14:creationId xmlns:p14="http://schemas.microsoft.com/office/powerpoint/2010/main" val="76212249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42661" y="802398"/>
            <a:ext cx="9106677" cy="1188720"/>
          </a:xfrm>
        </p:spPr>
        <p:txBody>
          <a:bodyPr>
            <a:normAutofit/>
          </a:bodyPr>
          <a:lstStyle/>
          <a:p>
            <a:r>
              <a:rPr lang="en-US" b="1" dirty="0"/>
              <a:t>Essential Managerial Skills in Today's Business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1289" y="2403565"/>
            <a:ext cx="6531428" cy="3749041"/>
          </a:xfrm>
        </p:spPr>
        <p:txBody>
          <a:bodyPr>
            <a:noAutofit/>
          </a:bodyPr>
          <a:lstStyle/>
          <a:p>
            <a:r>
              <a:rPr lang="en-US" sz="1800" dirty="0"/>
              <a:t>NHS managers' essential skills</a:t>
            </a:r>
          </a:p>
          <a:p>
            <a:r>
              <a:rPr lang="en-US" sz="1800" dirty="0"/>
              <a:t>Leadership Skills </a:t>
            </a:r>
          </a:p>
          <a:p>
            <a:r>
              <a:rPr lang="en-US" sz="1800" dirty="0"/>
              <a:t>Communication Skills </a:t>
            </a:r>
          </a:p>
          <a:p>
            <a:r>
              <a:rPr lang="en-US" sz="1800" dirty="0"/>
              <a:t>Decision Making Ability</a:t>
            </a:r>
          </a:p>
          <a:p>
            <a:r>
              <a:rPr lang="en-US" sz="1800" dirty="0"/>
              <a:t>Problem-solving skills.</a:t>
            </a:r>
          </a:p>
          <a:p>
            <a:r>
              <a:rPr lang="en-US" sz="1800" dirty="0"/>
              <a:t>Emotional Intelligence</a:t>
            </a:r>
          </a:p>
          <a:p>
            <a:r>
              <a:rPr lang="en-US" sz="1800" dirty="0"/>
              <a:t>Collaboration and Teamwork Skills</a:t>
            </a:r>
          </a:p>
          <a:p>
            <a:r>
              <a:rPr lang="en-US" sz="1800" dirty="0"/>
              <a:t>Digital &amp; Technology Skills</a:t>
            </a:r>
          </a:p>
          <a:p>
            <a:r>
              <a:rPr lang="en-US" sz="1800" dirty="0"/>
              <a:t>Skills in Change Management</a:t>
            </a:r>
          </a:p>
        </p:txBody>
      </p:sp>
      <p:sp>
        <p:nvSpPr>
          <p:cNvPr id="5" name="Rectangle 4"/>
          <p:cNvSpPr/>
          <p:nvPr/>
        </p:nvSpPr>
        <p:spPr>
          <a:xfrm>
            <a:off x="5747657" y="2272937"/>
            <a:ext cx="5533054" cy="3879669"/>
          </a:xfrm>
          <a:prstGeom prst="rect">
            <a:avLst/>
          </a:prstGeom>
          <a:blipFill dpi="0" rotWithShape="1">
            <a:blip r:embed="rId2">
              <a:duotone>
                <a:schemeClr val="accent3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527211-1E53-71D6-6285-E09E0D83D0AF}"/>
              </a:ext>
            </a:extLst>
          </p:cNvPr>
          <p:cNvSpPr txBox="1"/>
          <p:nvPr/>
        </p:nvSpPr>
        <p:spPr>
          <a:xfrm>
            <a:off x="0" y="32004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Humaira</a:t>
            </a:r>
          </a:p>
        </p:txBody>
      </p:sp>
    </p:spTree>
    <p:extLst>
      <p:ext uri="{BB962C8B-B14F-4D97-AF65-F5344CB8AC3E}">
        <p14:creationId xmlns:p14="http://schemas.microsoft.com/office/powerpoint/2010/main" val="380018998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CCFCA-98E4-2B2F-2A53-A00299EBF8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Evaluation of Fayol's Management Functions in the NHS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BA445F-2AC6-32E1-629C-2622AB8D150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1900" b="1" dirty="0"/>
              <a:t>ADVANTAGES</a:t>
            </a:r>
            <a:endParaRPr lang="en-GB" b="1" dirty="0"/>
          </a:p>
          <a:p>
            <a:r>
              <a:rPr lang="en-GB" dirty="0"/>
              <a:t>Provides Clear Structure and Direction</a:t>
            </a:r>
          </a:p>
          <a:p>
            <a:r>
              <a:rPr lang="en-GB" dirty="0"/>
              <a:t>Improves Coordination Across Services</a:t>
            </a:r>
          </a:p>
          <a:p>
            <a:r>
              <a:rPr lang="en-GB" dirty="0"/>
              <a:t>Supports Accountability and Quality Control</a:t>
            </a:r>
          </a:p>
          <a:p>
            <a:r>
              <a:rPr lang="en-GB" dirty="0"/>
              <a:t>Encourages Efficient Use of Resources</a:t>
            </a:r>
          </a:p>
          <a:p>
            <a:r>
              <a:rPr lang="en-GB" dirty="0"/>
              <a:t>Contributes to Better Patient Outcomes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1FF169-48EC-5796-39D3-FFD662257A5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sz="1900" b="1" dirty="0"/>
              <a:t>DISADVANTAGES</a:t>
            </a:r>
            <a:endParaRPr lang="en-GB" b="1" dirty="0"/>
          </a:p>
          <a:p>
            <a:r>
              <a:rPr lang="en-GB" dirty="0"/>
              <a:t>1. Too Hierarchical for Modern Healthcare</a:t>
            </a:r>
          </a:p>
          <a:p>
            <a:r>
              <a:rPr lang="en-GB" dirty="0"/>
              <a:t>2. Limited Flexibility During Rapid Change</a:t>
            </a:r>
          </a:p>
          <a:p>
            <a:r>
              <a:rPr lang="en-GB" dirty="0"/>
              <a:t>3. Can Create Excessive Focus on Targets</a:t>
            </a:r>
          </a:p>
          <a:p>
            <a:r>
              <a:rPr lang="en-GB" dirty="0"/>
              <a:t>4. Underestimates the Importance of Employee Empowerment</a:t>
            </a:r>
          </a:p>
          <a:p>
            <a:r>
              <a:rPr lang="en-GB" dirty="0"/>
              <a:t>5. Does Not Fully Address Modern Leadership Requirements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663B58F-1BF1-31E9-D992-F9025F0A7598}"/>
              </a:ext>
            </a:extLst>
          </p:cNvPr>
          <p:cNvSpPr txBox="1"/>
          <p:nvPr/>
        </p:nvSpPr>
        <p:spPr>
          <a:xfrm>
            <a:off x="0" y="32004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Humaira</a:t>
            </a:r>
          </a:p>
        </p:txBody>
      </p:sp>
    </p:spTree>
    <p:extLst>
      <p:ext uri="{BB962C8B-B14F-4D97-AF65-F5344CB8AC3E}">
        <p14:creationId xmlns:p14="http://schemas.microsoft.com/office/powerpoint/2010/main" val="128497178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815737" y="2508068"/>
            <a:ext cx="8373292" cy="3553097"/>
          </a:xfrm>
        </p:spPr>
        <p:txBody>
          <a:bodyPr>
            <a:normAutofit/>
          </a:bodyPr>
          <a:lstStyle/>
          <a:p>
            <a:pPr algn="just"/>
            <a:endParaRPr lang="en-US" dirty="0"/>
          </a:p>
          <a:p>
            <a:pPr algn="just"/>
            <a:r>
              <a:rPr lang="en-US" dirty="0"/>
              <a:t>Henri Fayol’s five management functions are still very much relevant in healthcare management.</a:t>
            </a:r>
          </a:p>
          <a:p>
            <a:pPr algn="just"/>
            <a:r>
              <a:rPr lang="en-US" dirty="0"/>
              <a:t>NHS managers plan, organise, direct, co-ordinate and control to deliver effective healthcare services.</a:t>
            </a:r>
          </a:p>
          <a:p>
            <a:pPr algn="just"/>
            <a:r>
              <a:rPr lang="en-US" dirty="0"/>
              <a:t>These functions contribute to improved patient care, efficient resource management and organisational success.</a:t>
            </a:r>
          </a:p>
          <a:p>
            <a:pPr algn="just"/>
            <a:r>
              <a:rPr lang="en-US" dirty="0"/>
              <a:t>Strong management skills are needed to deal with the challenges of today’s health care environment.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7F86960-24F1-6370-AB6D-58809D8F4AFF}"/>
              </a:ext>
            </a:extLst>
          </p:cNvPr>
          <p:cNvSpPr txBox="1"/>
          <p:nvPr/>
        </p:nvSpPr>
        <p:spPr>
          <a:xfrm>
            <a:off x="0" y="32004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Humaira</a:t>
            </a:r>
          </a:p>
        </p:txBody>
      </p:sp>
    </p:spTree>
    <p:extLst>
      <p:ext uri="{BB962C8B-B14F-4D97-AF65-F5344CB8AC3E}">
        <p14:creationId xmlns:p14="http://schemas.microsoft.com/office/powerpoint/2010/main" val="221713279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0" y="577183"/>
            <a:ext cx="5029200" cy="859731"/>
          </a:xfrm>
        </p:spPr>
        <p:txBody>
          <a:bodyPr/>
          <a:lstStyle/>
          <a:p>
            <a:r>
              <a:rPr lang="en-US" b="1" dirty="0"/>
              <a:t>References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640080" y="1436914"/>
            <a:ext cx="11038114" cy="4976948"/>
          </a:xfrm>
          <a:solidFill>
            <a:schemeClr val="accent4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Anderson-Wallace, M., 2017. </a:t>
            </a:r>
            <a:r>
              <a:rPr lang="en-US" i="1" dirty="0">
                <a:solidFill>
                  <a:schemeClr val="bg1"/>
                </a:solidFill>
              </a:rPr>
              <a:t>Working with structure</a:t>
            </a:r>
            <a:r>
              <a:rPr lang="en-US" dirty="0">
                <a:solidFill>
                  <a:schemeClr val="bg1"/>
                </a:solidFill>
              </a:rPr>
              <a:t>. In: </a:t>
            </a:r>
            <a:r>
              <a:rPr lang="en-US" i="1" dirty="0">
                <a:solidFill>
                  <a:schemeClr val="bg1"/>
                </a:solidFill>
              </a:rPr>
              <a:t>Organisational Development in Healthcare</a:t>
            </a:r>
            <a:r>
              <a:rPr lang="en-US" dirty="0">
                <a:solidFill>
                  <a:schemeClr val="bg1"/>
                </a:solidFill>
              </a:rPr>
              <a:t>. CRC Press, pp. 167–186.</a:t>
            </a:r>
          </a:p>
          <a:p>
            <a:r>
              <a:rPr lang="en-US" dirty="0">
                <a:solidFill>
                  <a:schemeClr val="bg1"/>
                </a:solidFill>
              </a:rPr>
              <a:t>Bhanje, S., 2023. </a:t>
            </a:r>
            <a:r>
              <a:rPr lang="en-US" i="1" dirty="0">
                <a:solidFill>
                  <a:schemeClr val="bg1"/>
                </a:solidFill>
              </a:rPr>
              <a:t>Principles of Management</a:t>
            </a:r>
            <a:r>
              <a:rPr lang="en-US" dirty="0">
                <a:solidFill>
                  <a:schemeClr val="bg1"/>
                </a:solidFill>
              </a:rPr>
              <a:t>. Ashok Yakkaldevi.</a:t>
            </a:r>
          </a:p>
          <a:p>
            <a:r>
              <a:rPr lang="en-US" dirty="0">
                <a:solidFill>
                  <a:schemeClr val="bg1"/>
                </a:solidFill>
              </a:rPr>
              <a:t>Cosford, P., 2021. </a:t>
            </a:r>
            <a:r>
              <a:rPr lang="en-US" i="1" dirty="0">
                <a:solidFill>
                  <a:schemeClr val="bg1"/>
                </a:solidFill>
              </a:rPr>
              <a:t>The NHS: structure and functions</a:t>
            </a:r>
            <a:r>
              <a:rPr lang="en-US" dirty="0">
                <a:solidFill>
                  <a:schemeClr val="bg1"/>
                </a:solidFill>
              </a:rPr>
              <a:t>. In: </a:t>
            </a:r>
            <a:r>
              <a:rPr lang="en-US" i="1" dirty="0">
                <a:solidFill>
                  <a:schemeClr val="bg1"/>
                </a:solidFill>
              </a:rPr>
              <a:t>Leadership and Management for Doctors in Training</a:t>
            </a:r>
            <a:r>
              <a:rPr lang="en-US" dirty="0">
                <a:solidFill>
                  <a:schemeClr val="bg1"/>
                </a:solidFill>
              </a:rPr>
              <a:t>. CRC Press, pp. 53–63.</a:t>
            </a:r>
          </a:p>
          <a:p>
            <a:r>
              <a:rPr lang="en-US" dirty="0">
                <a:solidFill>
                  <a:schemeClr val="bg1"/>
                </a:solidFill>
              </a:rPr>
              <a:t>Idowu, A.O., n.d. </a:t>
            </a:r>
            <a:r>
              <a:rPr lang="en-US" i="1" dirty="0">
                <a:solidFill>
                  <a:schemeClr val="bg1"/>
                </a:solidFill>
              </a:rPr>
              <a:t>Management Principle in Nursing/Organization of Health Care</a:t>
            </a:r>
            <a:r>
              <a:rPr lang="en-US" dirty="0">
                <a:solidFill>
                  <a:schemeClr val="bg1"/>
                </a:solidFill>
              </a:rPr>
              <a:t>. Ebook.</a:t>
            </a:r>
          </a:p>
          <a:p>
            <a:r>
              <a:rPr lang="en-US" dirty="0">
                <a:solidFill>
                  <a:schemeClr val="bg1"/>
                </a:solidFill>
              </a:rPr>
              <a:t>Kerzner, H., 2025. </a:t>
            </a:r>
            <a:r>
              <a:rPr lang="en-US" i="1" dirty="0">
                <a:solidFill>
                  <a:schemeClr val="bg1"/>
                </a:solidFill>
              </a:rPr>
              <a:t>Project management: a systems approach to planning, scheduling, and controlling</a:t>
            </a:r>
            <a:r>
              <a:rPr lang="en-US" dirty="0">
                <a:solidFill>
                  <a:schemeClr val="bg1"/>
                </a:solidFill>
              </a:rPr>
              <a:t>. John Wiley &amp; Sons.</a:t>
            </a:r>
          </a:p>
          <a:p>
            <a:r>
              <a:rPr lang="en-US" dirty="0">
                <a:solidFill>
                  <a:schemeClr val="bg1"/>
                </a:solidFill>
              </a:rPr>
              <a:t>Seaton, A., 2023. </a:t>
            </a:r>
            <a:r>
              <a:rPr lang="en-US" i="1" dirty="0">
                <a:solidFill>
                  <a:schemeClr val="bg1"/>
                </a:solidFill>
              </a:rPr>
              <a:t>Our NHS: A history of Britain's best loved institution</a:t>
            </a:r>
            <a:r>
              <a:rPr lang="en-US" dirty="0">
                <a:solidFill>
                  <a:schemeClr val="bg1"/>
                </a:solidFill>
              </a:rPr>
              <a:t>. Yale University Press.</a:t>
            </a:r>
          </a:p>
          <a:p>
            <a:r>
              <a:rPr lang="en-US" dirty="0">
                <a:solidFill>
                  <a:schemeClr val="bg1"/>
                </a:solidFill>
              </a:rPr>
              <a:t>Wiśniewski, B., Zwęgliński, T. and Socha, R., 2016. The theory of commanding. </a:t>
            </a:r>
            <a:r>
              <a:rPr lang="az-Cyrl-AZ" i="1" dirty="0">
                <a:solidFill>
                  <a:schemeClr val="bg1"/>
                </a:solidFill>
              </a:rPr>
              <a:t>Вісник Львівського державного університету безпеки життєдіяльності</a:t>
            </a:r>
            <a:r>
              <a:rPr lang="az-Cyrl-AZ" dirty="0">
                <a:solidFill>
                  <a:schemeClr val="bg1"/>
                </a:solidFill>
              </a:rPr>
              <a:t>, 14, </a:t>
            </a:r>
            <a:r>
              <a:rPr lang="en-US" dirty="0">
                <a:solidFill>
                  <a:schemeClr val="bg1"/>
                </a:solidFill>
              </a:rPr>
              <a:t>pp.47–52.</a:t>
            </a:r>
          </a:p>
          <a:p>
            <a:r>
              <a:rPr lang="en-US" dirty="0">
                <a:solidFill>
                  <a:schemeClr val="bg1"/>
                </a:solidFill>
              </a:rPr>
              <a:t>Wren, D.A., Bedeian, A.G. and Breeze, J.D., 2002. The foundations of Henri Fayol’s administrative theory. </a:t>
            </a:r>
            <a:r>
              <a:rPr lang="en-US" i="1" dirty="0">
                <a:solidFill>
                  <a:schemeClr val="bg1"/>
                </a:solidFill>
              </a:rPr>
              <a:t>Management Decision</a:t>
            </a:r>
            <a:r>
              <a:rPr lang="en-US" dirty="0">
                <a:solidFill>
                  <a:schemeClr val="bg1"/>
                </a:solidFill>
              </a:rPr>
              <a:t>, 40(9), pp.906–918.</a:t>
            </a:r>
          </a:p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438357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Parcel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A425FB89-E954-4A2A-81DC-D90804A94DB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292</TotalTime>
  <Words>1174</Words>
  <Application>Microsoft Office PowerPoint</Application>
  <PresentationFormat>Widescreen</PresentationFormat>
  <Paragraphs>144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3" baseType="lpstr">
      <vt:lpstr>Aptos</vt:lpstr>
      <vt:lpstr>Aptos Display</vt:lpstr>
      <vt:lpstr>Arial</vt:lpstr>
      <vt:lpstr>Calibri</vt:lpstr>
      <vt:lpstr>Inter</vt:lpstr>
      <vt:lpstr>Inter SemiBold</vt:lpstr>
      <vt:lpstr>Plus Jakarta Sans</vt:lpstr>
      <vt:lpstr>Plus Jakarta Sans ExtraBold</vt:lpstr>
      <vt:lpstr>Plus Jakarta Sans SemiBold</vt:lpstr>
      <vt:lpstr>Parcel</vt:lpstr>
      <vt:lpstr>Fayol's Five Management Functions  Applied in the NHS</vt:lpstr>
      <vt:lpstr>Table of Contents</vt:lpstr>
      <vt:lpstr>Introduction</vt:lpstr>
      <vt:lpstr>Selected Organisation: The NHS</vt:lpstr>
      <vt:lpstr>Planning in the NHS</vt:lpstr>
      <vt:lpstr>Organising in the NHS</vt:lpstr>
      <vt:lpstr>Commanding</vt:lpstr>
      <vt:lpstr>Coordinating in the NHS</vt:lpstr>
      <vt:lpstr>Controlling in the NHS</vt:lpstr>
      <vt:lpstr>Essential Managerial Skills in Today's Business Environment</vt:lpstr>
      <vt:lpstr>Evaluation of Fayol's Management Functions in the NHS</vt:lpstr>
      <vt:lpstr>Conclusion</vt:lpstr>
      <vt:lpstr>References</vt:lpstr>
    </vt:vector>
  </TitlesOfParts>
  <Company>MRT www.Win2Farsi.com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Fayol's Five Management Functions  Applied in the NHS</dc:title>
  <dc:creator>Mehboob khan</dc:creator>
  <cp:lastModifiedBy>Humaira Fayaz</cp:lastModifiedBy>
  <cp:revision>18</cp:revision>
  <dcterms:created xsi:type="dcterms:W3CDTF">2026-06-11T06:00:42Z</dcterms:created>
  <dcterms:modified xsi:type="dcterms:W3CDTF">2026-06-17T18:45:32Z</dcterms:modified>
</cp:coreProperties>
</file>