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064" autoAdjust="0"/>
  </p:normalViewPr>
  <p:slideViewPr>
    <p:cSldViewPr snapToGrid="0">
      <p:cViewPr varScale="1">
        <p:scale>
          <a:sx n="61" d="100"/>
          <a:sy n="61" d="100"/>
        </p:scale>
        <p:origin x="1493"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1D5DF0-7952-4312-96AC-86479CE970F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C5EBD89-AF31-4636-BE37-1433B1477C04}">
      <dgm:prSet/>
      <dgm:spPr/>
      <dgm:t>
        <a:bodyPr/>
        <a:lstStyle/>
        <a:p>
          <a:pPr rtl="0"/>
          <a:r>
            <a:rPr lang="en-US"/>
            <a:t>China is a country that is guided by its traditional values.</a:t>
          </a:r>
        </a:p>
      </dgm:t>
    </dgm:pt>
    <dgm:pt modelId="{F1E96DBF-2A29-4335-A72C-758CE0773E24}" type="parTrans" cxnId="{261A2ED4-43B7-4632-A029-4CC64E0B6BF4}">
      <dgm:prSet/>
      <dgm:spPr/>
      <dgm:t>
        <a:bodyPr/>
        <a:lstStyle/>
        <a:p>
          <a:endParaRPr lang="en-US"/>
        </a:p>
      </dgm:t>
    </dgm:pt>
    <dgm:pt modelId="{51196766-FB4B-4774-8E32-35F73558AD41}" type="sibTrans" cxnId="{261A2ED4-43B7-4632-A029-4CC64E0B6BF4}">
      <dgm:prSet/>
      <dgm:spPr/>
      <dgm:t>
        <a:bodyPr/>
        <a:lstStyle/>
        <a:p>
          <a:endParaRPr lang="en-US"/>
        </a:p>
      </dgm:t>
    </dgm:pt>
    <dgm:pt modelId="{B61F7911-2734-43D6-BAF9-9A003D21DF8B}">
      <dgm:prSet/>
      <dgm:spPr/>
      <dgm:t>
        <a:bodyPr/>
        <a:lstStyle/>
        <a:p>
          <a:pPr rtl="0"/>
          <a:r>
            <a:rPr lang="en-US"/>
            <a:t>China’s collectivist culture motivates people to always work for the societal good.</a:t>
          </a:r>
        </a:p>
      </dgm:t>
    </dgm:pt>
    <dgm:pt modelId="{EE9671AA-879C-4409-969B-9F9EB89EC34D}" type="parTrans" cxnId="{19313D6B-257B-4FE9-828B-C6AED5FDB157}">
      <dgm:prSet/>
      <dgm:spPr/>
      <dgm:t>
        <a:bodyPr/>
        <a:lstStyle/>
        <a:p>
          <a:endParaRPr lang="en-US"/>
        </a:p>
      </dgm:t>
    </dgm:pt>
    <dgm:pt modelId="{38A82D8B-D1E8-4010-94A6-FDC2877D837D}" type="sibTrans" cxnId="{19313D6B-257B-4FE9-828B-C6AED5FDB157}">
      <dgm:prSet/>
      <dgm:spPr/>
      <dgm:t>
        <a:bodyPr/>
        <a:lstStyle/>
        <a:p>
          <a:endParaRPr lang="en-US"/>
        </a:p>
      </dgm:t>
    </dgm:pt>
    <dgm:pt modelId="{9BFBC66E-EF9C-4EB0-9BFA-60651D9C0265}">
      <dgm:prSet/>
      <dgm:spPr/>
      <dgm:t>
        <a:bodyPr/>
        <a:lstStyle/>
        <a:p>
          <a:pPr rtl="0"/>
          <a:r>
            <a:rPr lang="en-US"/>
            <a:t>Emphasizes respect for elders, addressing them with proper titles </a:t>
          </a:r>
        </a:p>
      </dgm:t>
    </dgm:pt>
    <dgm:pt modelId="{CB7409FC-5147-45AC-AA8F-C7B7FEBEC9C5}" type="parTrans" cxnId="{558EBB22-674D-4703-A8EB-353CD9F285F1}">
      <dgm:prSet/>
      <dgm:spPr/>
      <dgm:t>
        <a:bodyPr/>
        <a:lstStyle/>
        <a:p>
          <a:endParaRPr lang="en-US"/>
        </a:p>
      </dgm:t>
    </dgm:pt>
    <dgm:pt modelId="{FE5C6CA5-F1F1-4DA4-AAD4-08C6B8B45479}" type="sibTrans" cxnId="{558EBB22-674D-4703-A8EB-353CD9F285F1}">
      <dgm:prSet/>
      <dgm:spPr/>
      <dgm:t>
        <a:bodyPr/>
        <a:lstStyle/>
        <a:p>
          <a:endParaRPr lang="en-US"/>
        </a:p>
      </dgm:t>
    </dgm:pt>
    <dgm:pt modelId="{CE8E58F7-0A9D-4CB0-BF74-CCFCB197A9E4}">
      <dgm:prSet/>
      <dgm:spPr/>
      <dgm:t>
        <a:bodyPr/>
        <a:lstStyle/>
        <a:p>
          <a:pPr rtl="0"/>
          <a:r>
            <a:rPr lang="en-US"/>
            <a:t>Values politeness in communication, underscoring the need to use appropriate titles and honorifics </a:t>
          </a:r>
        </a:p>
      </dgm:t>
    </dgm:pt>
    <dgm:pt modelId="{AE0C25AF-B448-4DAE-BAE9-3AD5B8994FD4}" type="parTrans" cxnId="{7071ACEA-65C5-459F-B83A-D8C5496396C0}">
      <dgm:prSet/>
      <dgm:spPr/>
      <dgm:t>
        <a:bodyPr/>
        <a:lstStyle/>
        <a:p>
          <a:endParaRPr lang="en-US"/>
        </a:p>
      </dgm:t>
    </dgm:pt>
    <dgm:pt modelId="{6A49636F-FE2D-4D3E-B7ED-DD2D274CB4C8}" type="sibTrans" cxnId="{7071ACEA-65C5-459F-B83A-D8C5496396C0}">
      <dgm:prSet/>
      <dgm:spPr/>
      <dgm:t>
        <a:bodyPr/>
        <a:lstStyle/>
        <a:p>
          <a:endParaRPr lang="en-US"/>
        </a:p>
      </dgm:t>
    </dgm:pt>
    <dgm:pt modelId="{1E896382-2D52-4CD4-8FDB-6A19DF41B2A2}">
      <dgm:prSet/>
      <dgm:spPr/>
      <dgm:t>
        <a:bodyPr/>
        <a:lstStyle/>
        <a:p>
          <a:pPr rtl="0"/>
          <a:r>
            <a:rPr lang="en-US"/>
            <a:t>Emphasizes a high level of decorum in public spaces. </a:t>
          </a:r>
        </a:p>
      </dgm:t>
    </dgm:pt>
    <dgm:pt modelId="{47814A97-7306-4E8A-902E-39A469AB17F7}" type="parTrans" cxnId="{21B1C972-4CCE-4CC1-AEEF-3DE07FDA2224}">
      <dgm:prSet/>
      <dgm:spPr/>
      <dgm:t>
        <a:bodyPr/>
        <a:lstStyle/>
        <a:p>
          <a:endParaRPr lang="en-US"/>
        </a:p>
      </dgm:t>
    </dgm:pt>
    <dgm:pt modelId="{D25F6DD4-9529-445B-983D-EC3913094098}" type="sibTrans" cxnId="{21B1C972-4CCE-4CC1-AEEF-3DE07FDA2224}">
      <dgm:prSet/>
      <dgm:spPr/>
      <dgm:t>
        <a:bodyPr/>
        <a:lstStyle/>
        <a:p>
          <a:endParaRPr lang="en-US"/>
        </a:p>
      </dgm:t>
    </dgm:pt>
    <dgm:pt modelId="{9DA75B95-06A0-4A69-B7A1-376BE32C4E3B}">
      <dgm:prSet/>
      <dgm:spPr/>
      <dgm:t>
        <a:bodyPr/>
        <a:lstStyle/>
        <a:p>
          <a:pPr rtl="0"/>
          <a:r>
            <a:rPr lang="en-US"/>
            <a:t>Advocates for dress modesty, especially in rural and traditional areas.</a:t>
          </a:r>
        </a:p>
      </dgm:t>
    </dgm:pt>
    <dgm:pt modelId="{2093B02B-6BE8-4DC2-927D-5EDCE1A12116}" type="parTrans" cxnId="{4B843E6B-B44B-4CF1-89A1-BA86B9955B34}">
      <dgm:prSet/>
      <dgm:spPr/>
      <dgm:t>
        <a:bodyPr/>
        <a:lstStyle/>
        <a:p>
          <a:endParaRPr lang="en-US"/>
        </a:p>
      </dgm:t>
    </dgm:pt>
    <dgm:pt modelId="{B4903648-E9D2-4E28-940F-2E5711D1C9A9}" type="sibTrans" cxnId="{4B843E6B-B44B-4CF1-89A1-BA86B9955B34}">
      <dgm:prSet/>
      <dgm:spPr/>
      <dgm:t>
        <a:bodyPr/>
        <a:lstStyle/>
        <a:p>
          <a:endParaRPr lang="en-US"/>
        </a:p>
      </dgm:t>
    </dgm:pt>
    <dgm:pt modelId="{15488DCB-EE24-4490-888E-F39877576D20}">
      <dgm:prSet/>
      <dgm:spPr/>
      <dgm:t>
        <a:bodyPr/>
        <a:lstStyle/>
        <a:p>
          <a:pPr rtl="0"/>
          <a:r>
            <a:rPr lang="en-US"/>
            <a:t>(Rose, 2013)</a:t>
          </a:r>
        </a:p>
      </dgm:t>
    </dgm:pt>
    <dgm:pt modelId="{BAB521AB-F04D-4CF2-A349-8610DF3E2259}" type="parTrans" cxnId="{12925C92-E564-448F-B6F9-F41B11B425E0}">
      <dgm:prSet/>
      <dgm:spPr/>
      <dgm:t>
        <a:bodyPr/>
        <a:lstStyle/>
        <a:p>
          <a:endParaRPr lang="en-US"/>
        </a:p>
      </dgm:t>
    </dgm:pt>
    <dgm:pt modelId="{5E307E24-C29F-4248-9CC0-FE1F240F6F09}" type="sibTrans" cxnId="{12925C92-E564-448F-B6F9-F41B11B425E0}">
      <dgm:prSet/>
      <dgm:spPr/>
      <dgm:t>
        <a:bodyPr/>
        <a:lstStyle/>
        <a:p>
          <a:endParaRPr lang="en-US"/>
        </a:p>
      </dgm:t>
    </dgm:pt>
    <dgm:pt modelId="{D9F550EA-9D41-442A-A15A-4DAC3B941B82}" type="pres">
      <dgm:prSet presAssocID="{D31D5DF0-7952-4312-96AC-86479CE970F3}" presName="vert0" presStyleCnt="0">
        <dgm:presLayoutVars>
          <dgm:dir/>
          <dgm:animOne val="branch"/>
          <dgm:animLvl val="lvl"/>
        </dgm:presLayoutVars>
      </dgm:prSet>
      <dgm:spPr/>
    </dgm:pt>
    <dgm:pt modelId="{1B57C85A-BE69-4DCF-A6E0-DAF242E13AB9}" type="pres">
      <dgm:prSet presAssocID="{FC5EBD89-AF31-4636-BE37-1433B1477C04}" presName="thickLine" presStyleLbl="alignNode1" presStyleIdx="0" presStyleCnt="7"/>
      <dgm:spPr/>
    </dgm:pt>
    <dgm:pt modelId="{CBB4EA8C-142B-490A-8B2F-CF37BC29300F}" type="pres">
      <dgm:prSet presAssocID="{FC5EBD89-AF31-4636-BE37-1433B1477C04}" presName="horz1" presStyleCnt="0"/>
      <dgm:spPr/>
    </dgm:pt>
    <dgm:pt modelId="{8BAFF5BC-1F6C-4C49-9F75-205EAE5B5028}" type="pres">
      <dgm:prSet presAssocID="{FC5EBD89-AF31-4636-BE37-1433B1477C04}" presName="tx1" presStyleLbl="revTx" presStyleIdx="0" presStyleCnt="7"/>
      <dgm:spPr/>
    </dgm:pt>
    <dgm:pt modelId="{684C5B9F-F2C4-445A-81F8-D8FA0B9F2222}" type="pres">
      <dgm:prSet presAssocID="{FC5EBD89-AF31-4636-BE37-1433B1477C04}" presName="vert1" presStyleCnt="0"/>
      <dgm:spPr/>
    </dgm:pt>
    <dgm:pt modelId="{5B7B2ACB-D679-4C67-8308-C4CF1C12C7D2}" type="pres">
      <dgm:prSet presAssocID="{B61F7911-2734-43D6-BAF9-9A003D21DF8B}" presName="thickLine" presStyleLbl="alignNode1" presStyleIdx="1" presStyleCnt="7"/>
      <dgm:spPr/>
    </dgm:pt>
    <dgm:pt modelId="{3B2240C9-96C8-4921-8DB4-C1500B3F939A}" type="pres">
      <dgm:prSet presAssocID="{B61F7911-2734-43D6-BAF9-9A003D21DF8B}" presName="horz1" presStyleCnt="0"/>
      <dgm:spPr/>
    </dgm:pt>
    <dgm:pt modelId="{C875B63C-4F12-4716-AB89-FDD891FAB72B}" type="pres">
      <dgm:prSet presAssocID="{B61F7911-2734-43D6-BAF9-9A003D21DF8B}" presName="tx1" presStyleLbl="revTx" presStyleIdx="1" presStyleCnt="7"/>
      <dgm:spPr/>
    </dgm:pt>
    <dgm:pt modelId="{FE56F3D0-2122-428B-A18A-50344CDDC240}" type="pres">
      <dgm:prSet presAssocID="{B61F7911-2734-43D6-BAF9-9A003D21DF8B}" presName="vert1" presStyleCnt="0"/>
      <dgm:spPr/>
    </dgm:pt>
    <dgm:pt modelId="{F014905B-EE50-40F8-A040-964619087DAE}" type="pres">
      <dgm:prSet presAssocID="{9BFBC66E-EF9C-4EB0-9BFA-60651D9C0265}" presName="thickLine" presStyleLbl="alignNode1" presStyleIdx="2" presStyleCnt="7"/>
      <dgm:spPr/>
    </dgm:pt>
    <dgm:pt modelId="{25F7955C-ACDF-4068-B1B3-78A712D3925E}" type="pres">
      <dgm:prSet presAssocID="{9BFBC66E-EF9C-4EB0-9BFA-60651D9C0265}" presName="horz1" presStyleCnt="0"/>
      <dgm:spPr/>
    </dgm:pt>
    <dgm:pt modelId="{68D24F42-42F1-48C6-9E61-1EF57CE60B13}" type="pres">
      <dgm:prSet presAssocID="{9BFBC66E-EF9C-4EB0-9BFA-60651D9C0265}" presName="tx1" presStyleLbl="revTx" presStyleIdx="2" presStyleCnt="7"/>
      <dgm:spPr/>
    </dgm:pt>
    <dgm:pt modelId="{447AB5A6-1BDD-4224-A400-F9E8E39EF62E}" type="pres">
      <dgm:prSet presAssocID="{9BFBC66E-EF9C-4EB0-9BFA-60651D9C0265}" presName="vert1" presStyleCnt="0"/>
      <dgm:spPr/>
    </dgm:pt>
    <dgm:pt modelId="{3B596CF9-725B-40E6-8AB8-741BD0E23FCD}" type="pres">
      <dgm:prSet presAssocID="{CE8E58F7-0A9D-4CB0-BF74-CCFCB197A9E4}" presName="thickLine" presStyleLbl="alignNode1" presStyleIdx="3" presStyleCnt="7"/>
      <dgm:spPr/>
    </dgm:pt>
    <dgm:pt modelId="{7270CC6C-5445-4C25-9F9F-02F05E1CB484}" type="pres">
      <dgm:prSet presAssocID="{CE8E58F7-0A9D-4CB0-BF74-CCFCB197A9E4}" presName="horz1" presStyleCnt="0"/>
      <dgm:spPr/>
    </dgm:pt>
    <dgm:pt modelId="{2CEE9208-FADC-4363-AD2F-13E88C8322AC}" type="pres">
      <dgm:prSet presAssocID="{CE8E58F7-0A9D-4CB0-BF74-CCFCB197A9E4}" presName="tx1" presStyleLbl="revTx" presStyleIdx="3" presStyleCnt="7"/>
      <dgm:spPr/>
    </dgm:pt>
    <dgm:pt modelId="{CA50695E-8D51-4B84-9C24-93F79FCCF06E}" type="pres">
      <dgm:prSet presAssocID="{CE8E58F7-0A9D-4CB0-BF74-CCFCB197A9E4}" presName="vert1" presStyleCnt="0"/>
      <dgm:spPr/>
    </dgm:pt>
    <dgm:pt modelId="{9109FA55-4676-4658-9AA9-D85797281A3D}" type="pres">
      <dgm:prSet presAssocID="{1E896382-2D52-4CD4-8FDB-6A19DF41B2A2}" presName="thickLine" presStyleLbl="alignNode1" presStyleIdx="4" presStyleCnt="7"/>
      <dgm:spPr/>
    </dgm:pt>
    <dgm:pt modelId="{2707A297-8260-4223-A476-64FECBFB56C1}" type="pres">
      <dgm:prSet presAssocID="{1E896382-2D52-4CD4-8FDB-6A19DF41B2A2}" presName="horz1" presStyleCnt="0"/>
      <dgm:spPr/>
    </dgm:pt>
    <dgm:pt modelId="{6A7F38C5-0A72-4D65-BB1E-DF9748A02175}" type="pres">
      <dgm:prSet presAssocID="{1E896382-2D52-4CD4-8FDB-6A19DF41B2A2}" presName="tx1" presStyleLbl="revTx" presStyleIdx="4" presStyleCnt="7"/>
      <dgm:spPr/>
    </dgm:pt>
    <dgm:pt modelId="{93BE0A4E-31F6-4260-AB6B-0B2FE6B5895B}" type="pres">
      <dgm:prSet presAssocID="{1E896382-2D52-4CD4-8FDB-6A19DF41B2A2}" presName="vert1" presStyleCnt="0"/>
      <dgm:spPr/>
    </dgm:pt>
    <dgm:pt modelId="{7E2BE404-6313-49F3-9845-ADBB94B290E2}" type="pres">
      <dgm:prSet presAssocID="{9DA75B95-06A0-4A69-B7A1-376BE32C4E3B}" presName="thickLine" presStyleLbl="alignNode1" presStyleIdx="5" presStyleCnt="7"/>
      <dgm:spPr/>
    </dgm:pt>
    <dgm:pt modelId="{B89FF2E6-7B0E-4160-84FE-06923167FA99}" type="pres">
      <dgm:prSet presAssocID="{9DA75B95-06A0-4A69-B7A1-376BE32C4E3B}" presName="horz1" presStyleCnt="0"/>
      <dgm:spPr/>
    </dgm:pt>
    <dgm:pt modelId="{CBC6E770-BEA7-4A41-A8AB-4B1BF4D70B6F}" type="pres">
      <dgm:prSet presAssocID="{9DA75B95-06A0-4A69-B7A1-376BE32C4E3B}" presName="tx1" presStyleLbl="revTx" presStyleIdx="5" presStyleCnt="7"/>
      <dgm:spPr/>
    </dgm:pt>
    <dgm:pt modelId="{6BE9740D-C80E-40FD-96D4-78678DED8893}" type="pres">
      <dgm:prSet presAssocID="{9DA75B95-06A0-4A69-B7A1-376BE32C4E3B}" presName="vert1" presStyleCnt="0"/>
      <dgm:spPr/>
    </dgm:pt>
    <dgm:pt modelId="{8A9BC80E-0DA8-48CB-B716-7591BD1661B3}" type="pres">
      <dgm:prSet presAssocID="{15488DCB-EE24-4490-888E-F39877576D20}" presName="thickLine" presStyleLbl="alignNode1" presStyleIdx="6" presStyleCnt="7"/>
      <dgm:spPr/>
    </dgm:pt>
    <dgm:pt modelId="{2415FFAF-BAD6-47E2-A211-058FC2F3B341}" type="pres">
      <dgm:prSet presAssocID="{15488DCB-EE24-4490-888E-F39877576D20}" presName="horz1" presStyleCnt="0"/>
      <dgm:spPr/>
    </dgm:pt>
    <dgm:pt modelId="{C9884D7D-AECE-4B5C-883A-FDFAF34A258F}" type="pres">
      <dgm:prSet presAssocID="{15488DCB-EE24-4490-888E-F39877576D20}" presName="tx1" presStyleLbl="revTx" presStyleIdx="6" presStyleCnt="7"/>
      <dgm:spPr/>
    </dgm:pt>
    <dgm:pt modelId="{10D7BDBB-2401-41CB-8114-967923BC6413}" type="pres">
      <dgm:prSet presAssocID="{15488DCB-EE24-4490-888E-F39877576D20}" presName="vert1" presStyleCnt="0"/>
      <dgm:spPr/>
    </dgm:pt>
  </dgm:ptLst>
  <dgm:cxnLst>
    <dgm:cxn modelId="{41C45908-B03A-4B3E-9E14-3D627FB73B73}" type="presOf" srcId="{1E896382-2D52-4CD4-8FDB-6A19DF41B2A2}" destId="{6A7F38C5-0A72-4D65-BB1E-DF9748A02175}" srcOrd="0" destOrd="0" presId="urn:microsoft.com/office/officeart/2008/layout/LinedList"/>
    <dgm:cxn modelId="{558EBB22-674D-4703-A8EB-353CD9F285F1}" srcId="{D31D5DF0-7952-4312-96AC-86479CE970F3}" destId="{9BFBC66E-EF9C-4EB0-9BFA-60651D9C0265}" srcOrd="2" destOrd="0" parTransId="{CB7409FC-5147-45AC-AA8F-C7B7FEBEC9C5}" sibTransId="{FE5C6CA5-F1F1-4DA4-AAD4-08C6B8B45479}"/>
    <dgm:cxn modelId="{57BA442C-00F8-4097-B4E6-31F55970848C}" type="presOf" srcId="{D31D5DF0-7952-4312-96AC-86479CE970F3}" destId="{D9F550EA-9D41-442A-A15A-4DAC3B941B82}" srcOrd="0" destOrd="0" presId="urn:microsoft.com/office/officeart/2008/layout/LinedList"/>
    <dgm:cxn modelId="{19313D6B-257B-4FE9-828B-C6AED5FDB157}" srcId="{D31D5DF0-7952-4312-96AC-86479CE970F3}" destId="{B61F7911-2734-43D6-BAF9-9A003D21DF8B}" srcOrd="1" destOrd="0" parTransId="{EE9671AA-879C-4409-969B-9F9EB89EC34D}" sibTransId="{38A82D8B-D1E8-4010-94A6-FDC2877D837D}"/>
    <dgm:cxn modelId="{4B843E6B-B44B-4CF1-89A1-BA86B9955B34}" srcId="{D31D5DF0-7952-4312-96AC-86479CE970F3}" destId="{9DA75B95-06A0-4A69-B7A1-376BE32C4E3B}" srcOrd="5" destOrd="0" parTransId="{2093B02B-6BE8-4DC2-927D-5EDCE1A12116}" sibTransId="{B4903648-E9D2-4E28-940F-2E5711D1C9A9}"/>
    <dgm:cxn modelId="{FA97484C-563A-4431-BCFE-9F19B616C16B}" type="presOf" srcId="{B61F7911-2734-43D6-BAF9-9A003D21DF8B}" destId="{C875B63C-4F12-4716-AB89-FDD891FAB72B}" srcOrd="0" destOrd="0" presId="urn:microsoft.com/office/officeart/2008/layout/LinedList"/>
    <dgm:cxn modelId="{55D7864C-42A5-40FD-BA1A-CB0EBC54BD18}" type="presOf" srcId="{9DA75B95-06A0-4A69-B7A1-376BE32C4E3B}" destId="{CBC6E770-BEA7-4A41-A8AB-4B1BF4D70B6F}" srcOrd="0" destOrd="0" presId="urn:microsoft.com/office/officeart/2008/layout/LinedList"/>
    <dgm:cxn modelId="{21B1C972-4CCE-4CC1-AEEF-3DE07FDA2224}" srcId="{D31D5DF0-7952-4312-96AC-86479CE970F3}" destId="{1E896382-2D52-4CD4-8FDB-6A19DF41B2A2}" srcOrd="4" destOrd="0" parTransId="{47814A97-7306-4E8A-902E-39A469AB17F7}" sibTransId="{D25F6DD4-9529-445B-983D-EC3913094098}"/>
    <dgm:cxn modelId="{37A4F874-BF40-46F6-B3E5-FC93AAF51409}" type="presOf" srcId="{9BFBC66E-EF9C-4EB0-9BFA-60651D9C0265}" destId="{68D24F42-42F1-48C6-9E61-1EF57CE60B13}" srcOrd="0" destOrd="0" presId="urn:microsoft.com/office/officeart/2008/layout/LinedList"/>
    <dgm:cxn modelId="{12925C92-E564-448F-B6F9-F41B11B425E0}" srcId="{D31D5DF0-7952-4312-96AC-86479CE970F3}" destId="{15488DCB-EE24-4490-888E-F39877576D20}" srcOrd="6" destOrd="0" parTransId="{BAB521AB-F04D-4CF2-A349-8610DF3E2259}" sibTransId="{5E307E24-C29F-4248-9CC0-FE1F240F6F09}"/>
    <dgm:cxn modelId="{76FD72BA-0E35-4430-9F87-95DA1E9C306D}" type="presOf" srcId="{CE8E58F7-0A9D-4CB0-BF74-CCFCB197A9E4}" destId="{2CEE9208-FADC-4363-AD2F-13E88C8322AC}" srcOrd="0" destOrd="0" presId="urn:microsoft.com/office/officeart/2008/layout/LinedList"/>
    <dgm:cxn modelId="{7E5DF5BF-46BB-4C14-B3E0-B5883BE4E281}" type="presOf" srcId="{15488DCB-EE24-4490-888E-F39877576D20}" destId="{C9884D7D-AECE-4B5C-883A-FDFAF34A258F}" srcOrd="0" destOrd="0" presId="urn:microsoft.com/office/officeart/2008/layout/LinedList"/>
    <dgm:cxn modelId="{261A2ED4-43B7-4632-A029-4CC64E0B6BF4}" srcId="{D31D5DF0-7952-4312-96AC-86479CE970F3}" destId="{FC5EBD89-AF31-4636-BE37-1433B1477C04}" srcOrd="0" destOrd="0" parTransId="{F1E96DBF-2A29-4335-A72C-758CE0773E24}" sibTransId="{51196766-FB4B-4774-8E32-35F73558AD41}"/>
    <dgm:cxn modelId="{7071ACEA-65C5-459F-B83A-D8C5496396C0}" srcId="{D31D5DF0-7952-4312-96AC-86479CE970F3}" destId="{CE8E58F7-0A9D-4CB0-BF74-CCFCB197A9E4}" srcOrd="3" destOrd="0" parTransId="{AE0C25AF-B448-4DAE-BAE9-3AD5B8994FD4}" sibTransId="{6A49636F-FE2D-4D3E-B7ED-DD2D274CB4C8}"/>
    <dgm:cxn modelId="{104731FC-F065-419F-9BF2-CF1A7ED9802B}" type="presOf" srcId="{FC5EBD89-AF31-4636-BE37-1433B1477C04}" destId="{8BAFF5BC-1F6C-4C49-9F75-205EAE5B5028}" srcOrd="0" destOrd="0" presId="urn:microsoft.com/office/officeart/2008/layout/LinedList"/>
    <dgm:cxn modelId="{FD94E0AD-58AD-4683-9886-2748A46B462E}" type="presParOf" srcId="{D9F550EA-9D41-442A-A15A-4DAC3B941B82}" destId="{1B57C85A-BE69-4DCF-A6E0-DAF242E13AB9}" srcOrd="0" destOrd="0" presId="urn:microsoft.com/office/officeart/2008/layout/LinedList"/>
    <dgm:cxn modelId="{B869D75A-D899-4A46-8F84-15E745011BCC}" type="presParOf" srcId="{D9F550EA-9D41-442A-A15A-4DAC3B941B82}" destId="{CBB4EA8C-142B-490A-8B2F-CF37BC29300F}" srcOrd="1" destOrd="0" presId="urn:microsoft.com/office/officeart/2008/layout/LinedList"/>
    <dgm:cxn modelId="{2635F4E6-8BC2-43C2-BAD2-9D83CF8CBD69}" type="presParOf" srcId="{CBB4EA8C-142B-490A-8B2F-CF37BC29300F}" destId="{8BAFF5BC-1F6C-4C49-9F75-205EAE5B5028}" srcOrd="0" destOrd="0" presId="urn:microsoft.com/office/officeart/2008/layout/LinedList"/>
    <dgm:cxn modelId="{BEB9CE3E-D823-4A61-8603-EF2B9AEEE5D5}" type="presParOf" srcId="{CBB4EA8C-142B-490A-8B2F-CF37BC29300F}" destId="{684C5B9F-F2C4-445A-81F8-D8FA0B9F2222}" srcOrd="1" destOrd="0" presId="urn:microsoft.com/office/officeart/2008/layout/LinedList"/>
    <dgm:cxn modelId="{D6730D44-80E6-4FC3-BDBC-1764E99E5430}" type="presParOf" srcId="{D9F550EA-9D41-442A-A15A-4DAC3B941B82}" destId="{5B7B2ACB-D679-4C67-8308-C4CF1C12C7D2}" srcOrd="2" destOrd="0" presId="urn:microsoft.com/office/officeart/2008/layout/LinedList"/>
    <dgm:cxn modelId="{76190060-992C-4FD9-8346-8F759BCB0F46}" type="presParOf" srcId="{D9F550EA-9D41-442A-A15A-4DAC3B941B82}" destId="{3B2240C9-96C8-4921-8DB4-C1500B3F939A}" srcOrd="3" destOrd="0" presId="urn:microsoft.com/office/officeart/2008/layout/LinedList"/>
    <dgm:cxn modelId="{B8EB55D4-3C34-4A50-A16F-7B5A84839B11}" type="presParOf" srcId="{3B2240C9-96C8-4921-8DB4-C1500B3F939A}" destId="{C875B63C-4F12-4716-AB89-FDD891FAB72B}" srcOrd="0" destOrd="0" presId="urn:microsoft.com/office/officeart/2008/layout/LinedList"/>
    <dgm:cxn modelId="{37171C9C-839B-40A8-97D3-5E901B9C1C94}" type="presParOf" srcId="{3B2240C9-96C8-4921-8DB4-C1500B3F939A}" destId="{FE56F3D0-2122-428B-A18A-50344CDDC240}" srcOrd="1" destOrd="0" presId="urn:microsoft.com/office/officeart/2008/layout/LinedList"/>
    <dgm:cxn modelId="{F4DD2261-1F75-47FD-8D85-064A548262FF}" type="presParOf" srcId="{D9F550EA-9D41-442A-A15A-4DAC3B941B82}" destId="{F014905B-EE50-40F8-A040-964619087DAE}" srcOrd="4" destOrd="0" presId="urn:microsoft.com/office/officeart/2008/layout/LinedList"/>
    <dgm:cxn modelId="{433F0683-D34E-4F16-B99C-96073BA06549}" type="presParOf" srcId="{D9F550EA-9D41-442A-A15A-4DAC3B941B82}" destId="{25F7955C-ACDF-4068-B1B3-78A712D3925E}" srcOrd="5" destOrd="0" presId="urn:microsoft.com/office/officeart/2008/layout/LinedList"/>
    <dgm:cxn modelId="{056F449B-6DB2-4CB7-AD4C-1AC2DA58034C}" type="presParOf" srcId="{25F7955C-ACDF-4068-B1B3-78A712D3925E}" destId="{68D24F42-42F1-48C6-9E61-1EF57CE60B13}" srcOrd="0" destOrd="0" presId="urn:microsoft.com/office/officeart/2008/layout/LinedList"/>
    <dgm:cxn modelId="{56514CF0-27EB-4A79-A534-CC9D464510D8}" type="presParOf" srcId="{25F7955C-ACDF-4068-B1B3-78A712D3925E}" destId="{447AB5A6-1BDD-4224-A400-F9E8E39EF62E}" srcOrd="1" destOrd="0" presId="urn:microsoft.com/office/officeart/2008/layout/LinedList"/>
    <dgm:cxn modelId="{9E96F4A0-A68F-4B83-A170-9234606A04CC}" type="presParOf" srcId="{D9F550EA-9D41-442A-A15A-4DAC3B941B82}" destId="{3B596CF9-725B-40E6-8AB8-741BD0E23FCD}" srcOrd="6" destOrd="0" presId="urn:microsoft.com/office/officeart/2008/layout/LinedList"/>
    <dgm:cxn modelId="{FFBC6D09-CB22-4CD2-BA58-9D278B0FF51E}" type="presParOf" srcId="{D9F550EA-9D41-442A-A15A-4DAC3B941B82}" destId="{7270CC6C-5445-4C25-9F9F-02F05E1CB484}" srcOrd="7" destOrd="0" presId="urn:microsoft.com/office/officeart/2008/layout/LinedList"/>
    <dgm:cxn modelId="{C81F176D-2EED-4FB0-9E17-DB6726DE0987}" type="presParOf" srcId="{7270CC6C-5445-4C25-9F9F-02F05E1CB484}" destId="{2CEE9208-FADC-4363-AD2F-13E88C8322AC}" srcOrd="0" destOrd="0" presId="urn:microsoft.com/office/officeart/2008/layout/LinedList"/>
    <dgm:cxn modelId="{72DD8FAE-5FF5-4D01-93EC-A9E4DD9AA4B0}" type="presParOf" srcId="{7270CC6C-5445-4C25-9F9F-02F05E1CB484}" destId="{CA50695E-8D51-4B84-9C24-93F79FCCF06E}" srcOrd="1" destOrd="0" presId="urn:microsoft.com/office/officeart/2008/layout/LinedList"/>
    <dgm:cxn modelId="{73857FF5-5B8D-4795-B94C-06230808E796}" type="presParOf" srcId="{D9F550EA-9D41-442A-A15A-4DAC3B941B82}" destId="{9109FA55-4676-4658-9AA9-D85797281A3D}" srcOrd="8" destOrd="0" presId="urn:microsoft.com/office/officeart/2008/layout/LinedList"/>
    <dgm:cxn modelId="{BB69AFB5-CF67-4BFA-BA57-DBBB2AB3EDC5}" type="presParOf" srcId="{D9F550EA-9D41-442A-A15A-4DAC3B941B82}" destId="{2707A297-8260-4223-A476-64FECBFB56C1}" srcOrd="9" destOrd="0" presId="urn:microsoft.com/office/officeart/2008/layout/LinedList"/>
    <dgm:cxn modelId="{8C9A4A1F-67AD-4C06-AE7D-BF1DC0A2C81E}" type="presParOf" srcId="{2707A297-8260-4223-A476-64FECBFB56C1}" destId="{6A7F38C5-0A72-4D65-BB1E-DF9748A02175}" srcOrd="0" destOrd="0" presId="urn:microsoft.com/office/officeart/2008/layout/LinedList"/>
    <dgm:cxn modelId="{310A7E26-A924-448D-AF5D-C2BA76EFE4DB}" type="presParOf" srcId="{2707A297-8260-4223-A476-64FECBFB56C1}" destId="{93BE0A4E-31F6-4260-AB6B-0B2FE6B5895B}" srcOrd="1" destOrd="0" presId="urn:microsoft.com/office/officeart/2008/layout/LinedList"/>
    <dgm:cxn modelId="{2161B50B-84EF-4D56-8093-3143114292BA}" type="presParOf" srcId="{D9F550EA-9D41-442A-A15A-4DAC3B941B82}" destId="{7E2BE404-6313-49F3-9845-ADBB94B290E2}" srcOrd="10" destOrd="0" presId="urn:microsoft.com/office/officeart/2008/layout/LinedList"/>
    <dgm:cxn modelId="{088C6516-852C-41B8-B519-E05FE3C76476}" type="presParOf" srcId="{D9F550EA-9D41-442A-A15A-4DAC3B941B82}" destId="{B89FF2E6-7B0E-4160-84FE-06923167FA99}" srcOrd="11" destOrd="0" presId="urn:microsoft.com/office/officeart/2008/layout/LinedList"/>
    <dgm:cxn modelId="{4FF44067-9566-4DF0-8B95-68CFEF960902}" type="presParOf" srcId="{B89FF2E6-7B0E-4160-84FE-06923167FA99}" destId="{CBC6E770-BEA7-4A41-A8AB-4B1BF4D70B6F}" srcOrd="0" destOrd="0" presId="urn:microsoft.com/office/officeart/2008/layout/LinedList"/>
    <dgm:cxn modelId="{D8A84E93-4672-44A4-9D3E-7B1720ACC4CE}" type="presParOf" srcId="{B89FF2E6-7B0E-4160-84FE-06923167FA99}" destId="{6BE9740D-C80E-40FD-96D4-78678DED8893}" srcOrd="1" destOrd="0" presId="urn:microsoft.com/office/officeart/2008/layout/LinedList"/>
    <dgm:cxn modelId="{E9300F04-5A15-4770-BE3A-18FD744D6980}" type="presParOf" srcId="{D9F550EA-9D41-442A-A15A-4DAC3B941B82}" destId="{8A9BC80E-0DA8-48CB-B716-7591BD1661B3}" srcOrd="12" destOrd="0" presId="urn:microsoft.com/office/officeart/2008/layout/LinedList"/>
    <dgm:cxn modelId="{886F33FA-9AB1-4A8E-B3D1-0420DC586011}" type="presParOf" srcId="{D9F550EA-9D41-442A-A15A-4DAC3B941B82}" destId="{2415FFAF-BAD6-47E2-A211-058FC2F3B341}" srcOrd="13" destOrd="0" presId="urn:microsoft.com/office/officeart/2008/layout/LinedList"/>
    <dgm:cxn modelId="{1943E2D2-03EA-4060-8797-2EBFC0E57295}" type="presParOf" srcId="{2415FFAF-BAD6-47E2-A211-058FC2F3B341}" destId="{C9884D7D-AECE-4B5C-883A-FDFAF34A258F}" srcOrd="0" destOrd="0" presId="urn:microsoft.com/office/officeart/2008/layout/LinedList"/>
    <dgm:cxn modelId="{7EDABCBD-22FD-4EBE-A4CD-0CBFCD86E1E0}" type="presParOf" srcId="{2415FFAF-BAD6-47E2-A211-058FC2F3B341}" destId="{10D7BDBB-2401-41CB-8114-967923BC64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AD3BED-FC82-4687-AD5A-F8815BC65CF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B2284DD-4BCC-4F1B-BD76-2840EA213385}">
      <dgm:prSet/>
      <dgm:spPr/>
      <dgm:t>
        <a:bodyPr/>
        <a:lstStyle/>
        <a:p>
          <a:pPr rtl="0"/>
          <a:r>
            <a:rPr lang="en-US"/>
            <a:t>Chinese people accept inequalities among people, while in the UK, people hardly accept inequalities.</a:t>
          </a:r>
        </a:p>
      </dgm:t>
    </dgm:pt>
    <dgm:pt modelId="{23764F70-2E41-48A0-9244-233799FE9E6E}" type="parTrans" cxnId="{C78D31FC-48C5-4BE8-98F0-7EFCE87173A2}">
      <dgm:prSet/>
      <dgm:spPr/>
      <dgm:t>
        <a:bodyPr/>
        <a:lstStyle/>
        <a:p>
          <a:endParaRPr lang="en-US"/>
        </a:p>
      </dgm:t>
    </dgm:pt>
    <dgm:pt modelId="{E5625F03-DD87-4CEB-AD3A-FFA868A3689D}" type="sibTrans" cxnId="{C78D31FC-48C5-4BE8-98F0-7EFCE87173A2}">
      <dgm:prSet/>
      <dgm:spPr/>
      <dgm:t>
        <a:bodyPr/>
        <a:lstStyle/>
        <a:p>
          <a:endParaRPr lang="en-US"/>
        </a:p>
      </dgm:t>
    </dgm:pt>
    <dgm:pt modelId="{D374096B-2DE6-4649-9C21-B58369FADD78}">
      <dgm:prSet/>
      <dgm:spPr/>
      <dgm:t>
        <a:bodyPr/>
        <a:lstStyle/>
        <a:p>
          <a:pPr rtl="0"/>
          <a:r>
            <a:rPr lang="en-US"/>
            <a:t>The relationship between leaders and employees is likely to be polarized in China, which is hardly the case in the UK.</a:t>
          </a:r>
        </a:p>
      </dgm:t>
    </dgm:pt>
    <dgm:pt modelId="{801DBF3E-F22B-455A-8805-55BE8A9EBD4B}" type="parTrans" cxnId="{F1B3E89B-4732-46C2-9C2A-9C143EE08A58}">
      <dgm:prSet/>
      <dgm:spPr/>
      <dgm:t>
        <a:bodyPr/>
        <a:lstStyle/>
        <a:p>
          <a:endParaRPr lang="en-US"/>
        </a:p>
      </dgm:t>
    </dgm:pt>
    <dgm:pt modelId="{03EE887C-8846-45A4-8E27-9B92AEFBD8DA}" type="sibTrans" cxnId="{F1B3E89B-4732-46C2-9C2A-9C143EE08A58}">
      <dgm:prSet/>
      <dgm:spPr/>
      <dgm:t>
        <a:bodyPr/>
        <a:lstStyle/>
        <a:p>
          <a:endParaRPr lang="en-US"/>
        </a:p>
      </dgm:t>
    </dgm:pt>
    <dgm:pt modelId="{76D1CCDA-EECC-4981-B205-F146AEDAF948}">
      <dgm:prSet/>
      <dgm:spPr/>
      <dgm:t>
        <a:bodyPr/>
        <a:lstStyle/>
        <a:p>
          <a:pPr rtl="0"/>
          <a:r>
            <a:rPr lang="en-US"/>
            <a:t>China’s culture is socialist, which encourages closer in-group relationships and teamwork</a:t>
          </a:r>
        </a:p>
      </dgm:t>
    </dgm:pt>
    <dgm:pt modelId="{493D048D-5385-4036-95D5-AF76A02DF66B}" type="parTrans" cxnId="{F7663210-5515-49FB-830D-444A930F5D74}">
      <dgm:prSet/>
      <dgm:spPr/>
      <dgm:t>
        <a:bodyPr/>
        <a:lstStyle/>
        <a:p>
          <a:endParaRPr lang="en-US"/>
        </a:p>
      </dgm:t>
    </dgm:pt>
    <dgm:pt modelId="{9254F6AB-398D-4663-816C-46BB1224FEF3}" type="sibTrans" cxnId="{F7663210-5515-49FB-830D-444A930F5D74}">
      <dgm:prSet/>
      <dgm:spPr/>
      <dgm:t>
        <a:bodyPr/>
        <a:lstStyle/>
        <a:p>
          <a:endParaRPr lang="en-US"/>
        </a:p>
      </dgm:t>
    </dgm:pt>
    <dgm:pt modelId="{6B893CEE-92DA-4360-8C04-300933D34FA0}">
      <dgm:prSet/>
      <dgm:spPr/>
      <dgm:t>
        <a:bodyPr/>
        <a:lstStyle/>
        <a:p>
          <a:pPr rtl="0"/>
          <a:r>
            <a:rPr lang="en-US"/>
            <a:t>The UK culture is individualistic, which encourages people to strive to attain happiness through personal accomplishments.</a:t>
          </a:r>
        </a:p>
      </dgm:t>
    </dgm:pt>
    <dgm:pt modelId="{332C5EFC-0CF4-4E0B-BA35-22D89290C531}" type="parTrans" cxnId="{37E4305E-2CB8-4FA2-9755-5EC7B9933116}">
      <dgm:prSet/>
      <dgm:spPr/>
      <dgm:t>
        <a:bodyPr/>
        <a:lstStyle/>
        <a:p>
          <a:endParaRPr lang="en-US"/>
        </a:p>
      </dgm:t>
    </dgm:pt>
    <dgm:pt modelId="{EF188207-A064-4241-83D1-5D369881DCDF}" type="sibTrans" cxnId="{37E4305E-2CB8-4FA2-9755-5EC7B9933116}">
      <dgm:prSet/>
      <dgm:spPr/>
      <dgm:t>
        <a:bodyPr/>
        <a:lstStyle/>
        <a:p>
          <a:endParaRPr lang="en-US"/>
        </a:p>
      </dgm:t>
    </dgm:pt>
    <dgm:pt modelId="{A18AC7DB-C722-4C7C-855E-7A336990EF43}">
      <dgm:prSet/>
      <dgm:spPr/>
      <dgm:t>
        <a:bodyPr/>
        <a:lstStyle/>
        <a:p>
          <a:pPr rtl="0"/>
          <a:r>
            <a:rPr lang="en-US"/>
            <a:t>These cultural differences are likely to contribute to the cultural challenges for a joint venture with a Chinese company. </a:t>
          </a:r>
        </a:p>
      </dgm:t>
    </dgm:pt>
    <dgm:pt modelId="{79173F0D-BE2E-4B18-BC78-CD1C3D82F977}" type="parTrans" cxnId="{8389780D-2E57-45D6-A528-4EB0E076FC0C}">
      <dgm:prSet/>
      <dgm:spPr/>
      <dgm:t>
        <a:bodyPr/>
        <a:lstStyle/>
        <a:p>
          <a:endParaRPr lang="en-US"/>
        </a:p>
      </dgm:t>
    </dgm:pt>
    <dgm:pt modelId="{AF7711A1-8FF4-4B7E-91D4-6A7F03E3A129}" type="sibTrans" cxnId="{8389780D-2E57-45D6-A528-4EB0E076FC0C}">
      <dgm:prSet/>
      <dgm:spPr/>
      <dgm:t>
        <a:bodyPr/>
        <a:lstStyle/>
        <a:p>
          <a:endParaRPr lang="en-US"/>
        </a:p>
      </dgm:t>
    </dgm:pt>
    <dgm:pt modelId="{8FAD2D4D-927A-406C-890C-F4BE9E31251C}" type="pres">
      <dgm:prSet presAssocID="{E4AD3BED-FC82-4687-AD5A-F8815BC65CFC}" presName="vert0" presStyleCnt="0">
        <dgm:presLayoutVars>
          <dgm:dir/>
          <dgm:animOne val="branch"/>
          <dgm:animLvl val="lvl"/>
        </dgm:presLayoutVars>
      </dgm:prSet>
      <dgm:spPr/>
    </dgm:pt>
    <dgm:pt modelId="{A270AE98-E695-43C7-BF36-136905799303}" type="pres">
      <dgm:prSet presAssocID="{6B2284DD-4BCC-4F1B-BD76-2840EA213385}" presName="thickLine" presStyleLbl="alignNode1" presStyleIdx="0" presStyleCnt="5"/>
      <dgm:spPr/>
    </dgm:pt>
    <dgm:pt modelId="{0EAB8D16-EAF6-4BFC-82DF-CF533164F6C0}" type="pres">
      <dgm:prSet presAssocID="{6B2284DD-4BCC-4F1B-BD76-2840EA213385}" presName="horz1" presStyleCnt="0"/>
      <dgm:spPr/>
    </dgm:pt>
    <dgm:pt modelId="{63FB5F6E-6130-4413-9D5B-5B64FE99E1BC}" type="pres">
      <dgm:prSet presAssocID="{6B2284DD-4BCC-4F1B-BD76-2840EA213385}" presName="tx1" presStyleLbl="revTx" presStyleIdx="0" presStyleCnt="5"/>
      <dgm:spPr/>
    </dgm:pt>
    <dgm:pt modelId="{27EB74E6-90CE-44A4-B3E6-D87148C4FBDE}" type="pres">
      <dgm:prSet presAssocID="{6B2284DD-4BCC-4F1B-BD76-2840EA213385}" presName="vert1" presStyleCnt="0"/>
      <dgm:spPr/>
    </dgm:pt>
    <dgm:pt modelId="{FE137503-C190-4483-8AC3-72B2047CE7F3}" type="pres">
      <dgm:prSet presAssocID="{D374096B-2DE6-4649-9C21-B58369FADD78}" presName="thickLine" presStyleLbl="alignNode1" presStyleIdx="1" presStyleCnt="5"/>
      <dgm:spPr/>
    </dgm:pt>
    <dgm:pt modelId="{DD7A78FA-538B-4A47-92CD-42F98CEED260}" type="pres">
      <dgm:prSet presAssocID="{D374096B-2DE6-4649-9C21-B58369FADD78}" presName="horz1" presStyleCnt="0"/>
      <dgm:spPr/>
    </dgm:pt>
    <dgm:pt modelId="{D09CD006-426B-46F0-9C3C-BC036A9833D2}" type="pres">
      <dgm:prSet presAssocID="{D374096B-2DE6-4649-9C21-B58369FADD78}" presName="tx1" presStyleLbl="revTx" presStyleIdx="1" presStyleCnt="5"/>
      <dgm:spPr/>
    </dgm:pt>
    <dgm:pt modelId="{F1A68674-4E8C-4395-885A-B12688F119B1}" type="pres">
      <dgm:prSet presAssocID="{D374096B-2DE6-4649-9C21-B58369FADD78}" presName="vert1" presStyleCnt="0"/>
      <dgm:spPr/>
    </dgm:pt>
    <dgm:pt modelId="{9F275EFB-6F5E-4B4B-AEDE-37A9161A1EF1}" type="pres">
      <dgm:prSet presAssocID="{76D1CCDA-EECC-4981-B205-F146AEDAF948}" presName="thickLine" presStyleLbl="alignNode1" presStyleIdx="2" presStyleCnt="5"/>
      <dgm:spPr/>
    </dgm:pt>
    <dgm:pt modelId="{A6FE047D-53FC-4C16-9347-302F3F8094BF}" type="pres">
      <dgm:prSet presAssocID="{76D1CCDA-EECC-4981-B205-F146AEDAF948}" presName="horz1" presStyleCnt="0"/>
      <dgm:spPr/>
    </dgm:pt>
    <dgm:pt modelId="{CA58850C-F5F5-4AD1-8B73-E93A2651EF02}" type="pres">
      <dgm:prSet presAssocID="{76D1CCDA-EECC-4981-B205-F146AEDAF948}" presName="tx1" presStyleLbl="revTx" presStyleIdx="2" presStyleCnt="5"/>
      <dgm:spPr/>
    </dgm:pt>
    <dgm:pt modelId="{7C35F9D6-0C0F-47B5-BD56-89B70A8A785E}" type="pres">
      <dgm:prSet presAssocID="{76D1CCDA-EECC-4981-B205-F146AEDAF948}" presName="vert1" presStyleCnt="0"/>
      <dgm:spPr/>
    </dgm:pt>
    <dgm:pt modelId="{F0A67CC8-E5B0-49D2-B076-AA891C5A83E0}" type="pres">
      <dgm:prSet presAssocID="{6B893CEE-92DA-4360-8C04-300933D34FA0}" presName="thickLine" presStyleLbl="alignNode1" presStyleIdx="3" presStyleCnt="5"/>
      <dgm:spPr/>
    </dgm:pt>
    <dgm:pt modelId="{72B8D0F4-630D-4C09-865F-4607CE555DDA}" type="pres">
      <dgm:prSet presAssocID="{6B893CEE-92DA-4360-8C04-300933D34FA0}" presName="horz1" presStyleCnt="0"/>
      <dgm:spPr/>
    </dgm:pt>
    <dgm:pt modelId="{B83D902A-CA6D-4465-A19B-C47EDB7383AE}" type="pres">
      <dgm:prSet presAssocID="{6B893CEE-92DA-4360-8C04-300933D34FA0}" presName="tx1" presStyleLbl="revTx" presStyleIdx="3" presStyleCnt="5"/>
      <dgm:spPr/>
    </dgm:pt>
    <dgm:pt modelId="{6B6C8D16-6E3D-41F8-9EB2-1E345CACC99B}" type="pres">
      <dgm:prSet presAssocID="{6B893CEE-92DA-4360-8C04-300933D34FA0}" presName="vert1" presStyleCnt="0"/>
      <dgm:spPr/>
    </dgm:pt>
    <dgm:pt modelId="{E8444D18-4FE4-4990-84D2-78408B853777}" type="pres">
      <dgm:prSet presAssocID="{A18AC7DB-C722-4C7C-855E-7A336990EF43}" presName="thickLine" presStyleLbl="alignNode1" presStyleIdx="4" presStyleCnt="5"/>
      <dgm:spPr/>
    </dgm:pt>
    <dgm:pt modelId="{C4692255-C7A3-4B05-9394-2DDE06AEFA9F}" type="pres">
      <dgm:prSet presAssocID="{A18AC7DB-C722-4C7C-855E-7A336990EF43}" presName="horz1" presStyleCnt="0"/>
      <dgm:spPr/>
    </dgm:pt>
    <dgm:pt modelId="{3A1F9106-0213-479D-A063-25789F29F1DF}" type="pres">
      <dgm:prSet presAssocID="{A18AC7DB-C722-4C7C-855E-7A336990EF43}" presName="tx1" presStyleLbl="revTx" presStyleIdx="4" presStyleCnt="5"/>
      <dgm:spPr/>
    </dgm:pt>
    <dgm:pt modelId="{BB303814-87CB-40D4-AD2E-2CFDBC8690BA}" type="pres">
      <dgm:prSet presAssocID="{A18AC7DB-C722-4C7C-855E-7A336990EF43}" presName="vert1" presStyleCnt="0"/>
      <dgm:spPr/>
    </dgm:pt>
  </dgm:ptLst>
  <dgm:cxnLst>
    <dgm:cxn modelId="{8389780D-2E57-45D6-A528-4EB0E076FC0C}" srcId="{E4AD3BED-FC82-4687-AD5A-F8815BC65CFC}" destId="{A18AC7DB-C722-4C7C-855E-7A336990EF43}" srcOrd="4" destOrd="0" parTransId="{79173F0D-BE2E-4B18-BC78-CD1C3D82F977}" sibTransId="{AF7711A1-8FF4-4B7E-91D4-6A7F03E3A129}"/>
    <dgm:cxn modelId="{F7663210-5515-49FB-830D-444A930F5D74}" srcId="{E4AD3BED-FC82-4687-AD5A-F8815BC65CFC}" destId="{76D1CCDA-EECC-4981-B205-F146AEDAF948}" srcOrd="2" destOrd="0" parTransId="{493D048D-5385-4036-95D5-AF76A02DF66B}" sibTransId="{9254F6AB-398D-4663-816C-46BB1224FEF3}"/>
    <dgm:cxn modelId="{5AE9FB2D-01DF-48B6-A577-DA9CA5428894}" type="presOf" srcId="{E4AD3BED-FC82-4687-AD5A-F8815BC65CFC}" destId="{8FAD2D4D-927A-406C-890C-F4BE9E31251C}" srcOrd="0" destOrd="0" presId="urn:microsoft.com/office/officeart/2008/layout/LinedList"/>
    <dgm:cxn modelId="{37E4305E-2CB8-4FA2-9755-5EC7B9933116}" srcId="{E4AD3BED-FC82-4687-AD5A-F8815BC65CFC}" destId="{6B893CEE-92DA-4360-8C04-300933D34FA0}" srcOrd="3" destOrd="0" parTransId="{332C5EFC-0CF4-4E0B-BA35-22D89290C531}" sibTransId="{EF188207-A064-4241-83D1-5D369881DCDF}"/>
    <dgm:cxn modelId="{0E38FB42-0063-44DE-83E5-5396F476E671}" type="presOf" srcId="{6B2284DD-4BCC-4F1B-BD76-2840EA213385}" destId="{63FB5F6E-6130-4413-9D5B-5B64FE99E1BC}" srcOrd="0" destOrd="0" presId="urn:microsoft.com/office/officeart/2008/layout/LinedList"/>
    <dgm:cxn modelId="{55353049-9617-4C62-8336-69AE7C9ECACF}" type="presOf" srcId="{A18AC7DB-C722-4C7C-855E-7A336990EF43}" destId="{3A1F9106-0213-479D-A063-25789F29F1DF}" srcOrd="0" destOrd="0" presId="urn:microsoft.com/office/officeart/2008/layout/LinedList"/>
    <dgm:cxn modelId="{F1B3E89B-4732-46C2-9C2A-9C143EE08A58}" srcId="{E4AD3BED-FC82-4687-AD5A-F8815BC65CFC}" destId="{D374096B-2DE6-4649-9C21-B58369FADD78}" srcOrd="1" destOrd="0" parTransId="{801DBF3E-F22B-455A-8805-55BE8A9EBD4B}" sibTransId="{03EE887C-8846-45A4-8E27-9B92AEFBD8DA}"/>
    <dgm:cxn modelId="{CAC0849E-0375-411C-B7D2-44861B542643}" type="presOf" srcId="{D374096B-2DE6-4649-9C21-B58369FADD78}" destId="{D09CD006-426B-46F0-9C3C-BC036A9833D2}" srcOrd="0" destOrd="0" presId="urn:microsoft.com/office/officeart/2008/layout/LinedList"/>
    <dgm:cxn modelId="{3D0475A4-8C1C-4D25-8867-E71AD165EBDD}" type="presOf" srcId="{6B893CEE-92DA-4360-8C04-300933D34FA0}" destId="{B83D902A-CA6D-4465-A19B-C47EDB7383AE}" srcOrd="0" destOrd="0" presId="urn:microsoft.com/office/officeart/2008/layout/LinedList"/>
    <dgm:cxn modelId="{A55C51EE-B286-4FD5-A55A-10533D43101E}" type="presOf" srcId="{76D1CCDA-EECC-4981-B205-F146AEDAF948}" destId="{CA58850C-F5F5-4AD1-8B73-E93A2651EF02}" srcOrd="0" destOrd="0" presId="urn:microsoft.com/office/officeart/2008/layout/LinedList"/>
    <dgm:cxn modelId="{C78D31FC-48C5-4BE8-98F0-7EFCE87173A2}" srcId="{E4AD3BED-FC82-4687-AD5A-F8815BC65CFC}" destId="{6B2284DD-4BCC-4F1B-BD76-2840EA213385}" srcOrd="0" destOrd="0" parTransId="{23764F70-2E41-48A0-9244-233799FE9E6E}" sibTransId="{E5625F03-DD87-4CEB-AD3A-FFA868A3689D}"/>
    <dgm:cxn modelId="{B16063ED-8780-4950-B6BD-B3F23AA94D86}" type="presParOf" srcId="{8FAD2D4D-927A-406C-890C-F4BE9E31251C}" destId="{A270AE98-E695-43C7-BF36-136905799303}" srcOrd="0" destOrd="0" presId="urn:microsoft.com/office/officeart/2008/layout/LinedList"/>
    <dgm:cxn modelId="{0F97593F-4D04-4253-AEA1-45EE21F08644}" type="presParOf" srcId="{8FAD2D4D-927A-406C-890C-F4BE9E31251C}" destId="{0EAB8D16-EAF6-4BFC-82DF-CF533164F6C0}" srcOrd="1" destOrd="0" presId="urn:microsoft.com/office/officeart/2008/layout/LinedList"/>
    <dgm:cxn modelId="{09846F38-FA8F-4782-933F-E54B41B24F22}" type="presParOf" srcId="{0EAB8D16-EAF6-4BFC-82DF-CF533164F6C0}" destId="{63FB5F6E-6130-4413-9D5B-5B64FE99E1BC}" srcOrd="0" destOrd="0" presId="urn:microsoft.com/office/officeart/2008/layout/LinedList"/>
    <dgm:cxn modelId="{69166522-C401-4790-A3B8-9376FCF8C78B}" type="presParOf" srcId="{0EAB8D16-EAF6-4BFC-82DF-CF533164F6C0}" destId="{27EB74E6-90CE-44A4-B3E6-D87148C4FBDE}" srcOrd="1" destOrd="0" presId="urn:microsoft.com/office/officeart/2008/layout/LinedList"/>
    <dgm:cxn modelId="{783CCFF3-706E-4B4F-BEC8-23CB2706C63B}" type="presParOf" srcId="{8FAD2D4D-927A-406C-890C-F4BE9E31251C}" destId="{FE137503-C190-4483-8AC3-72B2047CE7F3}" srcOrd="2" destOrd="0" presId="urn:microsoft.com/office/officeart/2008/layout/LinedList"/>
    <dgm:cxn modelId="{40752722-F99A-4DBF-9573-42EE43D32E0B}" type="presParOf" srcId="{8FAD2D4D-927A-406C-890C-F4BE9E31251C}" destId="{DD7A78FA-538B-4A47-92CD-42F98CEED260}" srcOrd="3" destOrd="0" presId="urn:microsoft.com/office/officeart/2008/layout/LinedList"/>
    <dgm:cxn modelId="{A8110B33-CA9C-4323-9192-3E07D551589B}" type="presParOf" srcId="{DD7A78FA-538B-4A47-92CD-42F98CEED260}" destId="{D09CD006-426B-46F0-9C3C-BC036A9833D2}" srcOrd="0" destOrd="0" presId="urn:microsoft.com/office/officeart/2008/layout/LinedList"/>
    <dgm:cxn modelId="{1E81F7AB-C5FA-4F33-98FF-2F3514F99D3C}" type="presParOf" srcId="{DD7A78FA-538B-4A47-92CD-42F98CEED260}" destId="{F1A68674-4E8C-4395-885A-B12688F119B1}" srcOrd="1" destOrd="0" presId="urn:microsoft.com/office/officeart/2008/layout/LinedList"/>
    <dgm:cxn modelId="{988FF552-69EA-449F-B9BC-57ED0D741B78}" type="presParOf" srcId="{8FAD2D4D-927A-406C-890C-F4BE9E31251C}" destId="{9F275EFB-6F5E-4B4B-AEDE-37A9161A1EF1}" srcOrd="4" destOrd="0" presId="urn:microsoft.com/office/officeart/2008/layout/LinedList"/>
    <dgm:cxn modelId="{2C762186-92A4-45BD-AB8B-67D036B94C65}" type="presParOf" srcId="{8FAD2D4D-927A-406C-890C-F4BE9E31251C}" destId="{A6FE047D-53FC-4C16-9347-302F3F8094BF}" srcOrd="5" destOrd="0" presId="urn:microsoft.com/office/officeart/2008/layout/LinedList"/>
    <dgm:cxn modelId="{978F4B74-C874-492D-ABB2-0C965FC52711}" type="presParOf" srcId="{A6FE047D-53FC-4C16-9347-302F3F8094BF}" destId="{CA58850C-F5F5-4AD1-8B73-E93A2651EF02}" srcOrd="0" destOrd="0" presId="urn:microsoft.com/office/officeart/2008/layout/LinedList"/>
    <dgm:cxn modelId="{15C6BCA1-B156-4D3E-87AD-1310280B6EE1}" type="presParOf" srcId="{A6FE047D-53FC-4C16-9347-302F3F8094BF}" destId="{7C35F9D6-0C0F-47B5-BD56-89B70A8A785E}" srcOrd="1" destOrd="0" presId="urn:microsoft.com/office/officeart/2008/layout/LinedList"/>
    <dgm:cxn modelId="{74258BCC-93D9-453C-AAD0-7C1F587AA47B}" type="presParOf" srcId="{8FAD2D4D-927A-406C-890C-F4BE9E31251C}" destId="{F0A67CC8-E5B0-49D2-B076-AA891C5A83E0}" srcOrd="6" destOrd="0" presId="urn:microsoft.com/office/officeart/2008/layout/LinedList"/>
    <dgm:cxn modelId="{9ED6C275-3F8F-48FF-9860-184BAF793948}" type="presParOf" srcId="{8FAD2D4D-927A-406C-890C-F4BE9E31251C}" destId="{72B8D0F4-630D-4C09-865F-4607CE555DDA}" srcOrd="7" destOrd="0" presId="urn:microsoft.com/office/officeart/2008/layout/LinedList"/>
    <dgm:cxn modelId="{4085212E-D2A0-4A07-8DE7-6CD4D4E03EE4}" type="presParOf" srcId="{72B8D0F4-630D-4C09-865F-4607CE555DDA}" destId="{B83D902A-CA6D-4465-A19B-C47EDB7383AE}" srcOrd="0" destOrd="0" presId="urn:microsoft.com/office/officeart/2008/layout/LinedList"/>
    <dgm:cxn modelId="{0CCD78A2-E083-4E62-822F-0183A9A5AB3A}" type="presParOf" srcId="{72B8D0F4-630D-4C09-865F-4607CE555DDA}" destId="{6B6C8D16-6E3D-41F8-9EB2-1E345CACC99B}" srcOrd="1" destOrd="0" presId="urn:microsoft.com/office/officeart/2008/layout/LinedList"/>
    <dgm:cxn modelId="{D1D9AE0E-22F8-49B3-B55F-BA8512652485}" type="presParOf" srcId="{8FAD2D4D-927A-406C-890C-F4BE9E31251C}" destId="{E8444D18-4FE4-4990-84D2-78408B853777}" srcOrd="8" destOrd="0" presId="urn:microsoft.com/office/officeart/2008/layout/LinedList"/>
    <dgm:cxn modelId="{9ED7B43A-AE33-4E93-9EC6-5ADE49FBD3B2}" type="presParOf" srcId="{8FAD2D4D-927A-406C-890C-F4BE9E31251C}" destId="{C4692255-C7A3-4B05-9394-2DDE06AEFA9F}" srcOrd="9" destOrd="0" presId="urn:microsoft.com/office/officeart/2008/layout/LinedList"/>
    <dgm:cxn modelId="{8919537E-271D-4585-AA93-5C93A1636C99}" type="presParOf" srcId="{C4692255-C7A3-4B05-9394-2DDE06AEFA9F}" destId="{3A1F9106-0213-479D-A063-25789F29F1DF}" srcOrd="0" destOrd="0" presId="urn:microsoft.com/office/officeart/2008/layout/LinedList"/>
    <dgm:cxn modelId="{79851FCD-0344-4D13-89E4-E4D92DAB5D5A}" type="presParOf" srcId="{C4692255-C7A3-4B05-9394-2DDE06AEFA9F}" destId="{BB303814-87CB-40D4-AD2E-2CFDBC8690BA}"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3129EE-299E-4638-95D2-01FE1356462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C90BE98-B5D1-4D45-B48E-03BF07689E3B}">
      <dgm:prSet/>
      <dgm:spPr/>
      <dgm:t>
        <a:bodyPr/>
        <a:lstStyle/>
        <a:p>
          <a:pPr rtl="0"/>
          <a:r>
            <a:rPr lang="en-US" b="1"/>
            <a:t>Cultural Synergy: </a:t>
          </a:r>
          <a:r>
            <a:rPr lang="en-US"/>
            <a:t>combine the best aspects of Chinese culture, such as teamwork, with the best aspects of the UK’s culture, such as the desire for personal accomplishments, to create innovative solutions.</a:t>
          </a:r>
        </a:p>
      </dgm:t>
    </dgm:pt>
    <dgm:pt modelId="{DA01922C-0A2E-49F4-BEA6-C425CFB54CCD}" type="parTrans" cxnId="{F504C8AB-EBF5-4856-AA70-E77BFBA52642}">
      <dgm:prSet/>
      <dgm:spPr/>
      <dgm:t>
        <a:bodyPr/>
        <a:lstStyle/>
        <a:p>
          <a:endParaRPr lang="en-US"/>
        </a:p>
      </dgm:t>
    </dgm:pt>
    <dgm:pt modelId="{92FCE5B4-5ACF-49E6-B40F-354F5040BFE3}" type="sibTrans" cxnId="{F504C8AB-EBF5-4856-AA70-E77BFBA52642}">
      <dgm:prSet/>
      <dgm:spPr/>
      <dgm:t>
        <a:bodyPr/>
        <a:lstStyle/>
        <a:p>
          <a:endParaRPr lang="en-US"/>
        </a:p>
      </dgm:t>
    </dgm:pt>
    <dgm:pt modelId="{742362FE-58F1-4B6A-BEF6-3A4DB86503AE}">
      <dgm:prSet/>
      <dgm:spPr/>
      <dgm:t>
        <a:bodyPr/>
        <a:lstStyle/>
        <a:p>
          <a:pPr rtl="0"/>
          <a:r>
            <a:rPr lang="en-US" b="1"/>
            <a:t>Effective communication plan</a:t>
          </a:r>
          <a:r>
            <a:rPr lang="en-US"/>
            <a:t>: Helps to build trust among partners, ensuring the venture remains aligned with its strategic objectives.</a:t>
          </a:r>
        </a:p>
      </dgm:t>
    </dgm:pt>
    <dgm:pt modelId="{61F5175A-55F8-4A77-8F06-E081A8633788}" type="parTrans" cxnId="{21ABA654-27E2-4E08-93AC-1BF2AA491CFF}">
      <dgm:prSet/>
      <dgm:spPr/>
      <dgm:t>
        <a:bodyPr/>
        <a:lstStyle/>
        <a:p>
          <a:endParaRPr lang="en-US"/>
        </a:p>
      </dgm:t>
    </dgm:pt>
    <dgm:pt modelId="{100C5FDE-B9F6-4BF8-A5AE-30F9466D99E1}" type="sibTrans" cxnId="{21ABA654-27E2-4E08-93AC-1BF2AA491CFF}">
      <dgm:prSet/>
      <dgm:spPr/>
      <dgm:t>
        <a:bodyPr/>
        <a:lstStyle/>
        <a:p>
          <a:endParaRPr lang="en-US"/>
        </a:p>
      </dgm:t>
    </dgm:pt>
    <dgm:pt modelId="{C7F6BB47-F716-4F8A-A189-0A6557DD3DC7}">
      <dgm:prSet/>
      <dgm:spPr/>
      <dgm:t>
        <a:bodyPr/>
        <a:lstStyle/>
        <a:p>
          <a:pPr rtl="0"/>
          <a:r>
            <a:rPr lang="en-US" b="1"/>
            <a:t>Shared understanding and vision</a:t>
          </a:r>
          <a:r>
            <a:rPr lang="en-US"/>
            <a:t>: Aligns resources and strategies and sets measurable milestones and goals reflecting their purpose.</a:t>
          </a:r>
        </a:p>
      </dgm:t>
    </dgm:pt>
    <dgm:pt modelId="{37B62DED-DBD7-47F9-BD4F-8EAC0B4155F6}" type="parTrans" cxnId="{FD223A24-A0B8-4920-834B-089BA634754A}">
      <dgm:prSet/>
      <dgm:spPr/>
      <dgm:t>
        <a:bodyPr/>
        <a:lstStyle/>
        <a:p>
          <a:endParaRPr lang="en-US"/>
        </a:p>
      </dgm:t>
    </dgm:pt>
    <dgm:pt modelId="{57EBD260-AD64-4F20-BAD8-EC9D97E3F084}" type="sibTrans" cxnId="{FD223A24-A0B8-4920-834B-089BA634754A}">
      <dgm:prSet/>
      <dgm:spPr/>
      <dgm:t>
        <a:bodyPr/>
        <a:lstStyle/>
        <a:p>
          <a:endParaRPr lang="en-US"/>
        </a:p>
      </dgm:t>
    </dgm:pt>
    <dgm:pt modelId="{001F3E3F-C076-4D6B-A0FA-D4CAE99B83BE}">
      <dgm:prSet/>
      <dgm:spPr/>
      <dgm:t>
        <a:bodyPr/>
        <a:lstStyle/>
        <a:p>
          <a:pPr rtl="0"/>
          <a:r>
            <a:rPr lang="en-GB" b="1"/>
            <a:t>Strategic alignment</a:t>
          </a:r>
          <a:r>
            <a:rPr lang="en-GB"/>
            <a:t>: </a:t>
          </a:r>
          <a:r>
            <a:rPr lang="en-US"/>
            <a:t>Promotes complementary resources and shared goals, creating the synergy to enhance joint ventures’ success.</a:t>
          </a:r>
        </a:p>
      </dgm:t>
    </dgm:pt>
    <dgm:pt modelId="{55522177-A10E-4E08-929E-BF7D87D812A5}" type="parTrans" cxnId="{D16AE633-B83C-4BDE-9E3A-78F975505C28}">
      <dgm:prSet/>
      <dgm:spPr/>
      <dgm:t>
        <a:bodyPr/>
        <a:lstStyle/>
        <a:p>
          <a:endParaRPr lang="en-US"/>
        </a:p>
      </dgm:t>
    </dgm:pt>
    <dgm:pt modelId="{818D18ED-E294-4195-B0DF-170D7A8FA00C}" type="sibTrans" cxnId="{D16AE633-B83C-4BDE-9E3A-78F975505C28}">
      <dgm:prSet/>
      <dgm:spPr/>
      <dgm:t>
        <a:bodyPr/>
        <a:lstStyle/>
        <a:p>
          <a:endParaRPr lang="en-US"/>
        </a:p>
      </dgm:t>
    </dgm:pt>
    <dgm:pt modelId="{B35F7FFB-45D9-44EE-B051-7E72BFB82358}">
      <dgm:prSet/>
      <dgm:spPr/>
      <dgm:t>
        <a:bodyPr/>
        <a:lstStyle/>
        <a:p>
          <a:pPr rtl="0"/>
          <a:r>
            <a:rPr lang="en-US" b="1"/>
            <a:t>Due diligence in partner selection</a:t>
          </a:r>
          <a:r>
            <a:rPr lang="en-US"/>
            <a:t>: Determine the cultural fit, complementary skills, and the viability and risk of the partner’s business to help make an informed partnership decision.</a:t>
          </a:r>
        </a:p>
      </dgm:t>
    </dgm:pt>
    <dgm:pt modelId="{D8EB17A9-8984-4E34-A96A-8BD4292A4D6E}" type="parTrans" cxnId="{E5423864-DD91-45C7-B9C9-29793DF01274}">
      <dgm:prSet/>
      <dgm:spPr/>
      <dgm:t>
        <a:bodyPr/>
        <a:lstStyle/>
        <a:p>
          <a:endParaRPr lang="en-US"/>
        </a:p>
      </dgm:t>
    </dgm:pt>
    <dgm:pt modelId="{6A4D11EA-012C-4E9C-942A-2700DDB2436B}" type="sibTrans" cxnId="{E5423864-DD91-45C7-B9C9-29793DF01274}">
      <dgm:prSet/>
      <dgm:spPr/>
      <dgm:t>
        <a:bodyPr/>
        <a:lstStyle/>
        <a:p>
          <a:endParaRPr lang="en-US"/>
        </a:p>
      </dgm:t>
    </dgm:pt>
    <dgm:pt modelId="{82D76DAF-EDB0-45CC-BBDE-E5D824106B97}">
      <dgm:prSet/>
      <dgm:spPr/>
      <dgm:t>
        <a:bodyPr/>
        <a:lstStyle/>
        <a:p>
          <a:pPr rtl="0"/>
          <a:r>
            <a:rPr lang="en-US"/>
            <a:t>(Demirbag and Mirza, 2000; Carté and Fox, 2008)</a:t>
          </a:r>
        </a:p>
      </dgm:t>
    </dgm:pt>
    <dgm:pt modelId="{A26AE7A7-7195-45FD-A8AC-3173BF2DB472}" type="parTrans" cxnId="{D1D14D64-D8BD-4796-88F6-57AB62D1FF96}">
      <dgm:prSet/>
      <dgm:spPr/>
      <dgm:t>
        <a:bodyPr/>
        <a:lstStyle/>
        <a:p>
          <a:endParaRPr lang="en-US"/>
        </a:p>
      </dgm:t>
    </dgm:pt>
    <dgm:pt modelId="{2890F1F5-66CD-4D37-A80F-87EC72BB83B5}" type="sibTrans" cxnId="{D1D14D64-D8BD-4796-88F6-57AB62D1FF96}">
      <dgm:prSet/>
      <dgm:spPr/>
      <dgm:t>
        <a:bodyPr/>
        <a:lstStyle/>
        <a:p>
          <a:endParaRPr lang="en-US"/>
        </a:p>
      </dgm:t>
    </dgm:pt>
    <dgm:pt modelId="{ADDD4B16-C761-4083-8456-6B53A7538158}" type="pres">
      <dgm:prSet presAssocID="{783129EE-299E-4638-95D2-01FE13564626}" presName="vert0" presStyleCnt="0">
        <dgm:presLayoutVars>
          <dgm:dir/>
          <dgm:animOne val="branch"/>
          <dgm:animLvl val="lvl"/>
        </dgm:presLayoutVars>
      </dgm:prSet>
      <dgm:spPr/>
    </dgm:pt>
    <dgm:pt modelId="{20B7152F-E317-4DF1-824D-2FB7EFDF9497}" type="pres">
      <dgm:prSet presAssocID="{AC90BE98-B5D1-4D45-B48E-03BF07689E3B}" presName="thickLine" presStyleLbl="alignNode1" presStyleIdx="0" presStyleCnt="6"/>
      <dgm:spPr/>
    </dgm:pt>
    <dgm:pt modelId="{FDF477B0-C571-4481-995E-A77AD68FAE36}" type="pres">
      <dgm:prSet presAssocID="{AC90BE98-B5D1-4D45-B48E-03BF07689E3B}" presName="horz1" presStyleCnt="0"/>
      <dgm:spPr/>
    </dgm:pt>
    <dgm:pt modelId="{A7806884-B23F-4496-8A13-C728BC252090}" type="pres">
      <dgm:prSet presAssocID="{AC90BE98-B5D1-4D45-B48E-03BF07689E3B}" presName="tx1" presStyleLbl="revTx" presStyleIdx="0" presStyleCnt="6"/>
      <dgm:spPr/>
    </dgm:pt>
    <dgm:pt modelId="{291A2849-EC85-418F-B653-35CC12D6C7BB}" type="pres">
      <dgm:prSet presAssocID="{AC90BE98-B5D1-4D45-B48E-03BF07689E3B}" presName="vert1" presStyleCnt="0"/>
      <dgm:spPr/>
    </dgm:pt>
    <dgm:pt modelId="{50F183BB-4065-49F8-8680-1555ECF5E677}" type="pres">
      <dgm:prSet presAssocID="{742362FE-58F1-4B6A-BEF6-3A4DB86503AE}" presName="thickLine" presStyleLbl="alignNode1" presStyleIdx="1" presStyleCnt="6"/>
      <dgm:spPr/>
    </dgm:pt>
    <dgm:pt modelId="{62AB51CD-8496-4FE6-8F2B-E7906B89944F}" type="pres">
      <dgm:prSet presAssocID="{742362FE-58F1-4B6A-BEF6-3A4DB86503AE}" presName="horz1" presStyleCnt="0"/>
      <dgm:spPr/>
    </dgm:pt>
    <dgm:pt modelId="{F5F5B105-11D2-4FF8-9378-5D559C3C0449}" type="pres">
      <dgm:prSet presAssocID="{742362FE-58F1-4B6A-BEF6-3A4DB86503AE}" presName="tx1" presStyleLbl="revTx" presStyleIdx="1" presStyleCnt="6"/>
      <dgm:spPr/>
    </dgm:pt>
    <dgm:pt modelId="{E2E1E83D-9CB1-4D5B-87E6-C1E9DBAF4BFC}" type="pres">
      <dgm:prSet presAssocID="{742362FE-58F1-4B6A-BEF6-3A4DB86503AE}" presName="vert1" presStyleCnt="0"/>
      <dgm:spPr/>
    </dgm:pt>
    <dgm:pt modelId="{80035FCD-8D05-479C-AA2D-37AFECC2F538}" type="pres">
      <dgm:prSet presAssocID="{C7F6BB47-F716-4F8A-A189-0A6557DD3DC7}" presName="thickLine" presStyleLbl="alignNode1" presStyleIdx="2" presStyleCnt="6"/>
      <dgm:spPr/>
    </dgm:pt>
    <dgm:pt modelId="{F0623264-7C48-4B7B-81D6-403FB5FDEDEB}" type="pres">
      <dgm:prSet presAssocID="{C7F6BB47-F716-4F8A-A189-0A6557DD3DC7}" presName="horz1" presStyleCnt="0"/>
      <dgm:spPr/>
    </dgm:pt>
    <dgm:pt modelId="{93F40656-CB7A-44D1-AEB2-D5851F778856}" type="pres">
      <dgm:prSet presAssocID="{C7F6BB47-F716-4F8A-A189-0A6557DD3DC7}" presName="tx1" presStyleLbl="revTx" presStyleIdx="2" presStyleCnt="6"/>
      <dgm:spPr/>
    </dgm:pt>
    <dgm:pt modelId="{61211785-F6B3-4A9E-A86C-85396C50EA9B}" type="pres">
      <dgm:prSet presAssocID="{C7F6BB47-F716-4F8A-A189-0A6557DD3DC7}" presName="vert1" presStyleCnt="0"/>
      <dgm:spPr/>
    </dgm:pt>
    <dgm:pt modelId="{4670BA2A-ED04-4475-87D6-6EF02358EE0F}" type="pres">
      <dgm:prSet presAssocID="{001F3E3F-C076-4D6B-A0FA-D4CAE99B83BE}" presName="thickLine" presStyleLbl="alignNode1" presStyleIdx="3" presStyleCnt="6"/>
      <dgm:spPr/>
    </dgm:pt>
    <dgm:pt modelId="{50FA0E6E-F049-4658-9F66-BC052B8B2B6F}" type="pres">
      <dgm:prSet presAssocID="{001F3E3F-C076-4D6B-A0FA-D4CAE99B83BE}" presName="horz1" presStyleCnt="0"/>
      <dgm:spPr/>
    </dgm:pt>
    <dgm:pt modelId="{536B221E-244B-4438-AA72-B99C6FA4AE8C}" type="pres">
      <dgm:prSet presAssocID="{001F3E3F-C076-4D6B-A0FA-D4CAE99B83BE}" presName="tx1" presStyleLbl="revTx" presStyleIdx="3" presStyleCnt="6"/>
      <dgm:spPr/>
    </dgm:pt>
    <dgm:pt modelId="{BECFF23F-20EE-41D8-8219-00C72C3B3557}" type="pres">
      <dgm:prSet presAssocID="{001F3E3F-C076-4D6B-A0FA-D4CAE99B83BE}" presName="vert1" presStyleCnt="0"/>
      <dgm:spPr/>
    </dgm:pt>
    <dgm:pt modelId="{5EC1327A-A491-405E-A25B-58D592DDAB96}" type="pres">
      <dgm:prSet presAssocID="{B35F7FFB-45D9-44EE-B051-7E72BFB82358}" presName="thickLine" presStyleLbl="alignNode1" presStyleIdx="4" presStyleCnt="6"/>
      <dgm:spPr/>
    </dgm:pt>
    <dgm:pt modelId="{48E88165-0D91-4EBA-A1D3-4D2374D64030}" type="pres">
      <dgm:prSet presAssocID="{B35F7FFB-45D9-44EE-B051-7E72BFB82358}" presName="horz1" presStyleCnt="0"/>
      <dgm:spPr/>
    </dgm:pt>
    <dgm:pt modelId="{9578AC4B-C72E-420A-A4B0-F394158C496B}" type="pres">
      <dgm:prSet presAssocID="{B35F7FFB-45D9-44EE-B051-7E72BFB82358}" presName="tx1" presStyleLbl="revTx" presStyleIdx="4" presStyleCnt="6"/>
      <dgm:spPr/>
    </dgm:pt>
    <dgm:pt modelId="{47BFE8D3-BF9B-4D75-9F4F-DBC47EFAAB86}" type="pres">
      <dgm:prSet presAssocID="{B35F7FFB-45D9-44EE-B051-7E72BFB82358}" presName="vert1" presStyleCnt="0"/>
      <dgm:spPr/>
    </dgm:pt>
    <dgm:pt modelId="{B668F300-A10B-4B8D-9F10-F6AD1A9B6B15}" type="pres">
      <dgm:prSet presAssocID="{82D76DAF-EDB0-45CC-BBDE-E5D824106B97}" presName="thickLine" presStyleLbl="alignNode1" presStyleIdx="5" presStyleCnt="6"/>
      <dgm:spPr/>
    </dgm:pt>
    <dgm:pt modelId="{3BB8B449-2787-4D06-ABE2-0AB73B0841AF}" type="pres">
      <dgm:prSet presAssocID="{82D76DAF-EDB0-45CC-BBDE-E5D824106B97}" presName="horz1" presStyleCnt="0"/>
      <dgm:spPr/>
    </dgm:pt>
    <dgm:pt modelId="{7EBEC5AA-F7A3-4817-8FF1-DE023C4EB1F7}" type="pres">
      <dgm:prSet presAssocID="{82D76DAF-EDB0-45CC-BBDE-E5D824106B97}" presName="tx1" presStyleLbl="revTx" presStyleIdx="5" presStyleCnt="6"/>
      <dgm:spPr/>
    </dgm:pt>
    <dgm:pt modelId="{2254899C-AFD0-4022-B00A-F3253F35CF11}" type="pres">
      <dgm:prSet presAssocID="{82D76DAF-EDB0-45CC-BBDE-E5D824106B97}" presName="vert1" presStyleCnt="0"/>
      <dgm:spPr/>
    </dgm:pt>
  </dgm:ptLst>
  <dgm:cxnLst>
    <dgm:cxn modelId="{AA312407-9BC1-4782-8AA1-B9B07D240D85}" type="presOf" srcId="{AC90BE98-B5D1-4D45-B48E-03BF07689E3B}" destId="{A7806884-B23F-4496-8A13-C728BC252090}" srcOrd="0" destOrd="0" presId="urn:microsoft.com/office/officeart/2008/layout/LinedList"/>
    <dgm:cxn modelId="{336FEC1E-E105-436B-BD73-6E9100A7F386}" type="presOf" srcId="{001F3E3F-C076-4D6B-A0FA-D4CAE99B83BE}" destId="{536B221E-244B-4438-AA72-B99C6FA4AE8C}" srcOrd="0" destOrd="0" presId="urn:microsoft.com/office/officeart/2008/layout/LinedList"/>
    <dgm:cxn modelId="{FD223A24-A0B8-4920-834B-089BA634754A}" srcId="{783129EE-299E-4638-95D2-01FE13564626}" destId="{C7F6BB47-F716-4F8A-A189-0A6557DD3DC7}" srcOrd="2" destOrd="0" parTransId="{37B62DED-DBD7-47F9-BD4F-8EAC0B4155F6}" sibTransId="{57EBD260-AD64-4F20-BAD8-EC9D97E3F084}"/>
    <dgm:cxn modelId="{42A4EA2B-8C94-489E-8A41-E7A48AF98AB8}" type="presOf" srcId="{82D76DAF-EDB0-45CC-BBDE-E5D824106B97}" destId="{7EBEC5AA-F7A3-4817-8FF1-DE023C4EB1F7}" srcOrd="0" destOrd="0" presId="urn:microsoft.com/office/officeart/2008/layout/LinedList"/>
    <dgm:cxn modelId="{D16AE633-B83C-4BDE-9E3A-78F975505C28}" srcId="{783129EE-299E-4638-95D2-01FE13564626}" destId="{001F3E3F-C076-4D6B-A0FA-D4CAE99B83BE}" srcOrd="3" destOrd="0" parTransId="{55522177-A10E-4E08-929E-BF7D87D812A5}" sibTransId="{818D18ED-E294-4195-B0DF-170D7A8FA00C}"/>
    <dgm:cxn modelId="{E5423864-DD91-45C7-B9C9-29793DF01274}" srcId="{783129EE-299E-4638-95D2-01FE13564626}" destId="{B35F7FFB-45D9-44EE-B051-7E72BFB82358}" srcOrd="4" destOrd="0" parTransId="{D8EB17A9-8984-4E34-A96A-8BD4292A4D6E}" sibTransId="{6A4D11EA-012C-4E9C-942A-2700DDB2436B}"/>
    <dgm:cxn modelId="{D1D14D64-D8BD-4796-88F6-57AB62D1FF96}" srcId="{783129EE-299E-4638-95D2-01FE13564626}" destId="{82D76DAF-EDB0-45CC-BBDE-E5D824106B97}" srcOrd="5" destOrd="0" parTransId="{A26AE7A7-7195-45FD-A8AC-3173BF2DB472}" sibTransId="{2890F1F5-66CD-4D37-A80F-87EC72BB83B5}"/>
    <dgm:cxn modelId="{BCD09A68-7948-43B4-A08A-CF98651D19EB}" type="presOf" srcId="{783129EE-299E-4638-95D2-01FE13564626}" destId="{ADDD4B16-C761-4083-8456-6B53A7538158}" srcOrd="0" destOrd="0" presId="urn:microsoft.com/office/officeart/2008/layout/LinedList"/>
    <dgm:cxn modelId="{21ABA654-27E2-4E08-93AC-1BF2AA491CFF}" srcId="{783129EE-299E-4638-95D2-01FE13564626}" destId="{742362FE-58F1-4B6A-BEF6-3A4DB86503AE}" srcOrd="1" destOrd="0" parTransId="{61F5175A-55F8-4A77-8F06-E081A8633788}" sibTransId="{100C5FDE-B9F6-4BF8-A5AE-30F9466D99E1}"/>
    <dgm:cxn modelId="{D3DA8393-D42E-4CAB-A8EA-3FDFFBC69B3D}" type="presOf" srcId="{742362FE-58F1-4B6A-BEF6-3A4DB86503AE}" destId="{F5F5B105-11D2-4FF8-9378-5D559C3C0449}" srcOrd="0" destOrd="0" presId="urn:microsoft.com/office/officeart/2008/layout/LinedList"/>
    <dgm:cxn modelId="{F504C8AB-EBF5-4856-AA70-E77BFBA52642}" srcId="{783129EE-299E-4638-95D2-01FE13564626}" destId="{AC90BE98-B5D1-4D45-B48E-03BF07689E3B}" srcOrd="0" destOrd="0" parTransId="{DA01922C-0A2E-49F4-BEA6-C425CFB54CCD}" sibTransId="{92FCE5B4-5ACF-49E6-B40F-354F5040BFE3}"/>
    <dgm:cxn modelId="{2A0D81D0-2926-407B-8E98-278ADEE8275E}" type="presOf" srcId="{C7F6BB47-F716-4F8A-A189-0A6557DD3DC7}" destId="{93F40656-CB7A-44D1-AEB2-D5851F778856}" srcOrd="0" destOrd="0" presId="urn:microsoft.com/office/officeart/2008/layout/LinedList"/>
    <dgm:cxn modelId="{C48B50D6-A7E0-4F7A-B19D-121656CE4207}" type="presOf" srcId="{B35F7FFB-45D9-44EE-B051-7E72BFB82358}" destId="{9578AC4B-C72E-420A-A4B0-F394158C496B}" srcOrd="0" destOrd="0" presId="urn:microsoft.com/office/officeart/2008/layout/LinedList"/>
    <dgm:cxn modelId="{DC2A1020-7C2C-4C36-B993-66D4D6A58FCC}" type="presParOf" srcId="{ADDD4B16-C761-4083-8456-6B53A7538158}" destId="{20B7152F-E317-4DF1-824D-2FB7EFDF9497}" srcOrd="0" destOrd="0" presId="urn:microsoft.com/office/officeart/2008/layout/LinedList"/>
    <dgm:cxn modelId="{054A1164-9249-4797-B690-DADDCF9D5B11}" type="presParOf" srcId="{ADDD4B16-C761-4083-8456-6B53A7538158}" destId="{FDF477B0-C571-4481-995E-A77AD68FAE36}" srcOrd="1" destOrd="0" presId="urn:microsoft.com/office/officeart/2008/layout/LinedList"/>
    <dgm:cxn modelId="{6B400C56-09D9-4BFD-8A10-77AA80BF931A}" type="presParOf" srcId="{FDF477B0-C571-4481-995E-A77AD68FAE36}" destId="{A7806884-B23F-4496-8A13-C728BC252090}" srcOrd="0" destOrd="0" presId="urn:microsoft.com/office/officeart/2008/layout/LinedList"/>
    <dgm:cxn modelId="{62FCD235-9771-44DB-AF7D-2E3CC194B838}" type="presParOf" srcId="{FDF477B0-C571-4481-995E-A77AD68FAE36}" destId="{291A2849-EC85-418F-B653-35CC12D6C7BB}" srcOrd="1" destOrd="0" presId="urn:microsoft.com/office/officeart/2008/layout/LinedList"/>
    <dgm:cxn modelId="{E532E076-28E3-41DE-8EA7-4A0C682C1135}" type="presParOf" srcId="{ADDD4B16-C761-4083-8456-6B53A7538158}" destId="{50F183BB-4065-49F8-8680-1555ECF5E677}" srcOrd="2" destOrd="0" presId="urn:microsoft.com/office/officeart/2008/layout/LinedList"/>
    <dgm:cxn modelId="{E321C563-9496-40B0-AD5C-4B330F967927}" type="presParOf" srcId="{ADDD4B16-C761-4083-8456-6B53A7538158}" destId="{62AB51CD-8496-4FE6-8F2B-E7906B89944F}" srcOrd="3" destOrd="0" presId="urn:microsoft.com/office/officeart/2008/layout/LinedList"/>
    <dgm:cxn modelId="{E3FF0D46-D8B6-4CA9-8049-42C8EBF88D6F}" type="presParOf" srcId="{62AB51CD-8496-4FE6-8F2B-E7906B89944F}" destId="{F5F5B105-11D2-4FF8-9378-5D559C3C0449}" srcOrd="0" destOrd="0" presId="urn:microsoft.com/office/officeart/2008/layout/LinedList"/>
    <dgm:cxn modelId="{19648D78-A1B3-41F7-991F-6DDA01404626}" type="presParOf" srcId="{62AB51CD-8496-4FE6-8F2B-E7906B89944F}" destId="{E2E1E83D-9CB1-4D5B-87E6-C1E9DBAF4BFC}" srcOrd="1" destOrd="0" presId="urn:microsoft.com/office/officeart/2008/layout/LinedList"/>
    <dgm:cxn modelId="{8E4D4743-F216-4C07-BE80-CAF046B33D64}" type="presParOf" srcId="{ADDD4B16-C761-4083-8456-6B53A7538158}" destId="{80035FCD-8D05-479C-AA2D-37AFECC2F538}" srcOrd="4" destOrd="0" presId="urn:microsoft.com/office/officeart/2008/layout/LinedList"/>
    <dgm:cxn modelId="{79F94540-7DA5-43B0-9076-607CAAA1FA4A}" type="presParOf" srcId="{ADDD4B16-C761-4083-8456-6B53A7538158}" destId="{F0623264-7C48-4B7B-81D6-403FB5FDEDEB}" srcOrd="5" destOrd="0" presId="urn:microsoft.com/office/officeart/2008/layout/LinedList"/>
    <dgm:cxn modelId="{B559B836-7AA5-47BA-AE93-EE0366FEE073}" type="presParOf" srcId="{F0623264-7C48-4B7B-81D6-403FB5FDEDEB}" destId="{93F40656-CB7A-44D1-AEB2-D5851F778856}" srcOrd="0" destOrd="0" presId="urn:microsoft.com/office/officeart/2008/layout/LinedList"/>
    <dgm:cxn modelId="{90A6F92D-2094-428E-8005-DE012151FC72}" type="presParOf" srcId="{F0623264-7C48-4B7B-81D6-403FB5FDEDEB}" destId="{61211785-F6B3-4A9E-A86C-85396C50EA9B}" srcOrd="1" destOrd="0" presId="urn:microsoft.com/office/officeart/2008/layout/LinedList"/>
    <dgm:cxn modelId="{B5BC5B26-0B2C-4915-8144-C0778727E745}" type="presParOf" srcId="{ADDD4B16-C761-4083-8456-6B53A7538158}" destId="{4670BA2A-ED04-4475-87D6-6EF02358EE0F}" srcOrd="6" destOrd="0" presId="urn:microsoft.com/office/officeart/2008/layout/LinedList"/>
    <dgm:cxn modelId="{1D06AD2F-E41A-4C56-88D7-1351166370F7}" type="presParOf" srcId="{ADDD4B16-C761-4083-8456-6B53A7538158}" destId="{50FA0E6E-F049-4658-9F66-BC052B8B2B6F}" srcOrd="7" destOrd="0" presId="urn:microsoft.com/office/officeart/2008/layout/LinedList"/>
    <dgm:cxn modelId="{FED9BD0A-5836-4575-8F61-BBADBD2E578C}" type="presParOf" srcId="{50FA0E6E-F049-4658-9F66-BC052B8B2B6F}" destId="{536B221E-244B-4438-AA72-B99C6FA4AE8C}" srcOrd="0" destOrd="0" presId="urn:microsoft.com/office/officeart/2008/layout/LinedList"/>
    <dgm:cxn modelId="{1149E594-B277-4835-8925-11EDC360ED66}" type="presParOf" srcId="{50FA0E6E-F049-4658-9F66-BC052B8B2B6F}" destId="{BECFF23F-20EE-41D8-8219-00C72C3B3557}" srcOrd="1" destOrd="0" presId="urn:microsoft.com/office/officeart/2008/layout/LinedList"/>
    <dgm:cxn modelId="{4D851C48-EDD7-439C-AB2F-D0A5756C40DD}" type="presParOf" srcId="{ADDD4B16-C761-4083-8456-6B53A7538158}" destId="{5EC1327A-A491-405E-A25B-58D592DDAB96}" srcOrd="8" destOrd="0" presId="urn:microsoft.com/office/officeart/2008/layout/LinedList"/>
    <dgm:cxn modelId="{DA6185B6-6E4B-43D0-A50B-D73991E829ED}" type="presParOf" srcId="{ADDD4B16-C761-4083-8456-6B53A7538158}" destId="{48E88165-0D91-4EBA-A1D3-4D2374D64030}" srcOrd="9" destOrd="0" presId="urn:microsoft.com/office/officeart/2008/layout/LinedList"/>
    <dgm:cxn modelId="{EEEBC43C-355B-49C9-9448-8DD257B133EC}" type="presParOf" srcId="{48E88165-0D91-4EBA-A1D3-4D2374D64030}" destId="{9578AC4B-C72E-420A-A4B0-F394158C496B}" srcOrd="0" destOrd="0" presId="urn:microsoft.com/office/officeart/2008/layout/LinedList"/>
    <dgm:cxn modelId="{DCAB7965-9B60-42E4-B039-92F460517F72}" type="presParOf" srcId="{48E88165-0D91-4EBA-A1D3-4D2374D64030}" destId="{47BFE8D3-BF9B-4D75-9F4F-DBC47EFAAB86}" srcOrd="1" destOrd="0" presId="urn:microsoft.com/office/officeart/2008/layout/LinedList"/>
    <dgm:cxn modelId="{18C70451-E885-40A1-B33D-1C578272D841}" type="presParOf" srcId="{ADDD4B16-C761-4083-8456-6B53A7538158}" destId="{B668F300-A10B-4B8D-9F10-F6AD1A9B6B15}" srcOrd="10" destOrd="0" presId="urn:microsoft.com/office/officeart/2008/layout/LinedList"/>
    <dgm:cxn modelId="{BD161602-CC1C-4AF7-995D-B0FB9BD7865C}" type="presParOf" srcId="{ADDD4B16-C761-4083-8456-6B53A7538158}" destId="{3BB8B449-2787-4D06-ABE2-0AB73B0841AF}" srcOrd="11" destOrd="0" presId="urn:microsoft.com/office/officeart/2008/layout/LinedList"/>
    <dgm:cxn modelId="{4FF84867-5599-4FA0-BC93-41C0318B0EC9}" type="presParOf" srcId="{3BB8B449-2787-4D06-ABE2-0AB73B0841AF}" destId="{7EBEC5AA-F7A3-4817-8FF1-DE023C4EB1F7}" srcOrd="0" destOrd="0" presId="urn:microsoft.com/office/officeart/2008/layout/LinedList"/>
    <dgm:cxn modelId="{1D5A85D4-337A-4960-9B6F-FFE1AF2E2358}" type="presParOf" srcId="{3BB8B449-2787-4D06-ABE2-0AB73B0841AF}" destId="{2254899C-AFD0-4022-B00A-F3253F35CF1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862100-6756-4C17-A2E2-D8C8A1BCCD9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7EF2AD6-62E5-483E-BBFF-665172855835}">
      <dgm:prSet/>
      <dgm:spPr/>
      <dgm:t>
        <a:bodyPr/>
        <a:lstStyle/>
        <a:p>
          <a:pPr rtl="0"/>
          <a:r>
            <a:rPr lang="en-US" b="1"/>
            <a:t>Incomplete Culture: </a:t>
          </a:r>
          <a:r>
            <a:rPr lang="en-US"/>
            <a:t>Differences in work expectations, leadership styles, and corporate culture can lead to conflicts and misunderstandings among partners. </a:t>
          </a:r>
        </a:p>
      </dgm:t>
    </dgm:pt>
    <dgm:pt modelId="{DBE8B721-E14A-40A3-A166-2A25ABF57BA7}" type="parTrans" cxnId="{57C294C6-3814-4978-8279-A992885D6AC4}">
      <dgm:prSet/>
      <dgm:spPr/>
      <dgm:t>
        <a:bodyPr/>
        <a:lstStyle/>
        <a:p>
          <a:endParaRPr lang="en-US"/>
        </a:p>
      </dgm:t>
    </dgm:pt>
    <dgm:pt modelId="{240EC9E3-AD5C-423C-95EE-230EE16C776F}" type="sibTrans" cxnId="{57C294C6-3814-4978-8279-A992885D6AC4}">
      <dgm:prSet/>
      <dgm:spPr/>
      <dgm:t>
        <a:bodyPr/>
        <a:lstStyle/>
        <a:p>
          <a:endParaRPr lang="en-US"/>
        </a:p>
      </dgm:t>
    </dgm:pt>
    <dgm:pt modelId="{91002A9E-902A-49E0-84C3-E06C3FD36898}">
      <dgm:prSet/>
      <dgm:spPr/>
      <dgm:t>
        <a:bodyPr/>
        <a:lstStyle/>
        <a:p>
          <a:pPr rtl="0"/>
          <a:r>
            <a:rPr lang="en-US" b="1"/>
            <a:t>Poor Selection Of Joint Venture Partners: </a:t>
          </a:r>
          <a:r>
            <a:rPr lang="en-US"/>
            <a:t>Selecting partners who are incompatible in competencies, resources, and financial capabilities can lead to failure of joint ventures. </a:t>
          </a:r>
        </a:p>
      </dgm:t>
    </dgm:pt>
    <dgm:pt modelId="{6648457F-55AC-4895-A47C-A7F9CA60991C}" type="parTrans" cxnId="{7AABBECC-6095-4967-BF15-D9226308E9F9}">
      <dgm:prSet/>
      <dgm:spPr/>
      <dgm:t>
        <a:bodyPr/>
        <a:lstStyle/>
        <a:p>
          <a:endParaRPr lang="en-US"/>
        </a:p>
      </dgm:t>
    </dgm:pt>
    <dgm:pt modelId="{F29C6A08-72BB-4D4F-9CBF-12B8B7D0B3F9}" type="sibTrans" cxnId="{7AABBECC-6095-4967-BF15-D9226308E9F9}">
      <dgm:prSet/>
      <dgm:spPr/>
      <dgm:t>
        <a:bodyPr/>
        <a:lstStyle/>
        <a:p>
          <a:endParaRPr lang="en-US"/>
        </a:p>
      </dgm:t>
    </dgm:pt>
    <dgm:pt modelId="{3EBFA8C8-A8DC-44F7-A8CE-16CA667ACE7E}">
      <dgm:prSet/>
      <dgm:spPr/>
      <dgm:t>
        <a:bodyPr/>
        <a:lstStyle/>
        <a:p>
          <a:pPr rtl="0"/>
          <a:r>
            <a:rPr lang="en-US" b="1"/>
            <a:t>Change In A Partner’s Situation</a:t>
          </a:r>
          <a:r>
            <a:rPr lang="en-US"/>
            <a:t>: A joint venture may fail when a partner’s financial situation deteriorates due to the changing economic conditions or the ownership structure gets reorganized.</a:t>
          </a:r>
        </a:p>
      </dgm:t>
    </dgm:pt>
    <dgm:pt modelId="{BF901ECC-D3D1-4E85-8B3D-3C3BD95F0F04}" type="parTrans" cxnId="{27A60656-8A1A-4637-98FA-870CC8708746}">
      <dgm:prSet/>
      <dgm:spPr/>
      <dgm:t>
        <a:bodyPr/>
        <a:lstStyle/>
        <a:p>
          <a:endParaRPr lang="en-US"/>
        </a:p>
      </dgm:t>
    </dgm:pt>
    <dgm:pt modelId="{3B1FC616-52A7-44BA-8488-28DA9A9340AE}" type="sibTrans" cxnId="{27A60656-8A1A-4637-98FA-870CC8708746}">
      <dgm:prSet/>
      <dgm:spPr/>
      <dgm:t>
        <a:bodyPr/>
        <a:lstStyle/>
        <a:p>
          <a:endParaRPr lang="en-US"/>
        </a:p>
      </dgm:t>
    </dgm:pt>
    <dgm:pt modelId="{2F9FA84D-9852-4DA4-B38C-FBBBA7FD5BD9}">
      <dgm:prSet/>
      <dgm:spPr/>
      <dgm:t>
        <a:bodyPr/>
        <a:lstStyle/>
        <a:p>
          <a:pPr rtl="0"/>
          <a:r>
            <a:rPr lang="en-US" b="1"/>
            <a:t>Incompatible Culture</a:t>
          </a:r>
          <a:r>
            <a:rPr lang="en-US"/>
            <a:t>: Differences in work expectations, leadership styles, and corporate culture can contribute to conflicts and misunderstandings among partners.</a:t>
          </a:r>
        </a:p>
      </dgm:t>
    </dgm:pt>
    <dgm:pt modelId="{CAEDFF69-1BA8-4FAC-A7BC-CF9C8AA36934}" type="parTrans" cxnId="{885B63AC-14E6-4756-8B72-4D6ED0081C32}">
      <dgm:prSet/>
      <dgm:spPr/>
      <dgm:t>
        <a:bodyPr/>
        <a:lstStyle/>
        <a:p>
          <a:endParaRPr lang="en-US"/>
        </a:p>
      </dgm:t>
    </dgm:pt>
    <dgm:pt modelId="{2F5C9C1C-EA51-453B-A5B2-39BE4D61A1C7}" type="sibTrans" cxnId="{885B63AC-14E6-4756-8B72-4D6ED0081C32}">
      <dgm:prSet/>
      <dgm:spPr/>
      <dgm:t>
        <a:bodyPr/>
        <a:lstStyle/>
        <a:p>
          <a:endParaRPr lang="en-US"/>
        </a:p>
      </dgm:t>
    </dgm:pt>
    <dgm:pt modelId="{441D1833-C83F-4F7E-91A1-80C7635893EC}">
      <dgm:prSet/>
      <dgm:spPr/>
      <dgm:t>
        <a:bodyPr/>
        <a:lstStyle/>
        <a:p>
          <a:pPr rtl="0"/>
          <a:r>
            <a:rPr lang="en-US" b="1"/>
            <a:t>Mismatched Strategic Objectives</a:t>
          </a:r>
          <a:r>
            <a:rPr lang="en-US"/>
            <a:t>: Different priorities regarding resource allocation, strategies, and goals lead to constant conflict in the joint ventures.</a:t>
          </a:r>
        </a:p>
      </dgm:t>
    </dgm:pt>
    <dgm:pt modelId="{AA9EB781-2739-4EA1-BBCC-DA45E046BD45}" type="parTrans" cxnId="{A7DFF39C-43D2-4E17-BA08-9EE9B301D8A4}">
      <dgm:prSet/>
      <dgm:spPr/>
      <dgm:t>
        <a:bodyPr/>
        <a:lstStyle/>
        <a:p>
          <a:endParaRPr lang="en-US"/>
        </a:p>
      </dgm:t>
    </dgm:pt>
    <dgm:pt modelId="{4B25026A-7FCA-417F-A07B-465F4E151337}" type="sibTrans" cxnId="{A7DFF39C-43D2-4E17-BA08-9EE9B301D8A4}">
      <dgm:prSet/>
      <dgm:spPr/>
      <dgm:t>
        <a:bodyPr/>
        <a:lstStyle/>
        <a:p>
          <a:endParaRPr lang="en-US"/>
        </a:p>
      </dgm:t>
    </dgm:pt>
    <dgm:pt modelId="{D76A467A-3A6A-4B79-B40E-B6C7A011FF65}">
      <dgm:prSet/>
      <dgm:spPr/>
      <dgm:t>
        <a:bodyPr/>
        <a:lstStyle/>
        <a:p>
          <a:pPr rtl="0"/>
          <a:r>
            <a:rPr lang="en-US"/>
            <a:t>(Griffith, 2002; Nippa and Beechler, 2013)</a:t>
          </a:r>
        </a:p>
      </dgm:t>
    </dgm:pt>
    <dgm:pt modelId="{F85A56DF-E374-420C-85A9-1ABFA3A9A077}" type="parTrans" cxnId="{C35154B1-930D-4575-A7DE-C56EE9199A29}">
      <dgm:prSet/>
      <dgm:spPr/>
      <dgm:t>
        <a:bodyPr/>
        <a:lstStyle/>
        <a:p>
          <a:endParaRPr lang="en-US"/>
        </a:p>
      </dgm:t>
    </dgm:pt>
    <dgm:pt modelId="{61369B70-71CE-4C73-90FF-738D45A6B0E2}" type="sibTrans" cxnId="{C35154B1-930D-4575-A7DE-C56EE9199A29}">
      <dgm:prSet/>
      <dgm:spPr/>
      <dgm:t>
        <a:bodyPr/>
        <a:lstStyle/>
        <a:p>
          <a:endParaRPr lang="en-US"/>
        </a:p>
      </dgm:t>
    </dgm:pt>
    <dgm:pt modelId="{61B693C9-E402-44C9-A078-9926A424E409}" type="pres">
      <dgm:prSet presAssocID="{72862100-6756-4C17-A2E2-D8C8A1BCCD9D}" presName="vert0" presStyleCnt="0">
        <dgm:presLayoutVars>
          <dgm:dir/>
          <dgm:animOne val="branch"/>
          <dgm:animLvl val="lvl"/>
        </dgm:presLayoutVars>
      </dgm:prSet>
      <dgm:spPr/>
    </dgm:pt>
    <dgm:pt modelId="{7DEF1AD3-C952-4D8A-BF92-3E541EE05972}" type="pres">
      <dgm:prSet presAssocID="{A7EF2AD6-62E5-483E-BBFF-665172855835}" presName="thickLine" presStyleLbl="alignNode1" presStyleIdx="0" presStyleCnt="6"/>
      <dgm:spPr/>
    </dgm:pt>
    <dgm:pt modelId="{B7C00BE7-6452-4C91-B0C3-B799BAF0EEA8}" type="pres">
      <dgm:prSet presAssocID="{A7EF2AD6-62E5-483E-BBFF-665172855835}" presName="horz1" presStyleCnt="0"/>
      <dgm:spPr/>
    </dgm:pt>
    <dgm:pt modelId="{97296069-232A-443A-B5C7-52EB0DAF3B1A}" type="pres">
      <dgm:prSet presAssocID="{A7EF2AD6-62E5-483E-BBFF-665172855835}" presName="tx1" presStyleLbl="revTx" presStyleIdx="0" presStyleCnt="6"/>
      <dgm:spPr/>
    </dgm:pt>
    <dgm:pt modelId="{7A2B781C-6DE9-4503-B53C-265FD52FDC66}" type="pres">
      <dgm:prSet presAssocID="{A7EF2AD6-62E5-483E-BBFF-665172855835}" presName="vert1" presStyleCnt="0"/>
      <dgm:spPr/>
    </dgm:pt>
    <dgm:pt modelId="{2EC2B101-51F6-4878-B174-CB4DC209496D}" type="pres">
      <dgm:prSet presAssocID="{91002A9E-902A-49E0-84C3-E06C3FD36898}" presName="thickLine" presStyleLbl="alignNode1" presStyleIdx="1" presStyleCnt="6"/>
      <dgm:spPr/>
    </dgm:pt>
    <dgm:pt modelId="{9A3E0AD1-C943-4972-A8CB-DF933DAD0F69}" type="pres">
      <dgm:prSet presAssocID="{91002A9E-902A-49E0-84C3-E06C3FD36898}" presName="horz1" presStyleCnt="0"/>
      <dgm:spPr/>
    </dgm:pt>
    <dgm:pt modelId="{93B9310C-3525-49A4-9BA9-722AD96CDD39}" type="pres">
      <dgm:prSet presAssocID="{91002A9E-902A-49E0-84C3-E06C3FD36898}" presName="tx1" presStyleLbl="revTx" presStyleIdx="1" presStyleCnt="6"/>
      <dgm:spPr/>
    </dgm:pt>
    <dgm:pt modelId="{684635B2-A0C8-4741-8561-6FE26C5699E4}" type="pres">
      <dgm:prSet presAssocID="{91002A9E-902A-49E0-84C3-E06C3FD36898}" presName="vert1" presStyleCnt="0"/>
      <dgm:spPr/>
    </dgm:pt>
    <dgm:pt modelId="{72A656DE-C389-4869-B195-CE20D6E236A0}" type="pres">
      <dgm:prSet presAssocID="{3EBFA8C8-A8DC-44F7-A8CE-16CA667ACE7E}" presName="thickLine" presStyleLbl="alignNode1" presStyleIdx="2" presStyleCnt="6"/>
      <dgm:spPr/>
    </dgm:pt>
    <dgm:pt modelId="{8F717B3E-B785-4C96-9BDC-7924603F9AD0}" type="pres">
      <dgm:prSet presAssocID="{3EBFA8C8-A8DC-44F7-A8CE-16CA667ACE7E}" presName="horz1" presStyleCnt="0"/>
      <dgm:spPr/>
    </dgm:pt>
    <dgm:pt modelId="{15E09A3D-7C05-4C5F-8523-02AB66C62753}" type="pres">
      <dgm:prSet presAssocID="{3EBFA8C8-A8DC-44F7-A8CE-16CA667ACE7E}" presName="tx1" presStyleLbl="revTx" presStyleIdx="2" presStyleCnt="6"/>
      <dgm:spPr/>
    </dgm:pt>
    <dgm:pt modelId="{F3F8DAE9-D16F-4CDD-9D8A-3B69ECE2E905}" type="pres">
      <dgm:prSet presAssocID="{3EBFA8C8-A8DC-44F7-A8CE-16CA667ACE7E}" presName="vert1" presStyleCnt="0"/>
      <dgm:spPr/>
    </dgm:pt>
    <dgm:pt modelId="{89479E09-58C9-4FAD-9CB2-9148CCD6E8E2}" type="pres">
      <dgm:prSet presAssocID="{2F9FA84D-9852-4DA4-B38C-FBBBA7FD5BD9}" presName="thickLine" presStyleLbl="alignNode1" presStyleIdx="3" presStyleCnt="6"/>
      <dgm:spPr/>
    </dgm:pt>
    <dgm:pt modelId="{26F51376-9861-4721-9A1A-1418209173CF}" type="pres">
      <dgm:prSet presAssocID="{2F9FA84D-9852-4DA4-B38C-FBBBA7FD5BD9}" presName="horz1" presStyleCnt="0"/>
      <dgm:spPr/>
    </dgm:pt>
    <dgm:pt modelId="{E1B14992-C201-4770-8EE8-003F55D7F117}" type="pres">
      <dgm:prSet presAssocID="{2F9FA84D-9852-4DA4-B38C-FBBBA7FD5BD9}" presName="tx1" presStyleLbl="revTx" presStyleIdx="3" presStyleCnt="6"/>
      <dgm:spPr/>
    </dgm:pt>
    <dgm:pt modelId="{DC7CC852-67AC-4489-AE87-C6412DD97F8E}" type="pres">
      <dgm:prSet presAssocID="{2F9FA84D-9852-4DA4-B38C-FBBBA7FD5BD9}" presName="vert1" presStyleCnt="0"/>
      <dgm:spPr/>
    </dgm:pt>
    <dgm:pt modelId="{34581EC5-D621-488F-A4DB-B8D1F5D4916F}" type="pres">
      <dgm:prSet presAssocID="{441D1833-C83F-4F7E-91A1-80C7635893EC}" presName="thickLine" presStyleLbl="alignNode1" presStyleIdx="4" presStyleCnt="6"/>
      <dgm:spPr/>
    </dgm:pt>
    <dgm:pt modelId="{4C8E8BCF-2A43-4783-92A1-172DE501F076}" type="pres">
      <dgm:prSet presAssocID="{441D1833-C83F-4F7E-91A1-80C7635893EC}" presName="horz1" presStyleCnt="0"/>
      <dgm:spPr/>
    </dgm:pt>
    <dgm:pt modelId="{0BA337CC-8991-4533-994D-4BEA74ADD795}" type="pres">
      <dgm:prSet presAssocID="{441D1833-C83F-4F7E-91A1-80C7635893EC}" presName="tx1" presStyleLbl="revTx" presStyleIdx="4" presStyleCnt="6"/>
      <dgm:spPr/>
    </dgm:pt>
    <dgm:pt modelId="{EDBA78D8-F601-43AF-902F-4F2591EB90A4}" type="pres">
      <dgm:prSet presAssocID="{441D1833-C83F-4F7E-91A1-80C7635893EC}" presName="vert1" presStyleCnt="0"/>
      <dgm:spPr/>
    </dgm:pt>
    <dgm:pt modelId="{4DB552C3-E1DD-49C1-A770-E8C7C80ADE1B}" type="pres">
      <dgm:prSet presAssocID="{D76A467A-3A6A-4B79-B40E-B6C7A011FF65}" presName="thickLine" presStyleLbl="alignNode1" presStyleIdx="5" presStyleCnt="6"/>
      <dgm:spPr/>
    </dgm:pt>
    <dgm:pt modelId="{3435E281-FD1B-4480-BC8E-09FEAB2B22D9}" type="pres">
      <dgm:prSet presAssocID="{D76A467A-3A6A-4B79-B40E-B6C7A011FF65}" presName="horz1" presStyleCnt="0"/>
      <dgm:spPr/>
    </dgm:pt>
    <dgm:pt modelId="{133E21A3-999A-47C8-AD90-F9478B359FEE}" type="pres">
      <dgm:prSet presAssocID="{D76A467A-3A6A-4B79-B40E-B6C7A011FF65}" presName="tx1" presStyleLbl="revTx" presStyleIdx="5" presStyleCnt="6"/>
      <dgm:spPr/>
    </dgm:pt>
    <dgm:pt modelId="{E9B60FAF-E4E8-4A4F-B541-2E87EEFA57FC}" type="pres">
      <dgm:prSet presAssocID="{D76A467A-3A6A-4B79-B40E-B6C7A011FF65}" presName="vert1" presStyleCnt="0"/>
      <dgm:spPr/>
    </dgm:pt>
  </dgm:ptLst>
  <dgm:cxnLst>
    <dgm:cxn modelId="{02149F06-F135-4521-A44C-5E34718CAE8B}" type="presOf" srcId="{91002A9E-902A-49E0-84C3-E06C3FD36898}" destId="{93B9310C-3525-49A4-9BA9-722AD96CDD39}" srcOrd="0" destOrd="0" presId="urn:microsoft.com/office/officeart/2008/layout/LinedList"/>
    <dgm:cxn modelId="{23868412-9531-4730-8CC2-369BF04507CC}" type="presOf" srcId="{2F9FA84D-9852-4DA4-B38C-FBBBA7FD5BD9}" destId="{E1B14992-C201-4770-8EE8-003F55D7F117}" srcOrd="0" destOrd="0" presId="urn:microsoft.com/office/officeart/2008/layout/LinedList"/>
    <dgm:cxn modelId="{E4B8416D-6575-48EC-BA41-7DC08C45ECDF}" type="presOf" srcId="{441D1833-C83F-4F7E-91A1-80C7635893EC}" destId="{0BA337CC-8991-4533-994D-4BEA74ADD795}" srcOrd="0" destOrd="0" presId="urn:microsoft.com/office/officeart/2008/layout/LinedList"/>
    <dgm:cxn modelId="{27A60656-8A1A-4637-98FA-870CC8708746}" srcId="{72862100-6756-4C17-A2E2-D8C8A1BCCD9D}" destId="{3EBFA8C8-A8DC-44F7-A8CE-16CA667ACE7E}" srcOrd="2" destOrd="0" parTransId="{BF901ECC-D3D1-4E85-8B3D-3C3BD95F0F04}" sibTransId="{3B1FC616-52A7-44BA-8488-28DA9A9340AE}"/>
    <dgm:cxn modelId="{A7DFF39C-43D2-4E17-BA08-9EE9B301D8A4}" srcId="{72862100-6756-4C17-A2E2-D8C8A1BCCD9D}" destId="{441D1833-C83F-4F7E-91A1-80C7635893EC}" srcOrd="4" destOrd="0" parTransId="{AA9EB781-2739-4EA1-BBCC-DA45E046BD45}" sibTransId="{4B25026A-7FCA-417F-A07B-465F4E151337}"/>
    <dgm:cxn modelId="{885B63AC-14E6-4756-8B72-4D6ED0081C32}" srcId="{72862100-6756-4C17-A2E2-D8C8A1BCCD9D}" destId="{2F9FA84D-9852-4DA4-B38C-FBBBA7FD5BD9}" srcOrd="3" destOrd="0" parTransId="{CAEDFF69-1BA8-4FAC-A7BC-CF9C8AA36934}" sibTransId="{2F5C9C1C-EA51-453B-A5B2-39BE4D61A1C7}"/>
    <dgm:cxn modelId="{C35154B1-930D-4575-A7DE-C56EE9199A29}" srcId="{72862100-6756-4C17-A2E2-D8C8A1BCCD9D}" destId="{D76A467A-3A6A-4B79-B40E-B6C7A011FF65}" srcOrd="5" destOrd="0" parTransId="{F85A56DF-E374-420C-85A9-1ABFA3A9A077}" sibTransId="{61369B70-71CE-4C73-90FF-738D45A6B0E2}"/>
    <dgm:cxn modelId="{F00687BC-7410-4D4D-9760-8A12B295F654}" type="presOf" srcId="{D76A467A-3A6A-4B79-B40E-B6C7A011FF65}" destId="{133E21A3-999A-47C8-AD90-F9478B359FEE}" srcOrd="0" destOrd="0" presId="urn:microsoft.com/office/officeart/2008/layout/LinedList"/>
    <dgm:cxn modelId="{718D4FBD-2137-461E-B33B-CE822BE0DB82}" type="presOf" srcId="{A7EF2AD6-62E5-483E-BBFF-665172855835}" destId="{97296069-232A-443A-B5C7-52EB0DAF3B1A}" srcOrd="0" destOrd="0" presId="urn:microsoft.com/office/officeart/2008/layout/LinedList"/>
    <dgm:cxn modelId="{D2F3B9BE-5E9D-45A8-9F5D-892341C2BA4B}" type="presOf" srcId="{72862100-6756-4C17-A2E2-D8C8A1BCCD9D}" destId="{61B693C9-E402-44C9-A078-9926A424E409}" srcOrd="0" destOrd="0" presId="urn:microsoft.com/office/officeart/2008/layout/LinedList"/>
    <dgm:cxn modelId="{57C294C6-3814-4978-8279-A992885D6AC4}" srcId="{72862100-6756-4C17-A2E2-D8C8A1BCCD9D}" destId="{A7EF2AD6-62E5-483E-BBFF-665172855835}" srcOrd="0" destOrd="0" parTransId="{DBE8B721-E14A-40A3-A166-2A25ABF57BA7}" sibTransId="{240EC9E3-AD5C-423C-95EE-230EE16C776F}"/>
    <dgm:cxn modelId="{7AABBECC-6095-4967-BF15-D9226308E9F9}" srcId="{72862100-6756-4C17-A2E2-D8C8A1BCCD9D}" destId="{91002A9E-902A-49E0-84C3-E06C3FD36898}" srcOrd="1" destOrd="0" parTransId="{6648457F-55AC-4895-A47C-A7F9CA60991C}" sibTransId="{F29C6A08-72BB-4D4F-9CBF-12B8B7D0B3F9}"/>
    <dgm:cxn modelId="{C3EF39DE-099F-4DE8-A1D2-1F117A775F85}" type="presOf" srcId="{3EBFA8C8-A8DC-44F7-A8CE-16CA667ACE7E}" destId="{15E09A3D-7C05-4C5F-8523-02AB66C62753}" srcOrd="0" destOrd="0" presId="urn:microsoft.com/office/officeart/2008/layout/LinedList"/>
    <dgm:cxn modelId="{E7A6AA6F-22FA-426D-B422-8603BB18215D}" type="presParOf" srcId="{61B693C9-E402-44C9-A078-9926A424E409}" destId="{7DEF1AD3-C952-4D8A-BF92-3E541EE05972}" srcOrd="0" destOrd="0" presId="urn:microsoft.com/office/officeart/2008/layout/LinedList"/>
    <dgm:cxn modelId="{EFAA5CCD-C6D0-4470-9ACA-F7768CCFA089}" type="presParOf" srcId="{61B693C9-E402-44C9-A078-9926A424E409}" destId="{B7C00BE7-6452-4C91-B0C3-B799BAF0EEA8}" srcOrd="1" destOrd="0" presId="urn:microsoft.com/office/officeart/2008/layout/LinedList"/>
    <dgm:cxn modelId="{428E1A1F-13B6-42AE-929F-72BC2FD0A4FC}" type="presParOf" srcId="{B7C00BE7-6452-4C91-B0C3-B799BAF0EEA8}" destId="{97296069-232A-443A-B5C7-52EB0DAF3B1A}" srcOrd="0" destOrd="0" presId="urn:microsoft.com/office/officeart/2008/layout/LinedList"/>
    <dgm:cxn modelId="{D72685C9-9A36-4EF5-9513-BC66883696A3}" type="presParOf" srcId="{B7C00BE7-6452-4C91-B0C3-B799BAF0EEA8}" destId="{7A2B781C-6DE9-4503-B53C-265FD52FDC66}" srcOrd="1" destOrd="0" presId="urn:microsoft.com/office/officeart/2008/layout/LinedList"/>
    <dgm:cxn modelId="{E802A90C-D2BF-4798-8371-D78DD4B1BE1D}" type="presParOf" srcId="{61B693C9-E402-44C9-A078-9926A424E409}" destId="{2EC2B101-51F6-4878-B174-CB4DC209496D}" srcOrd="2" destOrd="0" presId="urn:microsoft.com/office/officeart/2008/layout/LinedList"/>
    <dgm:cxn modelId="{D8A2C011-9474-49BB-A9A4-62266071A1C0}" type="presParOf" srcId="{61B693C9-E402-44C9-A078-9926A424E409}" destId="{9A3E0AD1-C943-4972-A8CB-DF933DAD0F69}" srcOrd="3" destOrd="0" presId="urn:microsoft.com/office/officeart/2008/layout/LinedList"/>
    <dgm:cxn modelId="{5B4DB410-CF3F-409E-9029-753EF79EF0B3}" type="presParOf" srcId="{9A3E0AD1-C943-4972-A8CB-DF933DAD0F69}" destId="{93B9310C-3525-49A4-9BA9-722AD96CDD39}" srcOrd="0" destOrd="0" presId="urn:microsoft.com/office/officeart/2008/layout/LinedList"/>
    <dgm:cxn modelId="{0F20701C-40BB-4A3E-9D1B-8B176F4A803E}" type="presParOf" srcId="{9A3E0AD1-C943-4972-A8CB-DF933DAD0F69}" destId="{684635B2-A0C8-4741-8561-6FE26C5699E4}" srcOrd="1" destOrd="0" presId="urn:microsoft.com/office/officeart/2008/layout/LinedList"/>
    <dgm:cxn modelId="{3A031CA1-50B2-47ED-B0BC-A189375EE7A6}" type="presParOf" srcId="{61B693C9-E402-44C9-A078-9926A424E409}" destId="{72A656DE-C389-4869-B195-CE20D6E236A0}" srcOrd="4" destOrd="0" presId="urn:microsoft.com/office/officeart/2008/layout/LinedList"/>
    <dgm:cxn modelId="{F7F6A8B8-9017-4495-8E10-986C98B7FAB3}" type="presParOf" srcId="{61B693C9-E402-44C9-A078-9926A424E409}" destId="{8F717B3E-B785-4C96-9BDC-7924603F9AD0}" srcOrd="5" destOrd="0" presId="urn:microsoft.com/office/officeart/2008/layout/LinedList"/>
    <dgm:cxn modelId="{9598B0C6-D14B-4A9C-B70A-76ADCDFA47F8}" type="presParOf" srcId="{8F717B3E-B785-4C96-9BDC-7924603F9AD0}" destId="{15E09A3D-7C05-4C5F-8523-02AB66C62753}" srcOrd="0" destOrd="0" presId="urn:microsoft.com/office/officeart/2008/layout/LinedList"/>
    <dgm:cxn modelId="{B99CD00E-BF7A-414D-B1B2-345C43E72FFF}" type="presParOf" srcId="{8F717B3E-B785-4C96-9BDC-7924603F9AD0}" destId="{F3F8DAE9-D16F-4CDD-9D8A-3B69ECE2E905}" srcOrd="1" destOrd="0" presId="urn:microsoft.com/office/officeart/2008/layout/LinedList"/>
    <dgm:cxn modelId="{427C5167-E87E-4B3B-9098-D80FC6758DD5}" type="presParOf" srcId="{61B693C9-E402-44C9-A078-9926A424E409}" destId="{89479E09-58C9-4FAD-9CB2-9148CCD6E8E2}" srcOrd="6" destOrd="0" presId="urn:microsoft.com/office/officeart/2008/layout/LinedList"/>
    <dgm:cxn modelId="{F8E60F23-3D8F-4F1E-A11C-19792950E6C5}" type="presParOf" srcId="{61B693C9-E402-44C9-A078-9926A424E409}" destId="{26F51376-9861-4721-9A1A-1418209173CF}" srcOrd="7" destOrd="0" presId="urn:microsoft.com/office/officeart/2008/layout/LinedList"/>
    <dgm:cxn modelId="{DC1993E2-F340-4ADC-A680-638378035B72}" type="presParOf" srcId="{26F51376-9861-4721-9A1A-1418209173CF}" destId="{E1B14992-C201-4770-8EE8-003F55D7F117}" srcOrd="0" destOrd="0" presId="urn:microsoft.com/office/officeart/2008/layout/LinedList"/>
    <dgm:cxn modelId="{B241D97C-C87F-4368-8BBF-592C3B8B7B1B}" type="presParOf" srcId="{26F51376-9861-4721-9A1A-1418209173CF}" destId="{DC7CC852-67AC-4489-AE87-C6412DD97F8E}" srcOrd="1" destOrd="0" presId="urn:microsoft.com/office/officeart/2008/layout/LinedList"/>
    <dgm:cxn modelId="{DB3E5971-0268-4EF8-B544-12E6CD3D4AFB}" type="presParOf" srcId="{61B693C9-E402-44C9-A078-9926A424E409}" destId="{34581EC5-D621-488F-A4DB-B8D1F5D4916F}" srcOrd="8" destOrd="0" presId="urn:microsoft.com/office/officeart/2008/layout/LinedList"/>
    <dgm:cxn modelId="{EDC2DAC5-FDDA-4C36-A8E4-771C0867149E}" type="presParOf" srcId="{61B693C9-E402-44C9-A078-9926A424E409}" destId="{4C8E8BCF-2A43-4783-92A1-172DE501F076}" srcOrd="9" destOrd="0" presId="urn:microsoft.com/office/officeart/2008/layout/LinedList"/>
    <dgm:cxn modelId="{2C327F06-84AC-48D7-820A-C9F19D685F67}" type="presParOf" srcId="{4C8E8BCF-2A43-4783-92A1-172DE501F076}" destId="{0BA337CC-8991-4533-994D-4BEA74ADD795}" srcOrd="0" destOrd="0" presId="urn:microsoft.com/office/officeart/2008/layout/LinedList"/>
    <dgm:cxn modelId="{BFAB5C18-DE5B-4BE6-9336-AD81ABC03946}" type="presParOf" srcId="{4C8E8BCF-2A43-4783-92A1-172DE501F076}" destId="{EDBA78D8-F601-43AF-902F-4F2591EB90A4}" srcOrd="1" destOrd="0" presId="urn:microsoft.com/office/officeart/2008/layout/LinedList"/>
    <dgm:cxn modelId="{03A7630E-484A-4240-BD97-8BDE65FB8635}" type="presParOf" srcId="{61B693C9-E402-44C9-A078-9926A424E409}" destId="{4DB552C3-E1DD-49C1-A770-E8C7C80ADE1B}" srcOrd="10" destOrd="0" presId="urn:microsoft.com/office/officeart/2008/layout/LinedList"/>
    <dgm:cxn modelId="{43A69B75-3EF2-4A75-A258-D7E1633C9003}" type="presParOf" srcId="{61B693C9-E402-44C9-A078-9926A424E409}" destId="{3435E281-FD1B-4480-BC8E-09FEAB2B22D9}" srcOrd="11" destOrd="0" presId="urn:microsoft.com/office/officeart/2008/layout/LinedList"/>
    <dgm:cxn modelId="{E5A6FFAB-9BD1-4DCB-9661-EB4AD1D711F4}" type="presParOf" srcId="{3435E281-FD1B-4480-BC8E-09FEAB2B22D9}" destId="{133E21A3-999A-47C8-AD90-F9478B359FEE}" srcOrd="0" destOrd="0" presId="urn:microsoft.com/office/officeart/2008/layout/LinedList"/>
    <dgm:cxn modelId="{DB929F5B-1A4A-456C-A0BF-42FB652E4C79}" type="presParOf" srcId="{3435E281-FD1B-4480-BC8E-09FEAB2B22D9}" destId="{E9B60FAF-E4E8-4A4F-B541-2E87EEFA57FC}"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F8DF2F-DC5F-4F07-9A24-750271660C6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ED24025-4667-49F8-BE34-2603E7E178A4}">
      <dgm:prSet/>
      <dgm:spPr/>
      <dgm:t>
        <a:bodyPr/>
        <a:lstStyle/>
        <a:p>
          <a:pPr rtl="0"/>
          <a:r>
            <a:rPr lang="en-US"/>
            <a:t>China has 80% while the UK has 35% on power distance. China’s society accepts inequalities, while the UK culture discourages inequalities among people.</a:t>
          </a:r>
        </a:p>
      </dgm:t>
    </dgm:pt>
    <dgm:pt modelId="{9F793295-1FD2-46EB-8C55-43D651F41C38}" type="parTrans" cxnId="{B05F9158-AF8F-4BEE-9EC6-D5802A0732A5}">
      <dgm:prSet/>
      <dgm:spPr/>
      <dgm:t>
        <a:bodyPr/>
        <a:lstStyle/>
        <a:p>
          <a:endParaRPr lang="en-US"/>
        </a:p>
      </dgm:t>
    </dgm:pt>
    <dgm:pt modelId="{42422D11-78E5-4642-9CE8-4A2DB6045AFC}" type="sibTrans" cxnId="{B05F9158-AF8F-4BEE-9EC6-D5802A0732A5}">
      <dgm:prSet/>
      <dgm:spPr/>
      <dgm:t>
        <a:bodyPr/>
        <a:lstStyle/>
        <a:p>
          <a:endParaRPr lang="en-US"/>
        </a:p>
      </dgm:t>
    </dgm:pt>
    <dgm:pt modelId="{75C57F02-68AB-454A-B962-74404D4C2044}">
      <dgm:prSet/>
      <dgm:spPr/>
      <dgm:t>
        <a:bodyPr/>
        <a:lstStyle/>
        <a:p>
          <a:pPr rtl="0"/>
          <a:r>
            <a:rPr lang="en-US"/>
            <a:t>The UK has 76% while China has 43% on individuality. China has embraced a socialist culture,</a:t>
          </a:r>
        </a:p>
      </dgm:t>
    </dgm:pt>
    <dgm:pt modelId="{84D93EAE-382A-4743-A397-4D23D397CEB6}" type="parTrans" cxnId="{B22823F0-C894-454E-A07A-B80EB5DBF5F2}">
      <dgm:prSet/>
      <dgm:spPr/>
      <dgm:t>
        <a:bodyPr/>
        <a:lstStyle/>
        <a:p>
          <a:endParaRPr lang="en-US"/>
        </a:p>
      </dgm:t>
    </dgm:pt>
    <dgm:pt modelId="{010F9FCD-E837-4FAA-8461-B792AB4AFC64}" type="sibTrans" cxnId="{B22823F0-C894-454E-A07A-B80EB5DBF5F2}">
      <dgm:prSet/>
      <dgm:spPr/>
      <dgm:t>
        <a:bodyPr/>
        <a:lstStyle/>
        <a:p>
          <a:endParaRPr lang="en-US"/>
        </a:p>
      </dgm:t>
    </dgm:pt>
    <dgm:pt modelId="{A6B393C5-AC15-4E3E-81AA-8989F948C0E4}">
      <dgm:prSet/>
      <dgm:spPr/>
      <dgm:t>
        <a:bodyPr/>
        <a:lstStyle/>
        <a:p>
          <a:pPr rtl="0"/>
          <a:r>
            <a:rPr lang="en-US"/>
            <a:t>It means the UK culture encourages individual accomplishments. </a:t>
          </a:r>
        </a:p>
      </dgm:t>
    </dgm:pt>
    <dgm:pt modelId="{916291EA-6340-4833-BE5A-EB7DA34A6C03}" type="parTrans" cxnId="{BB02D29C-2834-45D6-A21F-6A85DDA44360}">
      <dgm:prSet/>
      <dgm:spPr/>
      <dgm:t>
        <a:bodyPr/>
        <a:lstStyle/>
        <a:p>
          <a:endParaRPr lang="en-US"/>
        </a:p>
      </dgm:t>
    </dgm:pt>
    <dgm:pt modelId="{7367C741-7D88-41E0-A488-72E1D14B04D4}" type="sibTrans" cxnId="{BB02D29C-2834-45D6-A21F-6A85DDA44360}">
      <dgm:prSet/>
      <dgm:spPr/>
      <dgm:t>
        <a:bodyPr/>
        <a:lstStyle/>
        <a:p>
          <a:endParaRPr lang="en-US"/>
        </a:p>
      </dgm:t>
    </dgm:pt>
    <dgm:pt modelId="{4168E420-EC23-4927-B418-A4B3485C7F7D}">
      <dgm:prSet/>
      <dgm:spPr/>
      <dgm:t>
        <a:bodyPr/>
        <a:lstStyle/>
        <a:p>
          <a:pPr rtl="0"/>
          <a:r>
            <a:rPr lang="en-US"/>
            <a:t>Both China and the UK scored 66% on masculinity. Both cultures are highly success-driven and oriented. </a:t>
          </a:r>
        </a:p>
      </dgm:t>
    </dgm:pt>
    <dgm:pt modelId="{3BF7C43B-18C7-4490-A0F0-2B1CAC209C82}" type="parTrans" cxnId="{668358F1-8D4A-4D6B-99D6-936B81E33060}">
      <dgm:prSet/>
      <dgm:spPr/>
      <dgm:t>
        <a:bodyPr/>
        <a:lstStyle/>
        <a:p>
          <a:endParaRPr lang="en-US"/>
        </a:p>
      </dgm:t>
    </dgm:pt>
    <dgm:pt modelId="{377580E3-0D11-4624-8157-C70206198F51}" type="sibTrans" cxnId="{668358F1-8D4A-4D6B-99D6-936B81E33060}">
      <dgm:prSet/>
      <dgm:spPr/>
      <dgm:t>
        <a:bodyPr/>
        <a:lstStyle/>
        <a:p>
          <a:endParaRPr lang="en-US"/>
        </a:p>
      </dgm:t>
    </dgm:pt>
    <dgm:pt modelId="{BFC86B07-BCA5-4CFC-880D-4AB8EE7227A2}">
      <dgm:prSet/>
      <dgm:spPr/>
      <dgm:t>
        <a:bodyPr/>
        <a:lstStyle/>
        <a:p>
          <a:pPr rtl="0"/>
          <a:r>
            <a:rPr lang="en-US"/>
            <a:t>China scores 30% while the UK scores 35% on the cultural dimension. </a:t>
          </a:r>
        </a:p>
      </dgm:t>
    </dgm:pt>
    <dgm:pt modelId="{92398454-C2FA-4FD1-9D68-760A56316E14}" type="parTrans" cxnId="{DB059631-ED50-4566-B887-59576C1B0709}">
      <dgm:prSet/>
      <dgm:spPr/>
      <dgm:t>
        <a:bodyPr/>
        <a:lstStyle/>
        <a:p>
          <a:endParaRPr lang="en-US"/>
        </a:p>
      </dgm:t>
    </dgm:pt>
    <dgm:pt modelId="{DF770594-0658-4B5B-A4EF-8FF733AD6862}" type="sibTrans" cxnId="{DB059631-ED50-4566-B887-59576C1B0709}">
      <dgm:prSet/>
      <dgm:spPr/>
      <dgm:t>
        <a:bodyPr/>
        <a:lstStyle/>
        <a:p>
          <a:endParaRPr lang="en-US"/>
        </a:p>
      </dgm:t>
    </dgm:pt>
    <dgm:pt modelId="{B9913741-CE62-4604-895F-E1FD5EBF10AE}">
      <dgm:prSet/>
      <dgm:spPr/>
      <dgm:t>
        <a:bodyPr/>
        <a:lstStyle/>
        <a:p>
          <a:pPr rtl="0"/>
          <a:r>
            <a:rPr lang="en-US"/>
            <a:t>It means both the Chinese and the British people are comfortable with unclear situations. </a:t>
          </a:r>
        </a:p>
      </dgm:t>
    </dgm:pt>
    <dgm:pt modelId="{8D3060C2-F54A-4F5C-8F5D-3373D0D5DDE1}" type="parTrans" cxnId="{B7B81790-36C9-42CB-BFC0-368C7A07AB37}">
      <dgm:prSet/>
      <dgm:spPr/>
      <dgm:t>
        <a:bodyPr/>
        <a:lstStyle/>
        <a:p>
          <a:endParaRPr lang="en-US"/>
        </a:p>
      </dgm:t>
    </dgm:pt>
    <dgm:pt modelId="{FBFB9BDC-623B-48E1-93CE-64B6176BB74B}" type="sibTrans" cxnId="{B7B81790-36C9-42CB-BFC0-368C7A07AB37}">
      <dgm:prSet/>
      <dgm:spPr/>
      <dgm:t>
        <a:bodyPr/>
        <a:lstStyle/>
        <a:p>
          <a:endParaRPr lang="en-US"/>
        </a:p>
      </dgm:t>
    </dgm:pt>
    <dgm:pt modelId="{8FCD4F21-FC45-4EA7-A5C0-2C3671C26496}">
      <dgm:prSet/>
      <dgm:spPr/>
      <dgm:t>
        <a:bodyPr/>
        <a:lstStyle/>
        <a:p>
          <a:pPr rtl="0"/>
          <a:r>
            <a:rPr lang="en-US"/>
            <a:t>The Chinese are more entrepreneurial, adaptable, daring, and unafraid of ambiguity. </a:t>
          </a:r>
        </a:p>
      </dgm:t>
    </dgm:pt>
    <dgm:pt modelId="{5916202A-7B60-49FE-B392-2B8DC5311854}" type="parTrans" cxnId="{FAF6ACA6-0DDB-4E93-93BE-DE733EDC0408}">
      <dgm:prSet/>
      <dgm:spPr/>
      <dgm:t>
        <a:bodyPr/>
        <a:lstStyle/>
        <a:p>
          <a:endParaRPr lang="en-US"/>
        </a:p>
      </dgm:t>
    </dgm:pt>
    <dgm:pt modelId="{33000BBA-A1E6-4C97-9801-06625C329AAC}" type="sibTrans" cxnId="{FAF6ACA6-0DDB-4E93-93BE-DE733EDC0408}">
      <dgm:prSet/>
      <dgm:spPr/>
      <dgm:t>
        <a:bodyPr/>
        <a:lstStyle/>
        <a:p>
          <a:endParaRPr lang="en-US"/>
        </a:p>
      </dgm:t>
    </dgm:pt>
    <dgm:pt modelId="{77D4F189-1797-42C1-B272-71D65D91210C}">
      <dgm:prSet/>
      <dgm:spPr/>
      <dgm:t>
        <a:bodyPr/>
        <a:lstStyle/>
        <a:p>
          <a:pPr rtl="0"/>
          <a:r>
            <a:rPr lang="en-US"/>
            <a:t>(Hofstede’s Cultural Dimensions, 2025)</a:t>
          </a:r>
        </a:p>
      </dgm:t>
    </dgm:pt>
    <dgm:pt modelId="{1A42156C-E785-493B-BCB3-1C247BB284ED}" type="parTrans" cxnId="{D092261B-18C7-4D4B-A53D-B6FFD3CF4861}">
      <dgm:prSet/>
      <dgm:spPr/>
      <dgm:t>
        <a:bodyPr/>
        <a:lstStyle/>
        <a:p>
          <a:endParaRPr lang="en-US"/>
        </a:p>
      </dgm:t>
    </dgm:pt>
    <dgm:pt modelId="{7B06C032-AE10-4349-8DB1-E542E294C4C6}" type="sibTrans" cxnId="{D092261B-18C7-4D4B-A53D-B6FFD3CF4861}">
      <dgm:prSet/>
      <dgm:spPr/>
      <dgm:t>
        <a:bodyPr/>
        <a:lstStyle/>
        <a:p>
          <a:endParaRPr lang="en-US"/>
        </a:p>
      </dgm:t>
    </dgm:pt>
    <dgm:pt modelId="{D63B1334-DAB5-46EE-BD5F-82408E0BBCA9}" type="pres">
      <dgm:prSet presAssocID="{51F8DF2F-DC5F-4F07-9A24-750271660C66}" presName="vert0" presStyleCnt="0">
        <dgm:presLayoutVars>
          <dgm:dir/>
          <dgm:animOne val="branch"/>
          <dgm:animLvl val="lvl"/>
        </dgm:presLayoutVars>
      </dgm:prSet>
      <dgm:spPr/>
    </dgm:pt>
    <dgm:pt modelId="{65C5E3C0-CEFF-4B59-8302-1AB00CD80065}" type="pres">
      <dgm:prSet presAssocID="{8ED24025-4667-49F8-BE34-2603E7E178A4}" presName="thickLine" presStyleLbl="alignNode1" presStyleIdx="0" presStyleCnt="8"/>
      <dgm:spPr/>
    </dgm:pt>
    <dgm:pt modelId="{7EA66E53-773E-47DE-9E09-06C294018249}" type="pres">
      <dgm:prSet presAssocID="{8ED24025-4667-49F8-BE34-2603E7E178A4}" presName="horz1" presStyleCnt="0"/>
      <dgm:spPr/>
    </dgm:pt>
    <dgm:pt modelId="{84A3B23C-1A3F-4445-A0D8-6EAD884A7E7A}" type="pres">
      <dgm:prSet presAssocID="{8ED24025-4667-49F8-BE34-2603E7E178A4}" presName="tx1" presStyleLbl="revTx" presStyleIdx="0" presStyleCnt="8"/>
      <dgm:spPr/>
    </dgm:pt>
    <dgm:pt modelId="{2AEF1CDD-0A0C-4655-A6C3-8D686011671E}" type="pres">
      <dgm:prSet presAssocID="{8ED24025-4667-49F8-BE34-2603E7E178A4}" presName="vert1" presStyleCnt="0"/>
      <dgm:spPr/>
    </dgm:pt>
    <dgm:pt modelId="{885B81F5-1C4F-4472-8078-B5E59F07569B}" type="pres">
      <dgm:prSet presAssocID="{75C57F02-68AB-454A-B962-74404D4C2044}" presName="thickLine" presStyleLbl="alignNode1" presStyleIdx="1" presStyleCnt="8"/>
      <dgm:spPr/>
    </dgm:pt>
    <dgm:pt modelId="{148F578C-8151-47D7-A78F-C5150B38D364}" type="pres">
      <dgm:prSet presAssocID="{75C57F02-68AB-454A-B962-74404D4C2044}" presName="horz1" presStyleCnt="0"/>
      <dgm:spPr/>
    </dgm:pt>
    <dgm:pt modelId="{ED1C243D-D7F5-45BE-B95B-5A3F68444B09}" type="pres">
      <dgm:prSet presAssocID="{75C57F02-68AB-454A-B962-74404D4C2044}" presName="tx1" presStyleLbl="revTx" presStyleIdx="1" presStyleCnt="8"/>
      <dgm:spPr/>
    </dgm:pt>
    <dgm:pt modelId="{6C21DBB3-B26C-484C-BA26-518DF47ACFAA}" type="pres">
      <dgm:prSet presAssocID="{75C57F02-68AB-454A-B962-74404D4C2044}" presName="vert1" presStyleCnt="0"/>
      <dgm:spPr/>
    </dgm:pt>
    <dgm:pt modelId="{9D6B079B-9EFD-4C31-87FA-981011DFC18F}" type="pres">
      <dgm:prSet presAssocID="{A6B393C5-AC15-4E3E-81AA-8989F948C0E4}" presName="thickLine" presStyleLbl="alignNode1" presStyleIdx="2" presStyleCnt="8"/>
      <dgm:spPr/>
    </dgm:pt>
    <dgm:pt modelId="{D1EAE0FC-0412-4594-B9EE-27FE48BCDCA2}" type="pres">
      <dgm:prSet presAssocID="{A6B393C5-AC15-4E3E-81AA-8989F948C0E4}" presName="horz1" presStyleCnt="0"/>
      <dgm:spPr/>
    </dgm:pt>
    <dgm:pt modelId="{7E10B432-E19F-4281-ACDC-6E80CB1D9C33}" type="pres">
      <dgm:prSet presAssocID="{A6B393C5-AC15-4E3E-81AA-8989F948C0E4}" presName="tx1" presStyleLbl="revTx" presStyleIdx="2" presStyleCnt="8"/>
      <dgm:spPr/>
    </dgm:pt>
    <dgm:pt modelId="{15900679-33AB-4916-834C-17328B53A326}" type="pres">
      <dgm:prSet presAssocID="{A6B393C5-AC15-4E3E-81AA-8989F948C0E4}" presName="vert1" presStyleCnt="0"/>
      <dgm:spPr/>
    </dgm:pt>
    <dgm:pt modelId="{E10C939F-48E0-4CA6-8F96-AFD001675CBB}" type="pres">
      <dgm:prSet presAssocID="{4168E420-EC23-4927-B418-A4B3485C7F7D}" presName="thickLine" presStyleLbl="alignNode1" presStyleIdx="3" presStyleCnt="8"/>
      <dgm:spPr/>
    </dgm:pt>
    <dgm:pt modelId="{E91B07EB-E1F4-4FF6-8756-959D085219DD}" type="pres">
      <dgm:prSet presAssocID="{4168E420-EC23-4927-B418-A4B3485C7F7D}" presName="horz1" presStyleCnt="0"/>
      <dgm:spPr/>
    </dgm:pt>
    <dgm:pt modelId="{820DDAEE-5C57-4325-A22B-394063A8865A}" type="pres">
      <dgm:prSet presAssocID="{4168E420-EC23-4927-B418-A4B3485C7F7D}" presName="tx1" presStyleLbl="revTx" presStyleIdx="3" presStyleCnt="8"/>
      <dgm:spPr/>
    </dgm:pt>
    <dgm:pt modelId="{6BAA4504-6DC9-4CA4-868F-D23CC225C509}" type="pres">
      <dgm:prSet presAssocID="{4168E420-EC23-4927-B418-A4B3485C7F7D}" presName="vert1" presStyleCnt="0"/>
      <dgm:spPr/>
    </dgm:pt>
    <dgm:pt modelId="{577CAFA8-48C6-480E-BFCB-B086CAC38966}" type="pres">
      <dgm:prSet presAssocID="{BFC86B07-BCA5-4CFC-880D-4AB8EE7227A2}" presName="thickLine" presStyleLbl="alignNode1" presStyleIdx="4" presStyleCnt="8"/>
      <dgm:spPr/>
    </dgm:pt>
    <dgm:pt modelId="{9809B065-FED9-49F2-A891-4AD59F4911FD}" type="pres">
      <dgm:prSet presAssocID="{BFC86B07-BCA5-4CFC-880D-4AB8EE7227A2}" presName="horz1" presStyleCnt="0"/>
      <dgm:spPr/>
    </dgm:pt>
    <dgm:pt modelId="{A5F5203E-FD78-406C-85FC-A4B55538E842}" type="pres">
      <dgm:prSet presAssocID="{BFC86B07-BCA5-4CFC-880D-4AB8EE7227A2}" presName="tx1" presStyleLbl="revTx" presStyleIdx="4" presStyleCnt="8"/>
      <dgm:spPr/>
    </dgm:pt>
    <dgm:pt modelId="{2E09D1D5-718D-4262-8F8F-95E791CAA525}" type="pres">
      <dgm:prSet presAssocID="{BFC86B07-BCA5-4CFC-880D-4AB8EE7227A2}" presName="vert1" presStyleCnt="0"/>
      <dgm:spPr/>
    </dgm:pt>
    <dgm:pt modelId="{B9AAE1B5-1448-41E3-8646-74A4A8E7BB95}" type="pres">
      <dgm:prSet presAssocID="{B9913741-CE62-4604-895F-E1FD5EBF10AE}" presName="thickLine" presStyleLbl="alignNode1" presStyleIdx="5" presStyleCnt="8"/>
      <dgm:spPr/>
    </dgm:pt>
    <dgm:pt modelId="{E3EC6F49-2E5B-4FCB-96AF-D022893BFD0E}" type="pres">
      <dgm:prSet presAssocID="{B9913741-CE62-4604-895F-E1FD5EBF10AE}" presName="horz1" presStyleCnt="0"/>
      <dgm:spPr/>
    </dgm:pt>
    <dgm:pt modelId="{E4C4A695-7782-442E-BBA3-41B560019574}" type="pres">
      <dgm:prSet presAssocID="{B9913741-CE62-4604-895F-E1FD5EBF10AE}" presName="tx1" presStyleLbl="revTx" presStyleIdx="5" presStyleCnt="8"/>
      <dgm:spPr/>
    </dgm:pt>
    <dgm:pt modelId="{0CB4E9FD-D496-4006-B306-B7351FF0A354}" type="pres">
      <dgm:prSet presAssocID="{B9913741-CE62-4604-895F-E1FD5EBF10AE}" presName="vert1" presStyleCnt="0"/>
      <dgm:spPr/>
    </dgm:pt>
    <dgm:pt modelId="{1F14B04A-DD22-4CCF-9AD5-BD63A9873950}" type="pres">
      <dgm:prSet presAssocID="{8FCD4F21-FC45-4EA7-A5C0-2C3671C26496}" presName="thickLine" presStyleLbl="alignNode1" presStyleIdx="6" presStyleCnt="8"/>
      <dgm:spPr/>
    </dgm:pt>
    <dgm:pt modelId="{CCB34E31-00BF-4E7C-ADD2-0769763760ED}" type="pres">
      <dgm:prSet presAssocID="{8FCD4F21-FC45-4EA7-A5C0-2C3671C26496}" presName="horz1" presStyleCnt="0"/>
      <dgm:spPr/>
    </dgm:pt>
    <dgm:pt modelId="{E92480AE-B6D6-4EAE-A7E3-58A122E9F841}" type="pres">
      <dgm:prSet presAssocID="{8FCD4F21-FC45-4EA7-A5C0-2C3671C26496}" presName="tx1" presStyleLbl="revTx" presStyleIdx="6" presStyleCnt="8"/>
      <dgm:spPr/>
    </dgm:pt>
    <dgm:pt modelId="{0F579BC6-C330-4750-BF1E-EB85A5B76015}" type="pres">
      <dgm:prSet presAssocID="{8FCD4F21-FC45-4EA7-A5C0-2C3671C26496}" presName="vert1" presStyleCnt="0"/>
      <dgm:spPr/>
    </dgm:pt>
    <dgm:pt modelId="{31E8F09E-0758-43D7-883F-0CDF39BAF777}" type="pres">
      <dgm:prSet presAssocID="{77D4F189-1797-42C1-B272-71D65D91210C}" presName="thickLine" presStyleLbl="alignNode1" presStyleIdx="7" presStyleCnt="8"/>
      <dgm:spPr/>
    </dgm:pt>
    <dgm:pt modelId="{1A2C0256-EC0E-439E-B2E1-851536F19599}" type="pres">
      <dgm:prSet presAssocID="{77D4F189-1797-42C1-B272-71D65D91210C}" presName="horz1" presStyleCnt="0"/>
      <dgm:spPr/>
    </dgm:pt>
    <dgm:pt modelId="{92C03150-4483-4292-851C-39CB9A9F1EB5}" type="pres">
      <dgm:prSet presAssocID="{77D4F189-1797-42C1-B272-71D65D91210C}" presName="tx1" presStyleLbl="revTx" presStyleIdx="7" presStyleCnt="8"/>
      <dgm:spPr/>
    </dgm:pt>
    <dgm:pt modelId="{A91765A7-199F-48F0-81C1-B698C0371BAA}" type="pres">
      <dgm:prSet presAssocID="{77D4F189-1797-42C1-B272-71D65D91210C}" presName="vert1" presStyleCnt="0"/>
      <dgm:spPr/>
    </dgm:pt>
  </dgm:ptLst>
  <dgm:cxnLst>
    <dgm:cxn modelId="{066E7208-CB57-4E03-8001-8D96AF80C4C4}" type="presOf" srcId="{8FCD4F21-FC45-4EA7-A5C0-2C3671C26496}" destId="{E92480AE-B6D6-4EAE-A7E3-58A122E9F841}" srcOrd="0" destOrd="0" presId="urn:microsoft.com/office/officeart/2008/layout/LinedList"/>
    <dgm:cxn modelId="{D092261B-18C7-4D4B-A53D-B6FFD3CF4861}" srcId="{51F8DF2F-DC5F-4F07-9A24-750271660C66}" destId="{77D4F189-1797-42C1-B272-71D65D91210C}" srcOrd="7" destOrd="0" parTransId="{1A42156C-E785-493B-BCB3-1C247BB284ED}" sibTransId="{7B06C032-AE10-4349-8DB1-E542E294C4C6}"/>
    <dgm:cxn modelId="{DB059631-ED50-4566-B887-59576C1B0709}" srcId="{51F8DF2F-DC5F-4F07-9A24-750271660C66}" destId="{BFC86B07-BCA5-4CFC-880D-4AB8EE7227A2}" srcOrd="4" destOrd="0" parTransId="{92398454-C2FA-4FD1-9D68-760A56316E14}" sibTransId="{DF770594-0658-4B5B-A4EF-8FF733AD6862}"/>
    <dgm:cxn modelId="{47AAAD54-8BFC-4F79-AEBF-B780DEEBAB85}" type="presOf" srcId="{8ED24025-4667-49F8-BE34-2603E7E178A4}" destId="{84A3B23C-1A3F-4445-A0D8-6EAD884A7E7A}" srcOrd="0" destOrd="0" presId="urn:microsoft.com/office/officeart/2008/layout/LinedList"/>
    <dgm:cxn modelId="{B05F9158-AF8F-4BEE-9EC6-D5802A0732A5}" srcId="{51F8DF2F-DC5F-4F07-9A24-750271660C66}" destId="{8ED24025-4667-49F8-BE34-2603E7E178A4}" srcOrd="0" destOrd="0" parTransId="{9F793295-1FD2-46EB-8C55-43D651F41C38}" sibTransId="{42422D11-78E5-4642-9CE8-4A2DB6045AFC}"/>
    <dgm:cxn modelId="{EA27FB8F-354D-4C3D-A345-AE73EA6EF2C4}" type="presOf" srcId="{51F8DF2F-DC5F-4F07-9A24-750271660C66}" destId="{D63B1334-DAB5-46EE-BD5F-82408E0BBCA9}" srcOrd="0" destOrd="0" presId="urn:microsoft.com/office/officeart/2008/layout/LinedList"/>
    <dgm:cxn modelId="{B7B81790-36C9-42CB-BFC0-368C7A07AB37}" srcId="{51F8DF2F-DC5F-4F07-9A24-750271660C66}" destId="{B9913741-CE62-4604-895F-E1FD5EBF10AE}" srcOrd="5" destOrd="0" parTransId="{8D3060C2-F54A-4F5C-8F5D-3373D0D5DDE1}" sibTransId="{FBFB9BDC-623B-48E1-93CE-64B6176BB74B}"/>
    <dgm:cxn modelId="{BB02D29C-2834-45D6-A21F-6A85DDA44360}" srcId="{51F8DF2F-DC5F-4F07-9A24-750271660C66}" destId="{A6B393C5-AC15-4E3E-81AA-8989F948C0E4}" srcOrd="2" destOrd="0" parTransId="{916291EA-6340-4833-BE5A-EB7DA34A6C03}" sibTransId="{7367C741-7D88-41E0-A488-72E1D14B04D4}"/>
    <dgm:cxn modelId="{6416029D-B568-4983-A980-CBA266E5939B}" type="presOf" srcId="{75C57F02-68AB-454A-B962-74404D4C2044}" destId="{ED1C243D-D7F5-45BE-B95B-5A3F68444B09}" srcOrd="0" destOrd="0" presId="urn:microsoft.com/office/officeart/2008/layout/LinedList"/>
    <dgm:cxn modelId="{FAF6ACA6-0DDB-4E93-93BE-DE733EDC0408}" srcId="{51F8DF2F-DC5F-4F07-9A24-750271660C66}" destId="{8FCD4F21-FC45-4EA7-A5C0-2C3671C26496}" srcOrd="6" destOrd="0" parTransId="{5916202A-7B60-49FE-B392-2B8DC5311854}" sibTransId="{33000BBA-A1E6-4C97-9801-06625C329AAC}"/>
    <dgm:cxn modelId="{08EDBBAE-F3C5-4B06-A190-B52947D0848D}" type="presOf" srcId="{A6B393C5-AC15-4E3E-81AA-8989F948C0E4}" destId="{7E10B432-E19F-4281-ACDC-6E80CB1D9C33}" srcOrd="0" destOrd="0" presId="urn:microsoft.com/office/officeart/2008/layout/LinedList"/>
    <dgm:cxn modelId="{8E971DB5-6E53-430E-B162-F51F32650005}" type="presOf" srcId="{B9913741-CE62-4604-895F-E1FD5EBF10AE}" destId="{E4C4A695-7782-442E-BBA3-41B560019574}" srcOrd="0" destOrd="0" presId="urn:microsoft.com/office/officeart/2008/layout/LinedList"/>
    <dgm:cxn modelId="{B181AFC3-7156-4BDB-B429-AB26B49EE35A}" type="presOf" srcId="{77D4F189-1797-42C1-B272-71D65D91210C}" destId="{92C03150-4483-4292-851C-39CB9A9F1EB5}" srcOrd="0" destOrd="0" presId="urn:microsoft.com/office/officeart/2008/layout/LinedList"/>
    <dgm:cxn modelId="{551F32DD-26EF-48FA-B7C6-60AF54E0F3B1}" type="presOf" srcId="{4168E420-EC23-4927-B418-A4B3485C7F7D}" destId="{820DDAEE-5C57-4325-A22B-394063A8865A}" srcOrd="0" destOrd="0" presId="urn:microsoft.com/office/officeart/2008/layout/LinedList"/>
    <dgm:cxn modelId="{34A8FBE8-482B-4A30-ADC8-CC8189DE3D68}" type="presOf" srcId="{BFC86B07-BCA5-4CFC-880D-4AB8EE7227A2}" destId="{A5F5203E-FD78-406C-85FC-A4B55538E842}" srcOrd="0" destOrd="0" presId="urn:microsoft.com/office/officeart/2008/layout/LinedList"/>
    <dgm:cxn modelId="{B22823F0-C894-454E-A07A-B80EB5DBF5F2}" srcId="{51F8DF2F-DC5F-4F07-9A24-750271660C66}" destId="{75C57F02-68AB-454A-B962-74404D4C2044}" srcOrd="1" destOrd="0" parTransId="{84D93EAE-382A-4743-A397-4D23D397CEB6}" sibTransId="{010F9FCD-E837-4FAA-8461-B792AB4AFC64}"/>
    <dgm:cxn modelId="{668358F1-8D4A-4D6B-99D6-936B81E33060}" srcId="{51F8DF2F-DC5F-4F07-9A24-750271660C66}" destId="{4168E420-EC23-4927-B418-A4B3485C7F7D}" srcOrd="3" destOrd="0" parTransId="{3BF7C43B-18C7-4490-A0F0-2B1CAC209C82}" sibTransId="{377580E3-0D11-4624-8157-C70206198F51}"/>
    <dgm:cxn modelId="{00DC3DD2-B68A-4CE0-9355-3D5795AE0071}" type="presParOf" srcId="{D63B1334-DAB5-46EE-BD5F-82408E0BBCA9}" destId="{65C5E3C0-CEFF-4B59-8302-1AB00CD80065}" srcOrd="0" destOrd="0" presId="urn:microsoft.com/office/officeart/2008/layout/LinedList"/>
    <dgm:cxn modelId="{6D0141FB-E7D1-41A8-9B32-E50598317456}" type="presParOf" srcId="{D63B1334-DAB5-46EE-BD5F-82408E0BBCA9}" destId="{7EA66E53-773E-47DE-9E09-06C294018249}" srcOrd="1" destOrd="0" presId="urn:microsoft.com/office/officeart/2008/layout/LinedList"/>
    <dgm:cxn modelId="{736A972F-3AEB-4D58-970E-408BBF342B55}" type="presParOf" srcId="{7EA66E53-773E-47DE-9E09-06C294018249}" destId="{84A3B23C-1A3F-4445-A0D8-6EAD884A7E7A}" srcOrd="0" destOrd="0" presId="urn:microsoft.com/office/officeart/2008/layout/LinedList"/>
    <dgm:cxn modelId="{26A8F4BE-489D-4CE1-83D6-8F36256417BB}" type="presParOf" srcId="{7EA66E53-773E-47DE-9E09-06C294018249}" destId="{2AEF1CDD-0A0C-4655-A6C3-8D686011671E}" srcOrd="1" destOrd="0" presId="urn:microsoft.com/office/officeart/2008/layout/LinedList"/>
    <dgm:cxn modelId="{6E8D3F95-0E72-419A-B18F-A89D4E8E647F}" type="presParOf" srcId="{D63B1334-DAB5-46EE-BD5F-82408E0BBCA9}" destId="{885B81F5-1C4F-4472-8078-B5E59F07569B}" srcOrd="2" destOrd="0" presId="urn:microsoft.com/office/officeart/2008/layout/LinedList"/>
    <dgm:cxn modelId="{77481275-E180-4A09-9CC1-EFE22EDB6929}" type="presParOf" srcId="{D63B1334-DAB5-46EE-BD5F-82408E0BBCA9}" destId="{148F578C-8151-47D7-A78F-C5150B38D364}" srcOrd="3" destOrd="0" presId="urn:microsoft.com/office/officeart/2008/layout/LinedList"/>
    <dgm:cxn modelId="{4BCD4647-56CA-4F73-B41B-68B12F31E24A}" type="presParOf" srcId="{148F578C-8151-47D7-A78F-C5150B38D364}" destId="{ED1C243D-D7F5-45BE-B95B-5A3F68444B09}" srcOrd="0" destOrd="0" presId="urn:microsoft.com/office/officeart/2008/layout/LinedList"/>
    <dgm:cxn modelId="{5F50B8DF-AE52-42F1-BBCC-30662F514237}" type="presParOf" srcId="{148F578C-8151-47D7-A78F-C5150B38D364}" destId="{6C21DBB3-B26C-484C-BA26-518DF47ACFAA}" srcOrd="1" destOrd="0" presId="urn:microsoft.com/office/officeart/2008/layout/LinedList"/>
    <dgm:cxn modelId="{0BEE0149-1C7F-4C24-9AF6-492DF5EE3055}" type="presParOf" srcId="{D63B1334-DAB5-46EE-BD5F-82408E0BBCA9}" destId="{9D6B079B-9EFD-4C31-87FA-981011DFC18F}" srcOrd="4" destOrd="0" presId="urn:microsoft.com/office/officeart/2008/layout/LinedList"/>
    <dgm:cxn modelId="{C3618719-0EBC-44B9-BD3F-7683239F55D4}" type="presParOf" srcId="{D63B1334-DAB5-46EE-BD5F-82408E0BBCA9}" destId="{D1EAE0FC-0412-4594-B9EE-27FE48BCDCA2}" srcOrd="5" destOrd="0" presId="urn:microsoft.com/office/officeart/2008/layout/LinedList"/>
    <dgm:cxn modelId="{9EC0BAED-B5B1-442C-A443-39763E1DA12A}" type="presParOf" srcId="{D1EAE0FC-0412-4594-B9EE-27FE48BCDCA2}" destId="{7E10B432-E19F-4281-ACDC-6E80CB1D9C33}" srcOrd="0" destOrd="0" presId="urn:microsoft.com/office/officeart/2008/layout/LinedList"/>
    <dgm:cxn modelId="{79127A90-4D0B-481A-B975-686DEB2DAFBF}" type="presParOf" srcId="{D1EAE0FC-0412-4594-B9EE-27FE48BCDCA2}" destId="{15900679-33AB-4916-834C-17328B53A326}" srcOrd="1" destOrd="0" presId="urn:microsoft.com/office/officeart/2008/layout/LinedList"/>
    <dgm:cxn modelId="{EFC045BF-0428-4E61-BAAF-94C2EEA1474D}" type="presParOf" srcId="{D63B1334-DAB5-46EE-BD5F-82408E0BBCA9}" destId="{E10C939F-48E0-4CA6-8F96-AFD001675CBB}" srcOrd="6" destOrd="0" presId="urn:microsoft.com/office/officeart/2008/layout/LinedList"/>
    <dgm:cxn modelId="{0B78E26E-E639-4E17-A174-C591F7B2DDA0}" type="presParOf" srcId="{D63B1334-DAB5-46EE-BD5F-82408E0BBCA9}" destId="{E91B07EB-E1F4-4FF6-8756-959D085219DD}" srcOrd="7" destOrd="0" presId="urn:microsoft.com/office/officeart/2008/layout/LinedList"/>
    <dgm:cxn modelId="{F13F4CE6-62DE-4120-B9AF-41B8D7B74509}" type="presParOf" srcId="{E91B07EB-E1F4-4FF6-8756-959D085219DD}" destId="{820DDAEE-5C57-4325-A22B-394063A8865A}" srcOrd="0" destOrd="0" presId="urn:microsoft.com/office/officeart/2008/layout/LinedList"/>
    <dgm:cxn modelId="{4509FCFB-78F1-4966-BC65-C128A821EF46}" type="presParOf" srcId="{E91B07EB-E1F4-4FF6-8756-959D085219DD}" destId="{6BAA4504-6DC9-4CA4-868F-D23CC225C509}" srcOrd="1" destOrd="0" presId="urn:microsoft.com/office/officeart/2008/layout/LinedList"/>
    <dgm:cxn modelId="{14DBCB01-8E73-4102-A2FD-99FEE1A15340}" type="presParOf" srcId="{D63B1334-DAB5-46EE-BD5F-82408E0BBCA9}" destId="{577CAFA8-48C6-480E-BFCB-B086CAC38966}" srcOrd="8" destOrd="0" presId="urn:microsoft.com/office/officeart/2008/layout/LinedList"/>
    <dgm:cxn modelId="{1A753C4F-8EBD-443A-8C8E-B02E5E609BAD}" type="presParOf" srcId="{D63B1334-DAB5-46EE-BD5F-82408E0BBCA9}" destId="{9809B065-FED9-49F2-A891-4AD59F4911FD}" srcOrd="9" destOrd="0" presId="urn:microsoft.com/office/officeart/2008/layout/LinedList"/>
    <dgm:cxn modelId="{DC45FE24-1BBC-4EE4-8E90-66A187C1CCF9}" type="presParOf" srcId="{9809B065-FED9-49F2-A891-4AD59F4911FD}" destId="{A5F5203E-FD78-406C-85FC-A4B55538E842}" srcOrd="0" destOrd="0" presId="urn:microsoft.com/office/officeart/2008/layout/LinedList"/>
    <dgm:cxn modelId="{B89C7EFA-0DA6-411B-8E91-D7ED19976201}" type="presParOf" srcId="{9809B065-FED9-49F2-A891-4AD59F4911FD}" destId="{2E09D1D5-718D-4262-8F8F-95E791CAA525}" srcOrd="1" destOrd="0" presId="urn:microsoft.com/office/officeart/2008/layout/LinedList"/>
    <dgm:cxn modelId="{A6A5FEF6-A93E-4915-B062-70C03BF91945}" type="presParOf" srcId="{D63B1334-DAB5-46EE-BD5F-82408E0BBCA9}" destId="{B9AAE1B5-1448-41E3-8646-74A4A8E7BB95}" srcOrd="10" destOrd="0" presId="urn:microsoft.com/office/officeart/2008/layout/LinedList"/>
    <dgm:cxn modelId="{1CAF2F7A-8D31-4D1B-8C6A-F571C77EF4C3}" type="presParOf" srcId="{D63B1334-DAB5-46EE-BD5F-82408E0BBCA9}" destId="{E3EC6F49-2E5B-4FCB-96AF-D022893BFD0E}" srcOrd="11" destOrd="0" presId="urn:microsoft.com/office/officeart/2008/layout/LinedList"/>
    <dgm:cxn modelId="{DFCA85FD-2AD9-45D9-9019-1C05D5DA590B}" type="presParOf" srcId="{E3EC6F49-2E5B-4FCB-96AF-D022893BFD0E}" destId="{E4C4A695-7782-442E-BBA3-41B560019574}" srcOrd="0" destOrd="0" presId="urn:microsoft.com/office/officeart/2008/layout/LinedList"/>
    <dgm:cxn modelId="{8F51C11B-7C63-4214-8BAD-D89514BDE7A7}" type="presParOf" srcId="{E3EC6F49-2E5B-4FCB-96AF-D022893BFD0E}" destId="{0CB4E9FD-D496-4006-B306-B7351FF0A354}" srcOrd="1" destOrd="0" presId="urn:microsoft.com/office/officeart/2008/layout/LinedList"/>
    <dgm:cxn modelId="{8CC4D903-3B0D-4484-8A01-90928F7A4D26}" type="presParOf" srcId="{D63B1334-DAB5-46EE-BD5F-82408E0BBCA9}" destId="{1F14B04A-DD22-4CCF-9AD5-BD63A9873950}" srcOrd="12" destOrd="0" presId="urn:microsoft.com/office/officeart/2008/layout/LinedList"/>
    <dgm:cxn modelId="{F2446A46-D369-4D84-919F-158809F7366C}" type="presParOf" srcId="{D63B1334-DAB5-46EE-BD5F-82408E0BBCA9}" destId="{CCB34E31-00BF-4E7C-ADD2-0769763760ED}" srcOrd="13" destOrd="0" presId="urn:microsoft.com/office/officeart/2008/layout/LinedList"/>
    <dgm:cxn modelId="{5EA9F0C9-9B5B-41DA-8F6C-CCFC25AD4ED9}" type="presParOf" srcId="{CCB34E31-00BF-4E7C-ADD2-0769763760ED}" destId="{E92480AE-B6D6-4EAE-A7E3-58A122E9F841}" srcOrd="0" destOrd="0" presId="urn:microsoft.com/office/officeart/2008/layout/LinedList"/>
    <dgm:cxn modelId="{93BCB03B-1BD3-4BAA-9F24-BE34014FA95F}" type="presParOf" srcId="{CCB34E31-00BF-4E7C-ADD2-0769763760ED}" destId="{0F579BC6-C330-4750-BF1E-EB85A5B76015}" srcOrd="1" destOrd="0" presId="urn:microsoft.com/office/officeart/2008/layout/LinedList"/>
    <dgm:cxn modelId="{040315E8-7E9A-4F95-8FE0-7B59E39F7E99}" type="presParOf" srcId="{D63B1334-DAB5-46EE-BD5F-82408E0BBCA9}" destId="{31E8F09E-0758-43D7-883F-0CDF39BAF777}" srcOrd="14" destOrd="0" presId="urn:microsoft.com/office/officeart/2008/layout/LinedList"/>
    <dgm:cxn modelId="{95B6BBD2-E29B-4711-A525-D9DBC7EB74C0}" type="presParOf" srcId="{D63B1334-DAB5-46EE-BD5F-82408E0BBCA9}" destId="{1A2C0256-EC0E-439E-B2E1-851536F19599}" srcOrd="15" destOrd="0" presId="urn:microsoft.com/office/officeart/2008/layout/LinedList"/>
    <dgm:cxn modelId="{F986DA66-892C-4B13-95CF-26F42CF8B62F}" type="presParOf" srcId="{1A2C0256-EC0E-439E-B2E1-851536F19599}" destId="{92C03150-4483-4292-851C-39CB9A9F1EB5}" srcOrd="0" destOrd="0" presId="urn:microsoft.com/office/officeart/2008/layout/LinedList"/>
    <dgm:cxn modelId="{C3D436D0-AF4A-4A77-B799-911B12336EB8}" type="presParOf" srcId="{1A2C0256-EC0E-439E-B2E1-851536F19599}" destId="{A91765A7-199F-48F0-81C1-B698C0371B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91247C4-8674-435D-931F-59398767E2A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BB651CB-A603-40E6-9186-8BF869F45E3A}">
      <dgm:prSet/>
      <dgm:spPr/>
      <dgm:t>
        <a:bodyPr/>
        <a:lstStyle/>
        <a:p>
          <a:pPr rtl="0"/>
          <a:r>
            <a:rPr lang="en-US"/>
            <a:t>China scored 77% while the UK scored 60% on long-term orientation. </a:t>
          </a:r>
        </a:p>
      </dgm:t>
    </dgm:pt>
    <dgm:pt modelId="{FC68A194-DCCF-482E-B491-2FDB176F1BC4}" type="parTrans" cxnId="{1E3AE14F-599A-4544-9189-A52BB78E66E3}">
      <dgm:prSet/>
      <dgm:spPr/>
      <dgm:t>
        <a:bodyPr/>
        <a:lstStyle/>
        <a:p>
          <a:endParaRPr lang="en-US"/>
        </a:p>
      </dgm:t>
    </dgm:pt>
    <dgm:pt modelId="{3A28BD40-F403-4E24-8BA0-CF6781B86367}" type="sibTrans" cxnId="{1E3AE14F-599A-4544-9189-A52BB78E66E3}">
      <dgm:prSet/>
      <dgm:spPr/>
      <dgm:t>
        <a:bodyPr/>
        <a:lstStyle/>
        <a:p>
          <a:endParaRPr lang="en-US"/>
        </a:p>
      </dgm:t>
    </dgm:pt>
    <dgm:pt modelId="{729FF5AB-1710-4595-8BF8-6E76E10DC769}">
      <dgm:prSet/>
      <dgm:spPr/>
      <dgm:t>
        <a:bodyPr/>
        <a:lstStyle/>
        <a:p>
          <a:pPr rtl="0"/>
          <a:r>
            <a:rPr lang="en-US"/>
            <a:t>Chinese culture is highly pragmatic, as its people believe the truth depends on context, time, and situation. </a:t>
          </a:r>
        </a:p>
      </dgm:t>
    </dgm:pt>
    <dgm:pt modelId="{9E453454-73E4-4D86-8479-8723CCD2B4F6}" type="parTrans" cxnId="{330A4715-2D61-4785-9072-754A37D021CC}">
      <dgm:prSet/>
      <dgm:spPr/>
      <dgm:t>
        <a:bodyPr/>
        <a:lstStyle/>
        <a:p>
          <a:endParaRPr lang="en-US"/>
        </a:p>
      </dgm:t>
    </dgm:pt>
    <dgm:pt modelId="{A62AA577-CDE4-4E00-B94E-12A0F2366EAA}" type="sibTrans" cxnId="{330A4715-2D61-4785-9072-754A37D021CC}">
      <dgm:prSet/>
      <dgm:spPr/>
      <dgm:t>
        <a:bodyPr/>
        <a:lstStyle/>
        <a:p>
          <a:endParaRPr lang="en-US"/>
        </a:p>
      </dgm:t>
    </dgm:pt>
    <dgm:pt modelId="{94D1447C-A520-4607-9CEC-8BB5F3062CEF}">
      <dgm:prSet/>
      <dgm:spPr/>
      <dgm:t>
        <a:bodyPr/>
        <a:lstStyle/>
        <a:p>
          <a:pPr rtl="0"/>
          <a:r>
            <a:rPr lang="en-US"/>
            <a:t>With a 60% score on long-term orientation, the UK culture is reasonably practical.</a:t>
          </a:r>
        </a:p>
      </dgm:t>
    </dgm:pt>
    <dgm:pt modelId="{26869AFA-0628-447C-9C04-EEF7A7D480B7}" type="parTrans" cxnId="{0EA4352D-FE44-436C-9F0C-745B04C83666}">
      <dgm:prSet/>
      <dgm:spPr/>
      <dgm:t>
        <a:bodyPr/>
        <a:lstStyle/>
        <a:p>
          <a:endParaRPr lang="en-US"/>
        </a:p>
      </dgm:t>
    </dgm:pt>
    <dgm:pt modelId="{70561F4E-3FE5-4A3C-87AF-37FED9430FE1}" type="sibTrans" cxnId="{0EA4352D-FE44-436C-9F0C-745B04C83666}">
      <dgm:prSet/>
      <dgm:spPr/>
      <dgm:t>
        <a:bodyPr/>
        <a:lstStyle/>
        <a:p>
          <a:endParaRPr lang="en-US"/>
        </a:p>
      </dgm:t>
    </dgm:pt>
    <dgm:pt modelId="{C391209F-8BAF-4D87-A6A0-A77CEB63FCCA}">
      <dgm:prSet/>
      <dgm:spPr/>
      <dgm:t>
        <a:bodyPr/>
        <a:lstStyle/>
        <a:p>
          <a:pPr rtl="0"/>
          <a:r>
            <a:rPr lang="en-US"/>
            <a:t>However, the UK’s society values its past while dealing with the present and future challenges. </a:t>
          </a:r>
        </a:p>
      </dgm:t>
    </dgm:pt>
    <dgm:pt modelId="{C46F2697-55CB-44D3-808A-4812AC70D528}" type="parTrans" cxnId="{B2177D96-A7C1-4A9F-A0D0-BF30E397BFFE}">
      <dgm:prSet/>
      <dgm:spPr/>
      <dgm:t>
        <a:bodyPr/>
        <a:lstStyle/>
        <a:p>
          <a:endParaRPr lang="en-US"/>
        </a:p>
      </dgm:t>
    </dgm:pt>
    <dgm:pt modelId="{6C1EE9FC-1249-4429-AC14-249EC696766B}" type="sibTrans" cxnId="{B2177D96-A7C1-4A9F-A0D0-BF30E397BFFE}">
      <dgm:prSet/>
      <dgm:spPr/>
      <dgm:t>
        <a:bodyPr/>
        <a:lstStyle/>
        <a:p>
          <a:endParaRPr lang="en-US"/>
        </a:p>
      </dgm:t>
    </dgm:pt>
    <dgm:pt modelId="{7336CF15-D19A-413A-A763-1235F54BE807}">
      <dgm:prSet/>
      <dgm:spPr/>
      <dgm:t>
        <a:bodyPr/>
        <a:lstStyle/>
        <a:p>
          <a:pPr rtl="0"/>
          <a:r>
            <a:rPr lang="en-US"/>
            <a:t>China scored 24% while the UK scored 69% on this cultural dimension. </a:t>
          </a:r>
        </a:p>
      </dgm:t>
    </dgm:pt>
    <dgm:pt modelId="{55D46DB3-7EE1-4A40-8E74-D848938C502B}" type="parTrans" cxnId="{67AD24B5-489F-4012-808C-C33556517062}">
      <dgm:prSet/>
      <dgm:spPr/>
      <dgm:t>
        <a:bodyPr/>
        <a:lstStyle/>
        <a:p>
          <a:endParaRPr lang="en-US"/>
        </a:p>
      </dgm:t>
    </dgm:pt>
    <dgm:pt modelId="{E5DAC0D1-D425-4A0B-A62F-6502782D2054}" type="sibTrans" cxnId="{67AD24B5-489F-4012-808C-C33556517062}">
      <dgm:prSet/>
      <dgm:spPr/>
      <dgm:t>
        <a:bodyPr/>
        <a:lstStyle/>
        <a:p>
          <a:endParaRPr lang="en-US"/>
        </a:p>
      </dgm:t>
    </dgm:pt>
    <dgm:pt modelId="{4085E0A5-61C7-47C8-91E3-6C054BAF4F8C}">
      <dgm:prSet/>
      <dgm:spPr/>
      <dgm:t>
        <a:bodyPr/>
        <a:lstStyle/>
        <a:p>
          <a:pPr rtl="0"/>
          <a:r>
            <a:rPr lang="en-US"/>
            <a:t>This means Chinese culture is more restrained than UK culture, which emphasizes leisure time and fulfilling desires. </a:t>
          </a:r>
        </a:p>
      </dgm:t>
    </dgm:pt>
    <dgm:pt modelId="{6A37EE0E-3670-457B-94F6-5B7151B5D9B0}" type="parTrans" cxnId="{58F6FF4C-CB77-4FAE-84D6-5A606470E647}">
      <dgm:prSet/>
      <dgm:spPr/>
      <dgm:t>
        <a:bodyPr/>
        <a:lstStyle/>
        <a:p>
          <a:endParaRPr lang="en-US"/>
        </a:p>
      </dgm:t>
    </dgm:pt>
    <dgm:pt modelId="{00864B75-9434-4B13-B66D-BAC99355CCB0}" type="sibTrans" cxnId="{58F6FF4C-CB77-4FAE-84D6-5A606470E647}">
      <dgm:prSet/>
      <dgm:spPr/>
      <dgm:t>
        <a:bodyPr/>
        <a:lstStyle/>
        <a:p>
          <a:endParaRPr lang="en-US"/>
        </a:p>
      </dgm:t>
    </dgm:pt>
    <dgm:pt modelId="{8924AACE-1D69-4D72-A468-28FD8BF6B915}">
      <dgm:prSet/>
      <dgm:spPr/>
      <dgm:t>
        <a:bodyPr/>
        <a:lstStyle/>
        <a:p>
          <a:pPr rtl="0"/>
          <a:r>
            <a:rPr lang="en-US"/>
            <a:t>(Hofstede’s Cultural Dimensions, 2025)</a:t>
          </a:r>
        </a:p>
      </dgm:t>
    </dgm:pt>
    <dgm:pt modelId="{49707C95-6443-49DD-B107-30D592F70970}" type="parTrans" cxnId="{9F5611A7-A651-4CBC-91B0-7B3BFE9C2437}">
      <dgm:prSet/>
      <dgm:spPr/>
      <dgm:t>
        <a:bodyPr/>
        <a:lstStyle/>
        <a:p>
          <a:endParaRPr lang="en-US"/>
        </a:p>
      </dgm:t>
    </dgm:pt>
    <dgm:pt modelId="{2321F9C8-9326-49A1-B2C3-A8E5046A853E}" type="sibTrans" cxnId="{9F5611A7-A651-4CBC-91B0-7B3BFE9C2437}">
      <dgm:prSet/>
      <dgm:spPr/>
      <dgm:t>
        <a:bodyPr/>
        <a:lstStyle/>
        <a:p>
          <a:endParaRPr lang="en-US"/>
        </a:p>
      </dgm:t>
    </dgm:pt>
    <dgm:pt modelId="{9E114182-A03F-465B-AC7D-62C330E9C7F8}" type="pres">
      <dgm:prSet presAssocID="{991247C4-8674-435D-931F-59398767E2A8}" presName="vert0" presStyleCnt="0">
        <dgm:presLayoutVars>
          <dgm:dir/>
          <dgm:animOne val="branch"/>
          <dgm:animLvl val="lvl"/>
        </dgm:presLayoutVars>
      </dgm:prSet>
      <dgm:spPr/>
    </dgm:pt>
    <dgm:pt modelId="{DBB126D8-91CB-483C-9C8F-CCED76978B92}" type="pres">
      <dgm:prSet presAssocID="{8BB651CB-A603-40E6-9186-8BF869F45E3A}" presName="thickLine" presStyleLbl="alignNode1" presStyleIdx="0" presStyleCnt="7"/>
      <dgm:spPr/>
    </dgm:pt>
    <dgm:pt modelId="{8B2EE19F-4118-4C4C-B9FD-CFE550D2D23C}" type="pres">
      <dgm:prSet presAssocID="{8BB651CB-A603-40E6-9186-8BF869F45E3A}" presName="horz1" presStyleCnt="0"/>
      <dgm:spPr/>
    </dgm:pt>
    <dgm:pt modelId="{788E31B6-6C7F-49EF-93DD-24DF0C0AB4F1}" type="pres">
      <dgm:prSet presAssocID="{8BB651CB-A603-40E6-9186-8BF869F45E3A}" presName="tx1" presStyleLbl="revTx" presStyleIdx="0" presStyleCnt="7"/>
      <dgm:spPr/>
    </dgm:pt>
    <dgm:pt modelId="{762DE358-DF6D-46A9-AC74-B5201EDE5975}" type="pres">
      <dgm:prSet presAssocID="{8BB651CB-A603-40E6-9186-8BF869F45E3A}" presName="vert1" presStyleCnt="0"/>
      <dgm:spPr/>
    </dgm:pt>
    <dgm:pt modelId="{9EEF09AC-7B5C-426B-B5B8-547E88DF2F25}" type="pres">
      <dgm:prSet presAssocID="{729FF5AB-1710-4595-8BF8-6E76E10DC769}" presName="thickLine" presStyleLbl="alignNode1" presStyleIdx="1" presStyleCnt="7"/>
      <dgm:spPr/>
    </dgm:pt>
    <dgm:pt modelId="{BE6CFAF5-F76F-4BE7-BD35-D7189FF0C981}" type="pres">
      <dgm:prSet presAssocID="{729FF5AB-1710-4595-8BF8-6E76E10DC769}" presName="horz1" presStyleCnt="0"/>
      <dgm:spPr/>
    </dgm:pt>
    <dgm:pt modelId="{49008599-EEAD-4A2E-BBB7-39994DCFA65F}" type="pres">
      <dgm:prSet presAssocID="{729FF5AB-1710-4595-8BF8-6E76E10DC769}" presName="tx1" presStyleLbl="revTx" presStyleIdx="1" presStyleCnt="7"/>
      <dgm:spPr/>
    </dgm:pt>
    <dgm:pt modelId="{A7BC27E2-81C3-48C1-A8F5-8B4FB9BA2186}" type="pres">
      <dgm:prSet presAssocID="{729FF5AB-1710-4595-8BF8-6E76E10DC769}" presName="vert1" presStyleCnt="0"/>
      <dgm:spPr/>
    </dgm:pt>
    <dgm:pt modelId="{4193FF91-6458-4033-A2B7-7D71B0DB8E5C}" type="pres">
      <dgm:prSet presAssocID="{94D1447C-A520-4607-9CEC-8BB5F3062CEF}" presName="thickLine" presStyleLbl="alignNode1" presStyleIdx="2" presStyleCnt="7"/>
      <dgm:spPr/>
    </dgm:pt>
    <dgm:pt modelId="{B4CC3857-241B-4D24-8B88-E414E95DE46C}" type="pres">
      <dgm:prSet presAssocID="{94D1447C-A520-4607-9CEC-8BB5F3062CEF}" presName="horz1" presStyleCnt="0"/>
      <dgm:spPr/>
    </dgm:pt>
    <dgm:pt modelId="{7FEC0279-97B7-4536-A5F9-8A7D4DC282AC}" type="pres">
      <dgm:prSet presAssocID="{94D1447C-A520-4607-9CEC-8BB5F3062CEF}" presName="tx1" presStyleLbl="revTx" presStyleIdx="2" presStyleCnt="7"/>
      <dgm:spPr/>
    </dgm:pt>
    <dgm:pt modelId="{25AC201B-CF37-4987-B84F-D097543435BB}" type="pres">
      <dgm:prSet presAssocID="{94D1447C-A520-4607-9CEC-8BB5F3062CEF}" presName="vert1" presStyleCnt="0"/>
      <dgm:spPr/>
    </dgm:pt>
    <dgm:pt modelId="{C3E3FCC3-D102-4EDB-8E95-195E9FF428D1}" type="pres">
      <dgm:prSet presAssocID="{C391209F-8BAF-4D87-A6A0-A77CEB63FCCA}" presName="thickLine" presStyleLbl="alignNode1" presStyleIdx="3" presStyleCnt="7"/>
      <dgm:spPr/>
    </dgm:pt>
    <dgm:pt modelId="{74B52FF4-C2C1-4561-94A8-4C76A9420EEB}" type="pres">
      <dgm:prSet presAssocID="{C391209F-8BAF-4D87-A6A0-A77CEB63FCCA}" presName="horz1" presStyleCnt="0"/>
      <dgm:spPr/>
    </dgm:pt>
    <dgm:pt modelId="{6D7BC7FD-4AB6-4294-8943-F1536827CB5F}" type="pres">
      <dgm:prSet presAssocID="{C391209F-8BAF-4D87-A6A0-A77CEB63FCCA}" presName="tx1" presStyleLbl="revTx" presStyleIdx="3" presStyleCnt="7"/>
      <dgm:spPr/>
    </dgm:pt>
    <dgm:pt modelId="{B4984168-0AE3-402B-82EC-88D2269BEC4A}" type="pres">
      <dgm:prSet presAssocID="{C391209F-8BAF-4D87-A6A0-A77CEB63FCCA}" presName="vert1" presStyleCnt="0"/>
      <dgm:spPr/>
    </dgm:pt>
    <dgm:pt modelId="{7D1234CF-825C-48D9-8267-74BBE972B1A5}" type="pres">
      <dgm:prSet presAssocID="{7336CF15-D19A-413A-A763-1235F54BE807}" presName="thickLine" presStyleLbl="alignNode1" presStyleIdx="4" presStyleCnt="7"/>
      <dgm:spPr/>
    </dgm:pt>
    <dgm:pt modelId="{4F49A2C5-5302-45B7-BC52-B23E20D72A86}" type="pres">
      <dgm:prSet presAssocID="{7336CF15-D19A-413A-A763-1235F54BE807}" presName="horz1" presStyleCnt="0"/>
      <dgm:spPr/>
    </dgm:pt>
    <dgm:pt modelId="{1CB4A489-DED5-4A2D-B12A-8C0DE1E81135}" type="pres">
      <dgm:prSet presAssocID="{7336CF15-D19A-413A-A763-1235F54BE807}" presName="tx1" presStyleLbl="revTx" presStyleIdx="4" presStyleCnt="7"/>
      <dgm:spPr/>
    </dgm:pt>
    <dgm:pt modelId="{20270397-8228-4D4F-88E0-6C8204365D8E}" type="pres">
      <dgm:prSet presAssocID="{7336CF15-D19A-413A-A763-1235F54BE807}" presName="vert1" presStyleCnt="0"/>
      <dgm:spPr/>
    </dgm:pt>
    <dgm:pt modelId="{E8031D44-DF6D-48E7-B4AD-20328B07BBF1}" type="pres">
      <dgm:prSet presAssocID="{4085E0A5-61C7-47C8-91E3-6C054BAF4F8C}" presName="thickLine" presStyleLbl="alignNode1" presStyleIdx="5" presStyleCnt="7"/>
      <dgm:spPr/>
    </dgm:pt>
    <dgm:pt modelId="{F80574DF-E7E2-4FAB-A7A8-70ECA3B9238D}" type="pres">
      <dgm:prSet presAssocID="{4085E0A5-61C7-47C8-91E3-6C054BAF4F8C}" presName="horz1" presStyleCnt="0"/>
      <dgm:spPr/>
    </dgm:pt>
    <dgm:pt modelId="{C5900CDF-6801-4ED5-9701-956AFADD6704}" type="pres">
      <dgm:prSet presAssocID="{4085E0A5-61C7-47C8-91E3-6C054BAF4F8C}" presName="tx1" presStyleLbl="revTx" presStyleIdx="5" presStyleCnt="7"/>
      <dgm:spPr/>
    </dgm:pt>
    <dgm:pt modelId="{77A116D6-D992-4B10-A075-2B8CC7AE2043}" type="pres">
      <dgm:prSet presAssocID="{4085E0A5-61C7-47C8-91E3-6C054BAF4F8C}" presName="vert1" presStyleCnt="0"/>
      <dgm:spPr/>
    </dgm:pt>
    <dgm:pt modelId="{F6CBFCDA-C949-4CF2-A5E9-045A2F1292E5}" type="pres">
      <dgm:prSet presAssocID="{8924AACE-1D69-4D72-A468-28FD8BF6B915}" presName="thickLine" presStyleLbl="alignNode1" presStyleIdx="6" presStyleCnt="7"/>
      <dgm:spPr/>
    </dgm:pt>
    <dgm:pt modelId="{64BDE8E9-2EF4-4AFF-B9E2-0FB5750A5963}" type="pres">
      <dgm:prSet presAssocID="{8924AACE-1D69-4D72-A468-28FD8BF6B915}" presName="horz1" presStyleCnt="0"/>
      <dgm:spPr/>
    </dgm:pt>
    <dgm:pt modelId="{FA3E85B7-160D-4901-A653-DB084D799E82}" type="pres">
      <dgm:prSet presAssocID="{8924AACE-1D69-4D72-A468-28FD8BF6B915}" presName="tx1" presStyleLbl="revTx" presStyleIdx="6" presStyleCnt="7"/>
      <dgm:spPr/>
    </dgm:pt>
    <dgm:pt modelId="{7612114D-EA63-476E-BD6A-D88EEE2886AB}" type="pres">
      <dgm:prSet presAssocID="{8924AACE-1D69-4D72-A468-28FD8BF6B915}" presName="vert1" presStyleCnt="0"/>
      <dgm:spPr/>
    </dgm:pt>
  </dgm:ptLst>
  <dgm:cxnLst>
    <dgm:cxn modelId="{C1B7D30D-0CFA-4B59-AECD-360E0F355126}" type="presOf" srcId="{991247C4-8674-435D-931F-59398767E2A8}" destId="{9E114182-A03F-465B-AC7D-62C330E9C7F8}" srcOrd="0" destOrd="0" presId="urn:microsoft.com/office/officeart/2008/layout/LinedList"/>
    <dgm:cxn modelId="{330A4715-2D61-4785-9072-754A37D021CC}" srcId="{991247C4-8674-435D-931F-59398767E2A8}" destId="{729FF5AB-1710-4595-8BF8-6E76E10DC769}" srcOrd="1" destOrd="0" parTransId="{9E453454-73E4-4D86-8479-8723CCD2B4F6}" sibTransId="{A62AA577-CDE4-4E00-B94E-12A0F2366EAA}"/>
    <dgm:cxn modelId="{0EA4352D-FE44-436C-9F0C-745B04C83666}" srcId="{991247C4-8674-435D-931F-59398767E2A8}" destId="{94D1447C-A520-4607-9CEC-8BB5F3062CEF}" srcOrd="2" destOrd="0" parTransId="{26869AFA-0628-447C-9C04-EEF7A7D480B7}" sibTransId="{70561F4E-3FE5-4A3C-87AF-37FED9430FE1}"/>
    <dgm:cxn modelId="{50CD7A2D-52D6-40DE-A325-3A28FE849626}" type="presOf" srcId="{7336CF15-D19A-413A-A763-1235F54BE807}" destId="{1CB4A489-DED5-4A2D-B12A-8C0DE1E81135}" srcOrd="0" destOrd="0" presId="urn:microsoft.com/office/officeart/2008/layout/LinedList"/>
    <dgm:cxn modelId="{B9371D30-FBFE-40EF-85E8-520C9FBAC485}" type="presOf" srcId="{4085E0A5-61C7-47C8-91E3-6C054BAF4F8C}" destId="{C5900CDF-6801-4ED5-9701-956AFADD6704}" srcOrd="0" destOrd="0" presId="urn:microsoft.com/office/officeart/2008/layout/LinedList"/>
    <dgm:cxn modelId="{58F6FF4C-CB77-4FAE-84D6-5A606470E647}" srcId="{991247C4-8674-435D-931F-59398767E2A8}" destId="{4085E0A5-61C7-47C8-91E3-6C054BAF4F8C}" srcOrd="5" destOrd="0" parTransId="{6A37EE0E-3670-457B-94F6-5B7151B5D9B0}" sibTransId="{00864B75-9434-4B13-B66D-BAC99355CCB0}"/>
    <dgm:cxn modelId="{1E3AE14F-599A-4544-9189-A52BB78E66E3}" srcId="{991247C4-8674-435D-931F-59398767E2A8}" destId="{8BB651CB-A603-40E6-9186-8BF869F45E3A}" srcOrd="0" destOrd="0" parTransId="{FC68A194-DCCF-482E-B491-2FDB176F1BC4}" sibTransId="{3A28BD40-F403-4E24-8BA0-CF6781B86367}"/>
    <dgm:cxn modelId="{F3C8EA52-C237-420E-8264-5C4BE8E28AAC}" type="presOf" srcId="{8924AACE-1D69-4D72-A468-28FD8BF6B915}" destId="{FA3E85B7-160D-4901-A653-DB084D799E82}" srcOrd="0" destOrd="0" presId="urn:microsoft.com/office/officeart/2008/layout/LinedList"/>
    <dgm:cxn modelId="{11DA7856-BA80-489D-80B9-C01EB847D3FE}" type="presOf" srcId="{C391209F-8BAF-4D87-A6A0-A77CEB63FCCA}" destId="{6D7BC7FD-4AB6-4294-8943-F1536827CB5F}" srcOrd="0" destOrd="0" presId="urn:microsoft.com/office/officeart/2008/layout/LinedList"/>
    <dgm:cxn modelId="{B2177D96-A7C1-4A9F-A0D0-BF30E397BFFE}" srcId="{991247C4-8674-435D-931F-59398767E2A8}" destId="{C391209F-8BAF-4D87-A6A0-A77CEB63FCCA}" srcOrd="3" destOrd="0" parTransId="{C46F2697-55CB-44D3-808A-4812AC70D528}" sibTransId="{6C1EE9FC-1249-4429-AC14-249EC696766B}"/>
    <dgm:cxn modelId="{1A623799-1906-4F62-B4FE-9A1124D19743}" type="presOf" srcId="{8BB651CB-A603-40E6-9186-8BF869F45E3A}" destId="{788E31B6-6C7F-49EF-93DD-24DF0C0AB4F1}" srcOrd="0" destOrd="0" presId="urn:microsoft.com/office/officeart/2008/layout/LinedList"/>
    <dgm:cxn modelId="{9F5611A7-A651-4CBC-91B0-7B3BFE9C2437}" srcId="{991247C4-8674-435D-931F-59398767E2A8}" destId="{8924AACE-1D69-4D72-A468-28FD8BF6B915}" srcOrd="6" destOrd="0" parTransId="{49707C95-6443-49DD-B107-30D592F70970}" sibTransId="{2321F9C8-9326-49A1-B2C3-A8E5046A853E}"/>
    <dgm:cxn modelId="{67AD24B5-489F-4012-808C-C33556517062}" srcId="{991247C4-8674-435D-931F-59398767E2A8}" destId="{7336CF15-D19A-413A-A763-1235F54BE807}" srcOrd="4" destOrd="0" parTransId="{55D46DB3-7EE1-4A40-8E74-D848938C502B}" sibTransId="{E5DAC0D1-D425-4A0B-A62F-6502782D2054}"/>
    <dgm:cxn modelId="{0AAB65EF-16CC-4858-B9A5-81AE4A378B77}" type="presOf" srcId="{94D1447C-A520-4607-9CEC-8BB5F3062CEF}" destId="{7FEC0279-97B7-4536-A5F9-8A7D4DC282AC}" srcOrd="0" destOrd="0" presId="urn:microsoft.com/office/officeart/2008/layout/LinedList"/>
    <dgm:cxn modelId="{E99E33F2-9F2C-4244-A869-1C1A64BF44E1}" type="presOf" srcId="{729FF5AB-1710-4595-8BF8-6E76E10DC769}" destId="{49008599-EEAD-4A2E-BBB7-39994DCFA65F}" srcOrd="0" destOrd="0" presId="urn:microsoft.com/office/officeart/2008/layout/LinedList"/>
    <dgm:cxn modelId="{53BABFF8-5915-4B29-9674-01770AF211B3}" type="presParOf" srcId="{9E114182-A03F-465B-AC7D-62C330E9C7F8}" destId="{DBB126D8-91CB-483C-9C8F-CCED76978B92}" srcOrd="0" destOrd="0" presId="urn:microsoft.com/office/officeart/2008/layout/LinedList"/>
    <dgm:cxn modelId="{AA8521B2-91D0-4479-92D4-7E43F9117F4F}" type="presParOf" srcId="{9E114182-A03F-465B-AC7D-62C330E9C7F8}" destId="{8B2EE19F-4118-4C4C-B9FD-CFE550D2D23C}" srcOrd="1" destOrd="0" presId="urn:microsoft.com/office/officeart/2008/layout/LinedList"/>
    <dgm:cxn modelId="{15B5F8F6-3F71-41D6-ABFF-1178862F13E4}" type="presParOf" srcId="{8B2EE19F-4118-4C4C-B9FD-CFE550D2D23C}" destId="{788E31B6-6C7F-49EF-93DD-24DF0C0AB4F1}" srcOrd="0" destOrd="0" presId="urn:microsoft.com/office/officeart/2008/layout/LinedList"/>
    <dgm:cxn modelId="{7417E7A8-F13F-43E9-8C3F-E057AD6A877C}" type="presParOf" srcId="{8B2EE19F-4118-4C4C-B9FD-CFE550D2D23C}" destId="{762DE358-DF6D-46A9-AC74-B5201EDE5975}" srcOrd="1" destOrd="0" presId="urn:microsoft.com/office/officeart/2008/layout/LinedList"/>
    <dgm:cxn modelId="{EFC5B34D-2481-4E17-A985-DC77844A55E7}" type="presParOf" srcId="{9E114182-A03F-465B-AC7D-62C330E9C7F8}" destId="{9EEF09AC-7B5C-426B-B5B8-547E88DF2F25}" srcOrd="2" destOrd="0" presId="urn:microsoft.com/office/officeart/2008/layout/LinedList"/>
    <dgm:cxn modelId="{71AA3EC5-1CBF-4692-AE69-63FC3AE79207}" type="presParOf" srcId="{9E114182-A03F-465B-AC7D-62C330E9C7F8}" destId="{BE6CFAF5-F76F-4BE7-BD35-D7189FF0C981}" srcOrd="3" destOrd="0" presId="urn:microsoft.com/office/officeart/2008/layout/LinedList"/>
    <dgm:cxn modelId="{AB251261-9FC7-4A9C-BEE5-8D398B828B62}" type="presParOf" srcId="{BE6CFAF5-F76F-4BE7-BD35-D7189FF0C981}" destId="{49008599-EEAD-4A2E-BBB7-39994DCFA65F}" srcOrd="0" destOrd="0" presId="urn:microsoft.com/office/officeart/2008/layout/LinedList"/>
    <dgm:cxn modelId="{0BBC2A16-101B-407D-B97C-83D2C75F0DF5}" type="presParOf" srcId="{BE6CFAF5-F76F-4BE7-BD35-D7189FF0C981}" destId="{A7BC27E2-81C3-48C1-A8F5-8B4FB9BA2186}" srcOrd="1" destOrd="0" presId="urn:microsoft.com/office/officeart/2008/layout/LinedList"/>
    <dgm:cxn modelId="{4E615570-196F-48B0-81CB-0038EEC9B774}" type="presParOf" srcId="{9E114182-A03F-465B-AC7D-62C330E9C7F8}" destId="{4193FF91-6458-4033-A2B7-7D71B0DB8E5C}" srcOrd="4" destOrd="0" presId="urn:microsoft.com/office/officeart/2008/layout/LinedList"/>
    <dgm:cxn modelId="{6FE9702E-1CAA-4E5E-9195-54C134DF6B72}" type="presParOf" srcId="{9E114182-A03F-465B-AC7D-62C330E9C7F8}" destId="{B4CC3857-241B-4D24-8B88-E414E95DE46C}" srcOrd="5" destOrd="0" presId="urn:microsoft.com/office/officeart/2008/layout/LinedList"/>
    <dgm:cxn modelId="{6D35AF78-1283-4147-AFAC-AEAE15AD313F}" type="presParOf" srcId="{B4CC3857-241B-4D24-8B88-E414E95DE46C}" destId="{7FEC0279-97B7-4536-A5F9-8A7D4DC282AC}" srcOrd="0" destOrd="0" presId="urn:microsoft.com/office/officeart/2008/layout/LinedList"/>
    <dgm:cxn modelId="{9A00E616-8720-4320-AC94-D59F54463025}" type="presParOf" srcId="{B4CC3857-241B-4D24-8B88-E414E95DE46C}" destId="{25AC201B-CF37-4987-B84F-D097543435BB}" srcOrd="1" destOrd="0" presId="urn:microsoft.com/office/officeart/2008/layout/LinedList"/>
    <dgm:cxn modelId="{477A11AE-E5C6-4472-801E-A12DA189D7EE}" type="presParOf" srcId="{9E114182-A03F-465B-AC7D-62C330E9C7F8}" destId="{C3E3FCC3-D102-4EDB-8E95-195E9FF428D1}" srcOrd="6" destOrd="0" presId="urn:microsoft.com/office/officeart/2008/layout/LinedList"/>
    <dgm:cxn modelId="{C2E2D4D0-4722-408E-9EE8-20C81E36E1E9}" type="presParOf" srcId="{9E114182-A03F-465B-AC7D-62C330E9C7F8}" destId="{74B52FF4-C2C1-4561-94A8-4C76A9420EEB}" srcOrd="7" destOrd="0" presId="urn:microsoft.com/office/officeart/2008/layout/LinedList"/>
    <dgm:cxn modelId="{681CDA5A-574C-4349-9B61-6F90069B80FE}" type="presParOf" srcId="{74B52FF4-C2C1-4561-94A8-4C76A9420EEB}" destId="{6D7BC7FD-4AB6-4294-8943-F1536827CB5F}" srcOrd="0" destOrd="0" presId="urn:microsoft.com/office/officeart/2008/layout/LinedList"/>
    <dgm:cxn modelId="{BFB168AE-76D2-4C00-A92E-8C199FFC88B5}" type="presParOf" srcId="{74B52FF4-C2C1-4561-94A8-4C76A9420EEB}" destId="{B4984168-0AE3-402B-82EC-88D2269BEC4A}" srcOrd="1" destOrd="0" presId="urn:microsoft.com/office/officeart/2008/layout/LinedList"/>
    <dgm:cxn modelId="{4AA40A74-5827-44DE-95F0-E7E0AF20C767}" type="presParOf" srcId="{9E114182-A03F-465B-AC7D-62C330E9C7F8}" destId="{7D1234CF-825C-48D9-8267-74BBE972B1A5}" srcOrd="8" destOrd="0" presId="urn:microsoft.com/office/officeart/2008/layout/LinedList"/>
    <dgm:cxn modelId="{A9BC0572-015A-47D1-8278-EBCD1FF1D3E7}" type="presParOf" srcId="{9E114182-A03F-465B-AC7D-62C330E9C7F8}" destId="{4F49A2C5-5302-45B7-BC52-B23E20D72A86}" srcOrd="9" destOrd="0" presId="urn:microsoft.com/office/officeart/2008/layout/LinedList"/>
    <dgm:cxn modelId="{5ABBEB4F-B00A-4BAA-A7A7-D120F2EECBBB}" type="presParOf" srcId="{4F49A2C5-5302-45B7-BC52-B23E20D72A86}" destId="{1CB4A489-DED5-4A2D-B12A-8C0DE1E81135}" srcOrd="0" destOrd="0" presId="urn:microsoft.com/office/officeart/2008/layout/LinedList"/>
    <dgm:cxn modelId="{9EFE8F93-FF22-42BD-BCD9-606EFC465CB4}" type="presParOf" srcId="{4F49A2C5-5302-45B7-BC52-B23E20D72A86}" destId="{20270397-8228-4D4F-88E0-6C8204365D8E}" srcOrd="1" destOrd="0" presId="urn:microsoft.com/office/officeart/2008/layout/LinedList"/>
    <dgm:cxn modelId="{5A8D7917-E3CF-4F1E-A1F7-C243BA8E5CDE}" type="presParOf" srcId="{9E114182-A03F-465B-AC7D-62C330E9C7F8}" destId="{E8031D44-DF6D-48E7-B4AD-20328B07BBF1}" srcOrd="10" destOrd="0" presId="urn:microsoft.com/office/officeart/2008/layout/LinedList"/>
    <dgm:cxn modelId="{B798CE63-5990-47F1-8FCD-27540C00FAEC}" type="presParOf" srcId="{9E114182-A03F-465B-AC7D-62C330E9C7F8}" destId="{F80574DF-E7E2-4FAB-A7A8-70ECA3B9238D}" srcOrd="11" destOrd="0" presId="urn:microsoft.com/office/officeart/2008/layout/LinedList"/>
    <dgm:cxn modelId="{F36092A5-D093-4DF2-B635-6C60652C1A8C}" type="presParOf" srcId="{F80574DF-E7E2-4FAB-A7A8-70ECA3B9238D}" destId="{C5900CDF-6801-4ED5-9701-956AFADD6704}" srcOrd="0" destOrd="0" presId="urn:microsoft.com/office/officeart/2008/layout/LinedList"/>
    <dgm:cxn modelId="{1C89D4D5-2027-4B58-A32A-0BDE1D31DA28}" type="presParOf" srcId="{F80574DF-E7E2-4FAB-A7A8-70ECA3B9238D}" destId="{77A116D6-D992-4B10-A075-2B8CC7AE2043}" srcOrd="1" destOrd="0" presId="urn:microsoft.com/office/officeart/2008/layout/LinedList"/>
    <dgm:cxn modelId="{55F0BF3E-400D-44F5-A5FF-7606137B31EF}" type="presParOf" srcId="{9E114182-A03F-465B-AC7D-62C330E9C7F8}" destId="{F6CBFCDA-C949-4CF2-A5E9-045A2F1292E5}" srcOrd="12" destOrd="0" presId="urn:microsoft.com/office/officeart/2008/layout/LinedList"/>
    <dgm:cxn modelId="{77408BCD-01CC-451B-BA55-37EE7DC518FB}" type="presParOf" srcId="{9E114182-A03F-465B-AC7D-62C330E9C7F8}" destId="{64BDE8E9-2EF4-4AFF-B9E2-0FB5750A5963}" srcOrd="13" destOrd="0" presId="urn:microsoft.com/office/officeart/2008/layout/LinedList"/>
    <dgm:cxn modelId="{1EC65A8F-0089-4A8C-BC31-F0BF874A3DB5}" type="presParOf" srcId="{64BDE8E9-2EF4-4AFF-B9E2-0FB5750A5963}" destId="{FA3E85B7-160D-4901-A653-DB084D799E82}" srcOrd="0" destOrd="0" presId="urn:microsoft.com/office/officeart/2008/layout/LinedList"/>
    <dgm:cxn modelId="{CDA5211C-C979-4780-A728-AF52F4CD4663}" type="presParOf" srcId="{64BDE8E9-2EF4-4AFF-B9E2-0FB5750A5963}" destId="{7612114D-EA63-476E-BD6A-D88EEE2886AB}"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036E9E-F378-4D3F-9DCA-6B4364B404BD}" type="doc">
      <dgm:prSet loTypeId="urn:microsoft.com/office/officeart/2005/8/layout/target3" loCatId="relationship" qsTypeId="urn:microsoft.com/office/officeart/2005/8/quickstyle/simple1" qsCatId="simple" csTypeId="urn:microsoft.com/office/officeart/2005/8/colors/accent0_3" csCatId="mainScheme"/>
      <dgm:spPr/>
      <dgm:t>
        <a:bodyPr/>
        <a:lstStyle/>
        <a:p>
          <a:endParaRPr lang="en-US"/>
        </a:p>
      </dgm:t>
    </dgm:pt>
    <dgm:pt modelId="{7F47B638-E00F-49D5-AA13-A09E1DE108A8}">
      <dgm:prSet/>
      <dgm:spPr/>
      <dgm:t>
        <a:bodyPr/>
        <a:lstStyle/>
        <a:p>
          <a:pPr rtl="0"/>
          <a:r>
            <a:rPr lang="en-US" b="1"/>
            <a:t>Establish cultural fit:</a:t>
          </a:r>
          <a:r>
            <a:rPr lang="en-US"/>
            <a:t> The British company should strive to understand the Chinese cultural etiquette, traditions, and nuances to enhance the relationship between the UK and Chinese companies before entering into the partnership. Establishing a cultural fit between the partners will improve collaboration, reduce misunderstandings, and promote an inclusive and respectful environment, enabling the joint venture to succeed in China.</a:t>
          </a:r>
        </a:p>
      </dgm:t>
    </dgm:pt>
    <dgm:pt modelId="{5769360C-0827-4D41-B27E-ACED22881FD4}" type="parTrans" cxnId="{3B1DEE0D-3D8F-4296-9F32-9B821D2B742B}">
      <dgm:prSet/>
      <dgm:spPr/>
      <dgm:t>
        <a:bodyPr/>
        <a:lstStyle/>
        <a:p>
          <a:endParaRPr lang="en-US"/>
        </a:p>
      </dgm:t>
    </dgm:pt>
    <dgm:pt modelId="{3CAB84D4-3656-4980-B01E-41F7336E9FDD}" type="sibTrans" cxnId="{3B1DEE0D-3D8F-4296-9F32-9B821D2B742B}">
      <dgm:prSet/>
      <dgm:spPr/>
      <dgm:t>
        <a:bodyPr/>
        <a:lstStyle/>
        <a:p>
          <a:endParaRPr lang="en-US"/>
        </a:p>
      </dgm:t>
    </dgm:pt>
    <dgm:pt modelId="{7E797A0A-D6D3-4850-9EE6-CBB2AC4BB628}">
      <dgm:prSet/>
      <dgm:spPr/>
      <dgm:t>
        <a:bodyPr/>
        <a:lstStyle/>
        <a:p>
          <a:pPr rtl="0"/>
          <a:r>
            <a:rPr lang="en-US" b="1"/>
            <a:t>Establish Effective Communication Channels</a:t>
          </a:r>
          <a:r>
            <a:rPr lang="en-US"/>
            <a:t>: Communication is the basis of successful joint ventures, especially in a cross-cultural context such as the British-China joint venture. The partners should develop clear communication channels to promote effective communication between the partners and other stakeholders. Communication channels such as WeChat, which are commonly used in China, should be adopted to enhance communication. </a:t>
          </a:r>
        </a:p>
      </dgm:t>
    </dgm:pt>
    <dgm:pt modelId="{91FF60FB-E9C7-40D1-9A34-7FD57AA5F690}" type="parTrans" cxnId="{AD826912-29E9-48D8-856F-AEC1693D4294}">
      <dgm:prSet/>
      <dgm:spPr/>
      <dgm:t>
        <a:bodyPr/>
        <a:lstStyle/>
        <a:p>
          <a:endParaRPr lang="en-US"/>
        </a:p>
      </dgm:t>
    </dgm:pt>
    <dgm:pt modelId="{AD0D58C1-1744-45CA-8EB8-323E042B15D6}" type="sibTrans" cxnId="{AD826912-29E9-48D8-856F-AEC1693D4294}">
      <dgm:prSet/>
      <dgm:spPr/>
      <dgm:t>
        <a:bodyPr/>
        <a:lstStyle/>
        <a:p>
          <a:endParaRPr lang="en-US"/>
        </a:p>
      </dgm:t>
    </dgm:pt>
    <dgm:pt modelId="{6E01A2E8-13DF-4204-AB31-0CA283EB9C01}">
      <dgm:prSet/>
      <dgm:spPr/>
      <dgm:t>
        <a:bodyPr/>
        <a:lstStyle/>
        <a:p>
          <a:pPr rtl="0"/>
          <a:r>
            <a:rPr lang="en-US" b="1"/>
            <a:t>Evaluate Compatibility of Values and Goals:</a:t>
          </a:r>
          <a:r>
            <a:rPr lang="en-US"/>
            <a:t> alignment in values and goals is instrumental in promoting the long-term success of joint ventures. It is vital to assess whether the partners share a common vision of the venture’s strategic direction, market positioning, and growth trajectory. Compatibility in values and culture leads to a harmonious working relationship, enabling the joint venture to succeed in China. </a:t>
          </a:r>
        </a:p>
      </dgm:t>
    </dgm:pt>
    <dgm:pt modelId="{F109FB38-1156-4155-88CF-C83436DFE6F9}" type="parTrans" cxnId="{AE0652F8-01D8-4D9C-AB96-BF973311CC0B}">
      <dgm:prSet/>
      <dgm:spPr/>
      <dgm:t>
        <a:bodyPr/>
        <a:lstStyle/>
        <a:p>
          <a:endParaRPr lang="en-US"/>
        </a:p>
      </dgm:t>
    </dgm:pt>
    <dgm:pt modelId="{9C1BF64A-C4E1-4740-8A46-74F41A27E9CB}" type="sibTrans" cxnId="{AE0652F8-01D8-4D9C-AB96-BF973311CC0B}">
      <dgm:prSet/>
      <dgm:spPr/>
      <dgm:t>
        <a:bodyPr/>
        <a:lstStyle/>
        <a:p>
          <a:endParaRPr lang="en-US"/>
        </a:p>
      </dgm:t>
    </dgm:pt>
    <dgm:pt modelId="{EF1F42D7-74A7-430E-8F7F-AF42B0515802}" type="pres">
      <dgm:prSet presAssocID="{0E036E9E-F378-4D3F-9DCA-6B4364B404BD}" presName="Name0" presStyleCnt="0">
        <dgm:presLayoutVars>
          <dgm:chMax val="7"/>
          <dgm:dir/>
          <dgm:animLvl val="lvl"/>
          <dgm:resizeHandles val="exact"/>
        </dgm:presLayoutVars>
      </dgm:prSet>
      <dgm:spPr/>
    </dgm:pt>
    <dgm:pt modelId="{FC33AAB1-626E-409A-827A-7C7B81A97D21}" type="pres">
      <dgm:prSet presAssocID="{7F47B638-E00F-49D5-AA13-A09E1DE108A8}" presName="circle1" presStyleLbl="node1" presStyleIdx="0" presStyleCnt="3"/>
      <dgm:spPr/>
    </dgm:pt>
    <dgm:pt modelId="{C9E55219-82E7-48E0-981F-1CCC06B1F0C5}" type="pres">
      <dgm:prSet presAssocID="{7F47B638-E00F-49D5-AA13-A09E1DE108A8}" presName="space" presStyleCnt="0"/>
      <dgm:spPr/>
    </dgm:pt>
    <dgm:pt modelId="{B9840C29-C5D0-4C68-B2FB-1FA3E236B957}" type="pres">
      <dgm:prSet presAssocID="{7F47B638-E00F-49D5-AA13-A09E1DE108A8}" presName="rect1" presStyleLbl="alignAcc1" presStyleIdx="0" presStyleCnt="3"/>
      <dgm:spPr/>
    </dgm:pt>
    <dgm:pt modelId="{7BB63A57-8244-41B4-9A0F-1FA9B2AC6D94}" type="pres">
      <dgm:prSet presAssocID="{7E797A0A-D6D3-4850-9EE6-CBB2AC4BB628}" presName="vertSpace2" presStyleLbl="node1" presStyleIdx="0" presStyleCnt="3"/>
      <dgm:spPr/>
    </dgm:pt>
    <dgm:pt modelId="{DDCC7350-59B0-4A08-9F32-53A5220611F6}" type="pres">
      <dgm:prSet presAssocID="{7E797A0A-D6D3-4850-9EE6-CBB2AC4BB628}" presName="circle2" presStyleLbl="node1" presStyleIdx="1" presStyleCnt="3"/>
      <dgm:spPr/>
    </dgm:pt>
    <dgm:pt modelId="{87DAB19D-7F9D-4C18-900A-DB75DCC3D0D8}" type="pres">
      <dgm:prSet presAssocID="{7E797A0A-D6D3-4850-9EE6-CBB2AC4BB628}" presName="rect2" presStyleLbl="alignAcc1" presStyleIdx="1" presStyleCnt="3"/>
      <dgm:spPr/>
    </dgm:pt>
    <dgm:pt modelId="{01260D83-9609-4F6B-A600-143AED21255E}" type="pres">
      <dgm:prSet presAssocID="{6E01A2E8-13DF-4204-AB31-0CA283EB9C01}" presName="vertSpace3" presStyleLbl="node1" presStyleIdx="1" presStyleCnt="3"/>
      <dgm:spPr/>
    </dgm:pt>
    <dgm:pt modelId="{A0BDCFE1-BA78-47C6-8598-D1575DAAD891}" type="pres">
      <dgm:prSet presAssocID="{6E01A2E8-13DF-4204-AB31-0CA283EB9C01}" presName="circle3" presStyleLbl="node1" presStyleIdx="2" presStyleCnt="3"/>
      <dgm:spPr/>
    </dgm:pt>
    <dgm:pt modelId="{9FA8D02D-B001-4196-8568-67F942BEF7E1}" type="pres">
      <dgm:prSet presAssocID="{6E01A2E8-13DF-4204-AB31-0CA283EB9C01}" presName="rect3" presStyleLbl="alignAcc1" presStyleIdx="2" presStyleCnt="3"/>
      <dgm:spPr/>
    </dgm:pt>
    <dgm:pt modelId="{7F250EE4-575C-4B65-9ABF-BAA4ACBAC6ED}" type="pres">
      <dgm:prSet presAssocID="{7F47B638-E00F-49D5-AA13-A09E1DE108A8}" presName="rect1ParTxNoCh" presStyleLbl="alignAcc1" presStyleIdx="2" presStyleCnt="3">
        <dgm:presLayoutVars>
          <dgm:chMax val="1"/>
          <dgm:bulletEnabled val="1"/>
        </dgm:presLayoutVars>
      </dgm:prSet>
      <dgm:spPr/>
    </dgm:pt>
    <dgm:pt modelId="{38AF6C6C-04D8-49D8-AEDF-6F02EA899817}" type="pres">
      <dgm:prSet presAssocID="{7E797A0A-D6D3-4850-9EE6-CBB2AC4BB628}" presName="rect2ParTxNoCh" presStyleLbl="alignAcc1" presStyleIdx="2" presStyleCnt="3">
        <dgm:presLayoutVars>
          <dgm:chMax val="1"/>
          <dgm:bulletEnabled val="1"/>
        </dgm:presLayoutVars>
      </dgm:prSet>
      <dgm:spPr/>
    </dgm:pt>
    <dgm:pt modelId="{CF4AF30A-5E82-45AA-84B4-82FD1142082A}" type="pres">
      <dgm:prSet presAssocID="{6E01A2E8-13DF-4204-AB31-0CA283EB9C01}" presName="rect3ParTxNoCh" presStyleLbl="alignAcc1" presStyleIdx="2" presStyleCnt="3">
        <dgm:presLayoutVars>
          <dgm:chMax val="1"/>
          <dgm:bulletEnabled val="1"/>
        </dgm:presLayoutVars>
      </dgm:prSet>
      <dgm:spPr/>
    </dgm:pt>
  </dgm:ptLst>
  <dgm:cxnLst>
    <dgm:cxn modelId="{3B1DEE0D-3D8F-4296-9F32-9B821D2B742B}" srcId="{0E036E9E-F378-4D3F-9DCA-6B4364B404BD}" destId="{7F47B638-E00F-49D5-AA13-A09E1DE108A8}" srcOrd="0" destOrd="0" parTransId="{5769360C-0827-4D41-B27E-ACED22881FD4}" sibTransId="{3CAB84D4-3656-4980-B01E-41F7336E9FDD}"/>
    <dgm:cxn modelId="{AD826912-29E9-48D8-856F-AEC1693D4294}" srcId="{0E036E9E-F378-4D3F-9DCA-6B4364B404BD}" destId="{7E797A0A-D6D3-4850-9EE6-CBB2AC4BB628}" srcOrd="1" destOrd="0" parTransId="{91FF60FB-E9C7-40D1-9A34-7FD57AA5F690}" sibTransId="{AD0D58C1-1744-45CA-8EB8-323E042B15D6}"/>
    <dgm:cxn modelId="{3A28D928-CE2D-40ED-B4A0-ECAF5AFE5760}" type="presOf" srcId="{7F47B638-E00F-49D5-AA13-A09E1DE108A8}" destId="{7F250EE4-575C-4B65-9ABF-BAA4ACBAC6ED}" srcOrd="1" destOrd="0" presId="urn:microsoft.com/office/officeart/2005/8/layout/target3"/>
    <dgm:cxn modelId="{CAE4895C-CEFB-488B-9123-6F8E1618E216}" type="presOf" srcId="{7E797A0A-D6D3-4850-9EE6-CBB2AC4BB628}" destId="{87DAB19D-7F9D-4C18-900A-DB75DCC3D0D8}" srcOrd="0" destOrd="0" presId="urn:microsoft.com/office/officeart/2005/8/layout/target3"/>
    <dgm:cxn modelId="{EAC5A45E-9356-485F-98BD-A5246667A2F0}" type="presOf" srcId="{7F47B638-E00F-49D5-AA13-A09E1DE108A8}" destId="{B9840C29-C5D0-4C68-B2FB-1FA3E236B957}" srcOrd="0" destOrd="0" presId="urn:microsoft.com/office/officeart/2005/8/layout/target3"/>
    <dgm:cxn modelId="{26CC6D62-4385-48AE-882F-F01F4A79A1CF}" type="presOf" srcId="{6E01A2E8-13DF-4204-AB31-0CA283EB9C01}" destId="{CF4AF30A-5E82-45AA-84B4-82FD1142082A}" srcOrd="1" destOrd="0" presId="urn:microsoft.com/office/officeart/2005/8/layout/target3"/>
    <dgm:cxn modelId="{0C3B586F-0156-41E7-ABDE-E217B54EB844}" type="presOf" srcId="{6E01A2E8-13DF-4204-AB31-0CA283EB9C01}" destId="{9FA8D02D-B001-4196-8568-67F942BEF7E1}" srcOrd="0" destOrd="0" presId="urn:microsoft.com/office/officeart/2005/8/layout/target3"/>
    <dgm:cxn modelId="{C6801B77-A396-43CA-AF5D-953A9DE3C58A}" type="presOf" srcId="{0E036E9E-F378-4D3F-9DCA-6B4364B404BD}" destId="{EF1F42D7-74A7-430E-8F7F-AF42B0515802}" srcOrd="0" destOrd="0" presId="urn:microsoft.com/office/officeart/2005/8/layout/target3"/>
    <dgm:cxn modelId="{FCFD56A9-D406-4366-AAF4-11864EFE0E6D}" type="presOf" srcId="{7E797A0A-D6D3-4850-9EE6-CBB2AC4BB628}" destId="{38AF6C6C-04D8-49D8-AEDF-6F02EA899817}" srcOrd="1" destOrd="0" presId="urn:microsoft.com/office/officeart/2005/8/layout/target3"/>
    <dgm:cxn modelId="{AE0652F8-01D8-4D9C-AB96-BF973311CC0B}" srcId="{0E036E9E-F378-4D3F-9DCA-6B4364B404BD}" destId="{6E01A2E8-13DF-4204-AB31-0CA283EB9C01}" srcOrd="2" destOrd="0" parTransId="{F109FB38-1156-4155-88CF-C83436DFE6F9}" sibTransId="{9C1BF64A-C4E1-4740-8A46-74F41A27E9CB}"/>
    <dgm:cxn modelId="{FCF8F256-BD7C-4E54-96DB-E95467DF6F2C}" type="presParOf" srcId="{EF1F42D7-74A7-430E-8F7F-AF42B0515802}" destId="{FC33AAB1-626E-409A-827A-7C7B81A97D21}" srcOrd="0" destOrd="0" presId="urn:microsoft.com/office/officeart/2005/8/layout/target3"/>
    <dgm:cxn modelId="{1A9D9A6D-9CEC-4A96-97DA-29751B965792}" type="presParOf" srcId="{EF1F42D7-74A7-430E-8F7F-AF42B0515802}" destId="{C9E55219-82E7-48E0-981F-1CCC06B1F0C5}" srcOrd="1" destOrd="0" presId="urn:microsoft.com/office/officeart/2005/8/layout/target3"/>
    <dgm:cxn modelId="{BD3D25EC-99FD-4DDB-BAC6-3863F67DA041}" type="presParOf" srcId="{EF1F42D7-74A7-430E-8F7F-AF42B0515802}" destId="{B9840C29-C5D0-4C68-B2FB-1FA3E236B957}" srcOrd="2" destOrd="0" presId="urn:microsoft.com/office/officeart/2005/8/layout/target3"/>
    <dgm:cxn modelId="{316D906B-4536-4783-814C-A4BBCCF7BA17}" type="presParOf" srcId="{EF1F42D7-74A7-430E-8F7F-AF42B0515802}" destId="{7BB63A57-8244-41B4-9A0F-1FA9B2AC6D94}" srcOrd="3" destOrd="0" presId="urn:microsoft.com/office/officeart/2005/8/layout/target3"/>
    <dgm:cxn modelId="{D1D2226A-54F1-4BD4-A38D-37FA096BFF29}" type="presParOf" srcId="{EF1F42D7-74A7-430E-8F7F-AF42B0515802}" destId="{DDCC7350-59B0-4A08-9F32-53A5220611F6}" srcOrd="4" destOrd="0" presId="urn:microsoft.com/office/officeart/2005/8/layout/target3"/>
    <dgm:cxn modelId="{D74FC9A2-3413-4DBB-BE5F-314556E4B1D5}" type="presParOf" srcId="{EF1F42D7-74A7-430E-8F7F-AF42B0515802}" destId="{87DAB19D-7F9D-4C18-900A-DB75DCC3D0D8}" srcOrd="5" destOrd="0" presId="urn:microsoft.com/office/officeart/2005/8/layout/target3"/>
    <dgm:cxn modelId="{7282DE42-FE73-479F-9F53-BE464574F072}" type="presParOf" srcId="{EF1F42D7-74A7-430E-8F7F-AF42B0515802}" destId="{01260D83-9609-4F6B-A600-143AED21255E}" srcOrd="6" destOrd="0" presId="urn:microsoft.com/office/officeart/2005/8/layout/target3"/>
    <dgm:cxn modelId="{22B2BFCA-11E2-423F-BA0D-E5B7AEE97B74}" type="presParOf" srcId="{EF1F42D7-74A7-430E-8F7F-AF42B0515802}" destId="{A0BDCFE1-BA78-47C6-8598-D1575DAAD891}" srcOrd="7" destOrd="0" presId="urn:microsoft.com/office/officeart/2005/8/layout/target3"/>
    <dgm:cxn modelId="{64158FD3-A25B-4B4B-8B7B-2CA79164EBB8}" type="presParOf" srcId="{EF1F42D7-74A7-430E-8F7F-AF42B0515802}" destId="{9FA8D02D-B001-4196-8568-67F942BEF7E1}" srcOrd="8" destOrd="0" presId="urn:microsoft.com/office/officeart/2005/8/layout/target3"/>
    <dgm:cxn modelId="{A28EC7B8-A0E4-47CB-AD7E-137074988999}" type="presParOf" srcId="{EF1F42D7-74A7-430E-8F7F-AF42B0515802}" destId="{7F250EE4-575C-4B65-9ABF-BAA4ACBAC6ED}" srcOrd="9" destOrd="0" presId="urn:microsoft.com/office/officeart/2005/8/layout/target3"/>
    <dgm:cxn modelId="{ED171BD7-D670-4F2F-9A58-A2632CFEA4DC}" type="presParOf" srcId="{EF1F42D7-74A7-430E-8F7F-AF42B0515802}" destId="{38AF6C6C-04D8-49D8-AEDF-6F02EA899817}" srcOrd="10" destOrd="0" presId="urn:microsoft.com/office/officeart/2005/8/layout/target3"/>
    <dgm:cxn modelId="{5035AB81-5E53-42BA-91F1-E94FA6B6172F}" type="presParOf" srcId="{EF1F42D7-74A7-430E-8F7F-AF42B0515802}" destId="{CF4AF30A-5E82-45AA-84B4-82FD1142082A}"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D4910C1-E316-4F61-8F5D-48E9E8C96667}"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2F9BFC52-E3E3-47B7-82A9-853DA39CF1D6}">
      <dgm:prSet/>
      <dgm:spPr/>
      <dgm:t>
        <a:bodyPr/>
        <a:lstStyle/>
        <a:p>
          <a:pPr rtl="0"/>
          <a:r>
            <a:rPr lang="en-US" b="1" dirty="0"/>
            <a:t>Tailor communication style and approach</a:t>
          </a:r>
          <a:r>
            <a:rPr lang="en-US" dirty="0"/>
            <a:t>: The British company must strive to understand and respect cultural variations in communication styles, business practices, and nonverbal cues between the UK and China. This strategy will help to bridge cultural differences and build trust and understanding (Carté and Fox, 2008). The two companies should establish open lines of communication, capitalizing on technology and regular meetings to ensure all the relevant stakeholders remain informed and engaged. </a:t>
          </a:r>
        </a:p>
      </dgm:t>
    </dgm:pt>
    <dgm:pt modelId="{E33A0771-BB64-4898-B8AC-DF0117A304EF}" type="parTrans" cxnId="{885E9661-3892-4AA3-8915-1FA544551A3E}">
      <dgm:prSet/>
      <dgm:spPr/>
      <dgm:t>
        <a:bodyPr/>
        <a:lstStyle/>
        <a:p>
          <a:endParaRPr lang="en-US"/>
        </a:p>
      </dgm:t>
    </dgm:pt>
    <dgm:pt modelId="{F3017421-7505-4D7D-8E79-BE455FC8CF2E}" type="sibTrans" cxnId="{885E9661-3892-4AA3-8915-1FA544551A3E}">
      <dgm:prSet/>
      <dgm:spPr/>
      <dgm:t>
        <a:bodyPr/>
        <a:lstStyle/>
        <a:p>
          <a:endParaRPr lang="en-US"/>
        </a:p>
      </dgm:t>
    </dgm:pt>
    <dgm:pt modelId="{A136FD60-E58E-4FE2-BC69-8C6B89BE41A9}">
      <dgm:prSet/>
      <dgm:spPr/>
      <dgm:t>
        <a:bodyPr/>
        <a:lstStyle/>
        <a:p>
          <a:pPr rtl="0"/>
          <a:r>
            <a:rPr lang="en-US" b="1"/>
            <a:t>Outline Roles, Responsibilities, and Decision-Making Mechanisms</a:t>
          </a:r>
          <a:r>
            <a:rPr lang="en-US"/>
            <a:t>: It is essential to clearly define every partner’s role and responsibility to avert conflict and confusion. The partners should establish a structured decision-making process, from strategic initiatives to routine operational activities, to ensure efficient collaboration and reduce power struggles between the partners. </a:t>
          </a:r>
        </a:p>
      </dgm:t>
    </dgm:pt>
    <dgm:pt modelId="{9483E957-104D-47CF-BC07-8E53AEE70238}" type="parTrans" cxnId="{F0494801-C4D3-4F96-A183-324CBA18225C}">
      <dgm:prSet/>
      <dgm:spPr/>
      <dgm:t>
        <a:bodyPr/>
        <a:lstStyle/>
        <a:p>
          <a:endParaRPr lang="en-US"/>
        </a:p>
      </dgm:t>
    </dgm:pt>
    <dgm:pt modelId="{6B5A7847-02D3-4139-9669-9B2A556BA509}" type="sibTrans" cxnId="{F0494801-C4D3-4F96-A183-324CBA18225C}">
      <dgm:prSet/>
      <dgm:spPr/>
      <dgm:t>
        <a:bodyPr/>
        <a:lstStyle/>
        <a:p>
          <a:endParaRPr lang="en-US"/>
        </a:p>
      </dgm:t>
    </dgm:pt>
    <dgm:pt modelId="{7633DB3C-53E4-41C9-9957-A3E6F02155F3}" type="pres">
      <dgm:prSet presAssocID="{AD4910C1-E316-4F61-8F5D-48E9E8C96667}" presName="Name0" presStyleCnt="0">
        <dgm:presLayoutVars>
          <dgm:dir/>
          <dgm:resizeHandles val="exact"/>
        </dgm:presLayoutVars>
      </dgm:prSet>
      <dgm:spPr/>
    </dgm:pt>
    <dgm:pt modelId="{A27916AB-BB25-4A6E-9B5A-7C39DCCB45E0}" type="pres">
      <dgm:prSet presAssocID="{AD4910C1-E316-4F61-8F5D-48E9E8C96667}" presName="arrow" presStyleLbl="bgShp" presStyleIdx="0" presStyleCnt="1"/>
      <dgm:spPr/>
    </dgm:pt>
    <dgm:pt modelId="{295DA0D2-E1EC-4B5C-B80C-BC92EB9BC17E}" type="pres">
      <dgm:prSet presAssocID="{AD4910C1-E316-4F61-8F5D-48E9E8C96667}" presName="points" presStyleCnt="0"/>
      <dgm:spPr/>
    </dgm:pt>
    <dgm:pt modelId="{C89A5874-97A1-401F-A5E0-8A1DC128E386}" type="pres">
      <dgm:prSet presAssocID="{2F9BFC52-E3E3-47B7-82A9-853DA39CF1D6}" presName="compositeA" presStyleCnt="0"/>
      <dgm:spPr/>
    </dgm:pt>
    <dgm:pt modelId="{828CFAFE-5EBD-4396-AA00-678E7BD4B5E5}" type="pres">
      <dgm:prSet presAssocID="{2F9BFC52-E3E3-47B7-82A9-853DA39CF1D6}" presName="textA" presStyleLbl="revTx" presStyleIdx="0" presStyleCnt="2">
        <dgm:presLayoutVars>
          <dgm:bulletEnabled val="1"/>
        </dgm:presLayoutVars>
      </dgm:prSet>
      <dgm:spPr/>
    </dgm:pt>
    <dgm:pt modelId="{6C45B03F-542F-4573-94D4-E78460D23C81}" type="pres">
      <dgm:prSet presAssocID="{2F9BFC52-E3E3-47B7-82A9-853DA39CF1D6}" presName="circleA" presStyleLbl="node1" presStyleIdx="0" presStyleCnt="2"/>
      <dgm:spPr/>
    </dgm:pt>
    <dgm:pt modelId="{4608F3A5-F574-4FA6-BEC5-349984821740}" type="pres">
      <dgm:prSet presAssocID="{2F9BFC52-E3E3-47B7-82A9-853DA39CF1D6}" presName="spaceA" presStyleCnt="0"/>
      <dgm:spPr/>
    </dgm:pt>
    <dgm:pt modelId="{831AC862-2E2B-4538-B963-08E3407D9DDA}" type="pres">
      <dgm:prSet presAssocID="{F3017421-7505-4D7D-8E79-BE455FC8CF2E}" presName="space" presStyleCnt="0"/>
      <dgm:spPr/>
    </dgm:pt>
    <dgm:pt modelId="{7B8AD152-44F8-434B-AAB6-CA2ADFAC21A0}" type="pres">
      <dgm:prSet presAssocID="{A136FD60-E58E-4FE2-BC69-8C6B89BE41A9}" presName="compositeB" presStyleCnt="0"/>
      <dgm:spPr/>
    </dgm:pt>
    <dgm:pt modelId="{DDC2C3E6-7656-4C1D-961A-53E932C6260D}" type="pres">
      <dgm:prSet presAssocID="{A136FD60-E58E-4FE2-BC69-8C6B89BE41A9}" presName="textB" presStyleLbl="revTx" presStyleIdx="1" presStyleCnt="2">
        <dgm:presLayoutVars>
          <dgm:bulletEnabled val="1"/>
        </dgm:presLayoutVars>
      </dgm:prSet>
      <dgm:spPr/>
    </dgm:pt>
    <dgm:pt modelId="{608FBA75-0E05-4E40-A4A0-3AD33ECAB4A2}" type="pres">
      <dgm:prSet presAssocID="{A136FD60-E58E-4FE2-BC69-8C6B89BE41A9}" presName="circleB" presStyleLbl="node1" presStyleIdx="1" presStyleCnt="2"/>
      <dgm:spPr/>
    </dgm:pt>
    <dgm:pt modelId="{EA101099-99FB-411E-91A2-C5168919B958}" type="pres">
      <dgm:prSet presAssocID="{A136FD60-E58E-4FE2-BC69-8C6B89BE41A9}" presName="spaceB" presStyleCnt="0"/>
      <dgm:spPr/>
    </dgm:pt>
  </dgm:ptLst>
  <dgm:cxnLst>
    <dgm:cxn modelId="{F0494801-C4D3-4F96-A183-324CBA18225C}" srcId="{AD4910C1-E316-4F61-8F5D-48E9E8C96667}" destId="{A136FD60-E58E-4FE2-BC69-8C6B89BE41A9}" srcOrd="1" destOrd="0" parTransId="{9483E957-104D-47CF-BC07-8E53AEE70238}" sibTransId="{6B5A7847-02D3-4139-9669-9B2A556BA509}"/>
    <dgm:cxn modelId="{F744D510-FD17-4C94-A711-2A956B230829}" type="presOf" srcId="{A136FD60-E58E-4FE2-BC69-8C6B89BE41A9}" destId="{DDC2C3E6-7656-4C1D-961A-53E932C6260D}" srcOrd="0" destOrd="0" presId="urn:microsoft.com/office/officeart/2005/8/layout/hProcess11"/>
    <dgm:cxn modelId="{7F76AA30-E942-45B2-A924-B2D9EA985E77}" type="presOf" srcId="{2F9BFC52-E3E3-47B7-82A9-853DA39CF1D6}" destId="{828CFAFE-5EBD-4396-AA00-678E7BD4B5E5}" srcOrd="0" destOrd="0" presId="urn:microsoft.com/office/officeart/2005/8/layout/hProcess11"/>
    <dgm:cxn modelId="{885E9661-3892-4AA3-8915-1FA544551A3E}" srcId="{AD4910C1-E316-4F61-8F5D-48E9E8C96667}" destId="{2F9BFC52-E3E3-47B7-82A9-853DA39CF1D6}" srcOrd="0" destOrd="0" parTransId="{E33A0771-BB64-4898-B8AC-DF0117A304EF}" sibTransId="{F3017421-7505-4D7D-8E79-BE455FC8CF2E}"/>
    <dgm:cxn modelId="{8A05E164-8236-4AF2-9560-A370735AD1D8}" type="presOf" srcId="{AD4910C1-E316-4F61-8F5D-48E9E8C96667}" destId="{7633DB3C-53E4-41C9-9957-A3E6F02155F3}" srcOrd="0" destOrd="0" presId="urn:microsoft.com/office/officeart/2005/8/layout/hProcess11"/>
    <dgm:cxn modelId="{5A9009B4-5137-441A-944E-571BEA8BFF5A}" type="presParOf" srcId="{7633DB3C-53E4-41C9-9957-A3E6F02155F3}" destId="{A27916AB-BB25-4A6E-9B5A-7C39DCCB45E0}" srcOrd="0" destOrd="0" presId="urn:microsoft.com/office/officeart/2005/8/layout/hProcess11"/>
    <dgm:cxn modelId="{8B42E6D8-A657-45ED-A711-179E81A4743C}" type="presParOf" srcId="{7633DB3C-53E4-41C9-9957-A3E6F02155F3}" destId="{295DA0D2-E1EC-4B5C-B80C-BC92EB9BC17E}" srcOrd="1" destOrd="0" presId="urn:microsoft.com/office/officeart/2005/8/layout/hProcess11"/>
    <dgm:cxn modelId="{F20B776B-2FB6-407C-998E-2B17F072FB70}" type="presParOf" srcId="{295DA0D2-E1EC-4B5C-B80C-BC92EB9BC17E}" destId="{C89A5874-97A1-401F-A5E0-8A1DC128E386}" srcOrd="0" destOrd="0" presId="urn:microsoft.com/office/officeart/2005/8/layout/hProcess11"/>
    <dgm:cxn modelId="{8DDCEF19-E01A-4193-9EE6-C866EDC5823C}" type="presParOf" srcId="{C89A5874-97A1-401F-A5E0-8A1DC128E386}" destId="{828CFAFE-5EBD-4396-AA00-678E7BD4B5E5}" srcOrd="0" destOrd="0" presId="urn:microsoft.com/office/officeart/2005/8/layout/hProcess11"/>
    <dgm:cxn modelId="{850B18F3-47AD-4BAC-80E6-7AE0785D4E66}" type="presParOf" srcId="{C89A5874-97A1-401F-A5E0-8A1DC128E386}" destId="{6C45B03F-542F-4573-94D4-E78460D23C81}" srcOrd="1" destOrd="0" presId="urn:microsoft.com/office/officeart/2005/8/layout/hProcess11"/>
    <dgm:cxn modelId="{09A6EEB8-715E-4BDE-8B67-0FC9DAAD9BC5}" type="presParOf" srcId="{C89A5874-97A1-401F-A5E0-8A1DC128E386}" destId="{4608F3A5-F574-4FA6-BEC5-349984821740}" srcOrd="2" destOrd="0" presId="urn:microsoft.com/office/officeart/2005/8/layout/hProcess11"/>
    <dgm:cxn modelId="{CCEC6656-1334-4975-ACBD-14388DCA8C82}" type="presParOf" srcId="{295DA0D2-E1EC-4B5C-B80C-BC92EB9BC17E}" destId="{831AC862-2E2B-4538-B963-08E3407D9DDA}" srcOrd="1" destOrd="0" presId="urn:microsoft.com/office/officeart/2005/8/layout/hProcess11"/>
    <dgm:cxn modelId="{81A7AD3E-BCD4-4903-BE0F-751706E6DE6E}" type="presParOf" srcId="{295DA0D2-E1EC-4B5C-B80C-BC92EB9BC17E}" destId="{7B8AD152-44F8-434B-AAB6-CA2ADFAC21A0}" srcOrd="2" destOrd="0" presId="urn:microsoft.com/office/officeart/2005/8/layout/hProcess11"/>
    <dgm:cxn modelId="{9F326A03-3604-4A55-B14E-81F1B755E7B1}" type="presParOf" srcId="{7B8AD152-44F8-434B-AAB6-CA2ADFAC21A0}" destId="{DDC2C3E6-7656-4C1D-961A-53E932C6260D}" srcOrd="0" destOrd="0" presId="urn:microsoft.com/office/officeart/2005/8/layout/hProcess11"/>
    <dgm:cxn modelId="{08C1B24B-851D-43C2-B3C0-FD0110780A93}" type="presParOf" srcId="{7B8AD152-44F8-434B-AAB6-CA2ADFAC21A0}" destId="{608FBA75-0E05-4E40-A4A0-3AD33ECAB4A2}" srcOrd="1" destOrd="0" presId="urn:microsoft.com/office/officeart/2005/8/layout/hProcess11"/>
    <dgm:cxn modelId="{6E5B0B98-C181-48EC-B2F5-8F65D78FA9F4}" type="presParOf" srcId="{7B8AD152-44F8-434B-AAB6-CA2ADFAC21A0}" destId="{EA101099-99FB-411E-91A2-C5168919B958}"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64A2882-31AC-4B9B-8291-A1D8BDB5C45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1CD7EE2-E4EB-4E14-B7B9-F6186A27EA6C}">
      <dgm:prSet/>
      <dgm:spPr/>
      <dgm:t>
        <a:bodyPr/>
        <a:lstStyle/>
        <a:p>
          <a:pPr rtl="0"/>
          <a:r>
            <a:rPr lang="en-US"/>
            <a:t>Managing communication between clients and teams from different regions with different cultures and values can be challenging for international companies.</a:t>
          </a:r>
        </a:p>
      </dgm:t>
    </dgm:pt>
    <dgm:pt modelId="{7F36D886-095C-42B9-8A97-93EAD4674EE4}" type="parTrans" cxnId="{FE0610F1-AACA-44C0-B594-AB020A828175}">
      <dgm:prSet/>
      <dgm:spPr/>
      <dgm:t>
        <a:bodyPr/>
        <a:lstStyle/>
        <a:p>
          <a:endParaRPr lang="en-US"/>
        </a:p>
      </dgm:t>
    </dgm:pt>
    <dgm:pt modelId="{6022C4D6-BC5E-42B0-9881-E413B6947AF4}" type="sibTrans" cxnId="{FE0610F1-AACA-44C0-B594-AB020A828175}">
      <dgm:prSet/>
      <dgm:spPr/>
      <dgm:t>
        <a:bodyPr/>
        <a:lstStyle/>
        <a:p>
          <a:endParaRPr lang="en-US"/>
        </a:p>
      </dgm:t>
    </dgm:pt>
    <dgm:pt modelId="{8E6B6CCE-1BEA-489D-B21E-170C52D6A6E5}">
      <dgm:prSet/>
      <dgm:spPr/>
      <dgm:t>
        <a:bodyPr/>
        <a:lstStyle/>
        <a:p>
          <a:pPr rtl="0"/>
          <a:r>
            <a:rPr lang="en-US"/>
            <a:t>Businesses must understand how to navigate a complex business environment characterized by cultural variations and language barriers to convey their messages accurately.</a:t>
          </a:r>
        </a:p>
      </dgm:t>
    </dgm:pt>
    <dgm:pt modelId="{EFDC54F1-1857-4E8F-8C81-1D801262A94B}" type="parTrans" cxnId="{64C91AA5-02CE-4CD8-87C3-D58FA5C3F858}">
      <dgm:prSet/>
      <dgm:spPr/>
      <dgm:t>
        <a:bodyPr/>
        <a:lstStyle/>
        <a:p>
          <a:endParaRPr lang="en-US"/>
        </a:p>
      </dgm:t>
    </dgm:pt>
    <dgm:pt modelId="{45E8B400-5B6E-4147-A727-F431B111762F}" type="sibTrans" cxnId="{64C91AA5-02CE-4CD8-87C3-D58FA5C3F858}">
      <dgm:prSet/>
      <dgm:spPr/>
      <dgm:t>
        <a:bodyPr/>
        <a:lstStyle/>
        <a:p>
          <a:endParaRPr lang="en-US"/>
        </a:p>
      </dgm:t>
    </dgm:pt>
    <dgm:pt modelId="{192CB7DB-4CFA-4BC7-A943-DFBCBE35D159}">
      <dgm:prSet/>
      <dgm:spPr/>
      <dgm:t>
        <a:bodyPr/>
        <a:lstStyle/>
        <a:p>
          <a:pPr rtl="0"/>
          <a:r>
            <a:rPr lang="en-US"/>
            <a:t>This presentation focused on how a UK company can apply Hofstede's cultural dimensions to understand cultural differences between the British and China.</a:t>
          </a:r>
        </a:p>
      </dgm:t>
    </dgm:pt>
    <dgm:pt modelId="{32E57294-7C30-40DD-9D88-7E2BE1A5F816}" type="parTrans" cxnId="{9ED432EF-495E-44C3-ACC1-2E489DDCEAA0}">
      <dgm:prSet/>
      <dgm:spPr/>
      <dgm:t>
        <a:bodyPr/>
        <a:lstStyle/>
        <a:p>
          <a:endParaRPr lang="en-US"/>
        </a:p>
      </dgm:t>
    </dgm:pt>
    <dgm:pt modelId="{39470B4B-3353-4C26-924A-406CADB9685F}" type="sibTrans" cxnId="{9ED432EF-495E-44C3-ACC1-2E489DDCEAA0}">
      <dgm:prSet/>
      <dgm:spPr/>
      <dgm:t>
        <a:bodyPr/>
        <a:lstStyle/>
        <a:p>
          <a:endParaRPr lang="en-US"/>
        </a:p>
      </dgm:t>
    </dgm:pt>
    <dgm:pt modelId="{D33BD26A-1B8F-4F2C-9E24-3D134E97BAFC}">
      <dgm:prSet/>
      <dgm:spPr/>
      <dgm:t>
        <a:bodyPr/>
        <a:lstStyle/>
        <a:p>
          <a:pPr rtl="0"/>
          <a:r>
            <a:rPr lang="en-US"/>
            <a:t>Understanding these differences enhances the partners’ cultural sensitivity and awareness, which is vital in international business communication.</a:t>
          </a:r>
        </a:p>
      </dgm:t>
    </dgm:pt>
    <dgm:pt modelId="{388FED50-88F9-449F-8E83-DBB9D9DB39C3}" type="parTrans" cxnId="{466FB2D7-19AC-44AC-9B33-67256ACB80A5}">
      <dgm:prSet/>
      <dgm:spPr/>
      <dgm:t>
        <a:bodyPr/>
        <a:lstStyle/>
        <a:p>
          <a:endParaRPr lang="en-US"/>
        </a:p>
      </dgm:t>
    </dgm:pt>
    <dgm:pt modelId="{E43FE899-5F96-45C2-AB6A-29B011092639}" type="sibTrans" cxnId="{466FB2D7-19AC-44AC-9B33-67256ACB80A5}">
      <dgm:prSet/>
      <dgm:spPr/>
      <dgm:t>
        <a:bodyPr/>
        <a:lstStyle/>
        <a:p>
          <a:endParaRPr lang="en-US"/>
        </a:p>
      </dgm:t>
    </dgm:pt>
    <dgm:pt modelId="{1BE8B0FD-EFD8-486D-8460-98FD5D3D1224}">
      <dgm:prSet/>
      <dgm:spPr/>
      <dgm:t>
        <a:bodyPr/>
        <a:lstStyle/>
        <a:p>
          <a:pPr rtl="0"/>
          <a:r>
            <a:rPr lang="en-US"/>
            <a:t>Cultural awareness enables business partners to tailor their communication messages, channels, and practices to help build robust relationships and trust among partners.</a:t>
          </a:r>
        </a:p>
      </dgm:t>
    </dgm:pt>
    <dgm:pt modelId="{323F9771-1F1A-4A5D-8997-1BB34029D139}" type="parTrans" cxnId="{76C39537-2666-42D0-A099-7D3A4F2426E7}">
      <dgm:prSet/>
      <dgm:spPr/>
      <dgm:t>
        <a:bodyPr/>
        <a:lstStyle/>
        <a:p>
          <a:endParaRPr lang="en-US"/>
        </a:p>
      </dgm:t>
    </dgm:pt>
    <dgm:pt modelId="{962703E5-9D21-4403-B48D-7BEEB34A4918}" type="sibTrans" cxnId="{76C39537-2666-42D0-A099-7D3A4F2426E7}">
      <dgm:prSet/>
      <dgm:spPr/>
      <dgm:t>
        <a:bodyPr/>
        <a:lstStyle/>
        <a:p>
          <a:endParaRPr lang="en-US"/>
        </a:p>
      </dgm:t>
    </dgm:pt>
    <dgm:pt modelId="{EA64683D-234B-46DE-933B-93C21BD4A51D}">
      <dgm:prSet/>
      <dgm:spPr/>
      <dgm:t>
        <a:bodyPr/>
        <a:lstStyle/>
        <a:p>
          <a:pPr rtl="0"/>
          <a:r>
            <a:rPr lang="en-US"/>
            <a:t>This aspect allows for the partnership to succeed in China.</a:t>
          </a:r>
        </a:p>
      </dgm:t>
    </dgm:pt>
    <dgm:pt modelId="{0A86CA1E-9236-4A11-ADBA-74448844BFDD}" type="parTrans" cxnId="{19269F0F-9CB0-4B44-B5A7-38E9E7788990}">
      <dgm:prSet/>
      <dgm:spPr/>
      <dgm:t>
        <a:bodyPr/>
        <a:lstStyle/>
        <a:p>
          <a:endParaRPr lang="en-US"/>
        </a:p>
      </dgm:t>
    </dgm:pt>
    <dgm:pt modelId="{B267E083-20DB-4825-85ED-CC2B2BF442CB}" type="sibTrans" cxnId="{19269F0F-9CB0-4B44-B5A7-38E9E7788990}">
      <dgm:prSet/>
      <dgm:spPr/>
      <dgm:t>
        <a:bodyPr/>
        <a:lstStyle/>
        <a:p>
          <a:endParaRPr lang="en-US"/>
        </a:p>
      </dgm:t>
    </dgm:pt>
    <dgm:pt modelId="{4A3B9F10-D183-4050-9F78-0A40C2057458}">
      <dgm:prSet/>
      <dgm:spPr/>
      <dgm:t>
        <a:bodyPr/>
        <a:lstStyle/>
        <a:p>
          <a:pPr rtl="0"/>
          <a:r>
            <a:rPr lang="en-US"/>
            <a:t>Effective international business communication can be instrumental in bridging cultural variations, building trust, and paving the way for successful business ventures in the global market. </a:t>
          </a:r>
        </a:p>
      </dgm:t>
    </dgm:pt>
    <dgm:pt modelId="{F71068EA-D40E-4909-94C1-18B1D5157CC8}" type="parTrans" cxnId="{FF81CD0E-CA75-47C4-8808-4CE55F362326}">
      <dgm:prSet/>
      <dgm:spPr/>
      <dgm:t>
        <a:bodyPr/>
        <a:lstStyle/>
        <a:p>
          <a:endParaRPr lang="en-US"/>
        </a:p>
      </dgm:t>
    </dgm:pt>
    <dgm:pt modelId="{A34CF2EB-D2DF-4F20-B189-C258A4D3D303}" type="sibTrans" cxnId="{FF81CD0E-CA75-47C4-8808-4CE55F362326}">
      <dgm:prSet/>
      <dgm:spPr/>
      <dgm:t>
        <a:bodyPr/>
        <a:lstStyle/>
        <a:p>
          <a:endParaRPr lang="en-US"/>
        </a:p>
      </dgm:t>
    </dgm:pt>
    <dgm:pt modelId="{8E1E0A51-FA62-4302-B317-3303139FED44}" type="pres">
      <dgm:prSet presAssocID="{864A2882-31AC-4B9B-8291-A1D8BDB5C45E}" presName="vert0" presStyleCnt="0">
        <dgm:presLayoutVars>
          <dgm:dir/>
          <dgm:animOne val="branch"/>
          <dgm:animLvl val="lvl"/>
        </dgm:presLayoutVars>
      </dgm:prSet>
      <dgm:spPr/>
    </dgm:pt>
    <dgm:pt modelId="{0AB2DDB8-BC1D-4109-87BE-06409983980C}" type="pres">
      <dgm:prSet presAssocID="{51CD7EE2-E4EB-4E14-B7B9-F6186A27EA6C}" presName="thickLine" presStyleLbl="alignNode1" presStyleIdx="0" presStyleCnt="7"/>
      <dgm:spPr/>
    </dgm:pt>
    <dgm:pt modelId="{882D5E5D-6C8B-4B80-BD3F-7A9C0D043B58}" type="pres">
      <dgm:prSet presAssocID="{51CD7EE2-E4EB-4E14-B7B9-F6186A27EA6C}" presName="horz1" presStyleCnt="0"/>
      <dgm:spPr/>
    </dgm:pt>
    <dgm:pt modelId="{C94CD69B-6D89-4944-BB40-B52A01011A3D}" type="pres">
      <dgm:prSet presAssocID="{51CD7EE2-E4EB-4E14-B7B9-F6186A27EA6C}" presName="tx1" presStyleLbl="revTx" presStyleIdx="0" presStyleCnt="7"/>
      <dgm:spPr/>
    </dgm:pt>
    <dgm:pt modelId="{A27A8ED9-07E5-40C6-89D1-5CBED00D961E}" type="pres">
      <dgm:prSet presAssocID="{51CD7EE2-E4EB-4E14-B7B9-F6186A27EA6C}" presName="vert1" presStyleCnt="0"/>
      <dgm:spPr/>
    </dgm:pt>
    <dgm:pt modelId="{5DB7C88A-9F08-4C1D-A2BD-BC8908D1DCF6}" type="pres">
      <dgm:prSet presAssocID="{8E6B6CCE-1BEA-489D-B21E-170C52D6A6E5}" presName="thickLine" presStyleLbl="alignNode1" presStyleIdx="1" presStyleCnt="7"/>
      <dgm:spPr/>
    </dgm:pt>
    <dgm:pt modelId="{9FB9D617-C003-43B6-B0D6-8D1AF64673F3}" type="pres">
      <dgm:prSet presAssocID="{8E6B6CCE-1BEA-489D-B21E-170C52D6A6E5}" presName="horz1" presStyleCnt="0"/>
      <dgm:spPr/>
    </dgm:pt>
    <dgm:pt modelId="{93CE17A0-690E-4F66-87C5-8BF424989DDF}" type="pres">
      <dgm:prSet presAssocID="{8E6B6CCE-1BEA-489D-B21E-170C52D6A6E5}" presName="tx1" presStyleLbl="revTx" presStyleIdx="1" presStyleCnt="7"/>
      <dgm:spPr/>
    </dgm:pt>
    <dgm:pt modelId="{92204265-F4F6-4282-B3C8-9FBBA9E7D0A2}" type="pres">
      <dgm:prSet presAssocID="{8E6B6CCE-1BEA-489D-B21E-170C52D6A6E5}" presName="vert1" presStyleCnt="0"/>
      <dgm:spPr/>
    </dgm:pt>
    <dgm:pt modelId="{74890711-E44B-4171-8920-4E48130A7F0B}" type="pres">
      <dgm:prSet presAssocID="{192CB7DB-4CFA-4BC7-A943-DFBCBE35D159}" presName="thickLine" presStyleLbl="alignNode1" presStyleIdx="2" presStyleCnt="7"/>
      <dgm:spPr/>
    </dgm:pt>
    <dgm:pt modelId="{FE677D71-CE90-491A-8040-EECD484F08CD}" type="pres">
      <dgm:prSet presAssocID="{192CB7DB-4CFA-4BC7-A943-DFBCBE35D159}" presName="horz1" presStyleCnt="0"/>
      <dgm:spPr/>
    </dgm:pt>
    <dgm:pt modelId="{18AF9185-10EE-4F5F-B893-1EE014D0AA4F}" type="pres">
      <dgm:prSet presAssocID="{192CB7DB-4CFA-4BC7-A943-DFBCBE35D159}" presName="tx1" presStyleLbl="revTx" presStyleIdx="2" presStyleCnt="7"/>
      <dgm:spPr/>
    </dgm:pt>
    <dgm:pt modelId="{00DA668D-7B02-49BF-8281-C5D0062939B0}" type="pres">
      <dgm:prSet presAssocID="{192CB7DB-4CFA-4BC7-A943-DFBCBE35D159}" presName="vert1" presStyleCnt="0"/>
      <dgm:spPr/>
    </dgm:pt>
    <dgm:pt modelId="{634F8346-BFA2-469E-A880-82CDAC106FEA}" type="pres">
      <dgm:prSet presAssocID="{D33BD26A-1B8F-4F2C-9E24-3D134E97BAFC}" presName="thickLine" presStyleLbl="alignNode1" presStyleIdx="3" presStyleCnt="7"/>
      <dgm:spPr/>
    </dgm:pt>
    <dgm:pt modelId="{2532C675-9AC6-4733-A222-2DAD0B0E7740}" type="pres">
      <dgm:prSet presAssocID="{D33BD26A-1B8F-4F2C-9E24-3D134E97BAFC}" presName="horz1" presStyleCnt="0"/>
      <dgm:spPr/>
    </dgm:pt>
    <dgm:pt modelId="{A456D769-800C-4F9A-9362-76544F1756F5}" type="pres">
      <dgm:prSet presAssocID="{D33BD26A-1B8F-4F2C-9E24-3D134E97BAFC}" presName="tx1" presStyleLbl="revTx" presStyleIdx="3" presStyleCnt="7"/>
      <dgm:spPr/>
    </dgm:pt>
    <dgm:pt modelId="{EA8B4648-16BF-4127-8EE6-C3168D07FB82}" type="pres">
      <dgm:prSet presAssocID="{D33BD26A-1B8F-4F2C-9E24-3D134E97BAFC}" presName="vert1" presStyleCnt="0"/>
      <dgm:spPr/>
    </dgm:pt>
    <dgm:pt modelId="{FDCB96AF-07EE-4DBC-8FE3-35BB6306C8E2}" type="pres">
      <dgm:prSet presAssocID="{1BE8B0FD-EFD8-486D-8460-98FD5D3D1224}" presName="thickLine" presStyleLbl="alignNode1" presStyleIdx="4" presStyleCnt="7"/>
      <dgm:spPr/>
    </dgm:pt>
    <dgm:pt modelId="{7536FBD0-4FAC-4BDA-8D2D-186D48CA2691}" type="pres">
      <dgm:prSet presAssocID="{1BE8B0FD-EFD8-486D-8460-98FD5D3D1224}" presName="horz1" presStyleCnt="0"/>
      <dgm:spPr/>
    </dgm:pt>
    <dgm:pt modelId="{0B7C22CE-82FD-48A6-98FE-1C7AF3379BAA}" type="pres">
      <dgm:prSet presAssocID="{1BE8B0FD-EFD8-486D-8460-98FD5D3D1224}" presName="tx1" presStyleLbl="revTx" presStyleIdx="4" presStyleCnt="7"/>
      <dgm:spPr/>
    </dgm:pt>
    <dgm:pt modelId="{DD77E8C5-5474-4BBF-AD85-1CE06D051548}" type="pres">
      <dgm:prSet presAssocID="{1BE8B0FD-EFD8-486D-8460-98FD5D3D1224}" presName="vert1" presStyleCnt="0"/>
      <dgm:spPr/>
    </dgm:pt>
    <dgm:pt modelId="{C09B58CF-94E2-4299-B7D4-74602B5CD6AD}" type="pres">
      <dgm:prSet presAssocID="{EA64683D-234B-46DE-933B-93C21BD4A51D}" presName="thickLine" presStyleLbl="alignNode1" presStyleIdx="5" presStyleCnt="7"/>
      <dgm:spPr/>
    </dgm:pt>
    <dgm:pt modelId="{65579A0D-B927-4252-BC34-91EB04C4A782}" type="pres">
      <dgm:prSet presAssocID="{EA64683D-234B-46DE-933B-93C21BD4A51D}" presName="horz1" presStyleCnt="0"/>
      <dgm:spPr/>
    </dgm:pt>
    <dgm:pt modelId="{B09469A2-974B-4771-B24E-E2CBE59EDCA4}" type="pres">
      <dgm:prSet presAssocID="{EA64683D-234B-46DE-933B-93C21BD4A51D}" presName="tx1" presStyleLbl="revTx" presStyleIdx="5" presStyleCnt="7"/>
      <dgm:spPr/>
    </dgm:pt>
    <dgm:pt modelId="{F62DC778-87E4-48C4-96BE-37F39BC894CE}" type="pres">
      <dgm:prSet presAssocID="{EA64683D-234B-46DE-933B-93C21BD4A51D}" presName="vert1" presStyleCnt="0"/>
      <dgm:spPr/>
    </dgm:pt>
    <dgm:pt modelId="{E60D4357-8381-4944-9012-EA971AAF2A07}" type="pres">
      <dgm:prSet presAssocID="{4A3B9F10-D183-4050-9F78-0A40C2057458}" presName="thickLine" presStyleLbl="alignNode1" presStyleIdx="6" presStyleCnt="7"/>
      <dgm:spPr/>
    </dgm:pt>
    <dgm:pt modelId="{842DFB85-190E-4763-9EAC-EC050FF0D75C}" type="pres">
      <dgm:prSet presAssocID="{4A3B9F10-D183-4050-9F78-0A40C2057458}" presName="horz1" presStyleCnt="0"/>
      <dgm:spPr/>
    </dgm:pt>
    <dgm:pt modelId="{AE103E96-B18B-4A44-A5F7-43BF107D0352}" type="pres">
      <dgm:prSet presAssocID="{4A3B9F10-D183-4050-9F78-0A40C2057458}" presName="tx1" presStyleLbl="revTx" presStyleIdx="6" presStyleCnt="7"/>
      <dgm:spPr/>
    </dgm:pt>
    <dgm:pt modelId="{476797C7-1041-42E5-BAB0-33944B152784}" type="pres">
      <dgm:prSet presAssocID="{4A3B9F10-D183-4050-9F78-0A40C2057458}" presName="vert1" presStyleCnt="0"/>
      <dgm:spPr/>
    </dgm:pt>
  </dgm:ptLst>
  <dgm:cxnLst>
    <dgm:cxn modelId="{238C1807-F1E0-49A3-AC8E-9D989AADB887}" type="presOf" srcId="{1BE8B0FD-EFD8-486D-8460-98FD5D3D1224}" destId="{0B7C22CE-82FD-48A6-98FE-1C7AF3379BAA}" srcOrd="0" destOrd="0" presId="urn:microsoft.com/office/officeart/2008/layout/LinedList"/>
    <dgm:cxn modelId="{FF81CD0E-CA75-47C4-8808-4CE55F362326}" srcId="{864A2882-31AC-4B9B-8291-A1D8BDB5C45E}" destId="{4A3B9F10-D183-4050-9F78-0A40C2057458}" srcOrd="6" destOrd="0" parTransId="{F71068EA-D40E-4909-94C1-18B1D5157CC8}" sibTransId="{A34CF2EB-D2DF-4F20-B189-C258A4D3D303}"/>
    <dgm:cxn modelId="{19269F0F-9CB0-4B44-B5A7-38E9E7788990}" srcId="{864A2882-31AC-4B9B-8291-A1D8BDB5C45E}" destId="{EA64683D-234B-46DE-933B-93C21BD4A51D}" srcOrd="5" destOrd="0" parTransId="{0A86CA1E-9236-4A11-ADBA-74448844BFDD}" sibTransId="{B267E083-20DB-4825-85ED-CC2B2BF442CB}"/>
    <dgm:cxn modelId="{596BF319-FF1B-480B-9949-7850FDF72F40}" type="presOf" srcId="{EA64683D-234B-46DE-933B-93C21BD4A51D}" destId="{B09469A2-974B-4771-B24E-E2CBE59EDCA4}" srcOrd="0" destOrd="0" presId="urn:microsoft.com/office/officeart/2008/layout/LinedList"/>
    <dgm:cxn modelId="{F4A1E91D-9A2D-4892-9A49-751EE896CF73}" type="presOf" srcId="{864A2882-31AC-4B9B-8291-A1D8BDB5C45E}" destId="{8E1E0A51-FA62-4302-B317-3303139FED44}" srcOrd="0" destOrd="0" presId="urn:microsoft.com/office/officeart/2008/layout/LinedList"/>
    <dgm:cxn modelId="{76C39537-2666-42D0-A099-7D3A4F2426E7}" srcId="{864A2882-31AC-4B9B-8291-A1D8BDB5C45E}" destId="{1BE8B0FD-EFD8-486D-8460-98FD5D3D1224}" srcOrd="4" destOrd="0" parTransId="{323F9771-1F1A-4A5D-8997-1BB34029D139}" sibTransId="{962703E5-9D21-4403-B48D-7BEEB34A4918}"/>
    <dgm:cxn modelId="{EEBB3D6B-9E09-4A0B-8407-B150522EB9AB}" type="presOf" srcId="{51CD7EE2-E4EB-4E14-B7B9-F6186A27EA6C}" destId="{C94CD69B-6D89-4944-BB40-B52A01011A3D}" srcOrd="0" destOrd="0" presId="urn:microsoft.com/office/officeart/2008/layout/LinedList"/>
    <dgm:cxn modelId="{1BF66058-2F4C-4782-8BB7-6B13EDCC2F48}" type="presOf" srcId="{D33BD26A-1B8F-4F2C-9E24-3D134E97BAFC}" destId="{A456D769-800C-4F9A-9362-76544F1756F5}" srcOrd="0" destOrd="0" presId="urn:microsoft.com/office/officeart/2008/layout/LinedList"/>
    <dgm:cxn modelId="{4260C18C-B440-4597-812B-3878501DB4C3}" type="presOf" srcId="{4A3B9F10-D183-4050-9F78-0A40C2057458}" destId="{AE103E96-B18B-4A44-A5F7-43BF107D0352}" srcOrd="0" destOrd="0" presId="urn:microsoft.com/office/officeart/2008/layout/LinedList"/>
    <dgm:cxn modelId="{64C91AA5-02CE-4CD8-87C3-D58FA5C3F858}" srcId="{864A2882-31AC-4B9B-8291-A1D8BDB5C45E}" destId="{8E6B6CCE-1BEA-489D-B21E-170C52D6A6E5}" srcOrd="1" destOrd="0" parTransId="{EFDC54F1-1857-4E8F-8C81-1D801262A94B}" sibTransId="{45E8B400-5B6E-4147-A727-F431B111762F}"/>
    <dgm:cxn modelId="{7144A2B1-2FBE-4A90-97F2-AF324909ABE9}" type="presOf" srcId="{192CB7DB-4CFA-4BC7-A943-DFBCBE35D159}" destId="{18AF9185-10EE-4F5F-B893-1EE014D0AA4F}" srcOrd="0" destOrd="0" presId="urn:microsoft.com/office/officeart/2008/layout/LinedList"/>
    <dgm:cxn modelId="{6EE7E1D0-9C8B-4D14-8DEF-CCDE6A838C90}" type="presOf" srcId="{8E6B6CCE-1BEA-489D-B21E-170C52D6A6E5}" destId="{93CE17A0-690E-4F66-87C5-8BF424989DDF}" srcOrd="0" destOrd="0" presId="urn:microsoft.com/office/officeart/2008/layout/LinedList"/>
    <dgm:cxn modelId="{466FB2D7-19AC-44AC-9B33-67256ACB80A5}" srcId="{864A2882-31AC-4B9B-8291-A1D8BDB5C45E}" destId="{D33BD26A-1B8F-4F2C-9E24-3D134E97BAFC}" srcOrd="3" destOrd="0" parTransId="{388FED50-88F9-449F-8E83-DBB9D9DB39C3}" sibTransId="{E43FE899-5F96-45C2-AB6A-29B011092639}"/>
    <dgm:cxn modelId="{9ED432EF-495E-44C3-ACC1-2E489DDCEAA0}" srcId="{864A2882-31AC-4B9B-8291-A1D8BDB5C45E}" destId="{192CB7DB-4CFA-4BC7-A943-DFBCBE35D159}" srcOrd="2" destOrd="0" parTransId="{32E57294-7C30-40DD-9D88-7E2BE1A5F816}" sibTransId="{39470B4B-3353-4C26-924A-406CADB9685F}"/>
    <dgm:cxn modelId="{FE0610F1-AACA-44C0-B594-AB020A828175}" srcId="{864A2882-31AC-4B9B-8291-A1D8BDB5C45E}" destId="{51CD7EE2-E4EB-4E14-B7B9-F6186A27EA6C}" srcOrd="0" destOrd="0" parTransId="{7F36D886-095C-42B9-8A97-93EAD4674EE4}" sibTransId="{6022C4D6-BC5E-42B0-9881-E413B6947AF4}"/>
    <dgm:cxn modelId="{CA60F334-B640-4734-AF43-93FEEACFDA7E}" type="presParOf" srcId="{8E1E0A51-FA62-4302-B317-3303139FED44}" destId="{0AB2DDB8-BC1D-4109-87BE-06409983980C}" srcOrd="0" destOrd="0" presId="urn:microsoft.com/office/officeart/2008/layout/LinedList"/>
    <dgm:cxn modelId="{6D896E99-3C4E-41DD-9571-4257AA26E9ED}" type="presParOf" srcId="{8E1E0A51-FA62-4302-B317-3303139FED44}" destId="{882D5E5D-6C8B-4B80-BD3F-7A9C0D043B58}" srcOrd="1" destOrd="0" presId="urn:microsoft.com/office/officeart/2008/layout/LinedList"/>
    <dgm:cxn modelId="{0C0C86AE-B505-4C22-BD32-B5F5202FDA4F}" type="presParOf" srcId="{882D5E5D-6C8B-4B80-BD3F-7A9C0D043B58}" destId="{C94CD69B-6D89-4944-BB40-B52A01011A3D}" srcOrd="0" destOrd="0" presId="urn:microsoft.com/office/officeart/2008/layout/LinedList"/>
    <dgm:cxn modelId="{FE2AE678-15D3-44B8-A850-8DA66169F049}" type="presParOf" srcId="{882D5E5D-6C8B-4B80-BD3F-7A9C0D043B58}" destId="{A27A8ED9-07E5-40C6-89D1-5CBED00D961E}" srcOrd="1" destOrd="0" presId="urn:microsoft.com/office/officeart/2008/layout/LinedList"/>
    <dgm:cxn modelId="{4331561E-7D4F-4F46-A56A-3AD93CC51E52}" type="presParOf" srcId="{8E1E0A51-FA62-4302-B317-3303139FED44}" destId="{5DB7C88A-9F08-4C1D-A2BD-BC8908D1DCF6}" srcOrd="2" destOrd="0" presId="urn:microsoft.com/office/officeart/2008/layout/LinedList"/>
    <dgm:cxn modelId="{3A4FFDCC-882B-499A-AD49-A5F4BD75FA2D}" type="presParOf" srcId="{8E1E0A51-FA62-4302-B317-3303139FED44}" destId="{9FB9D617-C003-43B6-B0D6-8D1AF64673F3}" srcOrd="3" destOrd="0" presId="urn:microsoft.com/office/officeart/2008/layout/LinedList"/>
    <dgm:cxn modelId="{BFE313AB-3581-4733-A0C4-5E772173501D}" type="presParOf" srcId="{9FB9D617-C003-43B6-B0D6-8D1AF64673F3}" destId="{93CE17A0-690E-4F66-87C5-8BF424989DDF}" srcOrd="0" destOrd="0" presId="urn:microsoft.com/office/officeart/2008/layout/LinedList"/>
    <dgm:cxn modelId="{3D8BF1EC-EBD9-470C-9632-EC0CADAC86E4}" type="presParOf" srcId="{9FB9D617-C003-43B6-B0D6-8D1AF64673F3}" destId="{92204265-F4F6-4282-B3C8-9FBBA9E7D0A2}" srcOrd="1" destOrd="0" presId="urn:microsoft.com/office/officeart/2008/layout/LinedList"/>
    <dgm:cxn modelId="{997B0AAA-3607-44BA-80D7-7E952FE0DFDF}" type="presParOf" srcId="{8E1E0A51-FA62-4302-B317-3303139FED44}" destId="{74890711-E44B-4171-8920-4E48130A7F0B}" srcOrd="4" destOrd="0" presId="urn:microsoft.com/office/officeart/2008/layout/LinedList"/>
    <dgm:cxn modelId="{E4B4E39E-A8A9-4A8F-8723-FB21397BDACA}" type="presParOf" srcId="{8E1E0A51-FA62-4302-B317-3303139FED44}" destId="{FE677D71-CE90-491A-8040-EECD484F08CD}" srcOrd="5" destOrd="0" presId="urn:microsoft.com/office/officeart/2008/layout/LinedList"/>
    <dgm:cxn modelId="{420A727C-6914-4AE7-8A54-F7CF36807011}" type="presParOf" srcId="{FE677D71-CE90-491A-8040-EECD484F08CD}" destId="{18AF9185-10EE-4F5F-B893-1EE014D0AA4F}" srcOrd="0" destOrd="0" presId="urn:microsoft.com/office/officeart/2008/layout/LinedList"/>
    <dgm:cxn modelId="{D9590EE8-259E-4F83-B816-1E2F08536887}" type="presParOf" srcId="{FE677D71-CE90-491A-8040-EECD484F08CD}" destId="{00DA668D-7B02-49BF-8281-C5D0062939B0}" srcOrd="1" destOrd="0" presId="urn:microsoft.com/office/officeart/2008/layout/LinedList"/>
    <dgm:cxn modelId="{D24E42F0-1124-4587-AACD-96801AB678FF}" type="presParOf" srcId="{8E1E0A51-FA62-4302-B317-3303139FED44}" destId="{634F8346-BFA2-469E-A880-82CDAC106FEA}" srcOrd="6" destOrd="0" presId="urn:microsoft.com/office/officeart/2008/layout/LinedList"/>
    <dgm:cxn modelId="{FAFAA6D8-9212-4DBA-AF52-32F125C4D931}" type="presParOf" srcId="{8E1E0A51-FA62-4302-B317-3303139FED44}" destId="{2532C675-9AC6-4733-A222-2DAD0B0E7740}" srcOrd="7" destOrd="0" presId="urn:microsoft.com/office/officeart/2008/layout/LinedList"/>
    <dgm:cxn modelId="{4C8BF93F-ECFE-4C74-8C78-0A4E1791C4EA}" type="presParOf" srcId="{2532C675-9AC6-4733-A222-2DAD0B0E7740}" destId="{A456D769-800C-4F9A-9362-76544F1756F5}" srcOrd="0" destOrd="0" presId="urn:microsoft.com/office/officeart/2008/layout/LinedList"/>
    <dgm:cxn modelId="{644F04EA-9686-47B6-BF9A-592D80A231FD}" type="presParOf" srcId="{2532C675-9AC6-4733-A222-2DAD0B0E7740}" destId="{EA8B4648-16BF-4127-8EE6-C3168D07FB82}" srcOrd="1" destOrd="0" presId="urn:microsoft.com/office/officeart/2008/layout/LinedList"/>
    <dgm:cxn modelId="{F872FCBD-1E10-4583-A964-D30E7805D8E9}" type="presParOf" srcId="{8E1E0A51-FA62-4302-B317-3303139FED44}" destId="{FDCB96AF-07EE-4DBC-8FE3-35BB6306C8E2}" srcOrd="8" destOrd="0" presId="urn:microsoft.com/office/officeart/2008/layout/LinedList"/>
    <dgm:cxn modelId="{AF7BAA7D-4499-4AD0-B9B1-CFF1639C8C4C}" type="presParOf" srcId="{8E1E0A51-FA62-4302-B317-3303139FED44}" destId="{7536FBD0-4FAC-4BDA-8D2D-186D48CA2691}" srcOrd="9" destOrd="0" presId="urn:microsoft.com/office/officeart/2008/layout/LinedList"/>
    <dgm:cxn modelId="{7A1F8112-C6B2-4FF0-A7D2-3983DC5E43DA}" type="presParOf" srcId="{7536FBD0-4FAC-4BDA-8D2D-186D48CA2691}" destId="{0B7C22CE-82FD-48A6-98FE-1C7AF3379BAA}" srcOrd="0" destOrd="0" presId="urn:microsoft.com/office/officeart/2008/layout/LinedList"/>
    <dgm:cxn modelId="{BC09F4BA-4B65-4626-BB62-4A8B2ED5C99B}" type="presParOf" srcId="{7536FBD0-4FAC-4BDA-8D2D-186D48CA2691}" destId="{DD77E8C5-5474-4BBF-AD85-1CE06D051548}" srcOrd="1" destOrd="0" presId="urn:microsoft.com/office/officeart/2008/layout/LinedList"/>
    <dgm:cxn modelId="{4744B7D1-7D38-495D-9E44-CE3515A27701}" type="presParOf" srcId="{8E1E0A51-FA62-4302-B317-3303139FED44}" destId="{C09B58CF-94E2-4299-B7D4-74602B5CD6AD}" srcOrd="10" destOrd="0" presId="urn:microsoft.com/office/officeart/2008/layout/LinedList"/>
    <dgm:cxn modelId="{EBDD29E0-9509-404C-82D5-74C326EA0C7D}" type="presParOf" srcId="{8E1E0A51-FA62-4302-B317-3303139FED44}" destId="{65579A0D-B927-4252-BC34-91EB04C4A782}" srcOrd="11" destOrd="0" presId="urn:microsoft.com/office/officeart/2008/layout/LinedList"/>
    <dgm:cxn modelId="{2738B905-E86C-4DAE-B2C1-D4F531D8E3DB}" type="presParOf" srcId="{65579A0D-B927-4252-BC34-91EB04C4A782}" destId="{B09469A2-974B-4771-B24E-E2CBE59EDCA4}" srcOrd="0" destOrd="0" presId="urn:microsoft.com/office/officeart/2008/layout/LinedList"/>
    <dgm:cxn modelId="{F3631676-1A80-4531-A484-50AD53E397B5}" type="presParOf" srcId="{65579A0D-B927-4252-BC34-91EB04C4A782}" destId="{F62DC778-87E4-48C4-96BE-37F39BC894CE}" srcOrd="1" destOrd="0" presId="urn:microsoft.com/office/officeart/2008/layout/LinedList"/>
    <dgm:cxn modelId="{900EC2E2-18C4-4829-8904-669F211C9D21}" type="presParOf" srcId="{8E1E0A51-FA62-4302-B317-3303139FED44}" destId="{E60D4357-8381-4944-9012-EA971AAF2A07}" srcOrd="12" destOrd="0" presId="urn:microsoft.com/office/officeart/2008/layout/LinedList"/>
    <dgm:cxn modelId="{51009A3A-2A10-49C7-8A30-BF3012D3ADEC}" type="presParOf" srcId="{8E1E0A51-FA62-4302-B317-3303139FED44}" destId="{842DFB85-190E-4763-9EAC-EC050FF0D75C}" srcOrd="13" destOrd="0" presId="urn:microsoft.com/office/officeart/2008/layout/LinedList"/>
    <dgm:cxn modelId="{4B9489FC-0339-41A4-8E2D-8379D1A31D41}" type="presParOf" srcId="{842DFB85-190E-4763-9EAC-EC050FF0D75C}" destId="{AE103E96-B18B-4A44-A5F7-43BF107D0352}" srcOrd="0" destOrd="0" presId="urn:microsoft.com/office/officeart/2008/layout/LinedList"/>
    <dgm:cxn modelId="{BAB3BE3C-9585-4D06-8F96-DADECCBF9C8D}" type="presParOf" srcId="{842DFB85-190E-4763-9EAC-EC050FF0D75C}" destId="{476797C7-1041-42E5-BAB0-33944B15278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7C85A-BE69-4DCF-A6E0-DAF242E13AB9}">
      <dsp:nvSpPr>
        <dsp:cNvPr id="0" name=""/>
        <dsp:cNvSpPr/>
      </dsp:nvSpPr>
      <dsp:spPr>
        <a:xfrm>
          <a:off x="0" y="500"/>
          <a:ext cx="55515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AFF5BC-1F6C-4C49-9F75-205EAE5B5028}">
      <dsp:nvSpPr>
        <dsp:cNvPr id="0" name=""/>
        <dsp:cNvSpPr/>
      </dsp:nvSpPr>
      <dsp:spPr>
        <a:xfrm>
          <a:off x="0" y="500"/>
          <a:ext cx="5551526" cy="585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China is a country that is guided by its traditional values.</a:t>
          </a:r>
        </a:p>
      </dsp:txBody>
      <dsp:txXfrm>
        <a:off x="0" y="500"/>
        <a:ext cx="5551526" cy="585077"/>
      </dsp:txXfrm>
    </dsp:sp>
    <dsp:sp modelId="{5B7B2ACB-D679-4C67-8308-C4CF1C12C7D2}">
      <dsp:nvSpPr>
        <dsp:cNvPr id="0" name=""/>
        <dsp:cNvSpPr/>
      </dsp:nvSpPr>
      <dsp:spPr>
        <a:xfrm>
          <a:off x="0" y="585577"/>
          <a:ext cx="55515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75B63C-4F12-4716-AB89-FDD891FAB72B}">
      <dsp:nvSpPr>
        <dsp:cNvPr id="0" name=""/>
        <dsp:cNvSpPr/>
      </dsp:nvSpPr>
      <dsp:spPr>
        <a:xfrm>
          <a:off x="0" y="585577"/>
          <a:ext cx="5551526" cy="585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China’s collectivist culture motivates people to always work for the societal good.</a:t>
          </a:r>
        </a:p>
      </dsp:txBody>
      <dsp:txXfrm>
        <a:off x="0" y="585577"/>
        <a:ext cx="5551526" cy="585077"/>
      </dsp:txXfrm>
    </dsp:sp>
    <dsp:sp modelId="{F014905B-EE50-40F8-A040-964619087DAE}">
      <dsp:nvSpPr>
        <dsp:cNvPr id="0" name=""/>
        <dsp:cNvSpPr/>
      </dsp:nvSpPr>
      <dsp:spPr>
        <a:xfrm>
          <a:off x="0" y="1170655"/>
          <a:ext cx="55515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D24F42-42F1-48C6-9E61-1EF57CE60B13}">
      <dsp:nvSpPr>
        <dsp:cNvPr id="0" name=""/>
        <dsp:cNvSpPr/>
      </dsp:nvSpPr>
      <dsp:spPr>
        <a:xfrm>
          <a:off x="0" y="1170655"/>
          <a:ext cx="5551526" cy="585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Emphasizes respect for elders, addressing them with proper titles </a:t>
          </a:r>
        </a:p>
      </dsp:txBody>
      <dsp:txXfrm>
        <a:off x="0" y="1170655"/>
        <a:ext cx="5551526" cy="585077"/>
      </dsp:txXfrm>
    </dsp:sp>
    <dsp:sp modelId="{3B596CF9-725B-40E6-8AB8-741BD0E23FCD}">
      <dsp:nvSpPr>
        <dsp:cNvPr id="0" name=""/>
        <dsp:cNvSpPr/>
      </dsp:nvSpPr>
      <dsp:spPr>
        <a:xfrm>
          <a:off x="0" y="1755733"/>
          <a:ext cx="55515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EE9208-FADC-4363-AD2F-13E88C8322AC}">
      <dsp:nvSpPr>
        <dsp:cNvPr id="0" name=""/>
        <dsp:cNvSpPr/>
      </dsp:nvSpPr>
      <dsp:spPr>
        <a:xfrm>
          <a:off x="0" y="1755733"/>
          <a:ext cx="5551526" cy="585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Values politeness in communication, underscoring the need to use appropriate titles and honorifics </a:t>
          </a:r>
        </a:p>
      </dsp:txBody>
      <dsp:txXfrm>
        <a:off x="0" y="1755733"/>
        <a:ext cx="5551526" cy="585077"/>
      </dsp:txXfrm>
    </dsp:sp>
    <dsp:sp modelId="{9109FA55-4676-4658-9AA9-D85797281A3D}">
      <dsp:nvSpPr>
        <dsp:cNvPr id="0" name=""/>
        <dsp:cNvSpPr/>
      </dsp:nvSpPr>
      <dsp:spPr>
        <a:xfrm>
          <a:off x="0" y="2340810"/>
          <a:ext cx="55515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F38C5-0A72-4D65-BB1E-DF9748A02175}">
      <dsp:nvSpPr>
        <dsp:cNvPr id="0" name=""/>
        <dsp:cNvSpPr/>
      </dsp:nvSpPr>
      <dsp:spPr>
        <a:xfrm>
          <a:off x="0" y="2340810"/>
          <a:ext cx="5551526" cy="585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Emphasizes a high level of decorum in public spaces. </a:t>
          </a:r>
        </a:p>
      </dsp:txBody>
      <dsp:txXfrm>
        <a:off x="0" y="2340810"/>
        <a:ext cx="5551526" cy="585077"/>
      </dsp:txXfrm>
    </dsp:sp>
    <dsp:sp modelId="{7E2BE404-6313-49F3-9845-ADBB94B290E2}">
      <dsp:nvSpPr>
        <dsp:cNvPr id="0" name=""/>
        <dsp:cNvSpPr/>
      </dsp:nvSpPr>
      <dsp:spPr>
        <a:xfrm>
          <a:off x="0" y="2925888"/>
          <a:ext cx="55515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C6E770-BEA7-4A41-A8AB-4B1BF4D70B6F}">
      <dsp:nvSpPr>
        <dsp:cNvPr id="0" name=""/>
        <dsp:cNvSpPr/>
      </dsp:nvSpPr>
      <dsp:spPr>
        <a:xfrm>
          <a:off x="0" y="2925888"/>
          <a:ext cx="5551526" cy="585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Advocates for dress modesty, especially in rural and traditional areas.</a:t>
          </a:r>
        </a:p>
      </dsp:txBody>
      <dsp:txXfrm>
        <a:off x="0" y="2925888"/>
        <a:ext cx="5551526" cy="585077"/>
      </dsp:txXfrm>
    </dsp:sp>
    <dsp:sp modelId="{8A9BC80E-0DA8-48CB-B716-7591BD1661B3}">
      <dsp:nvSpPr>
        <dsp:cNvPr id="0" name=""/>
        <dsp:cNvSpPr/>
      </dsp:nvSpPr>
      <dsp:spPr>
        <a:xfrm>
          <a:off x="0" y="3510966"/>
          <a:ext cx="55515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884D7D-AECE-4B5C-883A-FDFAF34A258F}">
      <dsp:nvSpPr>
        <dsp:cNvPr id="0" name=""/>
        <dsp:cNvSpPr/>
      </dsp:nvSpPr>
      <dsp:spPr>
        <a:xfrm>
          <a:off x="0" y="3510966"/>
          <a:ext cx="5551526" cy="585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(Rose, 2013)</a:t>
          </a:r>
        </a:p>
      </dsp:txBody>
      <dsp:txXfrm>
        <a:off x="0" y="3510966"/>
        <a:ext cx="5551526" cy="585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70AE98-E695-43C7-BF36-136905799303}">
      <dsp:nvSpPr>
        <dsp:cNvPr id="0" name=""/>
        <dsp:cNvSpPr/>
      </dsp:nvSpPr>
      <dsp:spPr>
        <a:xfrm>
          <a:off x="0" y="443"/>
          <a:ext cx="601980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FB5F6E-6130-4413-9D5B-5B64FE99E1BC}">
      <dsp:nvSpPr>
        <dsp:cNvPr id="0" name=""/>
        <dsp:cNvSpPr/>
      </dsp:nvSpPr>
      <dsp:spPr>
        <a:xfrm>
          <a:off x="0" y="443"/>
          <a:ext cx="6019801" cy="72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Chinese people accept inequalities among people, while in the UK, people hardly accept inequalities.</a:t>
          </a:r>
        </a:p>
      </dsp:txBody>
      <dsp:txXfrm>
        <a:off x="0" y="443"/>
        <a:ext cx="6019801" cy="725767"/>
      </dsp:txXfrm>
    </dsp:sp>
    <dsp:sp modelId="{FE137503-C190-4483-8AC3-72B2047CE7F3}">
      <dsp:nvSpPr>
        <dsp:cNvPr id="0" name=""/>
        <dsp:cNvSpPr/>
      </dsp:nvSpPr>
      <dsp:spPr>
        <a:xfrm>
          <a:off x="0" y="726210"/>
          <a:ext cx="601980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9CD006-426B-46F0-9C3C-BC036A9833D2}">
      <dsp:nvSpPr>
        <dsp:cNvPr id="0" name=""/>
        <dsp:cNvSpPr/>
      </dsp:nvSpPr>
      <dsp:spPr>
        <a:xfrm>
          <a:off x="0" y="726210"/>
          <a:ext cx="6019801" cy="72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The relationship between leaders and employees is likely to be polarized in China, which is hardly the case in the UK.</a:t>
          </a:r>
        </a:p>
      </dsp:txBody>
      <dsp:txXfrm>
        <a:off x="0" y="726210"/>
        <a:ext cx="6019801" cy="725767"/>
      </dsp:txXfrm>
    </dsp:sp>
    <dsp:sp modelId="{9F275EFB-6F5E-4B4B-AEDE-37A9161A1EF1}">
      <dsp:nvSpPr>
        <dsp:cNvPr id="0" name=""/>
        <dsp:cNvSpPr/>
      </dsp:nvSpPr>
      <dsp:spPr>
        <a:xfrm>
          <a:off x="0" y="1451977"/>
          <a:ext cx="601980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58850C-F5F5-4AD1-8B73-E93A2651EF02}">
      <dsp:nvSpPr>
        <dsp:cNvPr id="0" name=""/>
        <dsp:cNvSpPr/>
      </dsp:nvSpPr>
      <dsp:spPr>
        <a:xfrm>
          <a:off x="0" y="1451977"/>
          <a:ext cx="6019801" cy="72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China’s culture is socialist, which encourages closer in-group relationships and teamwork</a:t>
          </a:r>
        </a:p>
      </dsp:txBody>
      <dsp:txXfrm>
        <a:off x="0" y="1451977"/>
        <a:ext cx="6019801" cy="725767"/>
      </dsp:txXfrm>
    </dsp:sp>
    <dsp:sp modelId="{F0A67CC8-E5B0-49D2-B076-AA891C5A83E0}">
      <dsp:nvSpPr>
        <dsp:cNvPr id="0" name=""/>
        <dsp:cNvSpPr/>
      </dsp:nvSpPr>
      <dsp:spPr>
        <a:xfrm>
          <a:off x="0" y="2177744"/>
          <a:ext cx="601980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3D902A-CA6D-4465-A19B-C47EDB7383AE}">
      <dsp:nvSpPr>
        <dsp:cNvPr id="0" name=""/>
        <dsp:cNvSpPr/>
      </dsp:nvSpPr>
      <dsp:spPr>
        <a:xfrm>
          <a:off x="0" y="2177744"/>
          <a:ext cx="6019801" cy="72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The UK culture is individualistic, which encourages people to strive to attain happiness through personal accomplishments.</a:t>
          </a:r>
        </a:p>
      </dsp:txBody>
      <dsp:txXfrm>
        <a:off x="0" y="2177744"/>
        <a:ext cx="6019801" cy="725767"/>
      </dsp:txXfrm>
    </dsp:sp>
    <dsp:sp modelId="{E8444D18-4FE4-4990-84D2-78408B853777}">
      <dsp:nvSpPr>
        <dsp:cNvPr id="0" name=""/>
        <dsp:cNvSpPr/>
      </dsp:nvSpPr>
      <dsp:spPr>
        <a:xfrm>
          <a:off x="0" y="2903511"/>
          <a:ext cx="601980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1F9106-0213-479D-A063-25789F29F1DF}">
      <dsp:nvSpPr>
        <dsp:cNvPr id="0" name=""/>
        <dsp:cNvSpPr/>
      </dsp:nvSpPr>
      <dsp:spPr>
        <a:xfrm>
          <a:off x="0" y="2903511"/>
          <a:ext cx="6019801" cy="72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t>These cultural differences are likely to contribute to the cultural challenges for a joint venture with a Chinese company. </a:t>
          </a:r>
        </a:p>
      </dsp:txBody>
      <dsp:txXfrm>
        <a:off x="0" y="2903511"/>
        <a:ext cx="6019801" cy="7257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7152F-E317-4DF1-824D-2FB7EFDF9497}">
      <dsp:nvSpPr>
        <dsp:cNvPr id="0" name=""/>
        <dsp:cNvSpPr/>
      </dsp:nvSpPr>
      <dsp:spPr>
        <a:xfrm>
          <a:off x="0" y="2291"/>
          <a:ext cx="59975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806884-B23F-4496-8A13-C728BC252090}">
      <dsp:nvSpPr>
        <dsp:cNvPr id="0" name=""/>
        <dsp:cNvSpPr/>
      </dsp:nvSpPr>
      <dsp:spPr>
        <a:xfrm>
          <a:off x="0" y="2291"/>
          <a:ext cx="5997575" cy="78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t>Cultural Synergy: </a:t>
          </a:r>
          <a:r>
            <a:rPr lang="en-US" sz="1500" kern="1200"/>
            <a:t>combine the best aspects of Chinese culture, such as teamwork, with the best aspects of the UK’s culture, such as the desire for personal accomplishments, to create innovative solutions.</a:t>
          </a:r>
        </a:p>
      </dsp:txBody>
      <dsp:txXfrm>
        <a:off x="0" y="2291"/>
        <a:ext cx="5997575" cy="781344"/>
      </dsp:txXfrm>
    </dsp:sp>
    <dsp:sp modelId="{50F183BB-4065-49F8-8680-1555ECF5E677}">
      <dsp:nvSpPr>
        <dsp:cNvPr id="0" name=""/>
        <dsp:cNvSpPr/>
      </dsp:nvSpPr>
      <dsp:spPr>
        <a:xfrm>
          <a:off x="0" y="783635"/>
          <a:ext cx="59975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5B105-11D2-4FF8-9378-5D559C3C0449}">
      <dsp:nvSpPr>
        <dsp:cNvPr id="0" name=""/>
        <dsp:cNvSpPr/>
      </dsp:nvSpPr>
      <dsp:spPr>
        <a:xfrm>
          <a:off x="0" y="783635"/>
          <a:ext cx="5997575" cy="78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t>Effective communication plan</a:t>
          </a:r>
          <a:r>
            <a:rPr lang="en-US" sz="1500" kern="1200"/>
            <a:t>: Helps to build trust among partners, ensuring the venture remains aligned with its strategic objectives.</a:t>
          </a:r>
        </a:p>
      </dsp:txBody>
      <dsp:txXfrm>
        <a:off x="0" y="783635"/>
        <a:ext cx="5997575" cy="781344"/>
      </dsp:txXfrm>
    </dsp:sp>
    <dsp:sp modelId="{80035FCD-8D05-479C-AA2D-37AFECC2F538}">
      <dsp:nvSpPr>
        <dsp:cNvPr id="0" name=""/>
        <dsp:cNvSpPr/>
      </dsp:nvSpPr>
      <dsp:spPr>
        <a:xfrm>
          <a:off x="0" y="1564980"/>
          <a:ext cx="59975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F40656-CB7A-44D1-AEB2-D5851F778856}">
      <dsp:nvSpPr>
        <dsp:cNvPr id="0" name=""/>
        <dsp:cNvSpPr/>
      </dsp:nvSpPr>
      <dsp:spPr>
        <a:xfrm>
          <a:off x="0" y="1564980"/>
          <a:ext cx="5997575" cy="78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t>Shared understanding and vision</a:t>
          </a:r>
          <a:r>
            <a:rPr lang="en-US" sz="1500" kern="1200"/>
            <a:t>: Aligns resources and strategies and sets measurable milestones and goals reflecting their purpose.</a:t>
          </a:r>
        </a:p>
      </dsp:txBody>
      <dsp:txXfrm>
        <a:off x="0" y="1564980"/>
        <a:ext cx="5997575" cy="781344"/>
      </dsp:txXfrm>
    </dsp:sp>
    <dsp:sp modelId="{4670BA2A-ED04-4475-87D6-6EF02358EE0F}">
      <dsp:nvSpPr>
        <dsp:cNvPr id="0" name=""/>
        <dsp:cNvSpPr/>
      </dsp:nvSpPr>
      <dsp:spPr>
        <a:xfrm>
          <a:off x="0" y="2346324"/>
          <a:ext cx="59975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6B221E-244B-4438-AA72-B99C6FA4AE8C}">
      <dsp:nvSpPr>
        <dsp:cNvPr id="0" name=""/>
        <dsp:cNvSpPr/>
      </dsp:nvSpPr>
      <dsp:spPr>
        <a:xfrm>
          <a:off x="0" y="2346324"/>
          <a:ext cx="5997575" cy="78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1" kern="1200"/>
            <a:t>Strategic alignment</a:t>
          </a:r>
          <a:r>
            <a:rPr lang="en-GB" sz="1500" kern="1200"/>
            <a:t>: </a:t>
          </a:r>
          <a:r>
            <a:rPr lang="en-US" sz="1500" kern="1200"/>
            <a:t>Promotes complementary resources and shared goals, creating the synergy to enhance joint ventures’ success.</a:t>
          </a:r>
        </a:p>
      </dsp:txBody>
      <dsp:txXfrm>
        <a:off x="0" y="2346324"/>
        <a:ext cx="5997575" cy="781344"/>
      </dsp:txXfrm>
    </dsp:sp>
    <dsp:sp modelId="{5EC1327A-A491-405E-A25B-58D592DDAB96}">
      <dsp:nvSpPr>
        <dsp:cNvPr id="0" name=""/>
        <dsp:cNvSpPr/>
      </dsp:nvSpPr>
      <dsp:spPr>
        <a:xfrm>
          <a:off x="0" y="3127668"/>
          <a:ext cx="59975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78AC4B-C72E-420A-A4B0-F394158C496B}">
      <dsp:nvSpPr>
        <dsp:cNvPr id="0" name=""/>
        <dsp:cNvSpPr/>
      </dsp:nvSpPr>
      <dsp:spPr>
        <a:xfrm>
          <a:off x="0" y="3127668"/>
          <a:ext cx="5997575" cy="78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t>Due diligence in partner selection</a:t>
          </a:r>
          <a:r>
            <a:rPr lang="en-US" sz="1500" kern="1200"/>
            <a:t>: Determine the cultural fit, complementary skills, and the viability and risk of the partner’s business to help make an informed partnership decision.</a:t>
          </a:r>
        </a:p>
      </dsp:txBody>
      <dsp:txXfrm>
        <a:off x="0" y="3127668"/>
        <a:ext cx="5997575" cy="781344"/>
      </dsp:txXfrm>
    </dsp:sp>
    <dsp:sp modelId="{B668F300-A10B-4B8D-9F10-F6AD1A9B6B15}">
      <dsp:nvSpPr>
        <dsp:cNvPr id="0" name=""/>
        <dsp:cNvSpPr/>
      </dsp:nvSpPr>
      <dsp:spPr>
        <a:xfrm>
          <a:off x="0" y="3909013"/>
          <a:ext cx="59975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BEC5AA-F7A3-4817-8FF1-DE023C4EB1F7}">
      <dsp:nvSpPr>
        <dsp:cNvPr id="0" name=""/>
        <dsp:cNvSpPr/>
      </dsp:nvSpPr>
      <dsp:spPr>
        <a:xfrm>
          <a:off x="0" y="3909013"/>
          <a:ext cx="5997575" cy="78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(Demirbag and Mirza, 2000; Carté and Fox, 2008)</a:t>
          </a:r>
        </a:p>
      </dsp:txBody>
      <dsp:txXfrm>
        <a:off x="0" y="3909013"/>
        <a:ext cx="5997575" cy="7813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F1AD3-C952-4D8A-BF92-3E541EE05972}">
      <dsp:nvSpPr>
        <dsp:cNvPr id="0" name=""/>
        <dsp:cNvSpPr/>
      </dsp:nvSpPr>
      <dsp:spPr>
        <a:xfrm>
          <a:off x="0" y="2308"/>
          <a:ext cx="566261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296069-232A-443A-B5C7-52EB0DAF3B1A}">
      <dsp:nvSpPr>
        <dsp:cNvPr id="0" name=""/>
        <dsp:cNvSpPr/>
      </dsp:nvSpPr>
      <dsp:spPr>
        <a:xfrm>
          <a:off x="0" y="2308"/>
          <a:ext cx="5662611" cy="787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t>Incomplete Culture: </a:t>
          </a:r>
          <a:r>
            <a:rPr lang="en-US" sz="1500" kern="1200"/>
            <a:t>Differences in work expectations, leadership styles, and corporate culture can lead to conflicts and misunderstandings among partners. </a:t>
          </a:r>
        </a:p>
      </dsp:txBody>
      <dsp:txXfrm>
        <a:off x="0" y="2308"/>
        <a:ext cx="5662611" cy="787291"/>
      </dsp:txXfrm>
    </dsp:sp>
    <dsp:sp modelId="{2EC2B101-51F6-4878-B174-CB4DC209496D}">
      <dsp:nvSpPr>
        <dsp:cNvPr id="0" name=""/>
        <dsp:cNvSpPr/>
      </dsp:nvSpPr>
      <dsp:spPr>
        <a:xfrm>
          <a:off x="0" y="789600"/>
          <a:ext cx="566261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B9310C-3525-49A4-9BA9-722AD96CDD39}">
      <dsp:nvSpPr>
        <dsp:cNvPr id="0" name=""/>
        <dsp:cNvSpPr/>
      </dsp:nvSpPr>
      <dsp:spPr>
        <a:xfrm>
          <a:off x="0" y="789600"/>
          <a:ext cx="5662611" cy="787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t>Poor Selection Of Joint Venture Partners: </a:t>
          </a:r>
          <a:r>
            <a:rPr lang="en-US" sz="1500" kern="1200"/>
            <a:t>Selecting partners who are incompatible in competencies, resources, and financial capabilities can lead to failure of joint ventures. </a:t>
          </a:r>
        </a:p>
      </dsp:txBody>
      <dsp:txXfrm>
        <a:off x="0" y="789600"/>
        <a:ext cx="5662611" cy="787291"/>
      </dsp:txXfrm>
    </dsp:sp>
    <dsp:sp modelId="{72A656DE-C389-4869-B195-CE20D6E236A0}">
      <dsp:nvSpPr>
        <dsp:cNvPr id="0" name=""/>
        <dsp:cNvSpPr/>
      </dsp:nvSpPr>
      <dsp:spPr>
        <a:xfrm>
          <a:off x="0" y="1576891"/>
          <a:ext cx="566261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E09A3D-7C05-4C5F-8523-02AB66C62753}">
      <dsp:nvSpPr>
        <dsp:cNvPr id="0" name=""/>
        <dsp:cNvSpPr/>
      </dsp:nvSpPr>
      <dsp:spPr>
        <a:xfrm>
          <a:off x="0" y="1576891"/>
          <a:ext cx="5662611" cy="787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t>Change In A Partner’s Situation</a:t>
          </a:r>
          <a:r>
            <a:rPr lang="en-US" sz="1500" kern="1200"/>
            <a:t>: A joint venture may fail when a partner’s financial situation deteriorates due to the changing economic conditions or the ownership structure gets reorganized.</a:t>
          </a:r>
        </a:p>
      </dsp:txBody>
      <dsp:txXfrm>
        <a:off x="0" y="1576891"/>
        <a:ext cx="5662611" cy="787291"/>
      </dsp:txXfrm>
    </dsp:sp>
    <dsp:sp modelId="{89479E09-58C9-4FAD-9CB2-9148CCD6E8E2}">
      <dsp:nvSpPr>
        <dsp:cNvPr id="0" name=""/>
        <dsp:cNvSpPr/>
      </dsp:nvSpPr>
      <dsp:spPr>
        <a:xfrm>
          <a:off x="0" y="2364183"/>
          <a:ext cx="566261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B14992-C201-4770-8EE8-003F55D7F117}">
      <dsp:nvSpPr>
        <dsp:cNvPr id="0" name=""/>
        <dsp:cNvSpPr/>
      </dsp:nvSpPr>
      <dsp:spPr>
        <a:xfrm>
          <a:off x="0" y="2364183"/>
          <a:ext cx="5662611" cy="787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t>Incompatible Culture</a:t>
          </a:r>
          <a:r>
            <a:rPr lang="en-US" sz="1500" kern="1200"/>
            <a:t>: Differences in work expectations, leadership styles, and corporate culture can contribute to conflicts and misunderstandings among partners.</a:t>
          </a:r>
        </a:p>
      </dsp:txBody>
      <dsp:txXfrm>
        <a:off x="0" y="2364183"/>
        <a:ext cx="5662611" cy="787291"/>
      </dsp:txXfrm>
    </dsp:sp>
    <dsp:sp modelId="{34581EC5-D621-488F-A4DB-B8D1F5D4916F}">
      <dsp:nvSpPr>
        <dsp:cNvPr id="0" name=""/>
        <dsp:cNvSpPr/>
      </dsp:nvSpPr>
      <dsp:spPr>
        <a:xfrm>
          <a:off x="0" y="3151475"/>
          <a:ext cx="566261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A337CC-8991-4533-994D-4BEA74ADD795}">
      <dsp:nvSpPr>
        <dsp:cNvPr id="0" name=""/>
        <dsp:cNvSpPr/>
      </dsp:nvSpPr>
      <dsp:spPr>
        <a:xfrm>
          <a:off x="0" y="3151475"/>
          <a:ext cx="5662611" cy="787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t>Mismatched Strategic Objectives</a:t>
          </a:r>
          <a:r>
            <a:rPr lang="en-US" sz="1500" kern="1200"/>
            <a:t>: Different priorities regarding resource allocation, strategies, and goals lead to constant conflict in the joint ventures.</a:t>
          </a:r>
        </a:p>
      </dsp:txBody>
      <dsp:txXfrm>
        <a:off x="0" y="3151475"/>
        <a:ext cx="5662611" cy="787291"/>
      </dsp:txXfrm>
    </dsp:sp>
    <dsp:sp modelId="{4DB552C3-E1DD-49C1-A770-E8C7C80ADE1B}">
      <dsp:nvSpPr>
        <dsp:cNvPr id="0" name=""/>
        <dsp:cNvSpPr/>
      </dsp:nvSpPr>
      <dsp:spPr>
        <a:xfrm>
          <a:off x="0" y="3938766"/>
          <a:ext cx="566261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3E21A3-999A-47C8-AD90-F9478B359FEE}">
      <dsp:nvSpPr>
        <dsp:cNvPr id="0" name=""/>
        <dsp:cNvSpPr/>
      </dsp:nvSpPr>
      <dsp:spPr>
        <a:xfrm>
          <a:off x="0" y="3938766"/>
          <a:ext cx="5662611" cy="787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(Griffith, 2002; Nippa and Beechler, 2013)</a:t>
          </a:r>
        </a:p>
      </dsp:txBody>
      <dsp:txXfrm>
        <a:off x="0" y="3938766"/>
        <a:ext cx="5662611" cy="7872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C5E3C0-CEFF-4B59-8302-1AB00CD80065}">
      <dsp:nvSpPr>
        <dsp:cNvPr id="0" name=""/>
        <dsp:cNvSpPr/>
      </dsp:nvSpPr>
      <dsp:spPr>
        <a:xfrm>
          <a:off x="0" y="0"/>
          <a:ext cx="54625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A3B23C-1A3F-4445-A0D8-6EAD884A7E7A}">
      <dsp:nvSpPr>
        <dsp:cNvPr id="0" name=""/>
        <dsp:cNvSpPr/>
      </dsp:nvSpPr>
      <dsp:spPr>
        <a:xfrm>
          <a:off x="0" y="0"/>
          <a:ext cx="5462587"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t>China has 80% while the UK has 35% on power distance. China’s society accepts inequalities, while the UK culture discourages inequalities among people.</a:t>
          </a:r>
        </a:p>
      </dsp:txBody>
      <dsp:txXfrm>
        <a:off x="0" y="0"/>
        <a:ext cx="5462587" cy="543917"/>
      </dsp:txXfrm>
    </dsp:sp>
    <dsp:sp modelId="{885B81F5-1C4F-4472-8078-B5E59F07569B}">
      <dsp:nvSpPr>
        <dsp:cNvPr id="0" name=""/>
        <dsp:cNvSpPr/>
      </dsp:nvSpPr>
      <dsp:spPr>
        <a:xfrm>
          <a:off x="0" y="543917"/>
          <a:ext cx="54625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1C243D-D7F5-45BE-B95B-5A3F68444B09}">
      <dsp:nvSpPr>
        <dsp:cNvPr id="0" name=""/>
        <dsp:cNvSpPr/>
      </dsp:nvSpPr>
      <dsp:spPr>
        <a:xfrm>
          <a:off x="0" y="543917"/>
          <a:ext cx="5462587"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t>The UK has 76% while China has 43% on individuality. China has embraced a socialist culture,</a:t>
          </a:r>
        </a:p>
      </dsp:txBody>
      <dsp:txXfrm>
        <a:off x="0" y="543917"/>
        <a:ext cx="5462587" cy="543917"/>
      </dsp:txXfrm>
    </dsp:sp>
    <dsp:sp modelId="{9D6B079B-9EFD-4C31-87FA-981011DFC18F}">
      <dsp:nvSpPr>
        <dsp:cNvPr id="0" name=""/>
        <dsp:cNvSpPr/>
      </dsp:nvSpPr>
      <dsp:spPr>
        <a:xfrm>
          <a:off x="0" y="1087834"/>
          <a:ext cx="54625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10B432-E19F-4281-ACDC-6E80CB1D9C33}">
      <dsp:nvSpPr>
        <dsp:cNvPr id="0" name=""/>
        <dsp:cNvSpPr/>
      </dsp:nvSpPr>
      <dsp:spPr>
        <a:xfrm>
          <a:off x="0" y="1087834"/>
          <a:ext cx="5462587"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t>It means the UK culture encourages individual accomplishments. </a:t>
          </a:r>
        </a:p>
      </dsp:txBody>
      <dsp:txXfrm>
        <a:off x="0" y="1087834"/>
        <a:ext cx="5462587" cy="543917"/>
      </dsp:txXfrm>
    </dsp:sp>
    <dsp:sp modelId="{E10C939F-48E0-4CA6-8F96-AFD001675CBB}">
      <dsp:nvSpPr>
        <dsp:cNvPr id="0" name=""/>
        <dsp:cNvSpPr/>
      </dsp:nvSpPr>
      <dsp:spPr>
        <a:xfrm>
          <a:off x="0" y="1631751"/>
          <a:ext cx="54625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0DDAEE-5C57-4325-A22B-394063A8865A}">
      <dsp:nvSpPr>
        <dsp:cNvPr id="0" name=""/>
        <dsp:cNvSpPr/>
      </dsp:nvSpPr>
      <dsp:spPr>
        <a:xfrm>
          <a:off x="0" y="1631751"/>
          <a:ext cx="5462587"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t>Both China and the UK scored 66% on masculinity. Both cultures are highly success-driven and oriented. </a:t>
          </a:r>
        </a:p>
      </dsp:txBody>
      <dsp:txXfrm>
        <a:off x="0" y="1631751"/>
        <a:ext cx="5462587" cy="543917"/>
      </dsp:txXfrm>
    </dsp:sp>
    <dsp:sp modelId="{577CAFA8-48C6-480E-BFCB-B086CAC38966}">
      <dsp:nvSpPr>
        <dsp:cNvPr id="0" name=""/>
        <dsp:cNvSpPr/>
      </dsp:nvSpPr>
      <dsp:spPr>
        <a:xfrm>
          <a:off x="0" y="2175669"/>
          <a:ext cx="54625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F5203E-FD78-406C-85FC-A4B55538E842}">
      <dsp:nvSpPr>
        <dsp:cNvPr id="0" name=""/>
        <dsp:cNvSpPr/>
      </dsp:nvSpPr>
      <dsp:spPr>
        <a:xfrm>
          <a:off x="0" y="2175669"/>
          <a:ext cx="5462587"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t>China scores 30% while the UK scores 35% on the cultural dimension. </a:t>
          </a:r>
        </a:p>
      </dsp:txBody>
      <dsp:txXfrm>
        <a:off x="0" y="2175669"/>
        <a:ext cx="5462587" cy="543917"/>
      </dsp:txXfrm>
    </dsp:sp>
    <dsp:sp modelId="{B9AAE1B5-1448-41E3-8646-74A4A8E7BB95}">
      <dsp:nvSpPr>
        <dsp:cNvPr id="0" name=""/>
        <dsp:cNvSpPr/>
      </dsp:nvSpPr>
      <dsp:spPr>
        <a:xfrm>
          <a:off x="0" y="2719586"/>
          <a:ext cx="54625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C4A695-7782-442E-BBA3-41B560019574}">
      <dsp:nvSpPr>
        <dsp:cNvPr id="0" name=""/>
        <dsp:cNvSpPr/>
      </dsp:nvSpPr>
      <dsp:spPr>
        <a:xfrm>
          <a:off x="0" y="2719586"/>
          <a:ext cx="5462587"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t>It means both the Chinese and the British people are comfortable with unclear situations. </a:t>
          </a:r>
        </a:p>
      </dsp:txBody>
      <dsp:txXfrm>
        <a:off x="0" y="2719586"/>
        <a:ext cx="5462587" cy="543917"/>
      </dsp:txXfrm>
    </dsp:sp>
    <dsp:sp modelId="{1F14B04A-DD22-4CCF-9AD5-BD63A9873950}">
      <dsp:nvSpPr>
        <dsp:cNvPr id="0" name=""/>
        <dsp:cNvSpPr/>
      </dsp:nvSpPr>
      <dsp:spPr>
        <a:xfrm>
          <a:off x="0" y="3263503"/>
          <a:ext cx="54625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2480AE-B6D6-4EAE-A7E3-58A122E9F841}">
      <dsp:nvSpPr>
        <dsp:cNvPr id="0" name=""/>
        <dsp:cNvSpPr/>
      </dsp:nvSpPr>
      <dsp:spPr>
        <a:xfrm>
          <a:off x="0" y="3263503"/>
          <a:ext cx="5462587"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t>The Chinese are more entrepreneurial, adaptable, daring, and unafraid of ambiguity. </a:t>
          </a:r>
        </a:p>
      </dsp:txBody>
      <dsp:txXfrm>
        <a:off x="0" y="3263503"/>
        <a:ext cx="5462587" cy="543917"/>
      </dsp:txXfrm>
    </dsp:sp>
    <dsp:sp modelId="{31E8F09E-0758-43D7-883F-0CDF39BAF777}">
      <dsp:nvSpPr>
        <dsp:cNvPr id="0" name=""/>
        <dsp:cNvSpPr/>
      </dsp:nvSpPr>
      <dsp:spPr>
        <a:xfrm>
          <a:off x="0" y="3807420"/>
          <a:ext cx="54625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C03150-4483-4292-851C-39CB9A9F1EB5}">
      <dsp:nvSpPr>
        <dsp:cNvPr id="0" name=""/>
        <dsp:cNvSpPr/>
      </dsp:nvSpPr>
      <dsp:spPr>
        <a:xfrm>
          <a:off x="0" y="3807420"/>
          <a:ext cx="5462587"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t>(Hofstede’s Cultural Dimensions, 2025)</a:t>
          </a:r>
        </a:p>
      </dsp:txBody>
      <dsp:txXfrm>
        <a:off x="0" y="3807420"/>
        <a:ext cx="5462587" cy="5439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B126D8-91CB-483C-9C8F-CCED76978B92}">
      <dsp:nvSpPr>
        <dsp:cNvPr id="0" name=""/>
        <dsp:cNvSpPr/>
      </dsp:nvSpPr>
      <dsp:spPr>
        <a:xfrm>
          <a:off x="0" y="528"/>
          <a:ext cx="493776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8E31B6-6C7F-49EF-93DD-24DF0C0AB4F1}">
      <dsp:nvSpPr>
        <dsp:cNvPr id="0" name=""/>
        <dsp:cNvSpPr/>
      </dsp:nvSpPr>
      <dsp:spPr>
        <a:xfrm>
          <a:off x="0" y="528"/>
          <a:ext cx="4937760" cy="618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China scored 77% while the UK scored 60% on long-term orientation. </a:t>
          </a:r>
        </a:p>
      </dsp:txBody>
      <dsp:txXfrm>
        <a:off x="0" y="528"/>
        <a:ext cx="4937760" cy="618595"/>
      </dsp:txXfrm>
    </dsp:sp>
    <dsp:sp modelId="{9EEF09AC-7B5C-426B-B5B8-547E88DF2F25}">
      <dsp:nvSpPr>
        <dsp:cNvPr id="0" name=""/>
        <dsp:cNvSpPr/>
      </dsp:nvSpPr>
      <dsp:spPr>
        <a:xfrm>
          <a:off x="0" y="619124"/>
          <a:ext cx="493776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008599-EEAD-4A2E-BBB7-39994DCFA65F}">
      <dsp:nvSpPr>
        <dsp:cNvPr id="0" name=""/>
        <dsp:cNvSpPr/>
      </dsp:nvSpPr>
      <dsp:spPr>
        <a:xfrm>
          <a:off x="0" y="619124"/>
          <a:ext cx="4937760" cy="618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Chinese culture is highly pragmatic, as its people believe the truth depends on context, time, and situation. </a:t>
          </a:r>
        </a:p>
      </dsp:txBody>
      <dsp:txXfrm>
        <a:off x="0" y="619124"/>
        <a:ext cx="4937760" cy="618595"/>
      </dsp:txXfrm>
    </dsp:sp>
    <dsp:sp modelId="{4193FF91-6458-4033-A2B7-7D71B0DB8E5C}">
      <dsp:nvSpPr>
        <dsp:cNvPr id="0" name=""/>
        <dsp:cNvSpPr/>
      </dsp:nvSpPr>
      <dsp:spPr>
        <a:xfrm>
          <a:off x="0" y="1237720"/>
          <a:ext cx="493776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EC0279-97B7-4536-A5F9-8A7D4DC282AC}">
      <dsp:nvSpPr>
        <dsp:cNvPr id="0" name=""/>
        <dsp:cNvSpPr/>
      </dsp:nvSpPr>
      <dsp:spPr>
        <a:xfrm>
          <a:off x="0" y="1237720"/>
          <a:ext cx="4937760" cy="618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With a 60% score on long-term orientation, the UK culture is reasonably practical.</a:t>
          </a:r>
        </a:p>
      </dsp:txBody>
      <dsp:txXfrm>
        <a:off x="0" y="1237720"/>
        <a:ext cx="4937760" cy="618595"/>
      </dsp:txXfrm>
    </dsp:sp>
    <dsp:sp modelId="{C3E3FCC3-D102-4EDB-8E95-195E9FF428D1}">
      <dsp:nvSpPr>
        <dsp:cNvPr id="0" name=""/>
        <dsp:cNvSpPr/>
      </dsp:nvSpPr>
      <dsp:spPr>
        <a:xfrm>
          <a:off x="0" y="1856316"/>
          <a:ext cx="493776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7BC7FD-4AB6-4294-8943-F1536827CB5F}">
      <dsp:nvSpPr>
        <dsp:cNvPr id="0" name=""/>
        <dsp:cNvSpPr/>
      </dsp:nvSpPr>
      <dsp:spPr>
        <a:xfrm>
          <a:off x="0" y="1856316"/>
          <a:ext cx="4937760" cy="618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However, the UK’s society values its past while dealing with the present and future challenges. </a:t>
          </a:r>
        </a:p>
      </dsp:txBody>
      <dsp:txXfrm>
        <a:off x="0" y="1856316"/>
        <a:ext cx="4937760" cy="618595"/>
      </dsp:txXfrm>
    </dsp:sp>
    <dsp:sp modelId="{7D1234CF-825C-48D9-8267-74BBE972B1A5}">
      <dsp:nvSpPr>
        <dsp:cNvPr id="0" name=""/>
        <dsp:cNvSpPr/>
      </dsp:nvSpPr>
      <dsp:spPr>
        <a:xfrm>
          <a:off x="0" y="2474911"/>
          <a:ext cx="493776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B4A489-DED5-4A2D-B12A-8C0DE1E81135}">
      <dsp:nvSpPr>
        <dsp:cNvPr id="0" name=""/>
        <dsp:cNvSpPr/>
      </dsp:nvSpPr>
      <dsp:spPr>
        <a:xfrm>
          <a:off x="0" y="2474911"/>
          <a:ext cx="4937760" cy="618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China scored 24% while the UK scored 69% on this cultural dimension. </a:t>
          </a:r>
        </a:p>
      </dsp:txBody>
      <dsp:txXfrm>
        <a:off x="0" y="2474911"/>
        <a:ext cx="4937760" cy="618595"/>
      </dsp:txXfrm>
    </dsp:sp>
    <dsp:sp modelId="{E8031D44-DF6D-48E7-B4AD-20328B07BBF1}">
      <dsp:nvSpPr>
        <dsp:cNvPr id="0" name=""/>
        <dsp:cNvSpPr/>
      </dsp:nvSpPr>
      <dsp:spPr>
        <a:xfrm>
          <a:off x="0" y="3093507"/>
          <a:ext cx="493776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900CDF-6801-4ED5-9701-956AFADD6704}">
      <dsp:nvSpPr>
        <dsp:cNvPr id="0" name=""/>
        <dsp:cNvSpPr/>
      </dsp:nvSpPr>
      <dsp:spPr>
        <a:xfrm>
          <a:off x="0" y="3093507"/>
          <a:ext cx="4937760" cy="618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This means Chinese culture is more restrained than UK culture, which emphasizes leisure time and fulfilling desires. </a:t>
          </a:r>
        </a:p>
      </dsp:txBody>
      <dsp:txXfrm>
        <a:off x="0" y="3093507"/>
        <a:ext cx="4937760" cy="618595"/>
      </dsp:txXfrm>
    </dsp:sp>
    <dsp:sp modelId="{F6CBFCDA-C949-4CF2-A5E9-045A2F1292E5}">
      <dsp:nvSpPr>
        <dsp:cNvPr id="0" name=""/>
        <dsp:cNvSpPr/>
      </dsp:nvSpPr>
      <dsp:spPr>
        <a:xfrm>
          <a:off x="0" y="3712103"/>
          <a:ext cx="493776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3E85B7-160D-4901-A653-DB084D799E82}">
      <dsp:nvSpPr>
        <dsp:cNvPr id="0" name=""/>
        <dsp:cNvSpPr/>
      </dsp:nvSpPr>
      <dsp:spPr>
        <a:xfrm>
          <a:off x="0" y="3712103"/>
          <a:ext cx="4937760" cy="618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a:t>(Hofstede’s Cultural Dimensions, 2025)</a:t>
          </a:r>
        </a:p>
      </dsp:txBody>
      <dsp:txXfrm>
        <a:off x="0" y="3712103"/>
        <a:ext cx="4937760" cy="6185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3AAB1-626E-409A-827A-7C7B81A97D21}">
      <dsp:nvSpPr>
        <dsp:cNvPr id="0" name=""/>
        <dsp:cNvSpPr/>
      </dsp:nvSpPr>
      <dsp:spPr>
        <a:xfrm>
          <a:off x="0" y="0"/>
          <a:ext cx="4530569" cy="4530569"/>
        </a:xfrm>
        <a:prstGeom prst="pie">
          <a:avLst>
            <a:gd name="adj1" fmla="val 5400000"/>
            <a:gd name="adj2" fmla="val 1620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840C29-C5D0-4C68-B2FB-1FA3E236B957}">
      <dsp:nvSpPr>
        <dsp:cNvPr id="0" name=""/>
        <dsp:cNvSpPr/>
      </dsp:nvSpPr>
      <dsp:spPr>
        <a:xfrm>
          <a:off x="2265284" y="0"/>
          <a:ext cx="9926715" cy="4530569"/>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b="1" kern="1200"/>
            <a:t>Establish cultural fit:</a:t>
          </a:r>
          <a:r>
            <a:rPr lang="en-US" sz="1700" kern="1200"/>
            <a:t> The British company should strive to understand the Chinese cultural etiquette, traditions, and nuances to enhance the relationship between the UK and Chinese companies before entering into the partnership. Establishing a cultural fit between the partners will improve collaboration, reduce misunderstandings, and promote an inclusive and respectful environment, enabling the joint venture to succeed in China.</a:t>
          </a:r>
        </a:p>
      </dsp:txBody>
      <dsp:txXfrm>
        <a:off x="2265284" y="0"/>
        <a:ext cx="9926715" cy="1359173"/>
      </dsp:txXfrm>
    </dsp:sp>
    <dsp:sp modelId="{DDCC7350-59B0-4A08-9F32-53A5220611F6}">
      <dsp:nvSpPr>
        <dsp:cNvPr id="0" name=""/>
        <dsp:cNvSpPr/>
      </dsp:nvSpPr>
      <dsp:spPr>
        <a:xfrm>
          <a:off x="792851" y="1359173"/>
          <a:ext cx="2944867" cy="2944867"/>
        </a:xfrm>
        <a:prstGeom prst="pie">
          <a:avLst>
            <a:gd name="adj1" fmla="val 5400000"/>
            <a:gd name="adj2" fmla="val 1620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DAB19D-7F9D-4C18-900A-DB75DCC3D0D8}">
      <dsp:nvSpPr>
        <dsp:cNvPr id="0" name=""/>
        <dsp:cNvSpPr/>
      </dsp:nvSpPr>
      <dsp:spPr>
        <a:xfrm>
          <a:off x="2265284" y="1359173"/>
          <a:ext cx="9926715" cy="2944867"/>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b="1" kern="1200"/>
            <a:t>Establish Effective Communication Channels</a:t>
          </a:r>
          <a:r>
            <a:rPr lang="en-US" sz="1700" kern="1200"/>
            <a:t>: Communication is the basis of successful joint ventures, especially in a cross-cultural context such as the British-China joint venture. The partners should develop clear communication channels to promote effective communication between the partners and other stakeholders. Communication channels such as WeChat, which are commonly used in China, should be adopted to enhance communication. </a:t>
          </a:r>
        </a:p>
      </dsp:txBody>
      <dsp:txXfrm>
        <a:off x="2265284" y="1359173"/>
        <a:ext cx="9926715" cy="1359169"/>
      </dsp:txXfrm>
    </dsp:sp>
    <dsp:sp modelId="{A0BDCFE1-BA78-47C6-8598-D1575DAAD891}">
      <dsp:nvSpPr>
        <dsp:cNvPr id="0" name=""/>
        <dsp:cNvSpPr/>
      </dsp:nvSpPr>
      <dsp:spPr>
        <a:xfrm>
          <a:off x="1585700" y="2718343"/>
          <a:ext cx="1359169" cy="1359169"/>
        </a:xfrm>
        <a:prstGeom prst="pie">
          <a:avLst>
            <a:gd name="adj1" fmla="val 5400000"/>
            <a:gd name="adj2" fmla="val 1620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A8D02D-B001-4196-8568-67F942BEF7E1}">
      <dsp:nvSpPr>
        <dsp:cNvPr id="0" name=""/>
        <dsp:cNvSpPr/>
      </dsp:nvSpPr>
      <dsp:spPr>
        <a:xfrm>
          <a:off x="2265284" y="2718343"/>
          <a:ext cx="9926715" cy="1359169"/>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b="1" kern="1200"/>
            <a:t>Evaluate Compatibility of Values and Goals:</a:t>
          </a:r>
          <a:r>
            <a:rPr lang="en-US" sz="1700" kern="1200"/>
            <a:t> alignment in values and goals is instrumental in promoting the long-term success of joint ventures. It is vital to assess whether the partners share a common vision of the venture’s strategic direction, market positioning, and growth trajectory. Compatibility in values and culture leads to a harmonious working relationship, enabling the joint venture to succeed in China. </a:t>
          </a:r>
        </a:p>
      </dsp:txBody>
      <dsp:txXfrm>
        <a:off x="2265284" y="2718343"/>
        <a:ext cx="9926715" cy="13591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7916AB-BB25-4A6E-9B5A-7C39DCCB45E0}">
      <dsp:nvSpPr>
        <dsp:cNvPr id="0" name=""/>
        <dsp:cNvSpPr/>
      </dsp:nvSpPr>
      <dsp:spPr>
        <a:xfrm>
          <a:off x="0" y="1120577"/>
          <a:ext cx="10058399" cy="1494103"/>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CFAFE-5EBD-4396-AA00-678E7BD4B5E5}">
      <dsp:nvSpPr>
        <dsp:cNvPr id="0" name=""/>
        <dsp:cNvSpPr/>
      </dsp:nvSpPr>
      <dsp:spPr>
        <a:xfrm>
          <a:off x="110" y="0"/>
          <a:ext cx="4415775" cy="1494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rtl="0">
            <a:lnSpc>
              <a:spcPct val="90000"/>
            </a:lnSpc>
            <a:spcBef>
              <a:spcPct val="0"/>
            </a:spcBef>
            <a:spcAft>
              <a:spcPct val="35000"/>
            </a:spcAft>
            <a:buNone/>
          </a:pPr>
          <a:r>
            <a:rPr lang="en-US" sz="1100" b="1" kern="1200" dirty="0"/>
            <a:t>Tailor communication style and approach</a:t>
          </a:r>
          <a:r>
            <a:rPr lang="en-US" sz="1100" kern="1200" dirty="0"/>
            <a:t>: The British company must strive to understand and respect cultural variations in communication styles, business practices, and nonverbal cues between the UK and China. This strategy will help to bridge cultural differences and build trust and understanding (Carté and Fox, 2008). The two companies should establish open lines of communication, capitalizing on technology and regular meetings to ensure all the relevant stakeholders remain informed and engaged. </a:t>
          </a:r>
        </a:p>
      </dsp:txBody>
      <dsp:txXfrm>
        <a:off x="110" y="0"/>
        <a:ext cx="4415775" cy="1494103"/>
      </dsp:txXfrm>
    </dsp:sp>
    <dsp:sp modelId="{6C45B03F-542F-4573-94D4-E78460D23C81}">
      <dsp:nvSpPr>
        <dsp:cNvPr id="0" name=""/>
        <dsp:cNvSpPr/>
      </dsp:nvSpPr>
      <dsp:spPr>
        <a:xfrm>
          <a:off x="2021235" y="1680866"/>
          <a:ext cx="373525" cy="37352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C2C3E6-7656-4C1D-961A-53E932C6260D}">
      <dsp:nvSpPr>
        <dsp:cNvPr id="0" name=""/>
        <dsp:cNvSpPr/>
      </dsp:nvSpPr>
      <dsp:spPr>
        <a:xfrm>
          <a:off x="4636674" y="2241155"/>
          <a:ext cx="4415775" cy="1494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rtl="0">
            <a:lnSpc>
              <a:spcPct val="90000"/>
            </a:lnSpc>
            <a:spcBef>
              <a:spcPct val="0"/>
            </a:spcBef>
            <a:spcAft>
              <a:spcPct val="35000"/>
            </a:spcAft>
            <a:buNone/>
          </a:pPr>
          <a:r>
            <a:rPr lang="en-US" sz="1100" b="1" kern="1200"/>
            <a:t>Outline Roles, Responsibilities, and Decision-Making Mechanisms</a:t>
          </a:r>
          <a:r>
            <a:rPr lang="en-US" sz="1100" kern="1200"/>
            <a:t>: It is essential to clearly define every partner’s role and responsibility to avert conflict and confusion. The partners should establish a structured decision-making process, from strategic initiatives to routine operational activities, to ensure efficient collaboration and reduce power struggles between the partners. </a:t>
          </a:r>
        </a:p>
      </dsp:txBody>
      <dsp:txXfrm>
        <a:off x="4636674" y="2241155"/>
        <a:ext cx="4415775" cy="1494103"/>
      </dsp:txXfrm>
    </dsp:sp>
    <dsp:sp modelId="{608FBA75-0E05-4E40-A4A0-3AD33ECAB4A2}">
      <dsp:nvSpPr>
        <dsp:cNvPr id="0" name=""/>
        <dsp:cNvSpPr/>
      </dsp:nvSpPr>
      <dsp:spPr>
        <a:xfrm>
          <a:off x="6657798" y="1680866"/>
          <a:ext cx="373525" cy="37352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2DDB8-BC1D-4109-87BE-06409983980C}">
      <dsp:nvSpPr>
        <dsp:cNvPr id="0" name=""/>
        <dsp:cNvSpPr/>
      </dsp:nvSpPr>
      <dsp:spPr>
        <a:xfrm>
          <a:off x="0" y="522"/>
          <a:ext cx="117422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4CD69B-6D89-4944-BB40-B52A01011A3D}">
      <dsp:nvSpPr>
        <dsp:cNvPr id="0" name=""/>
        <dsp:cNvSpPr/>
      </dsp:nvSpPr>
      <dsp:spPr>
        <a:xfrm>
          <a:off x="0" y="522"/>
          <a:ext cx="11742233" cy="61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Managing communication between clients and teams from different regions with different cultures and values can be challenging for international companies.</a:t>
          </a:r>
        </a:p>
      </dsp:txBody>
      <dsp:txXfrm>
        <a:off x="0" y="522"/>
        <a:ext cx="11742233" cy="610748"/>
      </dsp:txXfrm>
    </dsp:sp>
    <dsp:sp modelId="{5DB7C88A-9F08-4C1D-A2BD-BC8908D1DCF6}">
      <dsp:nvSpPr>
        <dsp:cNvPr id="0" name=""/>
        <dsp:cNvSpPr/>
      </dsp:nvSpPr>
      <dsp:spPr>
        <a:xfrm>
          <a:off x="0" y="611270"/>
          <a:ext cx="117422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CE17A0-690E-4F66-87C5-8BF424989DDF}">
      <dsp:nvSpPr>
        <dsp:cNvPr id="0" name=""/>
        <dsp:cNvSpPr/>
      </dsp:nvSpPr>
      <dsp:spPr>
        <a:xfrm>
          <a:off x="0" y="611270"/>
          <a:ext cx="11742233" cy="61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Businesses must understand how to navigate a complex business environment characterized by cultural variations and language barriers to convey their messages accurately.</a:t>
          </a:r>
        </a:p>
      </dsp:txBody>
      <dsp:txXfrm>
        <a:off x="0" y="611270"/>
        <a:ext cx="11742233" cy="610748"/>
      </dsp:txXfrm>
    </dsp:sp>
    <dsp:sp modelId="{74890711-E44B-4171-8920-4E48130A7F0B}">
      <dsp:nvSpPr>
        <dsp:cNvPr id="0" name=""/>
        <dsp:cNvSpPr/>
      </dsp:nvSpPr>
      <dsp:spPr>
        <a:xfrm>
          <a:off x="0" y="1222019"/>
          <a:ext cx="117422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AF9185-10EE-4F5F-B893-1EE014D0AA4F}">
      <dsp:nvSpPr>
        <dsp:cNvPr id="0" name=""/>
        <dsp:cNvSpPr/>
      </dsp:nvSpPr>
      <dsp:spPr>
        <a:xfrm>
          <a:off x="0" y="1222019"/>
          <a:ext cx="11742233" cy="61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This presentation focused on how a UK company can apply Hofstede's cultural dimensions to understand cultural differences between the British and China.</a:t>
          </a:r>
        </a:p>
      </dsp:txBody>
      <dsp:txXfrm>
        <a:off x="0" y="1222019"/>
        <a:ext cx="11742233" cy="610748"/>
      </dsp:txXfrm>
    </dsp:sp>
    <dsp:sp modelId="{634F8346-BFA2-469E-A880-82CDAC106FEA}">
      <dsp:nvSpPr>
        <dsp:cNvPr id="0" name=""/>
        <dsp:cNvSpPr/>
      </dsp:nvSpPr>
      <dsp:spPr>
        <a:xfrm>
          <a:off x="0" y="1832768"/>
          <a:ext cx="117422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56D769-800C-4F9A-9362-76544F1756F5}">
      <dsp:nvSpPr>
        <dsp:cNvPr id="0" name=""/>
        <dsp:cNvSpPr/>
      </dsp:nvSpPr>
      <dsp:spPr>
        <a:xfrm>
          <a:off x="0" y="1832768"/>
          <a:ext cx="11742233" cy="61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Understanding these differences enhances the partners’ cultural sensitivity and awareness, which is vital in international business communication.</a:t>
          </a:r>
        </a:p>
      </dsp:txBody>
      <dsp:txXfrm>
        <a:off x="0" y="1832768"/>
        <a:ext cx="11742233" cy="610748"/>
      </dsp:txXfrm>
    </dsp:sp>
    <dsp:sp modelId="{FDCB96AF-07EE-4DBC-8FE3-35BB6306C8E2}">
      <dsp:nvSpPr>
        <dsp:cNvPr id="0" name=""/>
        <dsp:cNvSpPr/>
      </dsp:nvSpPr>
      <dsp:spPr>
        <a:xfrm>
          <a:off x="0" y="2443517"/>
          <a:ext cx="117422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7C22CE-82FD-48A6-98FE-1C7AF3379BAA}">
      <dsp:nvSpPr>
        <dsp:cNvPr id="0" name=""/>
        <dsp:cNvSpPr/>
      </dsp:nvSpPr>
      <dsp:spPr>
        <a:xfrm>
          <a:off x="0" y="2443517"/>
          <a:ext cx="11742233" cy="61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Cultural awareness enables business partners to tailor their communication messages, channels, and practices to help build robust relationships and trust among partners.</a:t>
          </a:r>
        </a:p>
      </dsp:txBody>
      <dsp:txXfrm>
        <a:off x="0" y="2443517"/>
        <a:ext cx="11742233" cy="610748"/>
      </dsp:txXfrm>
    </dsp:sp>
    <dsp:sp modelId="{C09B58CF-94E2-4299-B7D4-74602B5CD6AD}">
      <dsp:nvSpPr>
        <dsp:cNvPr id="0" name=""/>
        <dsp:cNvSpPr/>
      </dsp:nvSpPr>
      <dsp:spPr>
        <a:xfrm>
          <a:off x="0" y="3054266"/>
          <a:ext cx="117422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9469A2-974B-4771-B24E-E2CBE59EDCA4}">
      <dsp:nvSpPr>
        <dsp:cNvPr id="0" name=""/>
        <dsp:cNvSpPr/>
      </dsp:nvSpPr>
      <dsp:spPr>
        <a:xfrm>
          <a:off x="0" y="3054266"/>
          <a:ext cx="11742233" cy="61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This aspect allows for the partnership to succeed in China.</a:t>
          </a:r>
        </a:p>
      </dsp:txBody>
      <dsp:txXfrm>
        <a:off x="0" y="3054266"/>
        <a:ext cx="11742233" cy="610748"/>
      </dsp:txXfrm>
    </dsp:sp>
    <dsp:sp modelId="{E60D4357-8381-4944-9012-EA971AAF2A07}">
      <dsp:nvSpPr>
        <dsp:cNvPr id="0" name=""/>
        <dsp:cNvSpPr/>
      </dsp:nvSpPr>
      <dsp:spPr>
        <a:xfrm>
          <a:off x="0" y="3665015"/>
          <a:ext cx="1174223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103E96-B18B-4A44-A5F7-43BF107D0352}">
      <dsp:nvSpPr>
        <dsp:cNvPr id="0" name=""/>
        <dsp:cNvSpPr/>
      </dsp:nvSpPr>
      <dsp:spPr>
        <a:xfrm>
          <a:off x="0" y="3665015"/>
          <a:ext cx="11742233" cy="61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t>Effective international business communication can be instrumental in bridging cultural variations, building trust, and paving the way for successful business ventures in the global market. </a:t>
          </a:r>
        </a:p>
      </dsp:txBody>
      <dsp:txXfrm>
        <a:off x="0" y="3665015"/>
        <a:ext cx="11742233" cy="6107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D19F4E-CC4A-42BB-938E-718929A00BD7}" type="datetimeFigureOut">
              <a:rPr lang="en-US" smtClean="0"/>
              <a:t>10/18/2025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E5C3F4-E596-4833-84AD-2681C95CDF54}" type="slidenum">
              <a:rPr lang="en-US" smtClean="0"/>
              <a:t>‹#›</a:t>
            </a:fld>
            <a:endParaRPr lang="en-US"/>
          </a:p>
        </p:txBody>
      </p:sp>
    </p:spTree>
    <p:extLst>
      <p:ext uri="{BB962C8B-B14F-4D97-AF65-F5344CB8AC3E}">
        <p14:creationId xmlns:p14="http://schemas.microsoft.com/office/powerpoint/2010/main" val="3622291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8E5C3F4-E596-4833-84AD-2681C95CDF54}" type="slidenum">
              <a:rPr lang="en-US" smtClean="0"/>
              <a:t>1</a:t>
            </a:fld>
            <a:endParaRPr lang="en-US"/>
          </a:p>
        </p:txBody>
      </p:sp>
    </p:spTree>
    <p:extLst>
      <p:ext uri="{BB962C8B-B14F-4D97-AF65-F5344CB8AC3E}">
        <p14:creationId xmlns:p14="http://schemas.microsoft.com/office/powerpoint/2010/main" val="2724400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presentation focuses on the case of a UK company entering into a joint venture with a Chinese company to help it penetrate the Chinese market.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Considering the cultural variations between the UK and China will be instrumental in enhancing the success of this joint venture.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Due to the lack of local market knowledge, the UK Company aims to enter into a joint partnership with a Chinese Enterprise to help penetrate the Chinese market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Dignen</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McMaster, 2013).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Consequently, the British company must comprehend the cultural variations between the UK and China to avert communication misunderstandings and build strong relationships and trust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Deresky</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2014).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Therefore, this presentation discusses how Tesco can apply Hofstede’s cultural dimensions theory to comprehend cultural variations between the UK and China and enable it to tailor its communication with the joint partners and clients. </a:t>
            </a:r>
          </a:p>
          <a:p>
            <a:endParaRPr lang="en-US" dirty="0"/>
          </a:p>
        </p:txBody>
      </p:sp>
      <p:sp>
        <p:nvSpPr>
          <p:cNvPr id="4" name="Slide Number Placeholder 3"/>
          <p:cNvSpPr>
            <a:spLocks noGrp="1"/>
          </p:cNvSpPr>
          <p:nvPr>
            <p:ph type="sldNum" sz="quarter" idx="5"/>
          </p:nvPr>
        </p:nvSpPr>
        <p:spPr/>
        <p:txBody>
          <a:bodyPr/>
          <a:lstStyle/>
          <a:p>
            <a:fld id="{48E5C3F4-E596-4833-84AD-2681C95CDF54}" type="slidenum">
              <a:rPr lang="en-US" smtClean="0"/>
              <a:t>3</a:t>
            </a:fld>
            <a:endParaRPr lang="en-US"/>
          </a:p>
        </p:txBody>
      </p:sp>
    </p:spTree>
    <p:extLst>
      <p:ext uri="{BB962C8B-B14F-4D97-AF65-F5344CB8AC3E}">
        <p14:creationId xmlns:p14="http://schemas.microsoft.com/office/powerpoint/2010/main" val="2386747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China is a country that is guided by its traditional values. Chinese people’s motivation to do something is based on the societal good due to the country’s collectivist culture (Rose, 2013).</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Chinese culture emphasizes respect for elders, addressing them with proper titles and showing respect when interacting with them.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Chinese culture also values politeness in communication, underscoring the need to use appropriate titles and honorifics (Rose, 2013).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Chinese culture also emphasizes a high level of decorum in public spaces. Chinese culture also advocates for dress modesty, especially in rural and traditional areas. </a:t>
            </a:r>
          </a:p>
          <a:p>
            <a:endParaRPr lang="en-US" dirty="0"/>
          </a:p>
        </p:txBody>
      </p:sp>
      <p:sp>
        <p:nvSpPr>
          <p:cNvPr id="4" name="Slide Number Placeholder 3"/>
          <p:cNvSpPr>
            <a:spLocks noGrp="1"/>
          </p:cNvSpPr>
          <p:nvPr>
            <p:ph type="sldNum" sz="quarter" idx="5"/>
          </p:nvPr>
        </p:nvSpPr>
        <p:spPr/>
        <p:txBody>
          <a:bodyPr/>
          <a:lstStyle/>
          <a:p>
            <a:fld id="{48E5C3F4-E596-4833-84AD-2681C95CDF54}" type="slidenum">
              <a:rPr lang="en-US" smtClean="0"/>
              <a:t>4</a:t>
            </a:fld>
            <a:endParaRPr lang="en-US"/>
          </a:p>
        </p:txBody>
      </p:sp>
    </p:spTree>
    <p:extLst>
      <p:ext uri="{BB962C8B-B14F-4D97-AF65-F5344CB8AC3E}">
        <p14:creationId xmlns:p14="http://schemas.microsoft.com/office/powerpoint/2010/main" val="810082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Chinese people embrace inequalities among people; thus, the relationship between leaders and employees is likely to be polarized. This means company leaders can abuse their power when dealing with their juniors. In the UK, people hardly accept inequalities.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Also, China’s culture is a socialist one that encourages closer in-group relationships and teamwork in organizations. </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On the other hand, the UK culture is individualistic and encourages people to strive to attain happiness through personal accomplishments. Consequently, these cultural variations are likely to contribute to the cultural challenges for this joint venture. </a:t>
            </a:r>
          </a:p>
          <a:p>
            <a:endParaRPr lang="en-US" dirty="0"/>
          </a:p>
        </p:txBody>
      </p:sp>
      <p:sp>
        <p:nvSpPr>
          <p:cNvPr id="4" name="Slide Number Placeholder 3"/>
          <p:cNvSpPr>
            <a:spLocks noGrp="1"/>
          </p:cNvSpPr>
          <p:nvPr>
            <p:ph type="sldNum" sz="quarter" idx="5"/>
          </p:nvPr>
        </p:nvSpPr>
        <p:spPr/>
        <p:txBody>
          <a:bodyPr/>
          <a:lstStyle/>
          <a:p>
            <a:fld id="{48E5C3F4-E596-4833-84AD-2681C95CDF54}" type="slidenum">
              <a:rPr lang="en-US" smtClean="0"/>
              <a:t>5</a:t>
            </a:fld>
            <a:endParaRPr lang="en-US"/>
          </a:p>
        </p:txBody>
      </p:sp>
    </p:spTree>
    <p:extLst>
      <p:ext uri="{BB962C8B-B14F-4D97-AF65-F5344CB8AC3E}">
        <p14:creationId xmlns:p14="http://schemas.microsoft.com/office/powerpoint/2010/main" val="3170653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Due diligence in partner selection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Undertaking due diligence before selecting a suitable partner significantly enhances the success of a joint venture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Demirbag</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Mirza, 2000). It helps to determine the cultural fit, complementary skills, and the viability and risk of the potential partner’s business to make an informed partnership decision.</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Shared understanding and vision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Another success factor is a shared understanding and vision regarding what the joint venture seeks to attain. It helps to align resources and strategies effectively and set measurable milestones and goals reflecting their purpose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Demirbag</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Mirza, 2000).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Cultural compatibility/synergy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Cultural synergy of partners in a joint venture is vital to the success of joint ventures. Partners’ ability to create cultural synergy enhances the success of joint ventures as it promotes respect for each partner’s corporate values and culture (Carté and Fox, 2008). It makes a culture that embraces differences and utilizes them to create a more powerful and inimitable combination of practices and perspectives. Cultural synergy contributes to innovative solutions and strong, cohesive joint ventures.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Effective communication plan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Developing a detailed communication plan that ensures all partners are kept informed and engaged is a vital factor in the success of joint ventures. Maintaining a clear and consistent communication plan helps to build trust among partners, ensuring the venture remains aligned with its strategic objectives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Nippa</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Beechler</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2013).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Mutual trust and commitment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When both partners in the joint venture are committed to its success and trust one another, it increases the chances of a joint venture succeeding. Mutual trust among partners can help build a robust relationship and reduce conflict in a joint venture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Deresky</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2014).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Effective management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Having strong management and leadership that can manage individuals from different educational and cultural backgrounds is another vital success factor of joint ventures.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Strategic alignment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Strategic alignment between the strategic goals and objectives of both partner companies is vital for the success of joint ventures. Strategic alignment promotes complementary resources and shared goals, creating the synergy to enhance joint ventures’ success. </a:t>
            </a:r>
          </a:p>
          <a:p>
            <a:pPr marL="0" marR="0" algn="ctr">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Failure Factors of Joint Ventures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Incompatible culture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Variations in work expectations, leadership styles, and corporate culture can be a vital failure factor contributing to conflicts and misunderstandings among partners.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Mismatched strategic objectives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Incompatible strategic objectives can contribute to failures in joint ventures. Partners tend to have different priorities regarding resource allocation, strategies, and goals, resulting in constant conflict in the joint ventures (Griffith, 2002). Moreover, mismatched strategic objectives make it difficult for the partners to trust one another, hampering the attainment of shared outcomes.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Poor selection of joint venture partners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Failure by partners to conduct a thorough due diligence of possible partners leads to selecting partners who are incompatible in competencies, resources, and financial capabilities, heightening the risk of failure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Nippa</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Beechler</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2013).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A partner’s declining or over-involvement in a joint venture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When one partner’s senior leaders reduce their support and participation in the joint venture, it is likely to contribute to the failure of a joint venture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Nippa</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Beechler</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2013). Also, when one partner increases their involvement beyond the acceptable level, it may lead to the failure of a joint venture.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Changes in a partner’s situation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 joint venture may fail when a partner’s financial situation deteriorates due to the changing economic conditions or their ownership structure gets reorganized. </a:t>
            </a:r>
          </a:p>
          <a:p>
            <a:endParaRPr lang="en-US" dirty="0"/>
          </a:p>
        </p:txBody>
      </p:sp>
      <p:sp>
        <p:nvSpPr>
          <p:cNvPr id="4" name="Slide Number Placeholder 3"/>
          <p:cNvSpPr>
            <a:spLocks noGrp="1"/>
          </p:cNvSpPr>
          <p:nvPr>
            <p:ph type="sldNum" sz="quarter" idx="5"/>
          </p:nvPr>
        </p:nvSpPr>
        <p:spPr/>
        <p:txBody>
          <a:bodyPr/>
          <a:lstStyle/>
          <a:p>
            <a:fld id="{48E5C3F4-E596-4833-84AD-2681C95CDF54}" type="slidenum">
              <a:rPr lang="en-US" smtClean="0"/>
              <a:t>6</a:t>
            </a:fld>
            <a:endParaRPr lang="en-US"/>
          </a:p>
        </p:txBody>
      </p:sp>
    </p:spTree>
    <p:extLst>
      <p:ext uri="{BB962C8B-B14F-4D97-AF65-F5344CB8AC3E}">
        <p14:creationId xmlns:p14="http://schemas.microsoft.com/office/powerpoint/2010/main" val="4207306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indent="-285750">
              <a:lnSpc>
                <a:spcPct val="107000"/>
              </a:lnSpc>
              <a:spcBef>
                <a:spcPts val="0"/>
              </a:spcBef>
              <a:spcAft>
                <a:spcPts val="800"/>
              </a:spcAft>
              <a:buFont typeface="Wingdings" panose="05000000000000000000" pitchFamily="2" charset="2"/>
              <a:buChar char="Ø"/>
            </a:pPr>
            <a:r>
              <a:rPr lang="en-US" sz="1800" b="1" dirty="0">
                <a:effectLst/>
                <a:latin typeface="Calibri" panose="020F0502020204030204" pitchFamily="34" charset="0"/>
                <a:ea typeface="Calibri" panose="020F0502020204030204" pitchFamily="34" charset="0"/>
                <a:cs typeface="Times New Roman" panose="02020603050405020304" pitchFamily="18" charset="0"/>
              </a:rPr>
              <a:t>Communication styles</a:t>
            </a:r>
            <a:r>
              <a:rPr lang="en-US" sz="1800" dirty="0">
                <a:effectLst/>
                <a:latin typeface="Calibri" panose="020F0502020204030204" pitchFamily="34" charset="0"/>
                <a:ea typeface="Calibri" panose="020F0502020204030204" pitchFamily="34" charset="0"/>
                <a:cs typeface="Times New Roman" panose="02020603050405020304" pitchFamily="18" charset="0"/>
              </a:rPr>
              <a:t>: Chinese culture values indirect communication, relying on context and non-verbal cues. The UK culture values direct communication, where clarity and honesty are valued, and open discussions are encouraged. </a:t>
            </a:r>
          </a:p>
          <a:p>
            <a:pPr marL="285750" marR="0" indent="-285750">
              <a:lnSpc>
                <a:spcPct val="107000"/>
              </a:lnSpc>
              <a:spcBef>
                <a:spcPts val="0"/>
              </a:spcBef>
              <a:spcAft>
                <a:spcPts val="800"/>
              </a:spcAft>
              <a:buFont typeface="Wingdings" panose="05000000000000000000" pitchFamily="2" charset="2"/>
              <a:buChar char="Ø"/>
            </a:pPr>
            <a:r>
              <a:rPr lang="en-US" sz="1800" b="1" dirty="0">
                <a:effectLst/>
                <a:latin typeface="Calibri" panose="020F0502020204030204" pitchFamily="34" charset="0"/>
                <a:ea typeface="Calibri" panose="020F0502020204030204" pitchFamily="34" charset="0"/>
                <a:cs typeface="Times New Roman" panose="02020603050405020304" pitchFamily="18" charset="0"/>
              </a:rPr>
              <a:t>Respect and hierarchy: </a:t>
            </a:r>
            <a:r>
              <a:rPr lang="en-US" sz="1800" dirty="0">
                <a:effectLst/>
                <a:latin typeface="Calibri" panose="020F0502020204030204" pitchFamily="34" charset="0"/>
                <a:ea typeface="Calibri" panose="020F0502020204030204" pitchFamily="34" charset="0"/>
                <a:cs typeface="Times New Roman" panose="02020603050405020304" pitchFamily="18" charset="0"/>
              </a:rPr>
              <a:t>Chinese Confucian heritage emphasizes respect for elders and leaders. Addressing people with proper titles and showing respect when interacting with them is encouraged.</a:t>
            </a:r>
            <a:r>
              <a:rPr lang="en-US" sz="18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The UK culture emphasizes egalitarianism. In this respect, UK people are more relaxed when interacting with their leaders. </a:t>
            </a:r>
          </a:p>
          <a:p>
            <a:pPr marL="285750" marR="0" indent="-285750">
              <a:lnSpc>
                <a:spcPct val="107000"/>
              </a:lnSpc>
              <a:spcBef>
                <a:spcPts val="0"/>
              </a:spcBef>
              <a:spcAft>
                <a:spcPts val="800"/>
              </a:spcAft>
              <a:buFont typeface="Wingdings" panose="05000000000000000000" pitchFamily="2" charset="2"/>
              <a:buChar char="Ø"/>
            </a:pPr>
            <a:r>
              <a:rPr lang="en-US" sz="1800" b="1" dirty="0">
                <a:effectLst/>
                <a:latin typeface="Calibri" panose="020F0502020204030204" pitchFamily="34" charset="0"/>
                <a:ea typeface="Calibri" panose="020F0502020204030204" pitchFamily="34" charset="0"/>
                <a:cs typeface="Times New Roman" panose="02020603050405020304" pitchFamily="18" charset="0"/>
              </a:rPr>
              <a:t>Time and punctuality</a:t>
            </a:r>
            <a:r>
              <a:rPr lang="en-US" sz="1800" dirty="0">
                <a:effectLst/>
                <a:latin typeface="Calibri" panose="020F0502020204030204" pitchFamily="34" charset="0"/>
                <a:ea typeface="Calibri" panose="020F0502020204030204" pitchFamily="34" charset="0"/>
                <a:cs typeface="Times New Roman" panose="02020603050405020304" pitchFamily="18" charset="0"/>
              </a:rPr>
              <a:t>: Chinese culture often embraces flexibility in scheduling and adopts a more rigid approach to time. The UK culture values punctuality as a sign of professionalism and respect.  </a:t>
            </a:r>
          </a:p>
          <a:p>
            <a:pPr marL="285750" marR="0" indent="-285750">
              <a:lnSpc>
                <a:spcPct val="107000"/>
              </a:lnSpc>
              <a:spcBef>
                <a:spcPts val="0"/>
              </a:spcBef>
              <a:spcAft>
                <a:spcPts val="800"/>
              </a:spcAft>
              <a:buFont typeface="Wingdings" panose="05000000000000000000" pitchFamily="2" charset="2"/>
              <a:buChar char="Ø"/>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Personal space and gestures:</a:t>
            </a:r>
            <a:r>
              <a:rPr lang="en-US" sz="1800" dirty="0">
                <a:effectLst/>
                <a:latin typeface="Calibri" panose="020F0502020204030204" pitchFamily="34" charset="0"/>
                <a:ea typeface="Calibri" panose="020F0502020204030204" pitchFamily="34" charset="0"/>
                <a:cs typeface="Times New Roman" panose="02020603050405020304" pitchFamily="18" charset="0"/>
              </a:rPr>
              <a:t> Chinese culture hardly values personal space due to its crowded environment and advocates for gestures like bows and nods. On the other hand, the UK culture values personal space and embraces handshake gestures.</a:t>
            </a:r>
          </a:p>
          <a:p>
            <a:pPr marL="285750" marR="0" indent="-285750">
              <a:lnSpc>
                <a:spcPct val="107000"/>
              </a:lnSpc>
              <a:spcBef>
                <a:spcPts val="0"/>
              </a:spcBef>
              <a:spcAft>
                <a:spcPts val="800"/>
              </a:spcAft>
              <a:buFont typeface="Wingdings" panose="05000000000000000000" pitchFamily="2" charset="2"/>
              <a:buChar char="Ø"/>
            </a:pPr>
            <a:r>
              <a:rPr lang="en-US" sz="1800" b="1" dirty="0">
                <a:effectLst/>
                <a:latin typeface="Calibri" panose="020F0502020204030204" pitchFamily="34" charset="0"/>
                <a:ea typeface="Calibri" panose="020F0502020204030204" pitchFamily="34" charset="0"/>
                <a:cs typeface="Times New Roman" panose="02020603050405020304" pitchFamily="18" charset="0"/>
              </a:rPr>
              <a:t>Business culture: </a:t>
            </a:r>
            <a:r>
              <a:rPr lang="en-US" sz="1800" dirty="0">
                <a:effectLst/>
                <a:latin typeface="Calibri" panose="020F0502020204030204" pitchFamily="34" charset="0"/>
                <a:ea typeface="Calibri" panose="020F0502020204030204" pitchFamily="34" charset="0"/>
                <a:cs typeface="Times New Roman" panose="02020603050405020304" pitchFamily="18" charset="0"/>
              </a:rPr>
              <a:t>Chinese business culture values building strong relationships before discussing business matters. Formality and respect for senior leaders are encouraged.  The UK business culture is more formal and direct, with meetings focused on attaining objectives.  </a:t>
            </a:r>
          </a:p>
          <a:p>
            <a:endParaRPr lang="en-US" dirty="0"/>
          </a:p>
        </p:txBody>
      </p:sp>
      <p:sp>
        <p:nvSpPr>
          <p:cNvPr id="4" name="Slide Number Placeholder 3"/>
          <p:cNvSpPr>
            <a:spLocks noGrp="1"/>
          </p:cNvSpPr>
          <p:nvPr>
            <p:ph type="sldNum" sz="quarter" idx="5"/>
          </p:nvPr>
        </p:nvSpPr>
        <p:spPr/>
        <p:txBody>
          <a:bodyPr/>
          <a:lstStyle/>
          <a:p>
            <a:fld id="{48E5C3F4-E596-4833-84AD-2681C95CDF54}" type="slidenum">
              <a:rPr lang="en-US" smtClean="0"/>
              <a:t>7</a:t>
            </a:fld>
            <a:endParaRPr lang="en-US"/>
          </a:p>
        </p:txBody>
      </p:sp>
    </p:spTree>
    <p:extLst>
      <p:ext uri="{BB962C8B-B14F-4D97-AF65-F5344CB8AC3E}">
        <p14:creationId xmlns:p14="http://schemas.microsoft.com/office/powerpoint/2010/main" val="2679871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Power distance:</a:t>
            </a:r>
            <a:r>
              <a:rPr lang="en-US" sz="1800" b="1" baseline="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China scored 80%, while the UK scored 35% on power distance. This means that China’s society accepts inequalities amongst its people. While in the UK, inequalities among people need to be reduced.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Individualisms :</a:t>
            </a:r>
            <a:r>
              <a:rPr lang="en-US" sz="1800" b="1" baseline="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The UK has 76% while China has 43% on individuality. China has embraced a socialist culture where individuals work in the best interest of the larger group. In contrast, the UK culture encourages people to think for themselves and work for themselves.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Masculinity:</a:t>
            </a:r>
            <a:r>
              <a:rPr lang="en-US" sz="1800" b="1" baseline="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Both China and the UK scored 66% on masculinity. Both cultures are highly success-driven and oriented. People will sacrifice their leisure and family to prioritize work.</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Uncertainty avoidance: </a:t>
            </a:r>
            <a:r>
              <a:rPr lang="en-US" sz="1800" dirty="0">
                <a:effectLst/>
                <a:latin typeface="Calibri" panose="020F0502020204030204" pitchFamily="34" charset="0"/>
                <a:ea typeface="Calibri" panose="020F0502020204030204" pitchFamily="34" charset="0"/>
                <a:cs typeface="Times New Roman" panose="02020603050405020304" pitchFamily="18" charset="0"/>
              </a:rPr>
              <a:t>China scores 30% while the UK scores 35% on this cultural dimension. Both cultures are comfortable with unclear situations. The Chinese are more entrepreneurial, adaptable, daring, and unafraid of ambiguity.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Long-term orientation :</a:t>
            </a:r>
            <a:r>
              <a:rPr lang="en-US" sz="1800" b="1" baseline="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China scored 77% while the UK scored 60% on long-term orientation (Hofstede’s Cultural Dimensions, 2025). This means that Chinese culture is highly pragmatic, as its people believe the truth depends on context, time, and situation. With a 60% score, the UK culture is reasonably practical, but its society values its past while dealing with the present and future challenges.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Indulgence:</a:t>
            </a:r>
            <a:r>
              <a:rPr lang="en-US" sz="1800" b="1" baseline="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China scored 24% while the UK scored 69% on this cultural dimension. This means Chinese culture is more restrained than UK culture, which emphasizes leisure time and fulfilling desires. </a:t>
            </a:r>
          </a:p>
          <a:p>
            <a:endParaRPr lang="en-US" dirty="0"/>
          </a:p>
        </p:txBody>
      </p:sp>
      <p:sp>
        <p:nvSpPr>
          <p:cNvPr id="4" name="Slide Number Placeholder 3"/>
          <p:cNvSpPr>
            <a:spLocks noGrp="1"/>
          </p:cNvSpPr>
          <p:nvPr>
            <p:ph type="sldNum" sz="quarter" idx="5"/>
          </p:nvPr>
        </p:nvSpPr>
        <p:spPr/>
        <p:txBody>
          <a:bodyPr/>
          <a:lstStyle/>
          <a:p>
            <a:fld id="{48E5C3F4-E596-4833-84AD-2681C95CDF54}" type="slidenum">
              <a:rPr lang="en-US" smtClean="0"/>
              <a:t>9</a:t>
            </a:fld>
            <a:endParaRPr lang="en-US"/>
          </a:p>
        </p:txBody>
      </p:sp>
    </p:spTree>
    <p:extLst>
      <p:ext uri="{BB962C8B-B14F-4D97-AF65-F5344CB8AC3E}">
        <p14:creationId xmlns:p14="http://schemas.microsoft.com/office/powerpoint/2010/main" val="3213090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Establish cultural fit:</a:t>
            </a:r>
            <a:r>
              <a:rPr lang="en-US" sz="1800" dirty="0">
                <a:effectLst/>
                <a:latin typeface="Calibri" panose="020F0502020204030204" pitchFamily="34" charset="0"/>
                <a:ea typeface="Calibri" panose="020F0502020204030204" pitchFamily="34" charset="0"/>
                <a:cs typeface="Times New Roman" panose="02020603050405020304" pitchFamily="18" charset="0"/>
              </a:rPr>
              <a:t> The British company should strive to understand the Chinese cultural etiquette, traditions, and nuances to enhance the relationship between the UK and Chinese companies before entering into the partnership. Establishing a cultural fit between the partners will improve collaboration, reduce misunderstandings, and promote an inclusive and respectful environment, enabling the joint venture to succeed in China.</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Establish Effective Communication Channels</a:t>
            </a:r>
            <a:r>
              <a:rPr lang="en-US" sz="1800" dirty="0">
                <a:effectLst/>
                <a:latin typeface="Calibri" panose="020F0502020204030204" pitchFamily="34" charset="0"/>
                <a:ea typeface="Calibri" panose="020F0502020204030204" pitchFamily="34" charset="0"/>
                <a:cs typeface="Times New Roman" panose="02020603050405020304" pitchFamily="18" charset="0"/>
              </a:rPr>
              <a:t>: Communication is the basis of successful joint ventures, especially in a cross-cultural context such as the British-China joint venture. The partners should develop clear communication channels to promote effective communication between the partners and other stakeholders. Communication channels such as WeChat, which are commonly used in China, should be adopted to enhance communication. The two companies should establish open lines of communication, capitalizing on technology and regular meetings to ensure all the relevant stakeholders remain informed and engaged.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Evaluate Compatibility of Values and Goals:</a:t>
            </a:r>
            <a:r>
              <a:rPr lang="en-US" sz="1800" dirty="0">
                <a:effectLst/>
                <a:latin typeface="Calibri" panose="020F0502020204030204" pitchFamily="34" charset="0"/>
                <a:ea typeface="Calibri" panose="020F0502020204030204" pitchFamily="34" charset="0"/>
                <a:cs typeface="Times New Roman" panose="02020603050405020304" pitchFamily="18" charset="0"/>
              </a:rPr>
              <a:t> alignment in values and goals is instrumental in promoting the long-term success of joint ventures. It is vital to assess whether the partners share a common vision of the venture’s strategic direction, market positioning, and growth trajectory. Compatibility in values and culture leads to a harmonious working relationship, enabling the joint venture to succeed in China. </a:t>
            </a:r>
          </a:p>
          <a:p>
            <a:endParaRPr lang="en-US" dirty="0"/>
          </a:p>
        </p:txBody>
      </p:sp>
      <p:sp>
        <p:nvSpPr>
          <p:cNvPr id="4" name="Slide Number Placeholder 3"/>
          <p:cNvSpPr>
            <a:spLocks noGrp="1"/>
          </p:cNvSpPr>
          <p:nvPr>
            <p:ph type="sldNum" sz="quarter" idx="5"/>
          </p:nvPr>
        </p:nvSpPr>
        <p:spPr/>
        <p:txBody>
          <a:bodyPr/>
          <a:lstStyle/>
          <a:p>
            <a:fld id="{48E5C3F4-E596-4833-84AD-2681C95CDF54}" type="slidenum">
              <a:rPr lang="en-US" smtClean="0"/>
              <a:t>10</a:t>
            </a:fld>
            <a:endParaRPr lang="en-US"/>
          </a:p>
        </p:txBody>
      </p:sp>
    </p:spTree>
    <p:extLst>
      <p:ext uri="{BB962C8B-B14F-4D97-AF65-F5344CB8AC3E}">
        <p14:creationId xmlns:p14="http://schemas.microsoft.com/office/powerpoint/2010/main" val="301283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Outline Roles, Responsibilities, and Decision-Making Mechanisms</a:t>
            </a:r>
            <a:r>
              <a:rPr lang="en-US" sz="1800" dirty="0">
                <a:effectLst/>
                <a:latin typeface="Calibri" panose="020F0502020204030204" pitchFamily="34" charset="0"/>
                <a:ea typeface="Calibri" panose="020F0502020204030204" pitchFamily="34" charset="0"/>
                <a:cs typeface="Times New Roman" panose="02020603050405020304" pitchFamily="18" charset="0"/>
              </a:rPr>
              <a:t>: It is essential to clearly define every partner’s role and responsibility to avert conflict and confusion. The partners should establish a structured decision-making process, from strategic initiatives to routine operational activities, to ensure efficient collaboration and reduce power struggles between the partners.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Tailor communication style and approach</a:t>
            </a:r>
            <a:r>
              <a:rPr lang="en-US" sz="1800" dirty="0">
                <a:effectLst/>
                <a:latin typeface="Calibri" panose="020F0502020204030204" pitchFamily="34" charset="0"/>
                <a:ea typeface="Calibri" panose="020F0502020204030204" pitchFamily="34" charset="0"/>
                <a:cs typeface="Times New Roman" panose="02020603050405020304" pitchFamily="18" charset="0"/>
              </a:rPr>
              <a:t>: The British company must strive to understand and respect cultural variations in communication styles, business practices, and nonverbal cues between the UK and China. This strategy will help to bridge cultural differences and build trust and understanding (Carté and Fox, 2008). This cultural awareness will help the British company to tailor its communication style and approach to the Chinese culture, enabling the partnership to succeed in China. </a:t>
            </a:r>
          </a:p>
          <a:p>
            <a:endParaRPr lang="en-US" dirty="0"/>
          </a:p>
        </p:txBody>
      </p:sp>
      <p:sp>
        <p:nvSpPr>
          <p:cNvPr id="4" name="Slide Number Placeholder 3"/>
          <p:cNvSpPr>
            <a:spLocks noGrp="1"/>
          </p:cNvSpPr>
          <p:nvPr>
            <p:ph type="sldNum" sz="quarter" idx="5"/>
          </p:nvPr>
        </p:nvSpPr>
        <p:spPr/>
        <p:txBody>
          <a:bodyPr/>
          <a:lstStyle/>
          <a:p>
            <a:fld id="{48E5C3F4-E596-4833-84AD-2681C95CDF54}" type="slidenum">
              <a:rPr lang="en-US" smtClean="0"/>
              <a:t>11</a:t>
            </a:fld>
            <a:endParaRPr lang="en-US"/>
          </a:p>
        </p:txBody>
      </p:sp>
    </p:spTree>
    <p:extLst>
      <p:ext uri="{BB962C8B-B14F-4D97-AF65-F5344CB8AC3E}">
        <p14:creationId xmlns:p14="http://schemas.microsoft.com/office/powerpoint/2010/main" val="1429303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Courier New" panose="02070309020205020404" pitchFamily="49" charset="0"/>
              <a:buChar char="o"/>
            </a:pPr>
            <a:r>
              <a:rPr lang="en-US" sz="1800" dirty="0">
                <a:effectLst/>
                <a:latin typeface="Calibri" panose="020F0502020204030204" pitchFamily="34" charset="0"/>
                <a:ea typeface="Calibri" panose="020F0502020204030204" pitchFamily="34" charset="0"/>
                <a:cs typeface="Times New Roman" panose="02020603050405020304" pitchFamily="18" charset="0"/>
              </a:rPr>
              <a:t>Managing communication between clients and teams from different regions with different cultures and values can be challenging for international companies. </a:t>
            </a:r>
          </a:p>
          <a:p>
            <a:pPr marL="285750" indent="-285750">
              <a:buFont typeface="Courier New" panose="02070309020205020404" pitchFamily="49" charset="0"/>
              <a:buChar char="o"/>
            </a:pPr>
            <a:r>
              <a:rPr lang="en-US" sz="1800" dirty="0">
                <a:effectLst/>
                <a:latin typeface="Calibri" panose="020F0502020204030204" pitchFamily="34" charset="0"/>
                <a:ea typeface="Calibri" panose="020F0502020204030204" pitchFamily="34" charset="0"/>
                <a:cs typeface="Times New Roman" panose="02020603050405020304" pitchFamily="18" charset="0"/>
              </a:rPr>
              <a:t>Businesses must understand how to navigate a complex business environment characterized by cultural variations and language barriers to convey their messages accurately. </a:t>
            </a:r>
          </a:p>
          <a:p>
            <a:pPr marL="285750" indent="-285750">
              <a:buFont typeface="Courier New" panose="02070309020205020404" pitchFamily="49" charset="0"/>
              <a:buChar char="o"/>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presentation focused on how a UK company can apply Hofstede's cultural dimensions to understand cultural differences between the British and China. </a:t>
            </a:r>
          </a:p>
          <a:p>
            <a:pPr marL="285750" indent="-285750">
              <a:buFont typeface="Courier New" panose="02070309020205020404" pitchFamily="49" charset="0"/>
              <a:buChar char="o"/>
            </a:pPr>
            <a:r>
              <a:rPr lang="en-US" sz="1800" dirty="0">
                <a:effectLst/>
                <a:latin typeface="Calibri" panose="020F0502020204030204" pitchFamily="34" charset="0"/>
                <a:ea typeface="Calibri" panose="020F0502020204030204" pitchFamily="34" charset="0"/>
                <a:cs typeface="Times New Roman" panose="02020603050405020304" pitchFamily="18" charset="0"/>
              </a:rPr>
              <a:t>Understanding these differences enhances the partners’ cultural sensitivity and awareness, which is vital in international business communication. </a:t>
            </a:r>
          </a:p>
          <a:p>
            <a:pPr marL="285750" indent="-285750">
              <a:buFont typeface="Courier New" panose="02070309020205020404" pitchFamily="49" charset="0"/>
              <a:buChar char="o"/>
            </a:pPr>
            <a:r>
              <a:rPr lang="en-US" sz="1800" dirty="0">
                <a:effectLst/>
                <a:latin typeface="Calibri" panose="020F0502020204030204" pitchFamily="34" charset="0"/>
                <a:ea typeface="Calibri" panose="020F0502020204030204" pitchFamily="34" charset="0"/>
                <a:cs typeface="Times New Roman" panose="02020603050405020304" pitchFamily="18" charset="0"/>
              </a:rPr>
              <a:t>Furthermore, cultural awareness enables business partners to tailor their communication messages, channels, and practices to help build robust relationships and trust among partners. </a:t>
            </a:r>
          </a:p>
          <a:p>
            <a:pPr marL="285750" indent="-285750">
              <a:buFont typeface="Courier New" panose="02070309020205020404" pitchFamily="49" charset="0"/>
              <a:buChar char="o"/>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aspect allows for the partnership to succeed in China. Effective international business communication can be instrumental in bridging cultural variations, building trust, and paving the way for successful business ventures in the global market. </a:t>
            </a:r>
            <a:endParaRPr lang="en-US" dirty="0"/>
          </a:p>
        </p:txBody>
      </p:sp>
      <p:sp>
        <p:nvSpPr>
          <p:cNvPr id="4" name="Slide Number Placeholder 3"/>
          <p:cNvSpPr>
            <a:spLocks noGrp="1"/>
          </p:cNvSpPr>
          <p:nvPr>
            <p:ph type="sldNum" sz="quarter" idx="5"/>
          </p:nvPr>
        </p:nvSpPr>
        <p:spPr/>
        <p:txBody>
          <a:bodyPr/>
          <a:lstStyle/>
          <a:p>
            <a:fld id="{48E5C3F4-E596-4833-84AD-2681C95CDF54}" type="slidenum">
              <a:rPr lang="en-US" smtClean="0"/>
              <a:t>12</a:t>
            </a:fld>
            <a:endParaRPr lang="en-US"/>
          </a:p>
        </p:txBody>
      </p:sp>
    </p:spTree>
    <p:extLst>
      <p:ext uri="{BB962C8B-B14F-4D97-AF65-F5344CB8AC3E}">
        <p14:creationId xmlns:p14="http://schemas.microsoft.com/office/powerpoint/2010/main" val="3227707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Kindly let</a:t>
            </a:r>
            <a:r>
              <a:rPr lang="en-US" baseline="0" dirty="0"/>
              <a:t> me know anything I need to clarify or questions </a:t>
            </a:r>
          </a:p>
          <a:p>
            <a:r>
              <a:rPr lang="en-US" baseline="0" dirty="0"/>
              <a:t>Thank you!</a:t>
            </a:r>
            <a:endParaRPr lang="en-US" dirty="0"/>
          </a:p>
        </p:txBody>
      </p:sp>
      <p:sp>
        <p:nvSpPr>
          <p:cNvPr id="4" name="Slide Number Placeholder 3"/>
          <p:cNvSpPr>
            <a:spLocks noGrp="1"/>
          </p:cNvSpPr>
          <p:nvPr>
            <p:ph type="sldNum" sz="quarter" idx="10"/>
          </p:nvPr>
        </p:nvSpPr>
        <p:spPr/>
        <p:txBody>
          <a:bodyPr/>
          <a:lstStyle/>
          <a:p>
            <a:fld id="{48E5C3F4-E596-4833-84AD-2681C95CDF54}" type="slidenum">
              <a:rPr lang="en-US" smtClean="0"/>
              <a:t>14</a:t>
            </a:fld>
            <a:endParaRPr lang="en-US"/>
          </a:p>
        </p:txBody>
      </p:sp>
    </p:spTree>
    <p:extLst>
      <p:ext uri="{BB962C8B-B14F-4D97-AF65-F5344CB8AC3E}">
        <p14:creationId xmlns:p14="http://schemas.microsoft.com/office/powerpoint/2010/main" val="3699111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8833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4346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879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846836-3DFA-482E-9060-8D54F56622CB}" type="datetimeFigureOut">
              <a:rPr lang="en-US" smtClean="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871562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846836-3DFA-482E-9060-8D54F56622CB}" type="datetimeFigureOut">
              <a:rPr lang="en-US" smtClean="0"/>
              <a:t>10/18/2025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95838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846836-3DFA-482E-9060-8D54F56622CB}" type="datetimeFigureOut">
              <a:rPr lang="en-US" smtClean="0"/>
              <a:t>10/18/2025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88311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5B846836-3DFA-482E-9060-8D54F56622CB}" type="datetimeFigureOut">
              <a:rPr lang="en-US" smtClean="0"/>
              <a:t>10/18/2025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439816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B846836-3DFA-482E-9060-8D54F56622CB}" type="datetimeFigureOut">
              <a:rPr lang="en-US" smtClean="0"/>
              <a:t>10/18/2025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4290542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159465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392538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266520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B846836-3DFA-482E-9060-8D54F56622CB}" type="datetimeFigureOut">
              <a:rPr lang="en-US" smtClean="0"/>
              <a:t>10/18/2025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7B5F5D4-3012-4A68-B648-865CE5EFF6F8}"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044995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1239520" y="4541520"/>
            <a:ext cx="9144000" cy="1473200"/>
          </a:xfrm>
        </p:spPr>
        <p:txBody>
          <a:bodyPr>
            <a:noAutofit/>
          </a:bodyPr>
          <a:lstStyle/>
          <a:p>
            <a:r>
              <a:rPr lang="en-GB" sz="2400" dirty="0">
                <a:solidFill>
                  <a:schemeClr val="tx1"/>
                </a:solidFill>
                <a:latin typeface="+mn-lt"/>
                <a:ea typeface="Calibri" panose="020F0502020204030204" pitchFamily="34" charset="0"/>
                <a:cs typeface="Times New Roman" panose="02020603050405020304" pitchFamily="18" charset="0"/>
              </a:rPr>
              <a:t>Student </a:t>
            </a:r>
            <a:r>
              <a:rPr lang="en-GB" sz="2400" dirty="0">
                <a:solidFill>
                  <a:schemeClr val="tx1"/>
                </a:solidFill>
                <a:latin typeface="+mn-lt"/>
              </a:rPr>
              <a:t>name: Saveta Victoria Stefan</a:t>
            </a:r>
            <a:br>
              <a:rPr lang="en-GB" sz="2400" dirty="0">
                <a:solidFill>
                  <a:schemeClr val="tx1"/>
                </a:solidFill>
                <a:latin typeface="+mn-lt"/>
              </a:rPr>
            </a:br>
            <a:r>
              <a:rPr lang="en-GB" sz="2400" dirty="0">
                <a:solidFill>
                  <a:schemeClr val="tx1"/>
                </a:solidFill>
                <a:latin typeface="+mn-lt"/>
              </a:rPr>
              <a:t>Student ID: 2216451</a:t>
            </a:r>
            <a:br>
              <a:rPr lang="en-GB" sz="2400" dirty="0">
                <a:solidFill>
                  <a:schemeClr val="tx1"/>
                </a:solidFill>
                <a:latin typeface="+mn-lt"/>
              </a:rPr>
            </a:br>
            <a:r>
              <a:rPr lang="en-GB" sz="2400" dirty="0">
                <a:solidFill>
                  <a:schemeClr val="tx1"/>
                </a:solidFill>
                <a:latin typeface="+mn-lt"/>
              </a:rPr>
              <a:t>LCBB6023 </a:t>
            </a:r>
            <a:r>
              <a:rPr lang="en-US" sz="2400" dirty="0">
                <a:solidFill>
                  <a:schemeClr val="tx1"/>
                </a:solidFill>
                <a:latin typeface="+mn-lt"/>
                <a:ea typeface="Calibri" panose="020F0502020204030204" pitchFamily="34" charset="0"/>
                <a:cs typeface="Times New Roman" panose="02020603050405020304" pitchFamily="18" charset="0"/>
              </a:rPr>
              <a:t>International Business Communication</a:t>
            </a:r>
            <a:br>
              <a:rPr lang="en-US" sz="2400" dirty="0">
                <a:latin typeface="Calibri" panose="020F0502020204030204" pitchFamily="34" charset="0"/>
                <a:ea typeface="Calibri" panose="020F0502020204030204" pitchFamily="34" charset="0"/>
                <a:cs typeface="Times New Roman" panose="02020603050405020304" pitchFamily="18" charset="0"/>
              </a:rPr>
            </a:br>
            <a:r>
              <a:rPr lang="en-US" sz="2400" dirty="0">
                <a:latin typeface="Calibri" panose="020F0502020204030204" pitchFamily="34" charset="0"/>
                <a:ea typeface="Calibri" panose="020F0502020204030204" pitchFamily="34" charset="0"/>
                <a:cs typeface="Times New Roman" panose="02020603050405020304" pitchFamily="18" charset="0"/>
              </a:rPr>
              <a:t>Lecturer: Afzal Munna</a:t>
            </a:r>
            <a:endParaRPr lang="en-US" sz="2400" dirty="0"/>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a:xfrm>
            <a:off x="0" y="1"/>
            <a:ext cx="12192000" cy="2301764"/>
          </a:xfrm>
          <a:solidFill>
            <a:schemeClr val="accent2">
              <a:lumMod val="20000"/>
              <a:lumOff val="80000"/>
            </a:schemeClr>
          </a:solidFill>
        </p:spPr>
        <p:txBody>
          <a:bodyPr>
            <a:noAutofit/>
          </a:bodyPr>
          <a:lstStyle/>
          <a:p>
            <a:pPr algn="ctr"/>
            <a:r>
              <a:rPr lang="en-US" sz="4400" b="1" dirty="0">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Cultural Challenges For a Joint Venture Between a UK Company and a Chinese Company</a:t>
            </a:r>
            <a:endParaRPr lang="en-US" sz="4400" b="1" dirty="0">
              <a:effectLst>
                <a:outerShdw blurRad="38100" dist="38100" dir="2700000" algn="tl">
                  <a:srgbClr val="000000">
                    <a:alpha val="43137"/>
                  </a:srgbClr>
                </a:outerShdw>
              </a:effectLst>
            </a:endParaRPr>
          </a:p>
        </p:txBody>
      </p:sp>
      <p:sp>
        <p:nvSpPr>
          <p:cNvPr id="5" name="Title 1">
            <a:extLst>
              <a:ext uri="{FF2B5EF4-FFF2-40B4-BE49-F238E27FC236}">
                <a16:creationId xmlns:a16="http://schemas.microsoft.com/office/drawing/2014/main" id="{DFEE55BD-CD39-4890-BDF2-10378D5A7ED9}"/>
              </a:ext>
            </a:extLst>
          </p:cNvPr>
          <p:cNvSpPr txBox="1">
            <a:spLocks/>
          </p:cNvSpPr>
          <p:nvPr/>
        </p:nvSpPr>
        <p:spPr>
          <a:xfrm>
            <a:off x="1423451" y="2777754"/>
            <a:ext cx="9144000" cy="85133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8000" kern="1200" spc="-50" baseline="0">
                <a:solidFill>
                  <a:schemeClr val="tx1">
                    <a:lumMod val="85000"/>
                    <a:lumOff val="15000"/>
                  </a:schemeClr>
                </a:solidFill>
                <a:latin typeface="+mj-lt"/>
                <a:ea typeface="+mj-ea"/>
                <a:cs typeface="+mj-cs"/>
              </a:defRPr>
            </a:lvl1pPr>
          </a:lstStyle>
          <a:p>
            <a:pPr algn="ctr"/>
            <a:r>
              <a:rPr lang="en-US" sz="3600" b="1" dirty="0">
                <a:solidFill>
                  <a:schemeClr val="tx1"/>
                </a:solidFill>
                <a:latin typeface="+mn-lt"/>
              </a:rPr>
              <a:t>Component 1: Practical – Individual Presentation </a:t>
            </a:r>
            <a:endParaRPr lang="en-US" sz="3600" b="1" dirty="0"/>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a:xfrm>
            <a:off x="396240" y="121920"/>
            <a:ext cx="10637520" cy="833120"/>
          </a:xfrm>
          <a:solidFill>
            <a:schemeClr val="accent2">
              <a:lumMod val="20000"/>
              <a:lumOff val="80000"/>
            </a:schemeClr>
          </a:solidFill>
        </p:spPr>
        <p:txBody>
          <a:bodyPr/>
          <a:lstStyle/>
          <a:p>
            <a:pPr algn="ctr"/>
            <a:r>
              <a:rPr lang="en-GB" b="1" dirty="0"/>
              <a:t>Main Content</a:t>
            </a:r>
            <a:endParaRPr lang="en-US" b="1" dirty="0"/>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p:txBody>
          <a:bodyPr/>
          <a:lstStyle/>
          <a:p>
            <a:r>
              <a:rPr lang="en-US" dirty="0"/>
              <a:t>Introduction </a:t>
            </a:r>
          </a:p>
          <a:p>
            <a:r>
              <a:rPr lang="en-US" dirty="0"/>
              <a:t>Cultural Differences between China and the UK</a:t>
            </a:r>
          </a:p>
          <a:p>
            <a:r>
              <a:rPr lang="en-US" dirty="0"/>
              <a:t>Success and Failure Factors of Joint Ventures </a:t>
            </a:r>
          </a:p>
          <a:p>
            <a:r>
              <a:rPr lang="en-US" dirty="0"/>
              <a:t>Hofstede’s Cultural Dimensions: UK and China  </a:t>
            </a:r>
          </a:p>
          <a:p>
            <a:r>
              <a:rPr lang="en-US" dirty="0"/>
              <a:t>Recommendations </a:t>
            </a:r>
          </a:p>
          <a:p>
            <a:r>
              <a:rPr lang="en-US" dirty="0"/>
              <a:t>Conclusion</a:t>
            </a:r>
          </a:p>
          <a:p>
            <a:r>
              <a:rPr lang="en-US" dirty="0"/>
              <a:t>References </a:t>
            </a:r>
          </a:p>
          <a:p>
            <a:endParaRPr lang="en-US" dirty="0"/>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0" y="0"/>
            <a:ext cx="12191999" cy="705168"/>
          </a:xfrm>
          <a:solidFill>
            <a:schemeClr val="accent1">
              <a:lumMod val="20000"/>
              <a:lumOff val="80000"/>
            </a:schemeClr>
          </a:solidFill>
        </p:spPr>
        <p:txBody>
          <a:bodyPr>
            <a:normAutofit fontScale="90000"/>
          </a:bodyPr>
          <a:lstStyle/>
          <a:p>
            <a:pPr algn="ctr"/>
            <a:r>
              <a:rPr lang="en-GB" b="1" dirty="0"/>
              <a:t>Introduction</a:t>
            </a:r>
            <a:endParaRPr lang="en-US" b="1" dirty="0"/>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sz="half" idx="1"/>
          </p:nvPr>
        </p:nvSpPr>
        <p:spPr>
          <a:xfrm>
            <a:off x="5486401" y="1812290"/>
            <a:ext cx="6705600" cy="4480582"/>
          </a:xfrm>
        </p:spPr>
        <p:txBody>
          <a:bodyPr>
            <a:normAutofit fontScale="92500" lnSpcReduction="20000"/>
          </a:bodyPr>
          <a:lstStyle/>
          <a:p>
            <a:pPr>
              <a:buFont typeface="Wingdings" panose="05000000000000000000" pitchFamily="2" charset="2"/>
              <a:buChar char="v"/>
            </a:pPr>
            <a:r>
              <a:rPr lang="en-US" sz="1900" dirty="0">
                <a:ea typeface="Calibri" panose="020F0502020204030204" pitchFamily="34" charset="0"/>
                <a:cs typeface="Times New Roman" panose="02020603050405020304" pitchFamily="18" charset="0"/>
              </a:rPr>
              <a:t>P</a:t>
            </a:r>
            <a:r>
              <a:rPr lang="en-US" sz="1900" dirty="0">
                <a:effectLst/>
                <a:ea typeface="Calibri" panose="020F0502020204030204" pitchFamily="34" charset="0"/>
                <a:cs typeface="Times New Roman" panose="02020603050405020304" pitchFamily="18" charset="0"/>
              </a:rPr>
              <a:t>resentation focuses on the case of a UK company entering into a joint venture with a Chinese company</a:t>
            </a:r>
          </a:p>
          <a:p>
            <a:pPr>
              <a:buFont typeface="Wingdings" panose="05000000000000000000" pitchFamily="2" charset="2"/>
              <a:buChar char="v"/>
            </a:pPr>
            <a:r>
              <a:rPr lang="en-US" sz="1900" dirty="0">
                <a:ea typeface="Calibri" panose="020F0502020204030204" pitchFamily="34" charset="0"/>
                <a:cs typeface="Times New Roman" panose="02020603050405020304" pitchFamily="18" charset="0"/>
              </a:rPr>
              <a:t>The joint venture seeks</a:t>
            </a:r>
            <a:r>
              <a:rPr lang="en-US" sz="1900" dirty="0">
                <a:effectLst/>
                <a:ea typeface="Calibri" panose="020F0502020204030204" pitchFamily="34" charset="0"/>
                <a:cs typeface="Times New Roman" panose="02020603050405020304" pitchFamily="18" charset="0"/>
              </a:rPr>
              <a:t> to help </a:t>
            </a:r>
            <a:r>
              <a:rPr lang="en-US" sz="1900" dirty="0">
                <a:ea typeface="Calibri" panose="020F0502020204030204" pitchFamily="34" charset="0"/>
                <a:cs typeface="Times New Roman" panose="02020603050405020304" pitchFamily="18" charset="0"/>
              </a:rPr>
              <a:t>the UK Company</a:t>
            </a:r>
            <a:r>
              <a:rPr lang="en-US" sz="1900" dirty="0">
                <a:effectLst/>
                <a:ea typeface="Calibri" panose="020F0502020204030204" pitchFamily="34" charset="0"/>
                <a:cs typeface="Times New Roman" panose="02020603050405020304" pitchFamily="18" charset="0"/>
              </a:rPr>
              <a:t> penetrate the Chinese market.</a:t>
            </a:r>
          </a:p>
          <a:p>
            <a:pPr>
              <a:buFont typeface="Wingdings" panose="05000000000000000000" pitchFamily="2" charset="2"/>
              <a:buChar char="v"/>
            </a:pPr>
            <a:r>
              <a:rPr lang="en-US" sz="1900" dirty="0">
                <a:effectLst/>
                <a:ea typeface="Calibri" panose="020F0502020204030204" pitchFamily="34" charset="0"/>
                <a:cs typeface="Times New Roman" panose="02020603050405020304" pitchFamily="18" charset="0"/>
              </a:rPr>
              <a:t>The UK Company must consider the cultural differences between the UK and China. </a:t>
            </a:r>
          </a:p>
          <a:p>
            <a:pPr>
              <a:buFont typeface="Wingdings" panose="05000000000000000000" pitchFamily="2" charset="2"/>
              <a:buChar char="v"/>
            </a:pPr>
            <a:r>
              <a:rPr lang="en-US" sz="1900" dirty="0">
                <a:effectLst/>
                <a:ea typeface="Calibri" panose="020F0502020204030204" pitchFamily="34" charset="0"/>
                <a:cs typeface="Times New Roman" panose="02020603050405020304" pitchFamily="18" charset="0"/>
              </a:rPr>
              <a:t>Cultural sensitivity and awareness will help to avert communication misunderstandings </a:t>
            </a:r>
          </a:p>
          <a:p>
            <a:pPr>
              <a:buFont typeface="Wingdings" panose="05000000000000000000" pitchFamily="2" charset="2"/>
              <a:buChar char="v"/>
            </a:pPr>
            <a:r>
              <a:rPr lang="en-US" sz="1900" dirty="0">
                <a:ea typeface="Calibri" panose="020F0502020204030204" pitchFamily="34" charset="0"/>
                <a:cs typeface="Times New Roman" panose="02020603050405020304" pitchFamily="18" charset="0"/>
              </a:rPr>
              <a:t>It will help </a:t>
            </a:r>
            <a:r>
              <a:rPr lang="en-US" sz="1900" dirty="0">
                <a:effectLst/>
                <a:ea typeface="Calibri" panose="020F0502020204030204" pitchFamily="34" charset="0"/>
                <a:cs typeface="Times New Roman" panose="02020603050405020304" pitchFamily="18" charset="0"/>
              </a:rPr>
              <a:t>build strong relationships and trust, enhancing the success of the partnership in China.</a:t>
            </a:r>
          </a:p>
          <a:p>
            <a:pPr>
              <a:buFont typeface="Wingdings" panose="05000000000000000000" pitchFamily="2" charset="2"/>
              <a:buChar char="v"/>
            </a:pPr>
            <a:r>
              <a:rPr lang="en-US" sz="1900" dirty="0">
                <a:ea typeface="Calibri" panose="020F0502020204030204" pitchFamily="34" charset="0"/>
                <a:cs typeface="Times New Roman" panose="02020603050405020304" pitchFamily="18" charset="0"/>
              </a:rPr>
              <a:t>P</a:t>
            </a:r>
            <a:r>
              <a:rPr lang="en-US" sz="1900" dirty="0">
                <a:effectLst/>
                <a:ea typeface="Calibri" panose="020F0502020204030204" pitchFamily="34" charset="0"/>
                <a:cs typeface="Times New Roman" panose="02020603050405020304" pitchFamily="18" charset="0"/>
              </a:rPr>
              <a:t>resentation discusses how the UK company can apply Hofstede’s cultural dimensions theory to comprehend cultural variations between the UK and China. </a:t>
            </a:r>
          </a:p>
          <a:p>
            <a:pPr>
              <a:buFont typeface="Wingdings" panose="05000000000000000000" pitchFamily="2" charset="2"/>
              <a:buChar char="v"/>
            </a:pPr>
            <a:r>
              <a:rPr lang="en-US" sz="1900" dirty="0">
                <a:effectLst/>
                <a:ea typeface="Calibri" panose="020F0502020204030204" pitchFamily="34" charset="0"/>
                <a:cs typeface="Times New Roman" panose="02020603050405020304" pitchFamily="18" charset="0"/>
              </a:rPr>
              <a:t>It will enable tailor its communication with the joint partners and clients.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latin typeface="Calibri" panose="020F0502020204030204" pitchFamily="34" charset="0"/>
                <a:ea typeface="Calibri" panose="020F0502020204030204" pitchFamily="34" charset="0"/>
                <a:cs typeface="Times New Roman" panose="02020603050405020304" pitchFamily="18" charset="0"/>
              </a:rPr>
              <a:t>(</a:t>
            </a:r>
            <a:r>
              <a:rPr lang="en-US" sz="1300" dirty="0" err="1">
                <a:effectLst/>
                <a:ea typeface="Calibri" panose="020F0502020204030204" pitchFamily="34" charset="0"/>
                <a:cs typeface="Times New Roman" panose="02020603050405020304" pitchFamily="18" charset="0"/>
              </a:rPr>
              <a:t>Deresky</a:t>
            </a:r>
            <a:r>
              <a:rPr lang="en-US" sz="1300" dirty="0">
                <a:effectLst/>
                <a:ea typeface="Calibri" panose="020F0502020204030204" pitchFamily="34" charset="0"/>
                <a:cs typeface="Times New Roman" panose="02020603050405020304" pitchFamily="18" charset="0"/>
              </a:rPr>
              <a:t>, 2014; </a:t>
            </a:r>
            <a:r>
              <a:rPr lang="en-US" sz="1300" dirty="0" err="1">
                <a:effectLst/>
                <a:ea typeface="Calibri" panose="020F0502020204030204" pitchFamily="34" charset="0"/>
                <a:cs typeface="Times New Roman" panose="02020603050405020304" pitchFamily="18" charset="0"/>
              </a:rPr>
              <a:t>Dignen</a:t>
            </a:r>
            <a:r>
              <a:rPr lang="en-US" sz="1300" dirty="0">
                <a:effectLst/>
                <a:ea typeface="Calibri" panose="020F0502020204030204" pitchFamily="34" charset="0"/>
                <a:cs typeface="Times New Roman" panose="02020603050405020304" pitchFamily="18" charset="0"/>
              </a:rPr>
              <a:t> and McMaster, 2013</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pic>
        <p:nvPicPr>
          <p:cNvPr id="6" name="Content Placeholder 5">
            <a:extLst>
              <a:ext uri="{FF2B5EF4-FFF2-40B4-BE49-F238E27FC236}">
                <a16:creationId xmlns:a16="http://schemas.microsoft.com/office/drawing/2014/main" id="{687D4B6E-A40F-4397-9E14-4A43C0855755}"/>
              </a:ext>
            </a:extLst>
          </p:cNvPr>
          <p:cNvPicPr>
            <a:picLocks noGrp="1" noChangeAspect="1"/>
          </p:cNvPicPr>
          <p:nvPr>
            <p:ph sz="half" idx="2"/>
          </p:nvPr>
        </p:nvPicPr>
        <p:blipFill>
          <a:blip r:embed="rId3"/>
          <a:stretch>
            <a:fillRect/>
          </a:stretch>
        </p:blipFill>
        <p:spPr>
          <a:xfrm>
            <a:off x="161159" y="1812290"/>
            <a:ext cx="5237928" cy="4480582"/>
          </a:xfrm>
          <a:prstGeom prst="rect">
            <a:avLst/>
          </a:prstGeom>
          <a:ln>
            <a:noFill/>
          </a:ln>
          <a:effectLst>
            <a:softEdge rad="112500"/>
          </a:effectLst>
        </p:spPr>
      </p:pic>
    </p:spTree>
    <p:extLst>
      <p:ext uri="{BB962C8B-B14F-4D97-AF65-F5344CB8AC3E}">
        <p14:creationId xmlns:p14="http://schemas.microsoft.com/office/powerpoint/2010/main" val="263983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0" y="54372"/>
            <a:ext cx="12192000" cy="771823"/>
          </a:xfrm>
          <a:solidFill>
            <a:schemeClr val="accent1">
              <a:lumMod val="20000"/>
              <a:lumOff val="80000"/>
            </a:schemeClr>
          </a:solidFill>
        </p:spPr>
        <p:txBody>
          <a:bodyPr>
            <a:normAutofit/>
          </a:bodyPr>
          <a:lstStyle/>
          <a:p>
            <a:pPr algn="ctr"/>
            <a:r>
              <a:rPr lang="en-GB" b="1" dirty="0"/>
              <a:t>Introduce the Chinese culture </a:t>
            </a:r>
            <a:endParaRPr lang="en-US" b="1" dirty="0"/>
          </a:p>
        </p:txBody>
      </p:sp>
      <p:sp>
        <p:nvSpPr>
          <p:cNvPr id="4" name="Text Placeholder 3">
            <a:extLst>
              <a:ext uri="{FF2B5EF4-FFF2-40B4-BE49-F238E27FC236}">
                <a16:creationId xmlns:a16="http://schemas.microsoft.com/office/drawing/2014/main" id="{87D479C5-52AB-49DE-9DAB-84A0B22D3E11}"/>
              </a:ext>
            </a:extLst>
          </p:cNvPr>
          <p:cNvSpPr>
            <a:spLocks noGrp="1"/>
          </p:cNvSpPr>
          <p:nvPr>
            <p:ph type="body" idx="1"/>
          </p:nvPr>
        </p:nvSpPr>
        <p:spPr>
          <a:xfrm>
            <a:off x="0" y="1400175"/>
            <a:ext cx="5157787" cy="692944"/>
          </a:xfrm>
          <a:solidFill>
            <a:schemeClr val="accent4"/>
          </a:solidFill>
        </p:spPr>
        <p:txBody>
          <a:bodyPr>
            <a:normAutofit/>
          </a:bodyPr>
          <a:lstStyle/>
          <a:p>
            <a:r>
              <a:rPr lang="en-US" dirty="0"/>
              <a:t>Chinese Culture </a:t>
            </a:r>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val="237105923"/>
              </p:ext>
            </p:extLst>
          </p:nvPr>
        </p:nvGraphicFramePr>
        <p:xfrm>
          <a:off x="1" y="2128838"/>
          <a:ext cx="5551526" cy="40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AEE71A5E-586F-432F-9F90-45E7BB79BD46}"/>
              </a:ext>
            </a:extLst>
          </p:cNvPr>
          <p:cNvSpPr>
            <a:spLocks noGrp="1"/>
          </p:cNvSpPr>
          <p:nvPr>
            <p:ph type="body" sz="quarter" idx="3"/>
          </p:nvPr>
        </p:nvSpPr>
        <p:spPr>
          <a:xfrm>
            <a:off x="6542086" y="1364456"/>
            <a:ext cx="5649914" cy="692944"/>
          </a:xfrm>
          <a:solidFill>
            <a:srgbClr val="FFC000"/>
          </a:solidFill>
        </p:spPr>
        <p:txBody>
          <a:bodyPr>
            <a:normAutofit/>
          </a:bodyPr>
          <a:lstStyle/>
          <a:p>
            <a:r>
              <a:rPr lang="en-US" dirty="0"/>
              <a:t>Differences between the UK and China</a:t>
            </a:r>
          </a:p>
        </p:txBody>
      </p:sp>
      <p:graphicFrame>
        <p:nvGraphicFramePr>
          <p:cNvPr id="8" name="Content Placeholder 7"/>
          <p:cNvGraphicFramePr>
            <a:graphicFrameLocks noGrp="1"/>
          </p:cNvGraphicFramePr>
          <p:nvPr>
            <p:ph sz="quarter" idx="4"/>
            <p:extLst>
              <p:ext uri="{D42A27DB-BD31-4B8C-83A1-F6EECF244321}">
                <p14:modId xmlns:p14="http://schemas.microsoft.com/office/powerpoint/2010/main" val="71327206"/>
              </p:ext>
            </p:extLst>
          </p:nvPr>
        </p:nvGraphicFramePr>
        <p:xfrm>
          <a:off x="6172199" y="2595660"/>
          <a:ext cx="6019801" cy="362972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83415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1" y="0"/>
            <a:ext cx="12192000" cy="828055"/>
          </a:xfrm>
          <a:solidFill>
            <a:schemeClr val="accent1">
              <a:lumMod val="20000"/>
              <a:lumOff val="80000"/>
            </a:schemeClr>
          </a:solidFill>
        </p:spPr>
        <p:txBody>
          <a:bodyPr>
            <a:normAutofit/>
          </a:bodyPr>
          <a:lstStyle/>
          <a:p>
            <a:pPr marL="0" indent="0" algn="ctr">
              <a:buNone/>
            </a:pPr>
            <a:r>
              <a:rPr lang="en-GB" b="1" dirty="0"/>
              <a:t>Main Differences Between The UK And China </a:t>
            </a: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sz="half" idx="1"/>
          </p:nvPr>
        </p:nvSpPr>
        <p:spPr>
          <a:xfrm>
            <a:off x="88513" y="1813352"/>
            <a:ext cx="5843588" cy="4486275"/>
          </a:xfrm>
        </p:spPr>
        <p:txBody>
          <a:bodyPr>
            <a:normAutofit/>
          </a:bodyPr>
          <a:lstStyle/>
          <a:p>
            <a:pPr>
              <a:buFont typeface="Wingdings" panose="05000000000000000000" pitchFamily="2" charset="2"/>
              <a:buChar char="q"/>
            </a:pPr>
            <a:r>
              <a:rPr lang="en-US" sz="2100" dirty="0">
                <a:effectLst/>
                <a:ea typeface="Calibri" panose="020F0502020204030204" pitchFamily="34" charset="0"/>
                <a:cs typeface="Times New Roman" panose="02020603050405020304" pitchFamily="18" charset="0"/>
              </a:rPr>
              <a:t>Chinese people accept inequalities among people, while the UK people hardly accept inequalities.</a:t>
            </a:r>
          </a:p>
          <a:p>
            <a:pPr>
              <a:buFont typeface="Wingdings" panose="05000000000000000000" pitchFamily="2" charset="2"/>
              <a:buChar char="q"/>
            </a:pPr>
            <a:r>
              <a:rPr lang="en-US" sz="2100" dirty="0">
                <a:ea typeface="Calibri" panose="020F0502020204030204" pitchFamily="34" charset="0"/>
                <a:cs typeface="Times New Roman" panose="02020603050405020304" pitchFamily="18" charset="0"/>
              </a:rPr>
              <a:t>In China, the relationship</a:t>
            </a:r>
            <a:r>
              <a:rPr lang="en-US" sz="2100" dirty="0">
                <a:effectLst/>
                <a:ea typeface="Calibri" panose="020F0502020204030204" pitchFamily="34" charset="0"/>
                <a:cs typeface="Times New Roman" panose="02020603050405020304" pitchFamily="18" charset="0"/>
              </a:rPr>
              <a:t> between leaders and employees is polarized, which is not the case in the UK.</a:t>
            </a:r>
          </a:p>
          <a:p>
            <a:pPr>
              <a:buFont typeface="Wingdings" panose="05000000000000000000" pitchFamily="2" charset="2"/>
              <a:buChar char="q"/>
            </a:pPr>
            <a:r>
              <a:rPr lang="en-US" sz="2100" dirty="0">
                <a:effectLst/>
                <a:ea typeface="Calibri" panose="020F0502020204030204" pitchFamily="34" charset="0"/>
                <a:cs typeface="Times New Roman" panose="02020603050405020304" pitchFamily="18" charset="0"/>
              </a:rPr>
              <a:t>China’s culture is socialist, encouraging closer in-group relationships and teamwork</a:t>
            </a:r>
          </a:p>
          <a:p>
            <a:pPr>
              <a:buFont typeface="Wingdings" panose="05000000000000000000" pitchFamily="2" charset="2"/>
              <a:buChar char="q"/>
            </a:pPr>
            <a:r>
              <a:rPr lang="en-US" sz="2100" dirty="0">
                <a:ea typeface="Calibri" panose="020F0502020204030204" pitchFamily="34" charset="0"/>
                <a:cs typeface="Times New Roman" panose="02020603050405020304" pitchFamily="18" charset="0"/>
              </a:rPr>
              <a:t>T</a:t>
            </a:r>
            <a:r>
              <a:rPr lang="en-US" sz="2100" dirty="0">
                <a:effectLst/>
                <a:ea typeface="Calibri" panose="020F0502020204030204" pitchFamily="34" charset="0"/>
                <a:cs typeface="Times New Roman" panose="02020603050405020304" pitchFamily="18" charset="0"/>
              </a:rPr>
              <a:t>he UK culture is individualistic, encouraging personal accomplishments.</a:t>
            </a:r>
          </a:p>
          <a:p>
            <a:pPr>
              <a:buFont typeface="Wingdings" panose="05000000000000000000" pitchFamily="2" charset="2"/>
              <a:buChar char="q"/>
            </a:pPr>
            <a:r>
              <a:rPr lang="en-US" sz="2100" dirty="0">
                <a:effectLst/>
                <a:ea typeface="Calibri" panose="020F0502020204030204" pitchFamily="34" charset="0"/>
                <a:cs typeface="Times New Roman" panose="02020603050405020304" pitchFamily="18" charset="0"/>
              </a:rPr>
              <a:t>These cultural differences can contribute to the cultural challenges for a joint venture with a Chinese company. </a:t>
            </a:r>
            <a:endParaRPr lang="en-US" sz="2100" dirty="0"/>
          </a:p>
          <a:p>
            <a:endParaRPr lang="en-GB" dirty="0"/>
          </a:p>
        </p:txBody>
      </p:sp>
      <p:pic>
        <p:nvPicPr>
          <p:cNvPr id="6" name="Content Placeholder 5">
            <a:extLst>
              <a:ext uri="{FF2B5EF4-FFF2-40B4-BE49-F238E27FC236}">
                <a16:creationId xmlns:a16="http://schemas.microsoft.com/office/drawing/2014/main" id="{ACDF7181-C3D6-4EA1-BA7A-E8A716817646}"/>
              </a:ext>
            </a:extLst>
          </p:cNvPr>
          <p:cNvPicPr>
            <a:picLocks noGrp="1" noChangeAspect="1"/>
          </p:cNvPicPr>
          <p:nvPr>
            <p:ph sz="half" idx="2"/>
          </p:nvPr>
        </p:nvPicPr>
        <p:blipFill>
          <a:blip r:embed="rId3"/>
          <a:stretch>
            <a:fillRect/>
          </a:stretch>
        </p:blipFill>
        <p:spPr>
          <a:xfrm>
            <a:off x="6653048" y="1813352"/>
            <a:ext cx="4700752" cy="4252912"/>
          </a:xfrm>
          <a:prstGeom prst="rect">
            <a:avLst/>
          </a:prstGeom>
          <a:ln>
            <a:noFill/>
          </a:ln>
          <a:effectLst>
            <a:softEdge rad="112500"/>
          </a:effectLst>
        </p:spPr>
      </p:pic>
    </p:spTree>
    <p:extLst>
      <p:ext uri="{BB962C8B-B14F-4D97-AF65-F5344CB8AC3E}">
        <p14:creationId xmlns:p14="http://schemas.microsoft.com/office/powerpoint/2010/main" val="3881275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a:xfrm>
            <a:off x="1" y="0"/>
            <a:ext cx="12192000" cy="935038"/>
          </a:xfrm>
          <a:solidFill>
            <a:schemeClr val="accent1">
              <a:lumMod val="20000"/>
              <a:lumOff val="80000"/>
            </a:schemeClr>
          </a:solidFill>
        </p:spPr>
        <p:txBody>
          <a:bodyPr/>
          <a:lstStyle/>
          <a:p>
            <a:pPr algn="ctr"/>
            <a:r>
              <a:rPr lang="en-GB" b="1" dirty="0"/>
              <a:t>Success and Failure Factors of Joint Ventures </a:t>
            </a:r>
            <a:endParaRPr lang="en-US" b="1" dirty="0"/>
          </a:p>
        </p:txBody>
      </p:sp>
      <p:sp>
        <p:nvSpPr>
          <p:cNvPr id="4" name="Text Placeholder 3">
            <a:extLst>
              <a:ext uri="{FF2B5EF4-FFF2-40B4-BE49-F238E27FC236}">
                <a16:creationId xmlns:a16="http://schemas.microsoft.com/office/drawing/2014/main" id="{B696EA53-D74A-4AE7-81CE-BE0357D61BA2}"/>
              </a:ext>
            </a:extLst>
          </p:cNvPr>
          <p:cNvSpPr>
            <a:spLocks noGrp="1"/>
          </p:cNvSpPr>
          <p:nvPr>
            <p:ph type="body" idx="1"/>
          </p:nvPr>
        </p:nvSpPr>
        <p:spPr>
          <a:xfrm>
            <a:off x="1" y="1169300"/>
            <a:ext cx="5768974" cy="500062"/>
          </a:xfrm>
          <a:solidFill>
            <a:schemeClr val="bg2">
              <a:lumMod val="90000"/>
            </a:schemeClr>
          </a:solidFill>
        </p:spPr>
        <p:txBody>
          <a:bodyPr/>
          <a:lstStyle/>
          <a:p>
            <a:r>
              <a:rPr lang="en-US" b="1" dirty="0"/>
              <a:t>Success Factors of Joint Ventures </a:t>
            </a:r>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val="312650815"/>
              </p:ext>
            </p:extLst>
          </p:nvPr>
        </p:nvGraphicFramePr>
        <p:xfrm>
          <a:off x="0" y="1800224"/>
          <a:ext cx="5997575" cy="4692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C83576B3-0A11-4106-B759-F4F193D384A9}"/>
              </a:ext>
            </a:extLst>
          </p:cNvPr>
          <p:cNvSpPr>
            <a:spLocks noGrp="1"/>
          </p:cNvSpPr>
          <p:nvPr>
            <p:ph type="body" sz="quarter" idx="3"/>
          </p:nvPr>
        </p:nvSpPr>
        <p:spPr>
          <a:xfrm>
            <a:off x="6530976" y="1142081"/>
            <a:ext cx="5661024" cy="464343"/>
          </a:xfrm>
          <a:solidFill>
            <a:schemeClr val="bg2">
              <a:lumMod val="90000"/>
            </a:schemeClr>
          </a:solidFill>
        </p:spPr>
        <p:txBody>
          <a:bodyPr/>
          <a:lstStyle/>
          <a:p>
            <a:r>
              <a:rPr lang="en-US" b="1" dirty="0"/>
              <a:t>Failure Factors for Joint Ventures</a:t>
            </a:r>
          </a:p>
        </p:txBody>
      </p:sp>
      <p:graphicFrame>
        <p:nvGraphicFramePr>
          <p:cNvPr id="8" name="Content Placeholder 7"/>
          <p:cNvGraphicFramePr>
            <a:graphicFrameLocks noGrp="1"/>
          </p:cNvGraphicFramePr>
          <p:nvPr>
            <p:ph sz="quarter" idx="4"/>
            <p:extLst>
              <p:ext uri="{D42A27DB-BD31-4B8C-83A1-F6EECF244321}">
                <p14:modId xmlns:p14="http://schemas.microsoft.com/office/powerpoint/2010/main" val="572569321"/>
              </p:ext>
            </p:extLst>
          </p:nvPr>
        </p:nvGraphicFramePr>
        <p:xfrm>
          <a:off x="6172200" y="1764507"/>
          <a:ext cx="5662612" cy="47283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019880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a:xfrm>
            <a:off x="1" y="0"/>
            <a:ext cx="12192000" cy="959005"/>
          </a:xfrm>
          <a:solidFill>
            <a:schemeClr val="accent1">
              <a:lumMod val="20000"/>
              <a:lumOff val="80000"/>
            </a:schemeClr>
          </a:solidFill>
        </p:spPr>
        <p:txBody>
          <a:bodyPr>
            <a:normAutofit/>
          </a:bodyPr>
          <a:lstStyle/>
          <a:p>
            <a:pPr algn="ctr"/>
            <a:r>
              <a:rPr lang="en-GB" sz="4000" b="1" dirty="0"/>
              <a:t>Cultural Sensitivity In China / The Differences From The UK </a:t>
            </a:r>
            <a:endParaRPr lang="en-US" sz="4000" b="1" dirty="0"/>
          </a:p>
        </p:txBody>
      </p:sp>
      <p:sp>
        <p:nvSpPr>
          <p:cNvPr id="4" name="Content Placeholder 3">
            <a:extLst>
              <a:ext uri="{FF2B5EF4-FFF2-40B4-BE49-F238E27FC236}">
                <a16:creationId xmlns:a16="http://schemas.microsoft.com/office/drawing/2014/main" id="{35A563D7-30DA-4A59-9CC5-EC582CD2D043}"/>
              </a:ext>
            </a:extLst>
          </p:cNvPr>
          <p:cNvSpPr>
            <a:spLocks noGrp="1"/>
          </p:cNvSpPr>
          <p:nvPr>
            <p:ph sz="half" idx="1"/>
          </p:nvPr>
        </p:nvSpPr>
        <p:spPr>
          <a:xfrm>
            <a:off x="190501" y="1749972"/>
            <a:ext cx="6324600" cy="4603531"/>
          </a:xfrm>
        </p:spPr>
        <p:txBody>
          <a:bodyPr>
            <a:normAutofit/>
          </a:bodyPr>
          <a:lstStyle/>
          <a:p>
            <a:r>
              <a:rPr lang="en-US" sz="1700" b="1" dirty="0">
                <a:effectLst/>
                <a:ea typeface="Calibri" panose="020F0502020204030204" pitchFamily="34" charset="0"/>
                <a:cs typeface="Times New Roman" panose="02020603050405020304" pitchFamily="18" charset="0"/>
              </a:rPr>
              <a:t>Communication styles</a:t>
            </a:r>
            <a:r>
              <a:rPr lang="en-US" sz="1700" dirty="0">
                <a:effectLst/>
                <a:ea typeface="Calibri" panose="020F0502020204030204" pitchFamily="34" charset="0"/>
                <a:cs typeface="Times New Roman" panose="02020603050405020304" pitchFamily="18" charset="0"/>
              </a:rPr>
              <a:t>: Chinese culture values indirect communication, relying on context and non-verbal cues. The UK culture values direct communication, where clarity and honesty are valued. </a:t>
            </a:r>
          </a:p>
          <a:p>
            <a:r>
              <a:rPr lang="en-US" sz="1700" b="1" dirty="0">
                <a:effectLst/>
                <a:ea typeface="Calibri" panose="020F0502020204030204" pitchFamily="34" charset="0"/>
                <a:cs typeface="Times New Roman" panose="02020603050405020304" pitchFamily="18" charset="0"/>
              </a:rPr>
              <a:t>Respect and hierarchy: </a:t>
            </a:r>
            <a:r>
              <a:rPr lang="en-US" sz="1700" dirty="0">
                <a:effectLst/>
                <a:ea typeface="Calibri" panose="020F0502020204030204" pitchFamily="34" charset="0"/>
                <a:cs typeface="Times New Roman" panose="02020603050405020304" pitchFamily="18" charset="0"/>
              </a:rPr>
              <a:t>Chinese Confucian heritage emphasizes respect for elders and leaders. The UK culture emphasizes egalitarianism.</a:t>
            </a:r>
          </a:p>
          <a:p>
            <a:r>
              <a:rPr lang="en-US" sz="1700" b="1" dirty="0">
                <a:effectLst/>
                <a:ea typeface="Calibri" panose="020F0502020204030204" pitchFamily="34" charset="0"/>
                <a:cs typeface="Times New Roman" panose="02020603050405020304" pitchFamily="18" charset="0"/>
              </a:rPr>
              <a:t>Time and punctuality</a:t>
            </a:r>
            <a:r>
              <a:rPr lang="en-US" sz="1700" dirty="0">
                <a:effectLst/>
                <a:ea typeface="Calibri" panose="020F0502020204030204" pitchFamily="34" charset="0"/>
                <a:cs typeface="Times New Roman" panose="02020603050405020304" pitchFamily="18" charset="0"/>
              </a:rPr>
              <a:t>: Chinese culture embraces flexibility in scheduling and adopts a more rigid approach to time. The UK culture values punctuality as a sign of professionalism and respect.  </a:t>
            </a:r>
          </a:p>
          <a:p>
            <a:r>
              <a:rPr lang="en-US" sz="1700" b="1" dirty="0">
                <a:effectLst/>
                <a:ea typeface="Calibri" panose="020F0502020204030204" pitchFamily="34" charset="0"/>
                <a:cs typeface="Times New Roman" panose="02020603050405020304" pitchFamily="18" charset="0"/>
              </a:rPr>
              <a:t>Personal space and gestures</a:t>
            </a:r>
            <a:r>
              <a:rPr lang="en-US" sz="1700" dirty="0">
                <a:effectLst/>
                <a:ea typeface="Calibri" panose="020F0502020204030204" pitchFamily="34" charset="0"/>
                <a:cs typeface="Times New Roman" panose="02020603050405020304" pitchFamily="18" charset="0"/>
              </a:rPr>
              <a:t>: Chinese culture hardly values personal space and advocates for gestures like bows and nods. The UK culture values personal space and embraces handshake gestures.</a:t>
            </a:r>
          </a:p>
          <a:p>
            <a:r>
              <a:rPr lang="en-US" sz="1700" b="1" dirty="0">
                <a:effectLst/>
                <a:ea typeface="Calibri" panose="020F0502020204030204" pitchFamily="34" charset="0"/>
                <a:cs typeface="Times New Roman" panose="02020603050405020304" pitchFamily="18" charset="0"/>
              </a:rPr>
              <a:t>Business culture</a:t>
            </a:r>
            <a:r>
              <a:rPr lang="en-US" sz="1700" dirty="0">
                <a:effectLst/>
                <a:ea typeface="Calibri" panose="020F0502020204030204" pitchFamily="34" charset="0"/>
                <a:cs typeface="Times New Roman" panose="02020603050405020304" pitchFamily="18" charset="0"/>
              </a:rPr>
              <a:t>: Chinese business culture values building strong relationships before discussing business matters. The UK business culture is more formal and direct, with meetings focused on attaining objectives.  </a:t>
            </a:r>
          </a:p>
          <a:p>
            <a:endParaRPr lang="en-US" dirty="0"/>
          </a:p>
        </p:txBody>
      </p:sp>
      <p:pic>
        <p:nvPicPr>
          <p:cNvPr id="7" name="Content Placeholder 6">
            <a:extLst>
              <a:ext uri="{FF2B5EF4-FFF2-40B4-BE49-F238E27FC236}">
                <a16:creationId xmlns:a16="http://schemas.microsoft.com/office/drawing/2014/main" id="{50AC188C-2927-40D2-AAF0-C08A2C75958D}"/>
              </a:ext>
            </a:extLst>
          </p:cNvPr>
          <p:cNvPicPr>
            <a:picLocks noGrp="1" noChangeAspect="1"/>
          </p:cNvPicPr>
          <p:nvPr>
            <p:ph sz="half" idx="2"/>
          </p:nvPr>
        </p:nvPicPr>
        <p:blipFill>
          <a:blip r:embed="rId3"/>
          <a:stretch>
            <a:fillRect/>
          </a:stretch>
        </p:blipFill>
        <p:spPr>
          <a:xfrm>
            <a:off x="6731875" y="1749972"/>
            <a:ext cx="5269623" cy="4603531"/>
          </a:xfrm>
        </p:spPr>
      </p:pic>
    </p:spTree>
    <p:extLst>
      <p:ext uri="{BB962C8B-B14F-4D97-AF65-F5344CB8AC3E}">
        <p14:creationId xmlns:p14="http://schemas.microsoft.com/office/powerpoint/2010/main" val="459178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0" y="0"/>
            <a:ext cx="12192000" cy="828055"/>
          </a:xfrm>
          <a:solidFill>
            <a:schemeClr val="accent1">
              <a:lumMod val="20000"/>
              <a:lumOff val="80000"/>
            </a:schemeClr>
          </a:solidFill>
        </p:spPr>
        <p:txBody>
          <a:bodyPr>
            <a:normAutofit/>
          </a:bodyPr>
          <a:lstStyle/>
          <a:p>
            <a:pPr algn="ctr"/>
            <a:r>
              <a:rPr lang="en-GB" b="1" dirty="0"/>
              <a:t>Hofstede Cultural Dimensions: UK and China </a:t>
            </a:r>
            <a:endParaRPr lang="en-US" b="1" dirty="0"/>
          </a:p>
        </p:txBody>
      </p:sp>
      <p:pic>
        <p:nvPicPr>
          <p:cNvPr id="4" name="Content Placeholder 3">
            <a:extLst>
              <a:ext uri="{FF2B5EF4-FFF2-40B4-BE49-F238E27FC236}">
                <a16:creationId xmlns:a16="http://schemas.microsoft.com/office/drawing/2014/main" id="{A9EBD03B-79D6-4F75-8088-EC7C779DE57D}"/>
              </a:ext>
            </a:extLst>
          </p:cNvPr>
          <p:cNvPicPr>
            <a:picLocks noGrp="1" noChangeAspect="1"/>
          </p:cNvPicPr>
          <p:nvPr>
            <p:ph idx="1"/>
          </p:nvPr>
        </p:nvPicPr>
        <p:blipFill>
          <a:blip r:embed="rId2"/>
          <a:stretch>
            <a:fillRect/>
          </a:stretch>
        </p:blipFill>
        <p:spPr>
          <a:xfrm>
            <a:off x="585788" y="1690688"/>
            <a:ext cx="10958512" cy="4410567"/>
          </a:xfrm>
          <a:prstGeom prst="rect">
            <a:avLst/>
          </a:prstGeom>
        </p:spPr>
      </p:pic>
    </p:spTree>
    <p:extLst>
      <p:ext uri="{BB962C8B-B14F-4D97-AF65-F5344CB8AC3E}">
        <p14:creationId xmlns:p14="http://schemas.microsoft.com/office/powerpoint/2010/main" val="692108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0" y="0"/>
            <a:ext cx="12191999" cy="1077913"/>
          </a:xfrm>
          <a:solidFill>
            <a:schemeClr val="accent1">
              <a:lumMod val="20000"/>
              <a:lumOff val="80000"/>
            </a:schemeClr>
          </a:solidFill>
        </p:spPr>
        <p:txBody>
          <a:bodyPr>
            <a:normAutofit/>
          </a:bodyPr>
          <a:lstStyle/>
          <a:p>
            <a:pPr algn="ctr"/>
            <a:r>
              <a:rPr lang="en-GB" b="1" dirty="0"/>
              <a:t>Hofstede Cultural Dimensions: UK and China </a:t>
            </a:r>
            <a:endParaRPr lang="en-US" b="1" dirty="0"/>
          </a:p>
        </p:txBody>
      </p:sp>
      <p:graphicFrame>
        <p:nvGraphicFramePr>
          <p:cNvPr id="3" name="Content Placeholder 2"/>
          <p:cNvGraphicFramePr>
            <a:graphicFrameLocks noGrp="1"/>
          </p:cNvGraphicFramePr>
          <p:nvPr>
            <p:ph sz="half" idx="1"/>
            <p:extLst>
              <p:ext uri="{D42A27DB-BD31-4B8C-83A1-F6EECF244321}">
                <p14:modId xmlns:p14="http://schemas.microsoft.com/office/powerpoint/2010/main" val="1982248984"/>
              </p:ext>
            </p:extLst>
          </p:nvPr>
        </p:nvGraphicFramePr>
        <p:xfrm>
          <a:off x="557213" y="1825625"/>
          <a:ext cx="54625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Content Placeholder 5"/>
          <p:cNvGraphicFramePr>
            <a:graphicFrameLocks noGrp="1"/>
          </p:cNvGraphicFramePr>
          <p:nvPr>
            <p:ph sz="half" idx="2"/>
            <p:extLst>
              <p:ext uri="{D42A27DB-BD31-4B8C-83A1-F6EECF244321}">
                <p14:modId xmlns:p14="http://schemas.microsoft.com/office/powerpoint/2010/main" val="2241378729"/>
              </p:ext>
            </p:extLst>
          </p:nvPr>
        </p:nvGraphicFramePr>
        <p:xfrm>
          <a:off x="6217920" y="1845735"/>
          <a:ext cx="4937760" cy="433122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53988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0" y="0"/>
            <a:ext cx="12192000" cy="783914"/>
          </a:xfrm>
          <a:solidFill>
            <a:schemeClr val="accent1">
              <a:lumMod val="20000"/>
              <a:lumOff val="80000"/>
            </a:schemeClr>
          </a:solidFill>
        </p:spPr>
        <p:txBody>
          <a:bodyPr/>
          <a:lstStyle/>
          <a:p>
            <a:pPr algn="ctr"/>
            <a:r>
              <a:rPr lang="en-US" b="1" dirty="0"/>
              <a:t>Recommendations</a:t>
            </a:r>
            <a:r>
              <a:rPr lang="en-US" dirty="0"/>
              <a: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39211780"/>
              </p:ext>
            </p:extLst>
          </p:nvPr>
        </p:nvGraphicFramePr>
        <p:xfrm>
          <a:off x="0" y="1825625"/>
          <a:ext cx="12192000" cy="45305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8498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0" y="0"/>
            <a:ext cx="12192000" cy="995787"/>
          </a:xfrm>
          <a:solidFill>
            <a:schemeClr val="accent1">
              <a:lumMod val="20000"/>
              <a:lumOff val="80000"/>
            </a:schemeClr>
          </a:solidFill>
        </p:spPr>
        <p:txBody>
          <a:bodyPr/>
          <a:lstStyle/>
          <a:p>
            <a:pPr algn="ctr"/>
            <a:r>
              <a:rPr lang="en-US" b="1" dirty="0"/>
              <a:t>Recommendations</a:t>
            </a:r>
            <a:r>
              <a:rPr lang="en-US" dirty="0"/>
              <a: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99424544"/>
              </p:ext>
            </p:extLst>
          </p:nvPr>
        </p:nvGraphicFramePr>
        <p:xfrm>
          <a:off x="1097280" y="1845734"/>
          <a:ext cx="10058400" cy="3735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199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0" y="0"/>
            <a:ext cx="12192000" cy="936702"/>
          </a:xfrm>
          <a:solidFill>
            <a:schemeClr val="accent1">
              <a:lumMod val="20000"/>
              <a:lumOff val="80000"/>
            </a:schemeClr>
          </a:solidFill>
        </p:spPr>
        <p:txBody>
          <a:bodyPr/>
          <a:lstStyle/>
          <a:p>
            <a:pPr algn="ctr"/>
            <a:r>
              <a:rPr lang="en-GB" b="1" dirty="0"/>
              <a:t>Conclusion</a:t>
            </a:r>
            <a:r>
              <a:rPr lang="en-GB" dirty="0"/>
              <a:t>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68070298"/>
              </p:ext>
            </p:extLst>
          </p:nvPr>
        </p:nvGraphicFramePr>
        <p:xfrm>
          <a:off x="345688" y="1845734"/>
          <a:ext cx="11742234" cy="4276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3758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0" y="0"/>
            <a:ext cx="12192000" cy="761148"/>
          </a:xfrm>
          <a:solidFill>
            <a:schemeClr val="accent1">
              <a:lumMod val="20000"/>
              <a:lumOff val="80000"/>
            </a:schemeClr>
          </a:solidFill>
        </p:spPr>
        <p:txBody>
          <a:bodyPr/>
          <a:lstStyle/>
          <a:p>
            <a:pPr algn="ctr"/>
            <a:r>
              <a:rPr lang="en-GB" b="1" dirty="0"/>
              <a:t>References</a:t>
            </a:r>
            <a:r>
              <a:rPr lang="en-GB" dirty="0"/>
              <a:t> </a:t>
            </a:r>
            <a:endParaRPr lang="en-US" dirty="0"/>
          </a:p>
        </p:txBody>
      </p:sp>
      <p:sp>
        <p:nvSpPr>
          <p:cNvPr id="4" name="TextBox 3">
            <a:extLst>
              <a:ext uri="{FF2B5EF4-FFF2-40B4-BE49-F238E27FC236}">
                <a16:creationId xmlns:a16="http://schemas.microsoft.com/office/drawing/2014/main" id="{CC25AFAF-73F4-DD42-DD0F-EF7B14D1855C}"/>
              </a:ext>
            </a:extLst>
          </p:cNvPr>
          <p:cNvSpPr txBox="1"/>
          <p:nvPr/>
        </p:nvSpPr>
        <p:spPr>
          <a:xfrm>
            <a:off x="1102291" y="1803749"/>
            <a:ext cx="10258816" cy="4462760"/>
          </a:xfrm>
          <a:prstGeom prst="rect">
            <a:avLst/>
          </a:prstGeom>
          <a:noFill/>
        </p:spPr>
        <p:txBody>
          <a:bodyPr wrap="square" rtlCol="0">
            <a:spAutoFit/>
          </a:bodyPr>
          <a:lstStyle/>
          <a:p>
            <a:pPr marL="360045" marR="0" indent="-360045"/>
            <a:r>
              <a:rPr lang="en-US" sz="1400" dirty="0">
                <a:latin typeface="Arial" panose="020B0604020202020204" pitchFamily="34" charset="0"/>
                <a:ea typeface="Times New Roman" panose="02020603050405020304" pitchFamily="18" charset="0"/>
                <a:cs typeface="Arial" panose="020B0604020202020204" pitchFamily="34" charset="0"/>
              </a:rPr>
              <a:t>Carté, P. and Fox, C. (2008) </a:t>
            </a:r>
            <a:r>
              <a:rPr lang="en-US" sz="1400" i="1" dirty="0">
                <a:latin typeface="Arial" panose="020B0604020202020204" pitchFamily="34" charset="0"/>
                <a:ea typeface="Times New Roman" panose="02020603050405020304" pitchFamily="18" charset="0"/>
                <a:cs typeface="Arial" panose="020B0604020202020204" pitchFamily="34" charset="0"/>
              </a:rPr>
              <a:t>Bridging the culture gap: A practical guide to international business communication</a:t>
            </a:r>
            <a:r>
              <a:rPr lang="en-US" sz="1400" dirty="0">
                <a:latin typeface="Arial" panose="020B0604020202020204" pitchFamily="34" charset="0"/>
                <a:ea typeface="Times New Roman" panose="02020603050405020304" pitchFamily="18" charset="0"/>
                <a:cs typeface="Arial" panose="020B0604020202020204" pitchFamily="34" charset="0"/>
              </a:rPr>
              <a:t>. London: Kogan Page. Available at: ISBN-13: ‎978 0749452742 (Accessed: 13 October 2025). </a:t>
            </a:r>
          </a:p>
          <a:p>
            <a:pPr marL="360045" marR="0" indent="-360045"/>
            <a:r>
              <a:rPr lang="en-US" sz="1400" dirty="0" err="1">
                <a:latin typeface="Arial" panose="020B0604020202020204" pitchFamily="34" charset="0"/>
                <a:ea typeface="Times New Roman" panose="02020603050405020304" pitchFamily="18" charset="0"/>
                <a:cs typeface="Arial" panose="020B0604020202020204" pitchFamily="34" charset="0"/>
              </a:rPr>
              <a:t>Demirbag</a:t>
            </a:r>
            <a:r>
              <a:rPr lang="en-US" sz="1400" dirty="0">
                <a:latin typeface="Arial" panose="020B0604020202020204" pitchFamily="34" charset="0"/>
                <a:ea typeface="Times New Roman" panose="02020603050405020304" pitchFamily="18" charset="0"/>
                <a:cs typeface="Arial" panose="020B0604020202020204" pitchFamily="34" charset="0"/>
              </a:rPr>
              <a:t>, M. and Mirza, H. (2000) ‘Factors affecting international joint venture success: An empirical analysis of foreign–local partner relationships and performance in joint ventures in Turkey’, </a:t>
            </a:r>
            <a:r>
              <a:rPr lang="en-US" sz="1400" i="1" dirty="0">
                <a:latin typeface="Arial" panose="020B0604020202020204" pitchFamily="34" charset="0"/>
                <a:ea typeface="Times New Roman" panose="02020603050405020304" pitchFamily="18" charset="0"/>
                <a:cs typeface="Arial" panose="020B0604020202020204" pitchFamily="34" charset="0"/>
              </a:rPr>
              <a:t>International Business Review</a:t>
            </a:r>
            <a:r>
              <a:rPr lang="en-US" sz="1400" dirty="0">
                <a:latin typeface="Arial" panose="020B0604020202020204" pitchFamily="34" charset="0"/>
                <a:ea typeface="Times New Roman" panose="02020603050405020304" pitchFamily="18" charset="0"/>
                <a:cs typeface="Arial" panose="020B0604020202020204" pitchFamily="34" charset="0"/>
              </a:rPr>
              <a:t>, 9(1), pp. 1–35. Available at: 10.1016/s0969-5931(99)00027-x (Accessed: 13 October 2025). </a:t>
            </a:r>
          </a:p>
          <a:p>
            <a:pPr marL="360045" marR="0" indent="-360045"/>
            <a:r>
              <a:rPr lang="en-US" sz="1400" dirty="0" err="1">
                <a:latin typeface="Arial" panose="020B0604020202020204" pitchFamily="34" charset="0"/>
                <a:ea typeface="Times New Roman" panose="02020603050405020304" pitchFamily="18" charset="0"/>
                <a:cs typeface="Arial" panose="020B0604020202020204" pitchFamily="34" charset="0"/>
              </a:rPr>
              <a:t>Deresky</a:t>
            </a:r>
            <a:r>
              <a:rPr lang="en-US" sz="1400" dirty="0">
                <a:latin typeface="Arial" panose="020B0604020202020204" pitchFamily="34" charset="0"/>
                <a:ea typeface="Times New Roman" panose="02020603050405020304" pitchFamily="18" charset="0"/>
                <a:cs typeface="Arial" panose="020B0604020202020204" pitchFamily="34" charset="0"/>
              </a:rPr>
              <a:t>, H. (2014). </a:t>
            </a:r>
            <a:r>
              <a:rPr lang="en-US" sz="1400" i="1" dirty="0">
                <a:latin typeface="Arial" panose="020B0604020202020204" pitchFamily="34" charset="0"/>
                <a:ea typeface="Times New Roman" panose="02020603050405020304" pitchFamily="18" charset="0"/>
                <a:cs typeface="Arial" panose="020B0604020202020204" pitchFamily="34" charset="0"/>
              </a:rPr>
              <a:t>International Management: Managing across borders and cultures: Text and cases</a:t>
            </a:r>
            <a:r>
              <a:rPr lang="en-US" sz="1400" dirty="0">
                <a:latin typeface="Arial" panose="020B0604020202020204" pitchFamily="34" charset="0"/>
                <a:ea typeface="Times New Roman" panose="02020603050405020304" pitchFamily="18" charset="0"/>
                <a:cs typeface="Arial" panose="020B0604020202020204" pitchFamily="34" charset="0"/>
              </a:rPr>
              <a:t>. Boston: Pearson. Available at: 978-0133062120 (Accessed: 15 October 2025). </a:t>
            </a:r>
          </a:p>
          <a:p>
            <a:pPr marL="360045" marR="0" indent="-360045"/>
            <a:r>
              <a:rPr lang="en-US" sz="1400" dirty="0" err="1">
                <a:latin typeface="Arial" panose="020B0604020202020204" pitchFamily="34" charset="0"/>
                <a:ea typeface="Times New Roman" panose="02020603050405020304" pitchFamily="18" charset="0"/>
                <a:cs typeface="Arial" panose="020B0604020202020204" pitchFamily="34" charset="0"/>
              </a:rPr>
              <a:t>Dignen</a:t>
            </a:r>
            <a:r>
              <a:rPr lang="en-US" sz="1400" dirty="0">
                <a:latin typeface="Arial" panose="020B0604020202020204" pitchFamily="34" charset="0"/>
                <a:ea typeface="Times New Roman" panose="02020603050405020304" pitchFamily="18" charset="0"/>
                <a:cs typeface="Arial" panose="020B0604020202020204" pitchFamily="34" charset="0"/>
              </a:rPr>
              <a:t>, B. and McMaster, I. (2013). </a:t>
            </a:r>
            <a:r>
              <a:rPr lang="en-US" sz="1400" i="1" dirty="0">
                <a:latin typeface="Arial" panose="020B0604020202020204" pitchFamily="34" charset="0"/>
                <a:ea typeface="Times New Roman" panose="02020603050405020304" pitchFamily="18" charset="0"/>
                <a:cs typeface="Arial" panose="020B0604020202020204" pitchFamily="34" charset="0"/>
              </a:rPr>
              <a:t>Effective International Business Communication</a:t>
            </a:r>
            <a:r>
              <a:rPr lang="en-US" sz="1400" dirty="0">
                <a:latin typeface="Arial" panose="020B0604020202020204" pitchFamily="34" charset="0"/>
                <a:ea typeface="Times New Roman" panose="02020603050405020304" pitchFamily="18" charset="0"/>
                <a:cs typeface="Arial" panose="020B0604020202020204" pitchFamily="34" charset="0"/>
              </a:rPr>
              <a:t>. London: Collins. Available at: 978-0007460564 (Accessed: 12 October 2025). </a:t>
            </a:r>
          </a:p>
          <a:p>
            <a:pPr marL="360045" marR="0" indent="-360045"/>
            <a:r>
              <a:rPr lang="en-US" sz="1400" dirty="0">
                <a:latin typeface="Arial" panose="020B0604020202020204" pitchFamily="34" charset="0"/>
                <a:ea typeface="Times New Roman" panose="02020603050405020304" pitchFamily="18" charset="0"/>
                <a:cs typeface="Arial" panose="020B0604020202020204" pitchFamily="34" charset="0"/>
              </a:rPr>
              <a:t>Griffith, D.A. (2002) ‘The role of communication competencies in International Business Relationship Development’, </a:t>
            </a:r>
            <a:r>
              <a:rPr lang="en-US" sz="1400" i="1" dirty="0">
                <a:latin typeface="Arial" panose="020B0604020202020204" pitchFamily="34" charset="0"/>
                <a:ea typeface="Times New Roman" panose="02020603050405020304" pitchFamily="18" charset="0"/>
                <a:cs typeface="Arial" panose="020B0604020202020204" pitchFamily="34" charset="0"/>
              </a:rPr>
              <a:t>Journal of World Business</a:t>
            </a:r>
            <a:r>
              <a:rPr lang="en-US" sz="1400" dirty="0">
                <a:latin typeface="Arial" panose="020B0604020202020204" pitchFamily="34" charset="0"/>
                <a:ea typeface="Times New Roman" panose="02020603050405020304" pitchFamily="18" charset="0"/>
                <a:cs typeface="Arial" panose="020B0604020202020204" pitchFamily="34" charset="0"/>
              </a:rPr>
              <a:t>, 37(4), pp. 256–265. Available at: 10.1016/s1090-9516(02)00092-5 (Accessed: 15 October 2025). </a:t>
            </a:r>
          </a:p>
          <a:p>
            <a:pPr marL="360045" marR="0" indent="-360045"/>
            <a:r>
              <a:rPr lang="en-US" sz="1400" dirty="0">
                <a:latin typeface="Arial" panose="020B0604020202020204" pitchFamily="34" charset="0"/>
                <a:ea typeface="Times New Roman" panose="02020603050405020304" pitchFamily="18" charset="0"/>
                <a:cs typeface="Arial" panose="020B0604020202020204" pitchFamily="34" charset="0"/>
              </a:rPr>
              <a:t>Hofstede’s Cultural Dimensions (2025) </a:t>
            </a:r>
            <a:r>
              <a:rPr lang="en-US" sz="1400" i="1" dirty="0">
                <a:latin typeface="Arial" panose="020B0604020202020204" pitchFamily="34" charset="0"/>
                <a:ea typeface="Times New Roman" panose="02020603050405020304" pitchFamily="18" charset="0"/>
                <a:cs typeface="Arial" panose="020B0604020202020204" pitchFamily="34" charset="0"/>
              </a:rPr>
              <a:t>Country comparison tool</a:t>
            </a:r>
            <a:r>
              <a:rPr lang="en-US" sz="1400" dirty="0">
                <a:latin typeface="Arial" panose="020B0604020202020204" pitchFamily="34" charset="0"/>
                <a:ea typeface="Times New Roman" panose="02020603050405020304" pitchFamily="18" charset="0"/>
                <a:cs typeface="Arial" panose="020B0604020202020204" pitchFamily="34" charset="0"/>
              </a:rPr>
              <a:t>, </a:t>
            </a:r>
            <a:r>
              <a:rPr lang="en-US" sz="1400" i="1" dirty="0">
                <a:latin typeface="Arial" panose="020B0604020202020204" pitchFamily="34" charset="0"/>
                <a:ea typeface="Times New Roman" panose="02020603050405020304" pitchFamily="18" charset="0"/>
                <a:cs typeface="Arial" panose="020B0604020202020204" pitchFamily="34" charset="0"/>
              </a:rPr>
              <a:t>The Culture Factor Group</a:t>
            </a:r>
            <a:r>
              <a:rPr lang="en-US" sz="1400" dirty="0">
                <a:latin typeface="Arial" panose="020B0604020202020204" pitchFamily="34" charset="0"/>
                <a:ea typeface="Times New Roman" panose="02020603050405020304" pitchFamily="18" charset="0"/>
                <a:cs typeface="Arial" panose="020B0604020202020204" pitchFamily="34" charset="0"/>
              </a:rPr>
              <a:t>. Available at: https://www.theculturefactor.com/country-comparison-tool?countries=china%2Cunited%2Bkingdom (Accessed: 12 October 2025). </a:t>
            </a:r>
          </a:p>
          <a:p>
            <a:pPr marL="360045" marR="0" indent="-360045"/>
            <a:r>
              <a:rPr lang="en-US" sz="1400" dirty="0" err="1">
                <a:latin typeface="Arial" panose="020B0604020202020204" pitchFamily="34" charset="0"/>
                <a:ea typeface="Times New Roman" panose="02020603050405020304" pitchFamily="18" charset="0"/>
                <a:cs typeface="Arial" panose="020B0604020202020204" pitchFamily="34" charset="0"/>
              </a:rPr>
              <a:t>Nippa</a:t>
            </a:r>
            <a:r>
              <a:rPr lang="en-US" sz="1400" dirty="0">
                <a:latin typeface="Arial" panose="020B0604020202020204" pitchFamily="34" charset="0"/>
                <a:ea typeface="Times New Roman" panose="02020603050405020304" pitchFamily="18" charset="0"/>
                <a:cs typeface="Arial" panose="020B0604020202020204" pitchFamily="34" charset="0"/>
              </a:rPr>
              <a:t>, M. and Beechler, S. (2013) ‘What do we know about the success and failure of International Joint Ventures? in search of relevance and holism’, </a:t>
            </a:r>
            <a:r>
              <a:rPr lang="en-US" sz="1400" i="1" dirty="0">
                <a:latin typeface="Arial" panose="020B0604020202020204" pitchFamily="34" charset="0"/>
                <a:ea typeface="Times New Roman" panose="02020603050405020304" pitchFamily="18" charset="0"/>
                <a:cs typeface="Arial" panose="020B0604020202020204" pitchFamily="34" charset="0"/>
              </a:rPr>
              <a:t>Advances in International Management</a:t>
            </a:r>
            <a:r>
              <a:rPr lang="en-US" sz="1400" dirty="0">
                <a:latin typeface="Arial" panose="020B0604020202020204" pitchFamily="34" charset="0"/>
                <a:ea typeface="Times New Roman" panose="02020603050405020304" pitchFamily="18" charset="0"/>
                <a:cs typeface="Arial" panose="020B0604020202020204" pitchFamily="34" charset="0"/>
              </a:rPr>
              <a:t>, pp. 363–396. Available at: 10.1108/s1571-5027(2013)0000026019 (Accessed: 13 October 2025). </a:t>
            </a:r>
          </a:p>
          <a:p>
            <a:pPr marL="360045" marR="0" indent="-360045"/>
            <a:r>
              <a:rPr lang="en-US" sz="1400" dirty="0">
                <a:latin typeface="Arial" panose="020B0604020202020204" pitchFamily="34" charset="0"/>
                <a:ea typeface="Times New Roman" panose="02020603050405020304" pitchFamily="18" charset="0"/>
                <a:cs typeface="Arial" panose="020B0604020202020204" pitchFamily="34" charset="0"/>
              </a:rPr>
              <a:t>Rose, V.J. (2013) ‘China: An expatriate’s discovery of culture and Customs’, </a:t>
            </a:r>
            <a:r>
              <a:rPr lang="en-US" sz="1400" i="1" dirty="0">
                <a:latin typeface="Arial" panose="020B0604020202020204" pitchFamily="34" charset="0"/>
                <a:ea typeface="Times New Roman" panose="02020603050405020304" pitchFamily="18" charset="0"/>
                <a:cs typeface="Arial" panose="020B0604020202020204" pitchFamily="34" charset="0"/>
              </a:rPr>
              <a:t>Journal of Diversity Management (JDM)</a:t>
            </a:r>
            <a:r>
              <a:rPr lang="en-US" sz="1400" dirty="0">
                <a:latin typeface="Arial" panose="020B0604020202020204" pitchFamily="34" charset="0"/>
                <a:ea typeface="Times New Roman" panose="02020603050405020304" pitchFamily="18" charset="0"/>
                <a:cs typeface="Arial" panose="020B0604020202020204" pitchFamily="34" charset="0"/>
              </a:rPr>
              <a:t>, 8(2), pp. 73–76. Available at: 10.19030/jdm.v8i2.8233 (Accessed: 13 October 2025). </a:t>
            </a:r>
          </a:p>
          <a:p>
            <a:endParaRPr lang="en-GB" dirty="0"/>
          </a:p>
        </p:txBody>
      </p:sp>
    </p:spTree>
    <p:extLst>
      <p:ext uri="{BB962C8B-B14F-4D97-AF65-F5344CB8AC3E}">
        <p14:creationId xmlns:p14="http://schemas.microsoft.com/office/powerpoint/2010/main" val="4138620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7187867"/>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3989</Words>
  <Application>Microsoft Office PowerPoint</Application>
  <PresentationFormat>Widescreen</PresentationFormat>
  <Paragraphs>175</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Courier New</vt:lpstr>
      <vt:lpstr>Wingdings</vt:lpstr>
      <vt:lpstr>Retrospect</vt:lpstr>
      <vt:lpstr>Student name: Saveta Victoria Stefan Student ID: 2216451 LCBB6023 International Business Communication Lecturer: Afzal Munna</vt:lpstr>
      <vt:lpstr>Main Content</vt:lpstr>
      <vt:lpstr>Introduction</vt:lpstr>
      <vt:lpstr>Introduce the Chinese culture </vt:lpstr>
      <vt:lpstr>Main Differences Between The UK And China </vt:lpstr>
      <vt:lpstr>Success and Failure Factors of Joint Ventures </vt:lpstr>
      <vt:lpstr>Cultural Sensitivity In China / The Differences From The UK </vt:lpstr>
      <vt:lpstr>Hofstede Cultural Dimensions: UK and China </vt:lpstr>
      <vt:lpstr>Hofstede Cultural Dimensions: UK and China </vt:lpstr>
      <vt:lpstr>Recommendations </vt:lpstr>
      <vt:lpstr>Recommendations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dc:title>
  <dc:creator>Ionel Stefan</dc:creator>
  <cp:lastModifiedBy>Saveta Victoria Stefan (2216451)</cp:lastModifiedBy>
  <cp:revision>3</cp:revision>
  <dcterms:created xsi:type="dcterms:W3CDTF">2020-10-29T12:05:35Z</dcterms:created>
  <dcterms:modified xsi:type="dcterms:W3CDTF">2025-10-18T21:04:55Z</dcterms:modified>
</cp:coreProperties>
</file>