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0" r:id="rId6"/>
    <p:sldId id="261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y Thakor" userId="4adf3761160f9384" providerId="LiveId" clId="{AC2B7047-9001-469C-AB37-1A1039B5D0CD}"/>
    <pc:docChg chg="modSld">
      <pc:chgData name="Jay Thakor" userId="4adf3761160f9384" providerId="LiveId" clId="{AC2B7047-9001-469C-AB37-1A1039B5D0CD}" dt="2025-10-20T07:46:13.660" v="11" actId="123"/>
      <pc:docMkLst>
        <pc:docMk/>
      </pc:docMkLst>
      <pc:sldChg chg="modSp mod">
        <pc:chgData name="Jay Thakor" userId="4adf3761160f9384" providerId="LiveId" clId="{AC2B7047-9001-469C-AB37-1A1039B5D0CD}" dt="2025-10-20T07:46:13.660" v="11" actId="123"/>
        <pc:sldMkLst>
          <pc:docMk/>
          <pc:sldMk cId="3494702798" sldId="258"/>
        </pc:sldMkLst>
        <pc:spChg chg="mod">
          <ac:chgData name="Jay Thakor" userId="4adf3761160f9384" providerId="LiveId" clId="{AC2B7047-9001-469C-AB37-1A1039B5D0CD}" dt="2025-10-20T07:46:13.660" v="11" actId="123"/>
          <ac:spMkLst>
            <pc:docMk/>
            <pc:sldMk cId="3494702798" sldId="258"/>
            <ac:spMk id="4" creationId="{C98EBC3A-79EA-938A-5C33-265736DBF8A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9A46F1-664A-4FEE-9817-6A2C5ADD118A}" type="doc">
      <dgm:prSet loTypeId="urn:microsoft.com/office/officeart/2008/layout/LinedList" loCatId="list" qsTypeId="urn:microsoft.com/office/officeart/2005/8/quickstyle/simple4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25BE841A-9B68-45A9-88A2-84091C629E4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</a:p>
      </dgm:t>
    </dgm:pt>
    <dgm:pt modelId="{EE6FE0EC-4FBA-47DC-B19D-5CB65BBB8DC7}" type="parTrans" cxnId="{422A56F3-EB2B-4BEC-ACE6-33B2A16AB9CE}">
      <dgm:prSet/>
      <dgm:spPr/>
      <dgm:t>
        <a:bodyPr/>
        <a:lstStyle/>
        <a:p>
          <a:endParaRPr lang="en-US"/>
        </a:p>
      </dgm:t>
    </dgm:pt>
    <dgm:pt modelId="{6357EE0B-E992-4054-9DE2-80E73ED7E8A6}" type="sibTrans" cxnId="{422A56F3-EB2B-4BEC-ACE6-33B2A16AB9CE}">
      <dgm:prSet/>
      <dgm:spPr/>
      <dgm:t>
        <a:bodyPr/>
        <a:lstStyle/>
        <a:p>
          <a:endParaRPr lang="en-US"/>
        </a:p>
      </dgm:t>
    </dgm:pt>
    <dgm:pt modelId="{A8464197-46C5-4D54-87DE-D0DD86839B6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Theoretical Frameworks</a:t>
          </a:r>
        </a:p>
      </dgm:t>
    </dgm:pt>
    <dgm:pt modelId="{D588F4A5-83C4-4975-A969-B3B755938684}" type="parTrans" cxnId="{A34C6C58-FE90-45B9-B139-B8545F3DFCFF}">
      <dgm:prSet/>
      <dgm:spPr/>
      <dgm:t>
        <a:bodyPr/>
        <a:lstStyle/>
        <a:p>
          <a:endParaRPr lang="en-US"/>
        </a:p>
      </dgm:t>
    </dgm:pt>
    <dgm:pt modelId="{DEA06DF7-110A-405F-A3D8-EBD60D60930C}" type="sibTrans" cxnId="{A34C6C58-FE90-45B9-B139-B8545F3DFCFF}">
      <dgm:prSet/>
      <dgm:spPr/>
      <dgm:t>
        <a:bodyPr/>
        <a:lstStyle/>
        <a:p>
          <a:endParaRPr lang="en-US"/>
        </a:p>
      </dgm:t>
    </dgm:pt>
    <dgm:pt modelId="{03988A7D-BD6D-4187-8A47-9C903AB128CF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Root Cause and Policy Analysis</a:t>
          </a:r>
        </a:p>
      </dgm:t>
    </dgm:pt>
    <dgm:pt modelId="{F640332D-B926-42D3-88C9-7643AFC81FED}" type="parTrans" cxnId="{CBF3D494-86F0-463F-8CC5-1E6236EC07F7}">
      <dgm:prSet/>
      <dgm:spPr/>
      <dgm:t>
        <a:bodyPr/>
        <a:lstStyle/>
        <a:p>
          <a:endParaRPr lang="en-US"/>
        </a:p>
      </dgm:t>
    </dgm:pt>
    <dgm:pt modelId="{EF037E6E-CAF7-477A-A27A-CCB1882D0229}" type="sibTrans" cxnId="{CBF3D494-86F0-463F-8CC5-1E6236EC07F7}">
      <dgm:prSet/>
      <dgm:spPr/>
      <dgm:t>
        <a:bodyPr/>
        <a:lstStyle/>
        <a:p>
          <a:endParaRPr lang="en-US"/>
        </a:p>
      </dgm:t>
    </dgm:pt>
    <dgm:pt modelId="{A0285F35-BE8A-43C9-9995-7585B5B4912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Impact Assessment </a:t>
          </a:r>
        </a:p>
      </dgm:t>
    </dgm:pt>
    <dgm:pt modelId="{3705E9DA-ED37-4368-B80D-3BF3BD3E6DC9}" type="parTrans" cxnId="{3E980E8D-9ADC-47DD-A0EF-CD338CA4FE9E}">
      <dgm:prSet/>
      <dgm:spPr/>
      <dgm:t>
        <a:bodyPr/>
        <a:lstStyle/>
        <a:p>
          <a:endParaRPr lang="en-US"/>
        </a:p>
      </dgm:t>
    </dgm:pt>
    <dgm:pt modelId="{32C6C81E-435E-437F-B883-9AE829C3B362}" type="sibTrans" cxnId="{3E980E8D-9ADC-47DD-A0EF-CD338CA4FE9E}">
      <dgm:prSet/>
      <dgm:spPr/>
      <dgm:t>
        <a:bodyPr/>
        <a:lstStyle/>
        <a:p>
          <a:endParaRPr lang="en-US"/>
        </a:p>
      </dgm:t>
    </dgm:pt>
    <dgm:pt modelId="{966E4A26-ABF0-40D3-81A5-F740AA2404A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Recommendations </a:t>
          </a:r>
        </a:p>
      </dgm:t>
    </dgm:pt>
    <dgm:pt modelId="{7E3425D9-042E-4108-AABF-4B48B96F9859}" type="parTrans" cxnId="{DF55C53D-AB9D-42D6-99E5-4B94CF13F582}">
      <dgm:prSet/>
      <dgm:spPr/>
      <dgm:t>
        <a:bodyPr/>
        <a:lstStyle/>
        <a:p>
          <a:endParaRPr lang="en-US"/>
        </a:p>
      </dgm:t>
    </dgm:pt>
    <dgm:pt modelId="{C710004B-30A7-4A63-AB9B-1D786DAAFCB4}" type="sibTrans" cxnId="{DF55C53D-AB9D-42D6-99E5-4B94CF13F582}">
      <dgm:prSet/>
      <dgm:spPr/>
      <dgm:t>
        <a:bodyPr/>
        <a:lstStyle/>
        <a:p>
          <a:endParaRPr lang="en-US"/>
        </a:p>
      </dgm:t>
    </dgm:pt>
    <dgm:pt modelId="{22700A8E-8389-4ED3-9F2A-26AC3DD25BC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Impact Assessment </a:t>
          </a:r>
        </a:p>
      </dgm:t>
    </dgm:pt>
    <dgm:pt modelId="{A62D4E48-592C-42E8-B728-46ADE6703ABE}" type="parTrans" cxnId="{2E678AEF-03EB-4CAA-B32A-3A9B95897CA2}">
      <dgm:prSet/>
      <dgm:spPr/>
      <dgm:t>
        <a:bodyPr/>
        <a:lstStyle/>
        <a:p>
          <a:endParaRPr lang="en-US"/>
        </a:p>
      </dgm:t>
    </dgm:pt>
    <dgm:pt modelId="{D861CE00-0DC3-4210-84B2-1D78C283F9D7}" type="sibTrans" cxnId="{2E678AEF-03EB-4CAA-B32A-3A9B95897CA2}">
      <dgm:prSet/>
      <dgm:spPr/>
      <dgm:t>
        <a:bodyPr/>
        <a:lstStyle/>
        <a:p>
          <a:endParaRPr lang="en-US"/>
        </a:p>
      </dgm:t>
    </dgm:pt>
    <dgm:pt modelId="{BA7D55D2-60AE-4270-A56A-C800E3300FE3}" type="pres">
      <dgm:prSet presAssocID="{9B9A46F1-664A-4FEE-9817-6A2C5ADD118A}" presName="vert0" presStyleCnt="0">
        <dgm:presLayoutVars>
          <dgm:dir/>
          <dgm:animOne val="branch"/>
          <dgm:animLvl val="lvl"/>
        </dgm:presLayoutVars>
      </dgm:prSet>
      <dgm:spPr/>
    </dgm:pt>
    <dgm:pt modelId="{0BCCB4C8-9A17-4A16-A9B8-6C565874580B}" type="pres">
      <dgm:prSet presAssocID="{25BE841A-9B68-45A9-88A2-84091C629E40}" presName="thickLine" presStyleLbl="alignNode1" presStyleIdx="0" presStyleCnt="6"/>
      <dgm:spPr/>
    </dgm:pt>
    <dgm:pt modelId="{AD796122-A3D1-4563-B086-1F020E15707A}" type="pres">
      <dgm:prSet presAssocID="{25BE841A-9B68-45A9-88A2-84091C629E40}" presName="horz1" presStyleCnt="0"/>
      <dgm:spPr/>
    </dgm:pt>
    <dgm:pt modelId="{86EC5567-FE6A-4C97-918A-11C661D1BD29}" type="pres">
      <dgm:prSet presAssocID="{25BE841A-9B68-45A9-88A2-84091C629E40}" presName="tx1" presStyleLbl="revTx" presStyleIdx="0" presStyleCnt="6"/>
      <dgm:spPr/>
    </dgm:pt>
    <dgm:pt modelId="{41E7A356-90E7-4702-8560-F82B0F1261BC}" type="pres">
      <dgm:prSet presAssocID="{25BE841A-9B68-45A9-88A2-84091C629E40}" presName="vert1" presStyleCnt="0"/>
      <dgm:spPr/>
    </dgm:pt>
    <dgm:pt modelId="{62F9C3DD-C76D-4FB5-9C37-F58ECC685BEF}" type="pres">
      <dgm:prSet presAssocID="{A8464197-46C5-4D54-87DE-D0DD86839B68}" presName="thickLine" presStyleLbl="alignNode1" presStyleIdx="1" presStyleCnt="6"/>
      <dgm:spPr/>
    </dgm:pt>
    <dgm:pt modelId="{802D119E-7A1C-4379-A221-A5329A0F86FC}" type="pres">
      <dgm:prSet presAssocID="{A8464197-46C5-4D54-87DE-D0DD86839B68}" presName="horz1" presStyleCnt="0"/>
      <dgm:spPr/>
    </dgm:pt>
    <dgm:pt modelId="{028CE7BE-C8A5-4D1F-B6A9-2F42C1710D58}" type="pres">
      <dgm:prSet presAssocID="{A8464197-46C5-4D54-87DE-D0DD86839B68}" presName="tx1" presStyleLbl="revTx" presStyleIdx="1" presStyleCnt="6"/>
      <dgm:spPr/>
    </dgm:pt>
    <dgm:pt modelId="{2B8142AF-4C4F-4776-84E1-790160725249}" type="pres">
      <dgm:prSet presAssocID="{A8464197-46C5-4D54-87DE-D0DD86839B68}" presName="vert1" presStyleCnt="0"/>
      <dgm:spPr/>
    </dgm:pt>
    <dgm:pt modelId="{CE44589E-8E02-4D88-BCC2-91C3FB95EC11}" type="pres">
      <dgm:prSet presAssocID="{03988A7D-BD6D-4187-8A47-9C903AB128CF}" presName="thickLine" presStyleLbl="alignNode1" presStyleIdx="2" presStyleCnt="6"/>
      <dgm:spPr/>
    </dgm:pt>
    <dgm:pt modelId="{DA48B1C3-5910-494C-9A91-A29249111CEC}" type="pres">
      <dgm:prSet presAssocID="{03988A7D-BD6D-4187-8A47-9C903AB128CF}" presName="horz1" presStyleCnt="0"/>
      <dgm:spPr/>
    </dgm:pt>
    <dgm:pt modelId="{818FF9D1-5EF9-4D5C-B8B1-E62B70F9E9A9}" type="pres">
      <dgm:prSet presAssocID="{03988A7D-BD6D-4187-8A47-9C903AB128CF}" presName="tx1" presStyleLbl="revTx" presStyleIdx="2" presStyleCnt="6"/>
      <dgm:spPr/>
    </dgm:pt>
    <dgm:pt modelId="{C1BCBAD4-C2C7-4B35-B999-2FE7109826E1}" type="pres">
      <dgm:prSet presAssocID="{03988A7D-BD6D-4187-8A47-9C903AB128CF}" presName="vert1" presStyleCnt="0"/>
      <dgm:spPr/>
    </dgm:pt>
    <dgm:pt modelId="{7F9B5665-7A07-4FD4-BFF0-033570E64250}" type="pres">
      <dgm:prSet presAssocID="{A0285F35-BE8A-43C9-9995-7585B5B4912D}" presName="thickLine" presStyleLbl="alignNode1" presStyleIdx="3" presStyleCnt="6"/>
      <dgm:spPr/>
    </dgm:pt>
    <dgm:pt modelId="{130B0D78-2A64-488F-9B36-9F1A583852DB}" type="pres">
      <dgm:prSet presAssocID="{A0285F35-BE8A-43C9-9995-7585B5B4912D}" presName="horz1" presStyleCnt="0"/>
      <dgm:spPr/>
    </dgm:pt>
    <dgm:pt modelId="{90E65026-6E13-491B-B8B0-11D032CCE85E}" type="pres">
      <dgm:prSet presAssocID="{A0285F35-BE8A-43C9-9995-7585B5B4912D}" presName="tx1" presStyleLbl="revTx" presStyleIdx="3" presStyleCnt="6"/>
      <dgm:spPr/>
    </dgm:pt>
    <dgm:pt modelId="{E6504A8C-62F1-4F15-AE33-530C014884CC}" type="pres">
      <dgm:prSet presAssocID="{A0285F35-BE8A-43C9-9995-7585B5B4912D}" presName="vert1" presStyleCnt="0"/>
      <dgm:spPr/>
    </dgm:pt>
    <dgm:pt modelId="{9BEDD7D5-9B23-4E43-A30F-F92D687F3468}" type="pres">
      <dgm:prSet presAssocID="{966E4A26-ABF0-40D3-81A5-F740AA2404AC}" presName="thickLine" presStyleLbl="alignNode1" presStyleIdx="4" presStyleCnt="6"/>
      <dgm:spPr/>
    </dgm:pt>
    <dgm:pt modelId="{75F0294B-1F64-4BFD-9F7F-59BF569A92AB}" type="pres">
      <dgm:prSet presAssocID="{966E4A26-ABF0-40D3-81A5-F740AA2404AC}" presName="horz1" presStyleCnt="0"/>
      <dgm:spPr/>
    </dgm:pt>
    <dgm:pt modelId="{6A0198F2-2E08-4D43-B35E-4EB4A7D009A8}" type="pres">
      <dgm:prSet presAssocID="{966E4A26-ABF0-40D3-81A5-F740AA2404AC}" presName="tx1" presStyleLbl="revTx" presStyleIdx="4" presStyleCnt="6"/>
      <dgm:spPr/>
    </dgm:pt>
    <dgm:pt modelId="{1F8C5177-1732-4B6E-ABB4-3E8EB56F084B}" type="pres">
      <dgm:prSet presAssocID="{966E4A26-ABF0-40D3-81A5-F740AA2404AC}" presName="vert1" presStyleCnt="0"/>
      <dgm:spPr/>
    </dgm:pt>
    <dgm:pt modelId="{87FBD9C1-3C5A-4C56-BFA6-7227AAC842C6}" type="pres">
      <dgm:prSet presAssocID="{22700A8E-8389-4ED3-9F2A-26AC3DD25BC2}" presName="thickLine" presStyleLbl="alignNode1" presStyleIdx="5" presStyleCnt="6"/>
      <dgm:spPr/>
    </dgm:pt>
    <dgm:pt modelId="{840A75D1-481F-46B5-BAE6-59E3A86F73C2}" type="pres">
      <dgm:prSet presAssocID="{22700A8E-8389-4ED3-9F2A-26AC3DD25BC2}" presName="horz1" presStyleCnt="0"/>
      <dgm:spPr/>
    </dgm:pt>
    <dgm:pt modelId="{AA45EFF3-FA34-4604-800F-E003EECA5E3F}" type="pres">
      <dgm:prSet presAssocID="{22700A8E-8389-4ED3-9F2A-26AC3DD25BC2}" presName="tx1" presStyleLbl="revTx" presStyleIdx="5" presStyleCnt="6"/>
      <dgm:spPr/>
    </dgm:pt>
    <dgm:pt modelId="{FF0AC443-1804-4217-B539-9FE46E9B9756}" type="pres">
      <dgm:prSet presAssocID="{22700A8E-8389-4ED3-9F2A-26AC3DD25BC2}" presName="vert1" presStyleCnt="0"/>
      <dgm:spPr/>
    </dgm:pt>
  </dgm:ptLst>
  <dgm:cxnLst>
    <dgm:cxn modelId="{41EE3100-6B35-426D-9847-CBB20AF7B273}" type="presOf" srcId="{25BE841A-9B68-45A9-88A2-84091C629E40}" destId="{86EC5567-FE6A-4C97-918A-11C661D1BD29}" srcOrd="0" destOrd="0" presId="urn:microsoft.com/office/officeart/2008/layout/LinedList"/>
    <dgm:cxn modelId="{51339835-545C-4C98-9CA7-A0D1CDC9A9FE}" type="presOf" srcId="{966E4A26-ABF0-40D3-81A5-F740AA2404AC}" destId="{6A0198F2-2E08-4D43-B35E-4EB4A7D009A8}" srcOrd="0" destOrd="0" presId="urn:microsoft.com/office/officeart/2008/layout/LinedList"/>
    <dgm:cxn modelId="{DF55C53D-AB9D-42D6-99E5-4B94CF13F582}" srcId="{9B9A46F1-664A-4FEE-9817-6A2C5ADD118A}" destId="{966E4A26-ABF0-40D3-81A5-F740AA2404AC}" srcOrd="4" destOrd="0" parTransId="{7E3425D9-042E-4108-AABF-4B48B96F9859}" sibTransId="{C710004B-30A7-4A63-AB9B-1D786DAAFCB4}"/>
    <dgm:cxn modelId="{93D61A51-973F-4684-96BC-F45F44517181}" type="presOf" srcId="{22700A8E-8389-4ED3-9F2A-26AC3DD25BC2}" destId="{AA45EFF3-FA34-4604-800F-E003EECA5E3F}" srcOrd="0" destOrd="0" presId="urn:microsoft.com/office/officeart/2008/layout/LinedList"/>
    <dgm:cxn modelId="{A34C6C58-FE90-45B9-B139-B8545F3DFCFF}" srcId="{9B9A46F1-664A-4FEE-9817-6A2C5ADD118A}" destId="{A8464197-46C5-4D54-87DE-D0DD86839B68}" srcOrd="1" destOrd="0" parTransId="{D588F4A5-83C4-4975-A969-B3B755938684}" sibTransId="{DEA06DF7-110A-405F-A3D8-EBD60D60930C}"/>
    <dgm:cxn modelId="{3E980E8D-9ADC-47DD-A0EF-CD338CA4FE9E}" srcId="{9B9A46F1-664A-4FEE-9817-6A2C5ADD118A}" destId="{A0285F35-BE8A-43C9-9995-7585B5B4912D}" srcOrd="3" destOrd="0" parTransId="{3705E9DA-ED37-4368-B80D-3BF3BD3E6DC9}" sibTransId="{32C6C81E-435E-437F-B883-9AE829C3B362}"/>
    <dgm:cxn modelId="{CBF3D494-86F0-463F-8CC5-1E6236EC07F7}" srcId="{9B9A46F1-664A-4FEE-9817-6A2C5ADD118A}" destId="{03988A7D-BD6D-4187-8A47-9C903AB128CF}" srcOrd="2" destOrd="0" parTransId="{F640332D-B926-42D3-88C9-7643AFC81FED}" sibTransId="{EF037E6E-CAF7-477A-A27A-CCB1882D0229}"/>
    <dgm:cxn modelId="{89001097-EA3D-4E15-8AFA-4A58B6BDD0A3}" type="presOf" srcId="{9B9A46F1-664A-4FEE-9817-6A2C5ADD118A}" destId="{BA7D55D2-60AE-4270-A56A-C800E3300FE3}" srcOrd="0" destOrd="0" presId="urn:microsoft.com/office/officeart/2008/layout/LinedList"/>
    <dgm:cxn modelId="{229C68CF-8079-443B-9EBB-2ACF11047552}" type="presOf" srcId="{A8464197-46C5-4D54-87DE-D0DD86839B68}" destId="{028CE7BE-C8A5-4D1F-B6A9-2F42C1710D58}" srcOrd="0" destOrd="0" presId="urn:microsoft.com/office/officeart/2008/layout/LinedList"/>
    <dgm:cxn modelId="{0CFF6AD1-3C5D-41EF-B9B9-6D65810FFA6D}" type="presOf" srcId="{03988A7D-BD6D-4187-8A47-9C903AB128CF}" destId="{818FF9D1-5EF9-4D5C-B8B1-E62B70F9E9A9}" srcOrd="0" destOrd="0" presId="urn:microsoft.com/office/officeart/2008/layout/LinedList"/>
    <dgm:cxn modelId="{2E678AEF-03EB-4CAA-B32A-3A9B95897CA2}" srcId="{9B9A46F1-664A-4FEE-9817-6A2C5ADD118A}" destId="{22700A8E-8389-4ED3-9F2A-26AC3DD25BC2}" srcOrd="5" destOrd="0" parTransId="{A62D4E48-592C-42E8-B728-46ADE6703ABE}" sibTransId="{D861CE00-0DC3-4210-84B2-1D78C283F9D7}"/>
    <dgm:cxn modelId="{422A56F3-EB2B-4BEC-ACE6-33B2A16AB9CE}" srcId="{9B9A46F1-664A-4FEE-9817-6A2C5ADD118A}" destId="{25BE841A-9B68-45A9-88A2-84091C629E40}" srcOrd="0" destOrd="0" parTransId="{EE6FE0EC-4FBA-47DC-B19D-5CB65BBB8DC7}" sibTransId="{6357EE0B-E992-4054-9DE2-80E73ED7E8A6}"/>
    <dgm:cxn modelId="{8D0054FB-13C9-44B6-A4E6-27FC1C49EEEE}" type="presOf" srcId="{A0285F35-BE8A-43C9-9995-7585B5B4912D}" destId="{90E65026-6E13-491B-B8B0-11D032CCE85E}" srcOrd="0" destOrd="0" presId="urn:microsoft.com/office/officeart/2008/layout/LinedList"/>
    <dgm:cxn modelId="{418E19F6-014C-4C4E-9EC4-416FA9256A77}" type="presParOf" srcId="{BA7D55D2-60AE-4270-A56A-C800E3300FE3}" destId="{0BCCB4C8-9A17-4A16-A9B8-6C565874580B}" srcOrd="0" destOrd="0" presId="urn:microsoft.com/office/officeart/2008/layout/LinedList"/>
    <dgm:cxn modelId="{9D74C21D-D9B7-4C4C-A1AA-ECFFD470600B}" type="presParOf" srcId="{BA7D55D2-60AE-4270-A56A-C800E3300FE3}" destId="{AD796122-A3D1-4563-B086-1F020E15707A}" srcOrd="1" destOrd="0" presId="urn:microsoft.com/office/officeart/2008/layout/LinedList"/>
    <dgm:cxn modelId="{CC469A0A-F689-49DB-8EF2-1B938C7256BD}" type="presParOf" srcId="{AD796122-A3D1-4563-B086-1F020E15707A}" destId="{86EC5567-FE6A-4C97-918A-11C661D1BD29}" srcOrd="0" destOrd="0" presId="urn:microsoft.com/office/officeart/2008/layout/LinedList"/>
    <dgm:cxn modelId="{4932C472-D9F3-4AE4-9B34-130DF21847D5}" type="presParOf" srcId="{AD796122-A3D1-4563-B086-1F020E15707A}" destId="{41E7A356-90E7-4702-8560-F82B0F1261BC}" srcOrd="1" destOrd="0" presId="urn:microsoft.com/office/officeart/2008/layout/LinedList"/>
    <dgm:cxn modelId="{DF37F414-B22C-46DF-870E-228AE6A9383E}" type="presParOf" srcId="{BA7D55D2-60AE-4270-A56A-C800E3300FE3}" destId="{62F9C3DD-C76D-4FB5-9C37-F58ECC685BEF}" srcOrd="2" destOrd="0" presId="urn:microsoft.com/office/officeart/2008/layout/LinedList"/>
    <dgm:cxn modelId="{A4603C38-6368-407D-897B-56EC5BEF7BFD}" type="presParOf" srcId="{BA7D55D2-60AE-4270-A56A-C800E3300FE3}" destId="{802D119E-7A1C-4379-A221-A5329A0F86FC}" srcOrd="3" destOrd="0" presId="urn:microsoft.com/office/officeart/2008/layout/LinedList"/>
    <dgm:cxn modelId="{B4778E3F-15D7-4C44-814C-D0AFF2FE4909}" type="presParOf" srcId="{802D119E-7A1C-4379-A221-A5329A0F86FC}" destId="{028CE7BE-C8A5-4D1F-B6A9-2F42C1710D58}" srcOrd="0" destOrd="0" presId="urn:microsoft.com/office/officeart/2008/layout/LinedList"/>
    <dgm:cxn modelId="{680F0833-4C64-4432-BC08-8B01DEE11BAC}" type="presParOf" srcId="{802D119E-7A1C-4379-A221-A5329A0F86FC}" destId="{2B8142AF-4C4F-4776-84E1-790160725249}" srcOrd="1" destOrd="0" presId="urn:microsoft.com/office/officeart/2008/layout/LinedList"/>
    <dgm:cxn modelId="{A2BDECC2-50B8-42C9-954A-A57A2A476D1A}" type="presParOf" srcId="{BA7D55D2-60AE-4270-A56A-C800E3300FE3}" destId="{CE44589E-8E02-4D88-BCC2-91C3FB95EC11}" srcOrd="4" destOrd="0" presId="urn:microsoft.com/office/officeart/2008/layout/LinedList"/>
    <dgm:cxn modelId="{F17824FD-891E-4E1E-B03B-6BB598526D60}" type="presParOf" srcId="{BA7D55D2-60AE-4270-A56A-C800E3300FE3}" destId="{DA48B1C3-5910-494C-9A91-A29249111CEC}" srcOrd="5" destOrd="0" presId="urn:microsoft.com/office/officeart/2008/layout/LinedList"/>
    <dgm:cxn modelId="{24617D15-D9F1-471C-82B6-E5FBFDC214E4}" type="presParOf" srcId="{DA48B1C3-5910-494C-9A91-A29249111CEC}" destId="{818FF9D1-5EF9-4D5C-B8B1-E62B70F9E9A9}" srcOrd="0" destOrd="0" presId="urn:microsoft.com/office/officeart/2008/layout/LinedList"/>
    <dgm:cxn modelId="{1442AF7F-143E-4709-8DB9-F25517F2863F}" type="presParOf" srcId="{DA48B1C3-5910-494C-9A91-A29249111CEC}" destId="{C1BCBAD4-C2C7-4B35-B999-2FE7109826E1}" srcOrd="1" destOrd="0" presId="urn:microsoft.com/office/officeart/2008/layout/LinedList"/>
    <dgm:cxn modelId="{9F867D53-F3F6-4137-8DD3-5ACF6B080545}" type="presParOf" srcId="{BA7D55D2-60AE-4270-A56A-C800E3300FE3}" destId="{7F9B5665-7A07-4FD4-BFF0-033570E64250}" srcOrd="6" destOrd="0" presId="urn:microsoft.com/office/officeart/2008/layout/LinedList"/>
    <dgm:cxn modelId="{4F7A0DB6-A2B5-4141-8516-BC7384D26047}" type="presParOf" srcId="{BA7D55D2-60AE-4270-A56A-C800E3300FE3}" destId="{130B0D78-2A64-488F-9B36-9F1A583852DB}" srcOrd="7" destOrd="0" presId="urn:microsoft.com/office/officeart/2008/layout/LinedList"/>
    <dgm:cxn modelId="{EC45F493-488A-448B-9C73-0347EA5B8F15}" type="presParOf" srcId="{130B0D78-2A64-488F-9B36-9F1A583852DB}" destId="{90E65026-6E13-491B-B8B0-11D032CCE85E}" srcOrd="0" destOrd="0" presId="urn:microsoft.com/office/officeart/2008/layout/LinedList"/>
    <dgm:cxn modelId="{D45B7263-3840-4863-954C-369CA0236B6B}" type="presParOf" srcId="{130B0D78-2A64-488F-9B36-9F1A583852DB}" destId="{E6504A8C-62F1-4F15-AE33-530C014884CC}" srcOrd="1" destOrd="0" presId="urn:microsoft.com/office/officeart/2008/layout/LinedList"/>
    <dgm:cxn modelId="{E4E906A9-330C-4A27-ADE0-F5B0D10EF3C5}" type="presParOf" srcId="{BA7D55D2-60AE-4270-A56A-C800E3300FE3}" destId="{9BEDD7D5-9B23-4E43-A30F-F92D687F3468}" srcOrd="8" destOrd="0" presId="urn:microsoft.com/office/officeart/2008/layout/LinedList"/>
    <dgm:cxn modelId="{7C3147FC-5487-43B3-A2A0-C9259F3A7EF8}" type="presParOf" srcId="{BA7D55D2-60AE-4270-A56A-C800E3300FE3}" destId="{75F0294B-1F64-4BFD-9F7F-59BF569A92AB}" srcOrd="9" destOrd="0" presId="urn:microsoft.com/office/officeart/2008/layout/LinedList"/>
    <dgm:cxn modelId="{6A4CF35C-9120-48C4-94FD-75FCB38F5784}" type="presParOf" srcId="{75F0294B-1F64-4BFD-9F7F-59BF569A92AB}" destId="{6A0198F2-2E08-4D43-B35E-4EB4A7D009A8}" srcOrd="0" destOrd="0" presId="urn:microsoft.com/office/officeart/2008/layout/LinedList"/>
    <dgm:cxn modelId="{CFDD93AD-70F1-4041-84EA-FB1A4A9A3DB7}" type="presParOf" srcId="{75F0294B-1F64-4BFD-9F7F-59BF569A92AB}" destId="{1F8C5177-1732-4B6E-ABB4-3E8EB56F084B}" srcOrd="1" destOrd="0" presId="urn:microsoft.com/office/officeart/2008/layout/LinedList"/>
    <dgm:cxn modelId="{3D58984A-D6AF-4E89-BA60-D3E61228CD3F}" type="presParOf" srcId="{BA7D55D2-60AE-4270-A56A-C800E3300FE3}" destId="{87FBD9C1-3C5A-4C56-BFA6-7227AAC842C6}" srcOrd="10" destOrd="0" presId="urn:microsoft.com/office/officeart/2008/layout/LinedList"/>
    <dgm:cxn modelId="{A8D0CAC2-8973-4D59-AC1D-62D7A3452BA6}" type="presParOf" srcId="{BA7D55D2-60AE-4270-A56A-C800E3300FE3}" destId="{840A75D1-481F-46B5-BAE6-59E3A86F73C2}" srcOrd="11" destOrd="0" presId="urn:microsoft.com/office/officeart/2008/layout/LinedList"/>
    <dgm:cxn modelId="{C6A47B61-CFFB-4678-AE73-69A4DC0EFFF6}" type="presParOf" srcId="{840A75D1-481F-46B5-BAE6-59E3A86F73C2}" destId="{AA45EFF3-FA34-4604-800F-E003EECA5E3F}" srcOrd="0" destOrd="0" presId="urn:microsoft.com/office/officeart/2008/layout/LinedList"/>
    <dgm:cxn modelId="{35272DE4-EDD4-4BD5-B1B0-211848D161BF}" type="presParOf" srcId="{840A75D1-481F-46B5-BAE6-59E3A86F73C2}" destId="{FF0AC443-1804-4217-B539-9FE46E9B97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CCB4C8-9A17-4A16-A9B8-6C565874580B}">
      <dsp:nvSpPr>
        <dsp:cNvPr id="0" name=""/>
        <dsp:cNvSpPr/>
      </dsp:nvSpPr>
      <dsp:spPr>
        <a:xfrm>
          <a:off x="0" y="1623"/>
          <a:ext cx="96043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EC5567-FE6A-4C97-918A-11C661D1BD29}">
      <dsp:nvSpPr>
        <dsp:cNvPr id="0" name=""/>
        <dsp:cNvSpPr/>
      </dsp:nvSpPr>
      <dsp:spPr>
        <a:xfrm>
          <a:off x="0" y="1623"/>
          <a:ext cx="9604375" cy="553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</a:p>
      </dsp:txBody>
      <dsp:txXfrm>
        <a:off x="0" y="1623"/>
        <a:ext cx="9604375" cy="553541"/>
      </dsp:txXfrm>
    </dsp:sp>
    <dsp:sp modelId="{62F9C3DD-C76D-4FB5-9C37-F58ECC685BEF}">
      <dsp:nvSpPr>
        <dsp:cNvPr id="0" name=""/>
        <dsp:cNvSpPr/>
      </dsp:nvSpPr>
      <dsp:spPr>
        <a:xfrm>
          <a:off x="0" y="555164"/>
          <a:ext cx="96043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28CE7BE-C8A5-4D1F-B6A9-2F42C1710D58}">
      <dsp:nvSpPr>
        <dsp:cNvPr id="0" name=""/>
        <dsp:cNvSpPr/>
      </dsp:nvSpPr>
      <dsp:spPr>
        <a:xfrm>
          <a:off x="0" y="555164"/>
          <a:ext cx="9604375" cy="553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Theoretical Frameworks</a:t>
          </a:r>
        </a:p>
      </dsp:txBody>
      <dsp:txXfrm>
        <a:off x="0" y="555164"/>
        <a:ext cx="9604375" cy="553541"/>
      </dsp:txXfrm>
    </dsp:sp>
    <dsp:sp modelId="{CE44589E-8E02-4D88-BCC2-91C3FB95EC11}">
      <dsp:nvSpPr>
        <dsp:cNvPr id="0" name=""/>
        <dsp:cNvSpPr/>
      </dsp:nvSpPr>
      <dsp:spPr>
        <a:xfrm>
          <a:off x="0" y="1108705"/>
          <a:ext cx="96043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8FF9D1-5EF9-4D5C-B8B1-E62B70F9E9A9}">
      <dsp:nvSpPr>
        <dsp:cNvPr id="0" name=""/>
        <dsp:cNvSpPr/>
      </dsp:nvSpPr>
      <dsp:spPr>
        <a:xfrm>
          <a:off x="0" y="1108705"/>
          <a:ext cx="9604375" cy="553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Root Cause and Policy Analysis</a:t>
          </a:r>
        </a:p>
      </dsp:txBody>
      <dsp:txXfrm>
        <a:off x="0" y="1108705"/>
        <a:ext cx="9604375" cy="553541"/>
      </dsp:txXfrm>
    </dsp:sp>
    <dsp:sp modelId="{7F9B5665-7A07-4FD4-BFF0-033570E64250}">
      <dsp:nvSpPr>
        <dsp:cNvPr id="0" name=""/>
        <dsp:cNvSpPr/>
      </dsp:nvSpPr>
      <dsp:spPr>
        <a:xfrm>
          <a:off x="0" y="1662246"/>
          <a:ext cx="96043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E65026-6E13-491B-B8B0-11D032CCE85E}">
      <dsp:nvSpPr>
        <dsp:cNvPr id="0" name=""/>
        <dsp:cNvSpPr/>
      </dsp:nvSpPr>
      <dsp:spPr>
        <a:xfrm>
          <a:off x="0" y="1662247"/>
          <a:ext cx="9604375" cy="553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Impact Assessment </a:t>
          </a:r>
        </a:p>
      </dsp:txBody>
      <dsp:txXfrm>
        <a:off x="0" y="1662247"/>
        <a:ext cx="9604375" cy="553541"/>
      </dsp:txXfrm>
    </dsp:sp>
    <dsp:sp modelId="{9BEDD7D5-9B23-4E43-A30F-F92D687F3468}">
      <dsp:nvSpPr>
        <dsp:cNvPr id="0" name=""/>
        <dsp:cNvSpPr/>
      </dsp:nvSpPr>
      <dsp:spPr>
        <a:xfrm>
          <a:off x="0" y="2215788"/>
          <a:ext cx="96043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A0198F2-2E08-4D43-B35E-4EB4A7D009A8}">
      <dsp:nvSpPr>
        <dsp:cNvPr id="0" name=""/>
        <dsp:cNvSpPr/>
      </dsp:nvSpPr>
      <dsp:spPr>
        <a:xfrm>
          <a:off x="0" y="2215788"/>
          <a:ext cx="9604375" cy="553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Recommendations </a:t>
          </a:r>
        </a:p>
      </dsp:txBody>
      <dsp:txXfrm>
        <a:off x="0" y="2215788"/>
        <a:ext cx="9604375" cy="553541"/>
      </dsp:txXfrm>
    </dsp:sp>
    <dsp:sp modelId="{87FBD9C1-3C5A-4C56-BFA6-7227AAC842C6}">
      <dsp:nvSpPr>
        <dsp:cNvPr id="0" name=""/>
        <dsp:cNvSpPr/>
      </dsp:nvSpPr>
      <dsp:spPr>
        <a:xfrm>
          <a:off x="0" y="2769329"/>
          <a:ext cx="96043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45EFF3-FA34-4604-800F-E003EECA5E3F}">
      <dsp:nvSpPr>
        <dsp:cNvPr id="0" name=""/>
        <dsp:cNvSpPr/>
      </dsp:nvSpPr>
      <dsp:spPr>
        <a:xfrm>
          <a:off x="0" y="2769329"/>
          <a:ext cx="9604375" cy="553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Arial" panose="020B0604020202020204" pitchFamily="34" charset="0"/>
              <a:cs typeface="Arial" panose="020B0604020202020204" pitchFamily="34" charset="0"/>
            </a:rPr>
            <a:t>Impact Assessment </a:t>
          </a:r>
        </a:p>
      </dsp:txBody>
      <dsp:txXfrm>
        <a:off x="0" y="2769329"/>
        <a:ext cx="9604375" cy="553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116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0174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6431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386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9457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4877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1250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61948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321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1694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00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885A8D-EFB9-4173-A745-606724745908}" type="datetimeFigureOut">
              <a:rPr lang="en-IN" smtClean="0"/>
              <a:t>20-10-2025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6958CFB-C345-4280-AFA4-7AC8995851C1}" type="slidenum">
              <a:rPr lang="en-IN" smtClean="0"/>
              <a:t>‹#›</a:t>
            </a:fld>
            <a:endParaRPr lang="en-IN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064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E2E6D-AFEB-A77E-B9A0-057BF5523C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90920" y="854074"/>
            <a:ext cx="11314444" cy="474285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endParaRPr lang="en-US" sz="10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LCHS7006: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Case Study: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Bristol Royal Infirmary Inquiry (UK)  Pediatric Cardiac Surgery Failures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Component 1: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Individual Presentation on Quality Assurance and Service Improvements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Jaykumar Thakor Dashrath Bhai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ID: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2432485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549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1433C-DB8D-E571-D584-B54BD2FB42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C1D8D-C818-E2A8-5567-99399B61C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Bristol Royal Infirmary Inquiry (1984-1995) examined high mortality rates among children undergoing heart surgery.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report (2001) revealed serious deficiencies in clinical performance, governance, and communication between staff and families.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Failures included poor quality assurance (QA), lack of effective audit mechanisms, inadequate leadership, and resistance to change.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Between 30-35 excess child deaths were linked to poor management, insufficient expertise, and absence of transparent review systems.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inquiry became a landmark case for clinical governance reform in the UK NHS.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306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6E65D-AB22-BA77-08D5-6B90C7B32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369" y="605562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Swiss Cheese Model : System-Based Safety Measures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98EBC3A-79EA-938A-5C33-265736DBF8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2400" y="1991359"/>
            <a:ext cx="7820822" cy="413413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25000" lnSpcReduction="20000"/>
          </a:bodyPr>
          <a:lstStyle/>
          <a:p>
            <a:pPr algn="just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kumimoji="0" lang="en-US" altLang="en-US" sz="6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Barriers (Layers):</a:t>
            </a: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Clinical Governance, Audit and Review Systems, Leadership and Team Culture, Training and Competency, and Communication Pathways.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Bristol Royal Infirmary Inquiry, 2001; Scally and Donaldson,1998; DHSC, 2024).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6400" b="0" i="1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kumimoji="0" lang="en-US" altLang="en-US" sz="6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Holes (Weaknesses):</a:t>
            </a: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Lack of structured audits, unmonitored mortality rates, poor multidisciplinary coordination, and hierarchical culture.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(Kennedy, 2001; Walshe and Offen, 2001; CQC, 2024).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6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alignment of these “holes” led to patient harm preventable surgical deaths and loss of public trust.</a:t>
            </a:r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Bristol Royal Infirmary Inquiry, 2001; Walshe, 2023).</a:t>
            </a:r>
          </a:p>
          <a:p>
            <a:pPr marR="0" lvl="0" algn="just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6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kumimoji="0" lang="en-US" altLang="en-US" sz="6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Swiss Cheese Model illustrates how multiple small system failures can align to produce catastrophic outcomes in patient care.</a:t>
            </a:r>
            <a:r>
              <a:rPr lang="en-IN" sz="6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 eaLnBrk="0" fontAlgn="base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IN" sz="64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6400" dirty="0">
                <a:latin typeface="Arial" panose="020B0604020202020204" pitchFamily="34" charset="0"/>
                <a:cs typeface="Arial" panose="020B0604020202020204" pitchFamily="34" charset="0"/>
              </a:rPr>
              <a:t>Reason, 2000; Walshe, 2023).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027" name="Picture 3" descr="the swizz cheese model">
            <a:extLst>
              <a:ext uri="{FF2B5EF4-FFF2-40B4-BE49-F238E27FC236}">
                <a16:creationId xmlns:a16="http://schemas.microsoft.com/office/drawing/2014/main" id="{1A2B8FC5-1F8D-62CD-B340-703DEA8FE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2" r="-10" b="-10"/>
          <a:stretch>
            <a:fillRect/>
          </a:stretch>
        </p:blipFill>
        <p:spPr bwMode="auto">
          <a:xfrm>
            <a:off x="7973222" y="2418081"/>
            <a:ext cx="4484239" cy="303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4702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A5EC688-524C-E49E-410A-413278A451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3917754"/>
              </p:ext>
            </p:extLst>
          </p:nvPr>
        </p:nvGraphicFramePr>
        <p:xfrm>
          <a:off x="137652" y="426721"/>
          <a:ext cx="11916696" cy="5610285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2694409">
                  <a:extLst>
                    <a:ext uri="{9D8B030D-6E8A-4147-A177-3AD203B41FA5}">
                      <a16:colId xmlns:a16="http://schemas.microsoft.com/office/drawing/2014/main" val="3225119364"/>
                    </a:ext>
                  </a:extLst>
                </a:gridCol>
                <a:gridCol w="9222287">
                  <a:extLst>
                    <a:ext uri="{9D8B030D-6E8A-4147-A177-3AD203B41FA5}">
                      <a16:colId xmlns:a16="http://schemas.microsoft.com/office/drawing/2014/main" val="2402812579"/>
                    </a:ext>
                  </a:extLst>
                </a:gridCol>
              </a:tblGrid>
              <a:tr h="8288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Barriers (Intended Safety Layers)</a:t>
                      </a:r>
                      <a:endParaRPr lang="en-IN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Holes (Failures or Weaknesses Identified)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4269770284"/>
                  </a:ext>
                </a:extLst>
              </a:tr>
              <a:tr h="8626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Governance Framework</a:t>
                      </a:r>
                      <a:endParaRPr lang="en-IN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clear accountability; weak oversight allowed poor practices to continue unchecked (Bristol Royal Infirmary Inquiry, 2001; Department of Health and Social Care, 2024).</a:t>
                      </a: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1729759803"/>
                  </a:ext>
                </a:extLst>
              </a:tr>
              <a:tr h="6114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Audit and Quality Monitoring Systems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systematic audit; mortality rates were not reviewed or acted upon (Bristol Royal Infirmary Inquiry, 2001; Thirlwall Inquiry Legal Team, 2024).</a:t>
                      </a: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3714624706"/>
                  </a:ext>
                </a:extLst>
              </a:tr>
              <a:tr h="794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and Management</a:t>
                      </a:r>
                      <a:endParaRPr lang="en-IN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Ineffective leadership; reluctance to challenge senior surgeons despite known performance concerns (Kennedy, 2001; Care Quality Commission, 2024).</a:t>
                      </a: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1904667163"/>
                  </a:ext>
                </a:extLst>
              </a:tr>
              <a:tr h="8626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and Professional Competence</a:t>
                      </a:r>
                      <a:endParaRPr lang="en-IN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Inadequate assessment of surgical competency; underqualified surgeons continued operating (Bristol Royal Infirmary Inquiry, 2001; Walshe and Offen, 2021).</a:t>
                      </a: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2918222809"/>
                  </a:ext>
                </a:extLst>
              </a:tr>
              <a:tr h="794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and Team Collaboration</a:t>
                      </a:r>
                      <a:endParaRPr lang="en-IN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communication among surgical teams and with families; limited information sharing on patient outcomes (Kennedy, 2001; Thirlwall Inquiry Legal Team, 2024).</a:t>
                      </a: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2833276663"/>
                  </a:ext>
                </a:extLst>
              </a:tr>
              <a:tr h="8549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Regulatory and External Oversight</a:t>
                      </a:r>
                      <a:endParaRPr lang="en-IN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1441" marR="41441" marT="20721" marB="2072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authorities (e.g., NHS and Department of Health) failed to intervene promptly despite warning signs (Bristol Royal Infirmary Inquiry, 2001; Walshe, 2023).</a:t>
                      </a:r>
                    </a:p>
                  </a:txBody>
                  <a:tcPr marL="41441" marR="41441" marT="20721" marB="20721" anchor="ctr"/>
                </a:tc>
                <a:extLst>
                  <a:ext uri="{0D108BD9-81ED-4DB2-BD59-A6C34878D82A}">
                    <a16:rowId xmlns:a16="http://schemas.microsoft.com/office/drawing/2014/main" val="27995843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949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12BA5-D8E9-C006-AB5B-434A5A351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6921"/>
            <a:ext cx="9880600" cy="691515"/>
          </a:xfrm>
        </p:spPr>
        <p:txBody>
          <a:bodyPr>
            <a:normAutofit/>
          </a:bodyPr>
          <a:lstStyle/>
          <a:p>
            <a:pPr algn="ctr"/>
            <a:r>
              <a:rPr lang="en-IN" dirty="0"/>
              <a:t>Benchmark Table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17D2126-ACF4-0515-926E-075ABC62F9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870779"/>
              </p:ext>
            </p:extLst>
          </p:nvPr>
        </p:nvGraphicFramePr>
        <p:xfrm>
          <a:off x="186814" y="464598"/>
          <a:ext cx="11887199" cy="5591767"/>
        </p:xfrm>
        <a:graphic>
          <a:graphicData uri="http://schemas.openxmlformats.org/drawingml/2006/table">
            <a:tbl>
              <a:tblPr>
                <a:tableStyleId>{284E427A-3D55-4303-BF80-6455036E1DE7}</a:tableStyleId>
              </a:tblPr>
              <a:tblGrid>
                <a:gridCol w="3041775">
                  <a:extLst>
                    <a:ext uri="{9D8B030D-6E8A-4147-A177-3AD203B41FA5}">
                      <a16:colId xmlns:a16="http://schemas.microsoft.com/office/drawing/2014/main" val="567407974"/>
                    </a:ext>
                  </a:extLst>
                </a:gridCol>
                <a:gridCol w="4853037">
                  <a:extLst>
                    <a:ext uri="{9D8B030D-6E8A-4147-A177-3AD203B41FA5}">
                      <a16:colId xmlns:a16="http://schemas.microsoft.com/office/drawing/2014/main" val="3444687906"/>
                    </a:ext>
                  </a:extLst>
                </a:gridCol>
                <a:gridCol w="3992387">
                  <a:extLst>
                    <a:ext uri="{9D8B030D-6E8A-4147-A177-3AD203B41FA5}">
                      <a16:colId xmlns:a16="http://schemas.microsoft.com/office/drawing/2014/main" val="1201675393"/>
                    </a:ext>
                  </a:extLst>
                </a:gridCol>
              </a:tblGrid>
              <a:tr h="38171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National Standard ( NHS Practice)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Performance in Bristol Case (1984–1995)</a:t>
                      </a:r>
                      <a:endParaRPr lang="en-US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3525179874"/>
                  </a:ext>
                </a:extLst>
              </a:tr>
              <a:tr h="8754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Governance &amp; Accountability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trusts must have a robust clinical governance framework with clear accountability for patient safety and quality (Department of Health, 1998; DHSC, 2024).</a:t>
                      </a: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Governance was weak with unclear accountability; management failed to detect or correct unsafe practices (Bristol Royal Infirmary Inquiry, 2001).</a:t>
                      </a: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930580457"/>
                  </a:ext>
                </a:extLst>
              </a:tr>
              <a:tr h="7820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Audit &amp; Quality Monitoring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Participation in national clinical audits (e.g., NCHDA) and regular mortality reviews to ensure safe surgical outcomes (HQIP, 2022; NICOR, 2025).</a:t>
                      </a: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 systematic audit process; high mortality rates were not reviewed or acted upon (Bristol Royal Infirmary Inquiry, 2001; Dyer, 2001).</a:t>
                      </a: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2282381461"/>
                  </a:ext>
                </a:extLst>
              </a:tr>
              <a:tr h="9148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&amp; Management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 should promote transparency, learning, and challenge unsafe practices (NQB, 2011; DHSC, 2024).</a:t>
                      </a: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was ineffective; senior surgeons’ poor performance was tolerated, discouraging challenge (Kennedy, 2001; Walshe and Offen, 2001).</a:t>
                      </a: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1338432162"/>
                  </a:ext>
                </a:extLst>
              </a:tr>
              <a:tr h="87544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Training &amp; Competence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must meet competency standards and maintain continual professional development (NHS England, 2016; NICOR, 2025).</a:t>
                      </a: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Surgeons lacked adequate oversight and skill evaluation; poor competence checks contributed to failures (Bristol Royal Infirmary Inquiry, 2001).</a:t>
                      </a: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3665924948"/>
                  </a:ext>
                </a:extLst>
              </a:tr>
              <a:tr h="78206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 &amp; Family Engagement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Families should be fully informed, involved in decisions, and supported with open disclosure (CQC, 2024; DHSC, 2024).</a:t>
                      </a: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Families’ concerns were ignored; poor communication created mistrust and distress (Bristol Royal Infirmary Inquiry, 2001).</a:t>
                      </a: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1042838008"/>
                  </a:ext>
                </a:extLst>
              </a:tr>
              <a:tr h="9706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IN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Regulatory Oversight &amp; External Review</a:t>
                      </a:r>
                      <a:endParaRPr lang="en-IN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 regulators (CQC, NHS England) must intervene early when safety risks emerge (CQC, 2024; NICOR, 2025).</a:t>
                      </a:r>
                    </a:p>
                  </a:txBody>
                  <a:tcPr marL="31531" marR="31531" marT="15766" marB="1576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oversight failed to act promptly; intervention occurred only after public and media pressure (Bristol Royal Infirmary Inquiry, 2001; Scally and Donaldson, 1998).</a:t>
                      </a:r>
                    </a:p>
                  </a:txBody>
                  <a:tcPr marL="31531" marR="31531" marT="15766" marB="15766" anchor="ctr"/>
                </a:tc>
                <a:extLst>
                  <a:ext uri="{0D108BD9-81ED-4DB2-BD59-A6C34878D82A}">
                    <a16:rowId xmlns:a16="http://schemas.microsoft.com/office/drawing/2014/main" val="18453549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8757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D4D96-EF43-DAD3-C243-A7F562AC6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Overview of 2</a:t>
            </a:r>
            <a:r>
              <a:rPr lang="en-US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component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CD0982-FD0D-42E0-A8F0-85EEE1D570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6574765"/>
              </p:ext>
            </p:extLst>
          </p:nvPr>
        </p:nvGraphicFramePr>
        <p:xfrm>
          <a:off x="1450975" y="2340435"/>
          <a:ext cx="9604375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6159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D63A0-1375-FCB2-DF85-4373574F6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E725A-AE59-EA4C-55FF-FED11DB9AF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Bristol Royal Infirmary Inquiry revealed major failures in clinical governance, leadership, and communication, leading to preventable child deaths.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Applying the Swiss Cheese Model shows how small system gaps can align to cause serious harm.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quality assurance, open culture, and continuous learning are essential to prevent such tragedies and improve patient safety.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226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71563-587E-F895-2055-75D2AF78F74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14847" y="242792"/>
            <a:ext cx="9604375" cy="1049337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9C9DEE5-1E76-6FC3-76A2-14353D929247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 bwMode="auto">
          <a:xfrm>
            <a:off x="283028" y="921349"/>
            <a:ext cx="11625943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Bristol Royal Infirmary Inquiry (2001) Learning from Bristol: The Report of the Public Inquiry into Children’s Heart Surgery at the Bristol Royal Infirmary 1984-1995. London: The Stationery Office.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(2024) Quality Governance Framework: Ensuring Safe and Effective Care in the NHS. London: DHSC.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(2024) State of Health Care and Adult Social Care in England 2023/24. London: CQC.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Reason, J. (2000) ‘Human error: Models and management’, BMJ, 320(7237), pp. 768-770.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Walshe, K. (2023) Patient Safety, Accountability and Learning in the NHS. Oxford: Oxford University Press.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Scally, G. and Donaldson, L. (1998) ‘Clinical governance and the drive for quality improvement in the new NHS in England’, BMJ, 317(7150), pp. 61-65.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Walshe, K. and Offen, N. (2001) ‘A very public failure: Lessons for quality improvement in healthcare </a:t>
            </a:r>
            <a:r>
              <a:rPr kumimoji="0" lang="en-US" altLang="en-US" b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from the Bristol Royal Infirmary’, Quality in Health Care, 10(4), pp. 25-256.</a:t>
            </a: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Kennedy, I. (2001) The Bristol Royal Infirmary Inquiry Report. London: The Stationery Office</a:t>
            </a:r>
            <a:r>
              <a:rPr kumimoji="0" lang="en-US" altLang="en-US" sz="1800" b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8058779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98</TotalTime>
  <Words>1139</Words>
  <Application>Microsoft Office PowerPoint</Application>
  <PresentationFormat>Widescreen</PresentationFormat>
  <Paragraphs>75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Wingdings</vt:lpstr>
      <vt:lpstr>Gallery</vt:lpstr>
      <vt:lpstr>PowerPoint Presentation</vt:lpstr>
      <vt:lpstr>Background</vt:lpstr>
      <vt:lpstr>Swiss Cheese Model : System-Based Safety Measures</vt:lpstr>
      <vt:lpstr>PowerPoint Presentation</vt:lpstr>
      <vt:lpstr>Benchmark Table</vt:lpstr>
      <vt:lpstr>Overview of 2nd component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Jay Thakor</dc:creator>
  <cp:lastModifiedBy>Jay Thakor</cp:lastModifiedBy>
  <cp:revision>2</cp:revision>
  <dcterms:created xsi:type="dcterms:W3CDTF">2025-10-19T23:14:39Z</dcterms:created>
  <dcterms:modified xsi:type="dcterms:W3CDTF">2025-10-20T07:46:18Z</dcterms:modified>
</cp:coreProperties>
</file>