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5789"/>
    <p:restoredTop sz="94609"/>
  </p:normalViewPr>
  <p:slideViewPr>
    <p:cSldViewPr snapToGrid="0">
      <p:cViewPr varScale="1">
        <p:scale>
          <a:sx n="111" d="100"/>
          <a:sy n="111" d="100"/>
        </p:scale>
        <p:origin x="1312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5756FB-E05E-443F-88A1-CFC9063899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4727" y="1597961"/>
            <a:ext cx="9144000" cy="3162300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5DA97A-281B-4A77-9D2C-C5E6A860E6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4727" y="4902488"/>
            <a:ext cx="9144000" cy="985075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FD7BAE-E194-4223-BB4E-5E487863F5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1/22/26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21F6C9-7279-4DF8-9462-3EFEFA03F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457072-0A38-49AD-8D0D-0E42DD488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44647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398199-C6CF-4DFF-A750-435F06CC74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F2D5EB-F993-411F-9DBA-971321FC00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A5D216-27F9-4078-8349-ABC9F614A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1/22/26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84F8A8-FBA7-4F25-ADEA-AF346495D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4609F8-5897-4724-8FA6-3EFDE8F2DD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43970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6C0F0C-7BA8-490D-B4C9-CCE145DCD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6" y="1709738"/>
            <a:ext cx="9143999" cy="3050523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290E61-B837-4BE4-9BC7-6AF706BCCA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4726" y="4902488"/>
            <a:ext cx="9143999" cy="985075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52E15F-E46D-44C6-9FB9-07B0BC545A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1/22/26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BF6955-3667-4857-B35A-9E12F79886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14B309-D15E-4FA1-9B8D-8C1F3B56C3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90306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219AB-91F9-4F80-9B5D-2E6FE925F0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19F334-D0CF-4DFD-BAA9-3ECD639B1F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77362" y="2227809"/>
            <a:ext cx="4942438" cy="394915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5E0B5D-4613-4DA7-BA20-58B19BE8A4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227809"/>
            <a:ext cx="4855265" cy="394915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F311AB-0603-424D-BC42-0CEAB3562B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1/22/26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3AA2AC-0C5F-4835-BE47-D780C29890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6C54C0-DFDA-4778-9EE8-5E5C30E05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43657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9F3603-5B09-4916-8324-A6BDAB4E06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6" y="365125"/>
            <a:ext cx="9942739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74073C-C15B-4218-9B84-6758955176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4725" y="1681163"/>
            <a:ext cx="491285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116D27-36F6-440B-A9BE-8B9499047C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4726" y="2505075"/>
            <a:ext cx="4912849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12010D-7AC4-4A70-A211-6A29274119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4855265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6AE85B5-3350-49A4-86A1-E5DAED4916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4855265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73E874-D08B-4D81-B82D-5DF242E4A1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1/22/26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174067-0FFA-41C3-A3A6-E8907CC32D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947985-FBC0-4118-8877-2E327F637D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77803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CE0282-3DE7-4AB9-83AC-AFEDD22AF3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1A7436C-706A-443F-86CD-4444C8281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1/22/26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9B53292-7EA5-45D0-957F-636A44FC06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76F59D-34BB-462C-B506-040B9E982F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22630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BE55245-AB52-41B4-9B28-55E6527DA2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1/22/26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A73B8AE-58B0-4FDF-8430-9D8D3DD537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9E4D91-8619-43C1-841B-B5F47DE01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67374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5DA660-DF93-4947-B93F-BF118D3B5F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7" y="457200"/>
            <a:ext cx="368729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F0292E-B3E1-4FD6-A7FA-C165BAC21C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5844277" cy="4873625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FB0ECC-817B-4A71-AFB5-FC60A2BC3A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84727" y="2253343"/>
            <a:ext cx="3687298" cy="361564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788E0B-6135-4F59-A35A-2CA1A8BA4E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1/22/26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0DEF36-4037-4E6D-988F-CC8E3F11C6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5C0D2D-D878-4723-A002-5A601EFB4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32583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5C59D5-B8A1-4C9C-A61F-E082A44330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7" y="720433"/>
            <a:ext cx="3687298" cy="1587337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4CB4F5F-E6E7-45C3-B35C-80F81FB1A5E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5827712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633AB7-4F8E-4A9F-AC15-89E6A6E003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84727" y="2449286"/>
            <a:ext cx="3687298" cy="341970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74B526-866D-4E11-A7F9-081BD4EDF4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1/22/26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758BF8-E962-4367-8495-62438FDD4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C20AE1-C97D-4E6C-9DB2-B2904C2CF2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45452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89E81-5CFF-4A28-B9C8-5D54E51DF2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8A4CC8-DCB0-4E94-98A7-236E3D1866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D1F802-21C2-44B2-A419-55469D8265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1/22/26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BDB709-08FF-4C4A-8670-4CCA9146F9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395375-1CC8-4950-8439-877451C426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49238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E8BDF0-A155-454D-B3E2-AD15D0905A6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73242" y="827313"/>
            <a:ext cx="2280557" cy="5061857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244E0D-96EC-4B35-BA5C-5DAFCC7281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827313"/>
            <a:ext cx="8115300" cy="5061857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3ADC4E-9FB1-439F-B0FB-47F47B3421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1/22/26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EE406-061A-4440-BA75-3B684FC848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6D93CF-F5F3-4897-A51E-47D577FDD3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4045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AE192E3E-68A9-4F36-936C-1C8D0B9EF132}"/>
              </a:ext>
            </a:extLst>
          </p:cNvPr>
          <p:cNvSpPr/>
          <p:nvPr/>
        </p:nvSpPr>
        <p:spPr>
          <a:xfrm>
            <a:off x="8803792" y="345589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F214EB0-7E6D-4536-9350-5CB688B56F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2" y="720434"/>
            <a:ext cx="9950103" cy="150737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F5455E-4725-4924-BF7D-2E1FC9E391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7362" y="2427316"/>
            <a:ext cx="9950103" cy="35135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CAD9D9-1A1D-4438-9F3D-E5E58FD72F1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243751" y="6356350"/>
            <a:ext cx="22966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/>
                </a:solidFill>
              </a:defRPr>
            </a:lvl1pPr>
          </a:lstStyle>
          <a:p>
            <a:fld id="{8C28A28C-4C6A-46EA-90C0-4EE0B89CC5C7}" type="datetimeFigureOut">
              <a:rPr lang="en-US" smtClean="0"/>
              <a:pPr/>
              <a:t>1/22/26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0A827-D7BF-4CA4-8C29-5AE54ADA478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610380" y="1926575"/>
            <a:ext cx="383035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717188-1DE1-4DA5-8161-21179E4ADE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40355" y="6356350"/>
            <a:ext cx="410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/>
                </a:solidFill>
              </a:defRPr>
            </a:lvl1pPr>
          </a:lstStyle>
          <a:p>
            <a:fld id="{5DEF7F31-0B8A-474A-B86C-91F3817543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6729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24" r:id="rId6"/>
    <p:sldLayoutId id="2147483719" r:id="rId7"/>
    <p:sldLayoutId id="2147483720" r:id="rId8"/>
    <p:sldLayoutId id="2147483721" r:id="rId9"/>
    <p:sldLayoutId id="2147483723" r:id="rId10"/>
    <p:sldLayoutId id="2147483722" r:id="rId11"/>
  </p:sldLayoutIdLst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3200" b="1" kern="120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5486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2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82296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96F4257-8A8B-4687-A362-2FB0FD595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4FDC0E-003D-0BFB-B8C2-6AFFB6F120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0063" y="389836"/>
            <a:ext cx="4974660" cy="3542218"/>
          </a:xfrm>
        </p:spPr>
        <p:txBody>
          <a:bodyPr>
            <a:noAutofit/>
          </a:bodyPr>
          <a:lstStyle/>
          <a:p>
            <a:r>
              <a:rPr lang="en-GB" sz="2400" dirty="0"/>
              <a:t>Cymru Outdoors</a:t>
            </a:r>
            <a:br>
              <a:rPr lang="en-GB" sz="2400" dirty="0"/>
            </a:br>
            <a:r>
              <a:rPr lang="en-GB" sz="2400" dirty="0"/>
              <a:t>A Progressive Outdoor &amp; Adventurous Learning Unit</a:t>
            </a:r>
            <a:br>
              <a:rPr lang="en-GB" sz="2400" dirty="0"/>
            </a:br>
            <a:r>
              <a:rPr lang="en-GB" sz="2400" dirty="0"/>
              <a:t>Health &amp; Well-being </a:t>
            </a:r>
            <a:r>
              <a:rPr lang="en-GB" sz="2400" dirty="0" err="1"/>
              <a:t>AoLE</a:t>
            </a:r>
            <a:r>
              <a:rPr lang="en-GB" sz="2400" dirty="0"/>
              <a:t> – KS3</a:t>
            </a:r>
            <a:endParaRPr lang="en-US" sz="2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8277AD-CF63-FBA8-7B1C-61F9D64DDD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4728" y="4902489"/>
            <a:ext cx="3231633" cy="985075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Harry Butcher – 2204294</a:t>
            </a:r>
            <a:br>
              <a:rPr lang="en-GB" dirty="0"/>
            </a:br>
            <a:r>
              <a:rPr lang="en-GB" dirty="0"/>
              <a:t>Discipline of Sport and Healthy Living</a:t>
            </a:r>
          </a:p>
          <a:p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75B7E46-FCBF-464B-8083-9AF1A059E1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5672" y="-1263"/>
            <a:ext cx="3484819" cy="34302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79A868-152F-4392-8D0D-C56B1C229B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5672" y="3429000"/>
            <a:ext cx="3483870" cy="3429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34">
            <a:extLst>
              <a:ext uri="{FF2B5EF4-FFF2-40B4-BE49-F238E27FC236}">
                <a16:creationId xmlns:a16="http://schemas.microsoft.com/office/drawing/2014/main" id="{613F7046-4879-4110-98EC-7B7416E55F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5243582" y="3407228"/>
            <a:ext cx="3428999" cy="3484818"/>
          </a:xfrm>
          <a:custGeom>
            <a:avLst/>
            <a:gdLst>
              <a:gd name="connsiteX0" fmla="*/ 0 w 3484819"/>
              <a:gd name="connsiteY0" fmla="*/ 0 h 3430264"/>
              <a:gd name="connsiteX1" fmla="*/ 3484819 w 3484819"/>
              <a:gd name="connsiteY1" fmla="*/ 0 h 3430264"/>
              <a:gd name="connsiteX2" fmla="*/ 3484819 w 3484819"/>
              <a:gd name="connsiteY2" fmla="*/ 3430264 h 3430264"/>
              <a:gd name="connsiteX3" fmla="*/ 0 w 3484819"/>
              <a:gd name="connsiteY3" fmla="*/ 3430264 h 3430264"/>
              <a:gd name="connsiteX4" fmla="*/ 0 w 3484819"/>
              <a:gd name="connsiteY4" fmla="*/ 0 h 3430264"/>
              <a:gd name="connsiteX0" fmla="*/ 0 w 3484819"/>
              <a:gd name="connsiteY0" fmla="*/ 0 h 3430264"/>
              <a:gd name="connsiteX1" fmla="*/ 3484819 w 3484819"/>
              <a:gd name="connsiteY1" fmla="*/ 0 h 3430264"/>
              <a:gd name="connsiteX2" fmla="*/ 0 w 3484819"/>
              <a:gd name="connsiteY2" fmla="*/ 3430264 h 3430264"/>
              <a:gd name="connsiteX3" fmla="*/ 0 w 3484819"/>
              <a:gd name="connsiteY3" fmla="*/ 0 h 3430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84819" h="3430264">
                <a:moveTo>
                  <a:pt x="0" y="0"/>
                </a:moveTo>
                <a:lnTo>
                  <a:pt x="3484819" y="0"/>
                </a:lnTo>
                <a:lnTo>
                  <a:pt x="0" y="343026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CE14A411-88B5-46A6-AD90-72073BCBB6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9837" y="3431225"/>
            <a:ext cx="3482163" cy="3430264"/>
          </a:xfrm>
          <a:custGeom>
            <a:avLst/>
            <a:gdLst>
              <a:gd name="connsiteX0" fmla="*/ 3478283 w 3482163"/>
              <a:gd name="connsiteY0" fmla="*/ 0 h 3430264"/>
              <a:gd name="connsiteX1" fmla="*/ 3482163 w 3482163"/>
              <a:gd name="connsiteY1" fmla="*/ 0 h 3430264"/>
              <a:gd name="connsiteX2" fmla="*/ 3482163 w 3482163"/>
              <a:gd name="connsiteY2" fmla="*/ 3430264 h 3430264"/>
              <a:gd name="connsiteX3" fmla="*/ 0 w 3482163"/>
              <a:gd name="connsiteY3" fmla="*/ 3430264 h 3430264"/>
              <a:gd name="connsiteX4" fmla="*/ 0 w 3482163"/>
              <a:gd name="connsiteY4" fmla="*/ 3426283 h 3430264"/>
              <a:gd name="connsiteX5" fmla="*/ 335407 w 3482163"/>
              <a:gd name="connsiteY5" fmla="*/ 3410137 h 3430264"/>
              <a:gd name="connsiteX6" fmla="*/ 3473897 w 3482163"/>
              <a:gd name="connsiteY6" fmla="*/ 170675 h 3430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482163" h="3430264">
                <a:moveTo>
                  <a:pt x="3478283" y="0"/>
                </a:moveTo>
                <a:lnTo>
                  <a:pt x="3482163" y="0"/>
                </a:lnTo>
                <a:lnTo>
                  <a:pt x="3482163" y="3430264"/>
                </a:lnTo>
                <a:lnTo>
                  <a:pt x="0" y="3430264"/>
                </a:lnTo>
                <a:lnTo>
                  <a:pt x="0" y="3426283"/>
                </a:lnTo>
                <a:lnTo>
                  <a:pt x="335407" y="3410137"/>
                </a:lnTo>
                <a:cubicBezTo>
                  <a:pt x="2041201" y="3245035"/>
                  <a:pt x="3386298" y="1871077"/>
                  <a:pt x="3473897" y="170675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Colourful patterns on the sky">
            <a:extLst>
              <a:ext uri="{FF2B5EF4-FFF2-40B4-BE49-F238E27FC236}">
                <a16:creationId xmlns:a16="http://schemas.microsoft.com/office/drawing/2014/main" id="{F7663634-9293-A002-21F5-9FF330A622C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144" r="39863" b="-2"/>
          <a:stretch>
            <a:fillRect/>
          </a:stretch>
        </p:blipFill>
        <p:spPr>
          <a:xfrm>
            <a:off x="8699542" y="2"/>
            <a:ext cx="3492458" cy="6858001"/>
          </a:xfrm>
          <a:custGeom>
            <a:avLst/>
            <a:gdLst/>
            <a:ahLst/>
            <a:cxnLst/>
            <a:rect l="l" t="t" r="r" b="b"/>
            <a:pathLst>
              <a:path w="3492458" h="6858001">
                <a:moveTo>
                  <a:pt x="0" y="0"/>
                </a:moveTo>
                <a:lnTo>
                  <a:pt x="3492458" y="0"/>
                </a:lnTo>
                <a:lnTo>
                  <a:pt x="3492458" y="3430264"/>
                </a:lnTo>
                <a:lnTo>
                  <a:pt x="3488603" y="3430264"/>
                </a:lnTo>
                <a:lnTo>
                  <a:pt x="3484192" y="3601898"/>
                </a:lnTo>
                <a:cubicBezTo>
                  <a:pt x="3390753" y="5415660"/>
                  <a:pt x="1866561" y="6858001"/>
                  <a:pt x="0" y="6858001"/>
                </a:cubicBezTo>
                <a:lnTo>
                  <a:pt x="0" y="3430264"/>
                </a:lnTo>
                <a:lnTo>
                  <a:pt x="0" y="3425249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2168062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1B6BC8-24F1-4D03-61D7-DF9AD8295C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Purpose of the Presentation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07699D-ED37-624A-29D5-D0F3FA1350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611195"/>
            <a:ext cx="11978640" cy="5047488"/>
          </a:xfrm>
        </p:spPr>
        <p:txBody>
          <a:bodyPr/>
          <a:lstStyle/>
          <a:p>
            <a:r>
              <a:rPr lang="en-GB" dirty="0"/>
              <a:t>Brief overview of the Cymru Outdoors programme</a:t>
            </a:r>
          </a:p>
          <a:p>
            <a:r>
              <a:rPr lang="en-GB" dirty="0"/>
              <a:t>Detailed focus on one KS3 unit of work</a:t>
            </a:r>
          </a:p>
          <a:p>
            <a:r>
              <a:rPr lang="en-GB" dirty="0"/>
              <a:t>Progression of Outdoor &amp; Adventure Activities</a:t>
            </a:r>
          </a:p>
          <a:p>
            <a:r>
              <a:rPr lang="en-GB" dirty="0"/>
              <a:t>Physical literacy, health &amp; well-being outcomes</a:t>
            </a:r>
          </a:p>
          <a:p>
            <a:r>
              <a:rPr lang="en-GB" dirty="0"/>
              <a:t>Cross-curricular alignment</a:t>
            </a:r>
          </a:p>
          <a:p>
            <a:r>
              <a:rPr lang="en-GB" dirty="0"/>
              <a:t>Assessment and progression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29658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DE631A-D537-FF9D-A77A-55E068FBB7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Adventure &amp; Outdoor Learning?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A35AF5-5936-911E-17E4-BDEFA87722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609344"/>
            <a:ext cx="11978640" cy="5047488"/>
          </a:xfrm>
        </p:spPr>
        <p:txBody>
          <a:bodyPr>
            <a:normAutofit/>
          </a:bodyPr>
          <a:lstStyle/>
          <a:p>
            <a:r>
              <a:rPr lang="en-GB" dirty="0"/>
              <a:t>Curriculum for Wales encourages authentic, experiential learning</a:t>
            </a:r>
          </a:p>
          <a:p>
            <a:r>
              <a:rPr lang="en-GB" dirty="0"/>
              <a:t>Young people face:</a:t>
            </a:r>
          </a:p>
          <a:p>
            <a:r>
              <a:rPr lang="en-GB" dirty="0"/>
              <a:t>Reduced physical activity</a:t>
            </a:r>
          </a:p>
          <a:p>
            <a:r>
              <a:rPr lang="en-GB" dirty="0"/>
              <a:t>Increased screen time</a:t>
            </a:r>
          </a:p>
          <a:p>
            <a:r>
              <a:rPr lang="en-GB" dirty="0"/>
              <a:t>Mental health challenges</a:t>
            </a:r>
          </a:p>
          <a:p>
            <a:r>
              <a:rPr lang="en-GB" dirty="0"/>
              <a:t>Outdoor &amp; adventurous learning (OAL):</a:t>
            </a:r>
          </a:p>
          <a:p>
            <a:r>
              <a:rPr lang="en-GB" dirty="0"/>
              <a:t>Builds resilience, confidence, teamwork</a:t>
            </a:r>
          </a:p>
          <a:p>
            <a:r>
              <a:rPr lang="en-GB" dirty="0"/>
              <a:t>Supports lifelong engagement with physical activity</a:t>
            </a:r>
          </a:p>
          <a:p>
            <a:r>
              <a:rPr lang="en-GB" dirty="0"/>
              <a:t>“Outdoor learning offers rich, contextualised experiences that connect learning to real life.”</a:t>
            </a:r>
            <a:br>
              <a:rPr lang="en-GB" dirty="0"/>
            </a:br>
            <a:r>
              <a:rPr lang="en-GB" dirty="0"/>
              <a:t>(Beames et al., 2012)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848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5D4398-E0DD-E2FC-117F-E8B521ABEC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Importance of Adventure.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432830-B3CC-DD8C-2E99-A63C44B1B6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609344"/>
            <a:ext cx="11942064" cy="4956048"/>
          </a:xfrm>
        </p:spPr>
        <p:txBody>
          <a:bodyPr>
            <a:normAutofit/>
          </a:bodyPr>
          <a:lstStyle/>
          <a:p>
            <a:r>
              <a:rPr lang="en-GB" dirty="0"/>
              <a:t>For individuals</a:t>
            </a:r>
          </a:p>
          <a:p>
            <a:r>
              <a:rPr lang="en-GB" dirty="0"/>
              <a:t>Self-efficacy, confidence, resilience</a:t>
            </a:r>
          </a:p>
          <a:p>
            <a:r>
              <a:rPr lang="en-GB" dirty="0"/>
              <a:t>Emotional regulation through challenge</a:t>
            </a:r>
          </a:p>
          <a:p>
            <a:r>
              <a:rPr lang="en-GB" dirty="0"/>
              <a:t>For society &amp; work</a:t>
            </a:r>
          </a:p>
          <a:p>
            <a:r>
              <a:rPr lang="en-GB" dirty="0"/>
              <a:t>Leadership, communication, problem-solving</a:t>
            </a:r>
          </a:p>
          <a:p>
            <a:r>
              <a:rPr lang="en-GB" dirty="0"/>
              <a:t>Skills valued by employers (Roberts, 2018)</a:t>
            </a:r>
          </a:p>
          <a:p>
            <a:r>
              <a:rPr lang="en-GB" dirty="0"/>
              <a:t>EEF (2016):</a:t>
            </a:r>
          </a:p>
          <a:p>
            <a:r>
              <a:rPr lang="en-GB" dirty="0"/>
              <a:t>Limited direct academic gains</a:t>
            </a:r>
          </a:p>
          <a:p>
            <a:r>
              <a:rPr lang="en-GB" dirty="0"/>
              <a:t>Strong evidence for attitudinal, behavioural and social development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2381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55F96A-3608-CDA7-2A2B-3BC8EF2744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Pedagogical Approach.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F7E048-5843-BE39-43E5-7E5B16F8CE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627632"/>
            <a:ext cx="11832336" cy="4937760"/>
          </a:xfrm>
        </p:spPr>
        <p:txBody>
          <a:bodyPr>
            <a:normAutofit/>
          </a:bodyPr>
          <a:lstStyle/>
          <a:p>
            <a:r>
              <a:rPr lang="en-GB" dirty="0"/>
              <a:t>Experiential learning (Kolb, 1984)</a:t>
            </a:r>
          </a:p>
          <a:p>
            <a:r>
              <a:rPr lang="en-GB" dirty="0"/>
              <a:t>Do → Reflect → Apply</a:t>
            </a:r>
          </a:p>
          <a:p>
            <a:r>
              <a:rPr lang="en-GB" dirty="0"/>
              <a:t>Constructivist learning</a:t>
            </a:r>
          </a:p>
          <a:p>
            <a:r>
              <a:rPr lang="en-GB" dirty="0"/>
              <a:t>Learning through environment &amp; social interaction</a:t>
            </a:r>
          </a:p>
          <a:p>
            <a:r>
              <a:rPr lang="en-GB" dirty="0"/>
              <a:t>Challenge by choice</a:t>
            </a:r>
          </a:p>
          <a:p>
            <a:r>
              <a:rPr lang="en-GB" dirty="0"/>
              <a:t>Inclusive, learner-centred</a:t>
            </a:r>
          </a:p>
          <a:p>
            <a:r>
              <a:rPr lang="en-GB" dirty="0"/>
              <a:t>Supports emotional safety</a:t>
            </a:r>
          </a:p>
          <a:p>
            <a:r>
              <a:rPr lang="en-GB" dirty="0"/>
              <a:t>“Inclusive adventure pedagogy allows learners to define challenge for themselves.”</a:t>
            </a:r>
            <a:br>
              <a:rPr lang="en-GB" dirty="0"/>
            </a:br>
            <a:r>
              <a:rPr lang="en-GB" dirty="0"/>
              <a:t>(Humberstone &amp; Prince, 2019)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54750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A06570-E287-C2BA-D09D-547D42673B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Unit Overview.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A80B89-9395-815E-2263-A52B24070B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304" y="1554480"/>
            <a:ext cx="11795760" cy="5102352"/>
          </a:xfrm>
        </p:spPr>
        <p:txBody>
          <a:bodyPr>
            <a:normAutofit/>
          </a:bodyPr>
          <a:lstStyle/>
          <a:p>
            <a:r>
              <a:rPr lang="en-GB" dirty="0"/>
              <a:t>Unit title:</a:t>
            </a:r>
            <a:br>
              <a:rPr lang="en-GB" dirty="0"/>
            </a:br>
            <a:r>
              <a:rPr lang="en-GB" dirty="0"/>
              <a:t>Exploring Challenge, Well-being and Connection Through the Outdoors</a:t>
            </a:r>
          </a:p>
          <a:p>
            <a:r>
              <a:rPr lang="en-GB" dirty="0"/>
              <a:t>KS3 (ages 12–14)</a:t>
            </a:r>
          </a:p>
          <a:p>
            <a:r>
              <a:rPr lang="en-GB" dirty="0"/>
              <a:t>Progression Steps 3–4</a:t>
            </a:r>
          </a:p>
          <a:p>
            <a:r>
              <a:rPr lang="en-GB" dirty="0"/>
              <a:t>Duration: 6–8 weeks</a:t>
            </a:r>
          </a:p>
          <a:p>
            <a:r>
              <a:rPr lang="en-GB" dirty="0"/>
              <a:t>Locations:</a:t>
            </a:r>
          </a:p>
          <a:p>
            <a:r>
              <a:rPr lang="en-GB" dirty="0"/>
              <a:t>School grounds</a:t>
            </a:r>
          </a:p>
          <a:p>
            <a:r>
              <a:rPr lang="en-GB" dirty="0"/>
              <a:t>Local green spaces</a:t>
            </a:r>
          </a:p>
          <a:p>
            <a:r>
              <a:rPr lang="en-GB" dirty="0" err="1"/>
              <a:t>Cynefin</a:t>
            </a:r>
            <a:r>
              <a:rPr lang="en-GB" dirty="0"/>
              <a:t> Green Health Hub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44198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CCB6F8-3CB8-8E08-8530-AEA40A351C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Curriculum &amp; </a:t>
            </a:r>
            <a:r>
              <a:rPr lang="en-GB" dirty="0" err="1"/>
              <a:t>AoLE</a:t>
            </a:r>
            <a:r>
              <a:rPr lang="en-GB" dirty="0"/>
              <a:t> Alignment.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9ADBA3-9783-BF88-2EB6-7BD9CE9B03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7744" y="1645920"/>
            <a:ext cx="11722608" cy="5029200"/>
          </a:xfrm>
        </p:spPr>
        <p:txBody>
          <a:bodyPr/>
          <a:lstStyle/>
          <a:p>
            <a:r>
              <a:rPr lang="en-GB" dirty="0"/>
              <a:t>Health &amp; Well-being </a:t>
            </a:r>
            <a:r>
              <a:rPr lang="en-GB" dirty="0" err="1"/>
              <a:t>AoLE</a:t>
            </a:r>
            <a:r>
              <a:rPr lang="en-GB" dirty="0"/>
              <a:t>:</a:t>
            </a:r>
          </a:p>
          <a:p>
            <a:r>
              <a:rPr lang="en-GB" dirty="0"/>
              <a:t>Physical competence, confidence &amp; motivation</a:t>
            </a:r>
          </a:p>
          <a:p>
            <a:r>
              <a:rPr lang="en-GB" dirty="0"/>
              <a:t>Informed decisions for lifelong health</a:t>
            </a:r>
          </a:p>
          <a:p>
            <a:r>
              <a:rPr lang="en-GB" dirty="0"/>
              <a:t>Progression focus</a:t>
            </a:r>
          </a:p>
          <a:p>
            <a:r>
              <a:rPr lang="en-GB" dirty="0"/>
              <a:t>Step 3 → supported exploration</a:t>
            </a:r>
          </a:p>
          <a:p>
            <a:r>
              <a:rPr lang="en-GB" dirty="0"/>
              <a:t>Step 4 → increasing independence, leadership</a:t>
            </a:r>
          </a:p>
          <a:p>
            <a:r>
              <a:rPr lang="en-GB" dirty="0"/>
              <a:t>Curriculum for Wales prioritises progression over performance.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62614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DA0E39-A61D-3EFE-04AE-283C038896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Progression of Activities.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AA8876-AB6D-5A34-CAA2-A244982282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7744" y="1810512"/>
            <a:ext cx="11954256" cy="484632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Weeks 1–2 (Step 3)</a:t>
            </a:r>
          </a:p>
          <a:p>
            <a:r>
              <a:rPr lang="en-GB" dirty="0"/>
              <a:t>Nature walks</a:t>
            </a:r>
          </a:p>
          <a:p>
            <a:r>
              <a:rPr lang="en-GB" dirty="0"/>
              <a:t>Team-building games</a:t>
            </a:r>
          </a:p>
          <a:p>
            <a:r>
              <a:rPr lang="en-GB" dirty="0"/>
              <a:t>Basic outdoor safety</a:t>
            </a:r>
          </a:p>
          <a:p>
            <a:r>
              <a:rPr lang="en-GB" dirty="0"/>
              <a:t>Weeks 3–4</a:t>
            </a:r>
          </a:p>
          <a:p>
            <a:r>
              <a:rPr lang="en-GB" dirty="0"/>
              <a:t>Orienteering &amp; navigation</a:t>
            </a:r>
          </a:p>
          <a:p>
            <a:r>
              <a:rPr lang="en-GB" dirty="0"/>
              <a:t>Hiking &amp; problem-solving challenges</a:t>
            </a:r>
          </a:p>
          <a:p>
            <a:r>
              <a:rPr lang="en-GB" dirty="0"/>
              <a:t>Weeks 5–6 (Step 4)</a:t>
            </a:r>
          </a:p>
          <a:p>
            <a:r>
              <a:rPr lang="en-GB" dirty="0"/>
              <a:t>Learner-led route planning</a:t>
            </a:r>
          </a:p>
          <a:p>
            <a:r>
              <a:rPr lang="en-GB" dirty="0"/>
              <a:t>Leadership roles</a:t>
            </a:r>
          </a:p>
          <a:p>
            <a:r>
              <a:rPr lang="en-GB" dirty="0"/>
              <a:t>Environmental stewardship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33847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485223-B00A-ACEF-A6CF-AD3E505963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Physical Literacy &amp; Well-being.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542BE6-A617-8D87-39E7-AC1DDBE1B7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627632"/>
            <a:ext cx="12192000" cy="5065776"/>
          </a:xfrm>
        </p:spPr>
        <p:txBody>
          <a:bodyPr>
            <a:normAutofit/>
          </a:bodyPr>
          <a:lstStyle/>
          <a:p>
            <a:r>
              <a:rPr lang="en-GB" dirty="0"/>
              <a:t>Physical Literacy (Whitehead, 2010):</a:t>
            </a:r>
          </a:p>
          <a:p>
            <a:r>
              <a:rPr lang="en-GB" dirty="0"/>
              <a:t>Motivation</a:t>
            </a:r>
          </a:p>
          <a:p>
            <a:r>
              <a:rPr lang="en-GB" dirty="0"/>
              <a:t>Confidence</a:t>
            </a:r>
          </a:p>
          <a:p>
            <a:r>
              <a:rPr lang="en-GB" dirty="0"/>
              <a:t>Physical competence</a:t>
            </a:r>
          </a:p>
          <a:p>
            <a:r>
              <a:rPr lang="en-GB" dirty="0"/>
              <a:t>Knowledge &amp; understanding</a:t>
            </a:r>
          </a:p>
          <a:p>
            <a:r>
              <a:rPr lang="en-GB" dirty="0"/>
              <a:t>Outdoor learning:</a:t>
            </a:r>
          </a:p>
          <a:p>
            <a:r>
              <a:rPr lang="en-GB" dirty="0"/>
              <a:t>Reduces stress</a:t>
            </a:r>
          </a:p>
          <a:p>
            <a:r>
              <a:rPr lang="en-GB" dirty="0"/>
              <a:t>Improves mood</a:t>
            </a:r>
          </a:p>
          <a:p>
            <a:r>
              <a:rPr lang="en-GB" dirty="0"/>
              <a:t>Enhances social connection</a:t>
            </a:r>
          </a:p>
          <a:p>
            <a:r>
              <a:rPr lang="en-GB" dirty="0"/>
              <a:t>“Physical literacy is a lifelong journey shaped by experience.”</a:t>
            </a:r>
            <a:br>
              <a:rPr lang="en-GB" dirty="0"/>
            </a:br>
            <a:r>
              <a:rPr lang="en-GB" dirty="0"/>
              <a:t>(Whitehead, 2019)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9748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4F997D-586B-5028-16E3-4DBB809633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Cross-Curricular Learning.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F4232-2DA4-98E2-2D83-4821F84400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016" y="1664208"/>
            <a:ext cx="11868912" cy="5047488"/>
          </a:xfrm>
        </p:spPr>
        <p:txBody>
          <a:bodyPr/>
          <a:lstStyle/>
          <a:p>
            <a:r>
              <a:rPr lang="en-GB" dirty="0"/>
              <a:t>Science: ecosystems, sustainability</a:t>
            </a:r>
          </a:p>
          <a:p>
            <a:r>
              <a:rPr lang="en-GB" dirty="0"/>
              <a:t>Geography: map skills, landscapes</a:t>
            </a:r>
          </a:p>
          <a:p>
            <a:r>
              <a:rPr lang="en-GB" dirty="0"/>
              <a:t>Languages: reflection &amp; discussion</a:t>
            </a:r>
          </a:p>
          <a:p>
            <a:r>
              <a:rPr lang="en-GB" dirty="0"/>
              <a:t>Humanities: citizenship, ethics</a:t>
            </a:r>
          </a:p>
          <a:p>
            <a:r>
              <a:rPr lang="en-GB" dirty="0"/>
              <a:t>Expressive Arts: creative responses</a:t>
            </a:r>
          </a:p>
          <a:p>
            <a:r>
              <a:rPr lang="en-GB" dirty="0"/>
              <a:t>Supports authentic learning across the curriculum.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44174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5DB3AA-D4E0-C572-5418-73FC177E39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&amp; Progression.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972AA1-1496-8078-FC9B-E25F1D5883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572768"/>
            <a:ext cx="12192000" cy="5285232"/>
          </a:xfrm>
        </p:spPr>
        <p:txBody>
          <a:bodyPr>
            <a:normAutofit/>
          </a:bodyPr>
          <a:lstStyle/>
          <a:p>
            <a:r>
              <a:rPr lang="en-GB" dirty="0"/>
              <a:t>Formative assessment</a:t>
            </a:r>
          </a:p>
          <a:p>
            <a:r>
              <a:rPr lang="en-GB" dirty="0"/>
              <a:t>Observation</a:t>
            </a:r>
          </a:p>
          <a:p>
            <a:r>
              <a:rPr lang="en-GB" dirty="0"/>
              <a:t>Peer &amp; self-assessment</a:t>
            </a:r>
          </a:p>
          <a:p>
            <a:r>
              <a:rPr lang="en-GB" dirty="0"/>
              <a:t>Reflective journals</a:t>
            </a:r>
          </a:p>
          <a:p>
            <a:r>
              <a:rPr lang="en-GB" dirty="0"/>
              <a:t>Group discussion</a:t>
            </a:r>
          </a:p>
          <a:p>
            <a:r>
              <a:rPr lang="en-GB" dirty="0"/>
              <a:t>Focus:</a:t>
            </a:r>
          </a:p>
          <a:p>
            <a:r>
              <a:rPr lang="en-GB" dirty="0"/>
              <a:t>Engagement</a:t>
            </a:r>
          </a:p>
          <a:p>
            <a:r>
              <a:rPr lang="en-GB" dirty="0"/>
              <a:t>Confidence</a:t>
            </a:r>
          </a:p>
          <a:p>
            <a:r>
              <a:rPr lang="en-GB" dirty="0"/>
              <a:t>Personal progress</a:t>
            </a:r>
          </a:p>
          <a:p>
            <a:r>
              <a:rPr lang="en-GB" dirty="0"/>
              <a:t>“Assessment should value learning processes as much as outcomes.”</a:t>
            </a:r>
            <a:br>
              <a:rPr lang="en-GB" dirty="0"/>
            </a:br>
            <a:r>
              <a:rPr lang="en-GB" dirty="0"/>
              <a:t>(Hay &amp; Penney, 2013)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82768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404E59-8C38-298A-5671-58BCE9349A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Conclusion.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463CF7-3389-348F-500C-03F4C4A571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084832"/>
            <a:ext cx="11942064" cy="4535424"/>
          </a:xfrm>
        </p:spPr>
        <p:txBody>
          <a:bodyPr>
            <a:normAutofit/>
          </a:bodyPr>
          <a:lstStyle/>
          <a:p>
            <a:r>
              <a:rPr lang="en-GB" dirty="0"/>
              <a:t>Adventure is a powerful educational tool</a:t>
            </a:r>
          </a:p>
          <a:p>
            <a:r>
              <a:rPr lang="en-GB" dirty="0"/>
              <a:t>Supports:</a:t>
            </a:r>
          </a:p>
          <a:p>
            <a:r>
              <a:rPr lang="en-GB" dirty="0"/>
              <a:t>Physical literacy</a:t>
            </a:r>
          </a:p>
          <a:p>
            <a:r>
              <a:rPr lang="en-GB" dirty="0"/>
              <a:t>Health &amp; well-being</a:t>
            </a:r>
          </a:p>
          <a:p>
            <a:r>
              <a:rPr lang="en-GB" dirty="0"/>
              <a:t>Whole-child development</a:t>
            </a:r>
          </a:p>
          <a:p>
            <a:r>
              <a:rPr lang="en-GB" dirty="0"/>
              <a:t>Cymru Outdoors offers a sustainable, inclusive model</a:t>
            </a:r>
          </a:p>
          <a:p>
            <a:r>
              <a:rPr lang="en-GB" dirty="0"/>
              <a:t>Prepares learners for life, society and work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43458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0C5E47-F900-9534-7572-25418FB002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DED93E-2B41-1103-550F-6B6E189195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dirty="0"/>
              <a:t>Beames, S., Higgins, P. and Nicol, R. (2012) Learning Outside the Classroom: Theory and Guidelines for Practice. London: Routledge.</a:t>
            </a:r>
          </a:p>
          <a:p>
            <a:r>
              <a:rPr lang="en-GB" dirty="0"/>
              <a:t>Education Endowment Foundation (EEF) (2016) Outdoor Adventure Learning. London: EEF.</a:t>
            </a:r>
          </a:p>
          <a:p>
            <a:r>
              <a:rPr lang="en-GB" dirty="0"/>
              <a:t>Hay, P. and Penney, D. (2013) Assessment in Physical Education: A Sociocultural Perspective. London: Routledge.</a:t>
            </a:r>
          </a:p>
          <a:p>
            <a:r>
              <a:rPr lang="en-GB" dirty="0"/>
              <a:t>Humberstone, B. and Prince, H. (2019) Outdoor Learning and Wellbeing. London: Routledge.</a:t>
            </a:r>
          </a:p>
          <a:p>
            <a:r>
              <a:rPr lang="en-GB" dirty="0"/>
              <a:t>Kolb, D. (1984) Experiential Learning: Experience as the Source of Learning and Development. New Jersey: Prentice Hall.</a:t>
            </a:r>
          </a:p>
          <a:p>
            <a:r>
              <a:rPr lang="en-GB" dirty="0"/>
              <a:t>Pretty, J., Rogerson, M. and Barton, J. (2017) ‘Green mind theory’, International Journal of Environmental Health Research, 27(2), pp. 1–16.</a:t>
            </a:r>
          </a:p>
          <a:p>
            <a:r>
              <a:rPr lang="en-GB" dirty="0"/>
              <a:t>Priest, S. and Gass, M. (2018) Effective Leadership in Adventure Programming. 3rd </a:t>
            </a:r>
            <a:r>
              <a:rPr lang="en-GB" dirty="0" err="1"/>
              <a:t>edn</a:t>
            </a:r>
            <a:r>
              <a:rPr lang="en-GB" dirty="0"/>
              <a:t>. Champaign, IL: Human Kinetics.</a:t>
            </a:r>
          </a:p>
          <a:p>
            <a:r>
              <a:rPr lang="en-GB" dirty="0"/>
              <a:t>Roberts, J. (2018) Outdoor Adventure and Experiential Learning. London: Routledge.</a:t>
            </a:r>
          </a:p>
          <a:p>
            <a:r>
              <a:rPr lang="en-GB" dirty="0"/>
              <a:t>Welsh Government (2020) Health and Well-being Area of Learning and Experience. Cardiff: Welsh Government.</a:t>
            </a:r>
          </a:p>
          <a:p>
            <a:r>
              <a:rPr lang="en-GB" dirty="0"/>
              <a:t>Welsh Government (2022) Curriculum for Wales Framework. Cardiff: Welsh Government.</a:t>
            </a:r>
          </a:p>
          <a:p>
            <a:r>
              <a:rPr lang="en-GB" dirty="0"/>
              <a:t>Whitehead, M. (2010) Physical Literacy: Throughout the </a:t>
            </a:r>
            <a:r>
              <a:rPr lang="en-GB" dirty="0" err="1"/>
              <a:t>Lifecourse</a:t>
            </a:r>
            <a:r>
              <a:rPr lang="en-GB" dirty="0"/>
              <a:t>. London: Routledge.</a:t>
            </a:r>
          </a:p>
          <a:p>
            <a:r>
              <a:rPr lang="en-GB" dirty="0"/>
              <a:t>Whitehead, M. (2019) ‘Definition of physical literacy’, International Physical Literacy Association Bulletin, 1(1), pp. 7–10.</a:t>
            </a:r>
          </a:p>
          <a:p>
            <a:r>
              <a:rPr lang="en-GB" dirty="0"/>
              <a:t> 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2249964"/>
      </p:ext>
    </p:extLst>
  </p:cSld>
  <p:clrMapOvr>
    <a:masterClrMapping/>
  </p:clrMapOvr>
</p:sld>
</file>

<file path=ppt/theme/theme1.xml><?xml version="1.0" encoding="utf-8"?>
<a:theme xmlns:a="http://schemas.openxmlformats.org/drawingml/2006/main" name="BlocksVTI">
  <a:themeElements>
    <a:clrScheme name="Blocks">
      <a:dk1>
        <a:sysClr val="windowText" lastClr="000000"/>
      </a:dk1>
      <a:lt1>
        <a:sysClr val="window" lastClr="FFFFFF"/>
      </a:lt1>
      <a:dk2>
        <a:srgbClr val="1B3843"/>
      </a:dk2>
      <a:lt2>
        <a:srgbClr val="F2F3F1"/>
      </a:lt2>
      <a:accent1>
        <a:srgbClr val="7A8592"/>
      </a:accent1>
      <a:accent2>
        <a:srgbClr val="8C8C96"/>
      </a:accent2>
      <a:accent3>
        <a:srgbClr val="7A6C76"/>
      </a:accent3>
      <a:accent4>
        <a:srgbClr val="A7AA9D"/>
      </a:accent4>
      <a:accent5>
        <a:srgbClr val="63787F"/>
      </a:accent5>
      <a:accent6>
        <a:srgbClr val="889DA5"/>
      </a:accent6>
      <a:hlink>
        <a:srgbClr val="71819B"/>
      </a:hlink>
      <a:folHlink>
        <a:srgbClr val="7E8B85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cksVTI" id="{31656FE6-20D8-4105-85EA-706EC9332BE9}" vid="{039DFFC9-9B25-4063-9235-B287A446F50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583</TotalTime>
  <Words>800</Words>
  <Application>Microsoft Macintosh PowerPoint</Application>
  <PresentationFormat>Widescreen</PresentationFormat>
  <Paragraphs>118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Avenir Next LT Pro</vt:lpstr>
      <vt:lpstr>Avenir Next LT Pro Light</vt:lpstr>
      <vt:lpstr>BlocksVTI</vt:lpstr>
      <vt:lpstr>Cymru Outdoors A Progressive Outdoor &amp; Adventurous Learning Unit Health &amp; Well-being AoLE – KS3</vt:lpstr>
      <vt:lpstr>Purpose of the Presentation </vt:lpstr>
      <vt:lpstr>Why Adventure &amp; Outdoor Learning? </vt:lpstr>
      <vt:lpstr>Importance of Adventure. </vt:lpstr>
      <vt:lpstr>Pedagogical Approach. </vt:lpstr>
      <vt:lpstr>Unit Overview. </vt:lpstr>
      <vt:lpstr>Curriculum &amp; AoLE Alignment. </vt:lpstr>
      <vt:lpstr>Progression of Activities. </vt:lpstr>
      <vt:lpstr>Physical Literacy &amp; Well-being. </vt:lpstr>
      <vt:lpstr>Cross-Curricular Learning. </vt:lpstr>
      <vt:lpstr>Assessment &amp; Progression. </vt:lpstr>
      <vt:lpstr>Conclusion. </vt:lpstr>
      <vt:lpstr>Reference list.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Harry Butcher (2204294)</dc:creator>
  <cp:lastModifiedBy>Harry Butcher (2204294)</cp:lastModifiedBy>
  <cp:revision>2</cp:revision>
  <dcterms:created xsi:type="dcterms:W3CDTF">2026-01-22T14:45:57Z</dcterms:created>
  <dcterms:modified xsi:type="dcterms:W3CDTF">2026-01-23T00:28:59Z</dcterms:modified>
</cp:coreProperties>
</file>