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9852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59712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29EAF5-2529-496F-987B-4051461CC99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965130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29EAF5-2529-496F-987B-4051461CC99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453128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29EAF5-2529-496F-987B-4051461CC99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55982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29EAF5-2529-496F-987B-4051461CC99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34477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9EAF5-2529-496F-987B-4051461CC99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17193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29EAF5-2529-496F-987B-4051461CC99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2153440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29EAF5-2529-496F-987B-4051461CC99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78756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147095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29EAF5-2529-496F-987B-4051461CC99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01B54D-2F6A-4E3D-977C-92F39A445342}" type="slidenum">
              <a:rPr lang="en-GB" smtClean="0"/>
              <a:t>‹#›</a:t>
            </a:fld>
            <a:endParaRPr lang="en-GB"/>
          </a:p>
        </p:txBody>
      </p:sp>
    </p:spTree>
    <p:extLst>
      <p:ext uri="{BB962C8B-B14F-4D97-AF65-F5344CB8AC3E}">
        <p14:creationId xmlns:p14="http://schemas.microsoft.com/office/powerpoint/2010/main" val="2921233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9EAF5-2529-496F-987B-4051461CC99A}" type="datetimeFigureOut">
              <a:rPr lang="en-GB" smtClean="0"/>
              <a:t>24/11/2020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1B54D-2F6A-4E3D-977C-92F39A445342}" type="slidenum">
              <a:rPr lang="en-GB" smtClean="0"/>
              <a:t>‹#›</a:t>
            </a:fld>
            <a:endParaRPr lang="en-GB"/>
          </a:p>
        </p:txBody>
      </p:sp>
    </p:spTree>
    <p:extLst>
      <p:ext uri="{BB962C8B-B14F-4D97-AF65-F5344CB8AC3E}">
        <p14:creationId xmlns:p14="http://schemas.microsoft.com/office/powerpoint/2010/main" val="2061713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tattrek.com/probability/probability-rules.aspx"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Recap of Probability Rules:</a:t>
            </a:r>
            <a:br>
              <a:rPr lang="en-GB" dirty="0"/>
            </a:br>
            <a:br>
              <a:rPr lang="en-GB" sz="2200" dirty="0"/>
            </a:br>
            <a:endParaRPr lang="en-GB" sz="2200" dirty="0"/>
          </a:p>
        </p:txBody>
      </p:sp>
      <p:sp>
        <p:nvSpPr>
          <p:cNvPr id="3" name="Subtitle 2"/>
          <p:cNvSpPr>
            <a:spLocks noGrp="1"/>
          </p:cNvSpPr>
          <p:nvPr>
            <p:ph type="subTitle" idx="1"/>
          </p:nvPr>
        </p:nvSpPr>
        <p:spPr/>
        <p:txBody>
          <a:bodyPr>
            <a:normAutofit/>
          </a:bodyPr>
          <a:lstStyle/>
          <a:p>
            <a:r>
              <a:rPr lang="en-GB" dirty="0"/>
              <a:t>Many resources exist online these are reproduced from</a:t>
            </a:r>
          </a:p>
          <a:p>
            <a:r>
              <a:rPr lang="en-GB" sz="2200" dirty="0">
                <a:hlinkClick r:id="rId2"/>
              </a:rPr>
              <a:t>http://stattrek.com/probability/probability-rules.aspx</a:t>
            </a:r>
            <a:endParaRPr lang="en-GB" sz="2200" dirty="0"/>
          </a:p>
          <a:p>
            <a:endParaRPr lang="en-GB" dirty="0"/>
          </a:p>
        </p:txBody>
      </p:sp>
    </p:spTree>
    <p:extLst>
      <p:ext uri="{BB962C8B-B14F-4D97-AF65-F5344CB8AC3E}">
        <p14:creationId xmlns:p14="http://schemas.microsoft.com/office/powerpoint/2010/main" val="1500974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normAutofit fontScale="32500" lnSpcReduction="20000"/>
          </a:bodyPr>
          <a:lstStyle/>
          <a:p>
            <a:pPr marL="0" indent="0">
              <a:buNone/>
            </a:pPr>
            <a:r>
              <a:rPr lang="en-GB" sz="6000" b="1" dirty="0">
                <a:effectLst/>
              </a:rPr>
              <a:t>		Definitions and Notation</a:t>
            </a:r>
          </a:p>
          <a:p>
            <a:endParaRPr lang="en-GB" sz="3400" b="1" dirty="0">
              <a:effectLst/>
            </a:endParaRPr>
          </a:p>
          <a:p>
            <a:r>
              <a:rPr lang="en-GB" sz="4900" dirty="0">
                <a:effectLst/>
              </a:rPr>
              <a:t>Before discussing the rules of probability, we state the following definitions: </a:t>
            </a:r>
          </a:p>
          <a:p>
            <a:r>
              <a:rPr lang="en-GB" sz="4900" dirty="0">
                <a:effectLst/>
              </a:rPr>
              <a:t>Two events are </a:t>
            </a:r>
            <a:r>
              <a:rPr lang="en-GB" sz="4900" b="1" dirty="0">
                <a:effectLst/>
              </a:rPr>
              <a:t>mutually exclusive</a:t>
            </a:r>
            <a:r>
              <a:rPr lang="en-GB" sz="4900" dirty="0">
                <a:effectLst/>
              </a:rPr>
              <a:t> or </a:t>
            </a:r>
            <a:r>
              <a:rPr lang="en-GB" sz="4900" b="1" dirty="0">
                <a:effectLst/>
              </a:rPr>
              <a:t>disjoint</a:t>
            </a:r>
            <a:r>
              <a:rPr lang="en-GB" sz="4900" dirty="0">
                <a:effectLst/>
              </a:rPr>
              <a:t> if they cannot occur at the same time.</a:t>
            </a:r>
            <a:br>
              <a:rPr lang="en-GB" sz="4900" dirty="0">
                <a:effectLst/>
              </a:rPr>
            </a:br>
            <a:br>
              <a:rPr lang="en-GB" sz="4900" dirty="0">
                <a:effectLst/>
              </a:rPr>
            </a:br>
            <a:endParaRPr lang="en-GB" sz="4900" dirty="0">
              <a:effectLst/>
            </a:endParaRPr>
          </a:p>
          <a:p>
            <a:r>
              <a:rPr lang="en-GB" sz="4900" dirty="0">
                <a:effectLst/>
              </a:rPr>
              <a:t>The probability that Event A occurs, given that Event B has occurred, is called a </a:t>
            </a:r>
            <a:r>
              <a:rPr lang="en-GB" sz="4900" b="1" dirty="0">
                <a:effectLst/>
              </a:rPr>
              <a:t>conditional probability</a:t>
            </a:r>
            <a:r>
              <a:rPr lang="en-GB" sz="4900" dirty="0">
                <a:effectLst/>
              </a:rPr>
              <a:t>. The conditional probability of Event A, given Event B, is denoted by the symbol P(A|B).</a:t>
            </a:r>
            <a:br>
              <a:rPr lang="en-GB" sz="4900" dirty="0">
                <a:effectLst/>
              </a:rPr>
            </a:br>
            <a:br>
              <a:rPr lang="en-GB" sz="4900" dirty="0">
                <a:effectLst/>
              </a:rPr>
            </a:br>
            <a:endParaRPr lang="en-GB" sz="4900" dirty="0">
              <a:effectLst/>
            </a:endParaRPr>
          </a:p>
          <a:p>
            <a:r>
              <a:rPr lang="en-GB" sz="4900" dirty="0">
                <a:effectLst/>
              </a:rPr>
              <a:t>The </a:t>
            </a:r>
            <a:r>
              <a:rPr lang="en-GB" sz="4900" b="1" dirty="0">
                <a:effectLst/>
              </a:rPr>
              <a:t>complement</a:t>
            </a:r>
            <a:r>
              <a:rPr lang="en-GB" sz="4900" dirty="0">
                <a:effectLst/>
              </a:rPr>
              <a:t> of an event is the event not occurring. The probability that Event A will </a:t>
            </a:r>
            <a:r>
              <a:rPr lang="en-GB" sz="4900" u="sng" dirty="0">
                <a:effectLst/>
              </a:rPr>
              <a:t>not</a:t>
            </a:r>
            <a:r>
              <a:rPr lang="en-GB" sz="4900" dirty="0">
                <a:effectLst/>
              </a:rPr>
              <a:t> occur is denoted by P(A').</a:t>
            </a:r>
            <a:br>
              <a:rPr lang="en-GB" sz="4900" dirty="0">
                <a:effectLst/>
              </a:rPr>
            </a:br>
            <a:br>
              <a:rPr lang="en-GB" sz="4900" dirty="0">
                <a:effectLst/>
              </a:rPr>
            </a:br>
            <a:endParaRPr lang="en-GB" sz="4900" dirty="0">
              <a:effectLst/>
            </a:endParaRPr>
          </a:p>
          <a:p>
            <a:r>
              <a:rPr lang="en-GB" sz="4900" dirty="0">
                <a:effectLst/>
              </a:rPr>
              <a:t>The probability that Events A and B </a:t>
            </a:r>
            <a:r>
              <a:rPr lang="en-GB" sz="4900" i="1" dirty="0">
                <a:effectLst/>
              </a:rPr>
              <a:t>both</a:t>
            </a:r>
            <a:r>
              <a:rPr lang="en-GB" sz="4900" dirty="0">
                <a:effectLst/>
              </a:rPr>
              <a:t> occur is the probability of the </a:t>
            </a:r>
            <a:r>
              <a:rPr lang="en-GB" sz="4900" b="1" dirty="0">
                <a:effectLst/>
              </a:rPr>
              <a:t>intersection</a:t>
            </a:r>
            <a:r>
              <a:rPr lang="en-GB" sz="4900" dirty="0">
                <a:effectLst/>
              </a:rPr>
              <a:t> of A and B. The probability of the intersection of Events A and B is denoted by P(A ∩ B). If Events A and B are mutually exclusive, P(A ∩ B) = 0.</a:t>
            </a:r>
            <a:br>
              <a:rPr lang="en-GB" sz="4900" dirty="0">
                <a:effectLst/>
              </a:rPr>
            </a:br>
            <a:br>
              <a:rPr lang="en-GB" sz="4900" dirty="0">
                <a:effectLst/>
              </a:rPr>
            </a:br>
            <a:endParaRPr lang="en-GB" sz="4900" dirty="0">
              <a:effectLst/>
            </a:endParaRPr>
          </a:p>
          <a:p>
            <a:r>
              <a:rPr lang="en-GB" sz="4900" dirty="0">
                <a:effectLst/>
              </a:rPr>
              <a:t>The probability that Events A or B occur is the probability of the </a:t>
            </a:r>
            <a:r>
              <a:rPr lang="en-GB" sz="4900" b="1" dirty="0">
                <a:effectLst/>
              </a:rPr>
              <a:t>union</a:t>
            </a:r>
            <a:r>
              <a:rPr lang="en-GB" sz="4900" dirty="0">
                <a:effectLst/>
              </a:rPr>
              <a:t> of A and B. The probability of the union of Events A and B is denoted by P(A ∪ B) .</a:t>
            </a:r>
            <a:br>
              <a:rPr lang="en-GB" sz="4900" dirty="0">
                <a:effectLst/>
              </a:rPr>
            </a:br>
            <a:br>
              <a:rPr lang="en-GB" sz="4900" dirty="0">
                <a:effectLst/>
              </a:rPr>
            </a:br>
            <a:endParaRPr lang="en-GB" sz="4900" dirty="0">
              <a:effectLst/>
            </a:endParaRPr>
          </a:p>
          <a:p>
            <a:r>
              <a:rPr lang="en-GB" sz="4900" dirty="0">
                <a:effectLst/>
              </a:rPr>
              <a:t>If the occurrence of Event A changes the probability of Event B, then Events A and B are </a:t>
            </a:r>
            <a:r>
              <a:rPr lang="en-GB" sz="4900" b="1" dirty="0">
                <a:effectLst/>
              </a:rPr>
              <a:t>dependent</a:t>
            </a:r>
            <a:r>
              <a:rPr lang="en-GB" sz="4900" dirty="0">
                <a:effectLst/>
              </a:rPr>
              <a:t>. On the other hand, if the occurrence of Event A does not change the probability of Event B, then Events A and B are </a:t>
            </a:r>
            <a:r>
              <a:rPr lang="en-GB" sz="4900" b="1" dirty="0">
                <a:effectLst/>
              </a:rPr>
              <a:t>independent</a:t>
            </a:r>
            <a:r>
              <a:rPr lang="en-GB" sz="4900" dirty="0">
                <a:effectLst/>
              </a:rPr>
              <a:t>.</a:t>
            </a:r>
          </a:p>
          <a:p>
            <a:endParaRPr lang="en-GB" dirty="0"/>
          </a:p>
        </p:txBody>
      </p:sp>
    </p:spTree>
    <p:extLst>
      <p:ext uri="{BB962C8B-B14F-4D97-AF65-F5344CB8AC3E}">
        <p14:creationId xmlns:p14="http://schemas.microsoft.com/office/powerpoint/2010/main" val="530272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028343"/>
            <a:ext cx="7128792" cy="5632311"/>
          </a:xfrm>
          <a:prstGeom prst="rect">
            <a:avLst/>
          </a:prstGeom>
        </p:spPr>
        <p:txBody>
          <a:bodyPr wrap="square">
            <a:spAutoFit/>
          </a:bodyPr>
          <a:lstStyle/>
          <a:p>
            <a:r>
              <a:rPr lang="en-GB" sz="2400" b="1" dirty="0">
                <a:effectLst/>
              </a:rPr>
              <a:t>Rule of Subtraction</a:t>
            </a:r>
          </a:p>
          <a:p>
            <a:r>
              <a:rPr lang="en-GB" sz="2400" dirty="0"/>
              <a:t>We</a:t>
            </a:r>
            <a:r>
              <a:rPr lang="en-GB" sz="2400" dirty="0">
                <a:effectLst/>
              </a:rPr>
              <a:t> learned two important properties of probability: </a:t>
            </a:r>
          </a:p>
          <a:p>
            <a:r>
              <a:rPr lang="en-GB" sz="2400" dirty="0">
                <a:effectLst/>
              </a:rPr>
              <a:t>The probability of an event ranges from 0 to 1. </a:t>
            </a:r>
          </a:p>
          <a:p>
            <a:r>
              <a:rPr lang="en-GB" sz="2400" dirty="0">
                <a:effectLst/>
              </a:rPr>
              <a:t>The sum of probabilities of all possible events equals 1.</a:t>
            </a:r>
          </a:p>
          <a:p>
            <a:r>
              <a:rPr lang="en-GB" sz="2400" dirty="0">
                <a:effectLst/>
              </a:rPr>
              <a:t>The rule of subtraction follows directly from these properties. </a:t>
            </a:r>
          </a:p>
          <a:p>
            <a:endParaRPr lang="en-GB" sz="2400" dirty="0">
              <a:effectLst/>
            </a:endParaRPr>
          </a:p>
          <a:p>
            <a:r>
              <a:rPr lang="en-GB" sz="2400" b="1" dirty="0">
                <a:effectLst/>
              </a:rPr>
              <a:t>Rule of Subtraction</a:t>
            </a:r>
            <a:r>
              <a:rPr lang="en-GB" sz="2400" dirty="0">
                <a:effectLst/>
              </a:rPr>
              <a:t> The probability that event A will occur is equal to 1 minus the probability that event A will </a:t>
            </a:r>
            <a:r>
              <a:rPr lang="en-GB" sz="2400" u="sng" dirty="0">
                <a:effectLst/>
              </a:rPr>
              <a:t>not</a:t>
            </a:r>
            <a:r>
              <a:rPr lang="en-GB" sz="2400" dirty="0">
                <a:effectLst/>
              </a:rPr>
              <a:t> occur. P(A) = 1 - P(A') </a:t>
            </a:r>
          </a:p>
          <a:p>
            <a:r>
              <a:rPr lang="en-GB" sz="2400" dirty="0">
                <a:effectLst/>
              </a:rPr>
              <a:t>Suppose, for example, the probability that Bill will graduate from college is 0.80. What is the probability that Bill will not graduate from college? Based on the rule of subtraction, the probability that Bill will not graduate is 1.00 - 0.80 or 0.20.</a:t>
            </a:r>
          </a:p>
        </p:txBody>
      </p:sp>
    </p:spTree>
    <p:extLst>
      <p:ext uri="{BB962C8B-B14F-4D97-AF65-F5344CB8AC3E}">
        <p14:creationId xmlns:p14="http://schemas.microsoft.com/office/powerpoint/2010/main" val="233839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332656"/>
            <a:ext cx="7848872" cy="5632311"/>
          </a:xfrm>
          <a:prstGeom prst="rect">
            <a:avLst/>
          </a:prstGeom>
        </p:spPr>
        <p:txBody>
          <a:bodyPr wrap="square">
            <a:spAutoFit/>
          </a:bodyPr>
          <a:lstStyle/>
          <a:p>
            <a:r>
              <a:rPr lang="en-GB" b="1" dirty="0">
                <a:effectLst/>
              </a:rPr>
              <a:t>Rule of Multiplication</a:t>
            </a:r>
          </a:p>
          <a:p>
            <a:r>
              <a:rPr lang="en-GB" dirty="0">
                <a:effectLst/>
              </a:rPr>
              <a:t>The rule of multiplication applies to the situation when we want to know the probability of the intersection of two events; that is, we want to know the probability that two events (Event A and Event B) both occur. </a:t>
            </a:r>
          </a:p>
          <a:p>
            <a:r>
              <a:rPr lang="en-GB" b="1" dirty="0">
                <a:effectLst/>
              </a:rPr>
              <a:t>Rule of Multiplication</a:t>
            </a:r>
            <a:r>
              <a:rPr lang="en-GB" dirty="0">
                <a:effectLst/>
              </a:rPr>
              <a:t> The probability that Events A and B both occur is equal to the probability that Event A occurs times the probability that Event B occurs, given that A has occurred. P(A ∩ B) = P(A) P(B|A) </a:t>
            </a:r>
          </a:p>
          <a:p>
            <a:r>
              <a:rPr lang="en-GB" b="1" dirty="0">
                <a:effectLst/>
              </a:rPr>
              <a:t>Example</a:t>
            </a:r>
            <a:br>
              <a:rPr lang="en-GB" dirty="0">
                <a:effectLst/>
              </a:rPr>
            </a:br>
            <a:r>
              <a:rPr lang="en-GB" dirty="0">
                <a:effectLst/>
              </a:rPr>
              <a:t>An urn contains 6 red marbles and 4 black marbles. Two marbles are drawn </a:t>
            </a:r>
            <a:r>
              <a:rPr lang="en-GB" i="1" dirty="0">
                <a:effectLst/>
              </a:rPr>
              <a:t>without replacement</a:t>
            </a:r>
            <a:r>
              <a:rPr lang="en-GB" dirty="0">
                <a:effectLst/>
              </a:rPr>
              <a:t> from the urn. What is the probability that both of the marbles are black?</a:t>
            </a:r>
          </a:p>
          <a:p>
            <a:r>
              <a:rPr lang="en-GB" i="1" dirty="0">
                <a:effectLst/>
              </a:rPr>
              <a:t>Solution:</a:t>
            </a:r>
            <a:r>
              <a:rPr lang="en-GB" dirty="0">
                <a:effectLst/>
              </a:rPr>
              <a:t> Let A = the event that the first marble is black; and let B = the event that the second marble is black. We know the following: </a:t>
            </a:r>
          </a:p>
          <a:p>
            <a:r>
              <a:rPr lang="en-GB" dirty="0">
                <a:effectLst/>
              </a:rPr>
              <a:t>In the beginning, there are 10 marbles in the urn, 4 of which are black. Therefore, P(A) = 4/10. </a:t>
            </a:r>
          </a:p>
          <a:p>
            <a:r>
              <a:rPr lang="en-GB" dirty="0">
                <a:effectLst/>
              </a:rPr>
              <a:t>After the first selection, there are 9 marbles in the urn, 3 of which are black. Therefore, P(B|A) = 3/9. </a:t>
            </a:r>
          </a:p>
          <a:p>
            <a:r>
              <a:rPr lang="en-GB" dirty="0">
                <a:effectLst/>
              </a:rPr>
              <a:t>Therefore, based on the rule of multiplication: </a:t>
            </a:r>
          </a:p>
          <a:p>
            <a:r>
              <a:rPr lang="en-GB" dirty="0">
                <a:effectLst/>
              </a:rPr>
              <a:t>P(A ∩ B) = P(A) P(B|A) </a:t>
            </a:r>
            <a:br>
              <a:rPr lang="en-GB" dirty="0">
                <a:effectLst/>
              </a:rPr>
            </a:br>
            <a:r>
              <a:rPr lang="en-GB" dirty="0">
                <a:effectLst/>
              </a:rPr>
              <a:t>P(A ∩ B) = (4/10) * (3/9) = 12/90 = 2/15 </a:t>
            </a:r>
          </a:p>
        </p:txBody>
      </p:sp>
    </p:spTree>
    <p:extLst>
      <p:ext uri="{BB962C8B-B14F-4D97-AF65-F5344CB8AC3E}">
        <p14:creationId xmlns:p14="http://schemas.microsoft.com/office/powerpoint/2010/main" val="3758133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836712"/>
            <a:ext cx="7920880" cy="5355312"/>
          </a:xfrm>
          <a:prstGeom prst="rect">
            <a:avLst/>
          </a:prstGeom>
        </p:spPr>
        <p:txBody>
          <a:bodyPr wrap="square">
            <a:spAutoFit/>
          </a:bodyPr>
          <a:lstStyle/>
          <a:p>
            <a:r>
              <a:rPr lang="en-GB" b="1" dirty="0">
                <a:effectLst/>
              </a:rPr>
              <a:t>Rule of Addition</a:t>
            </a:r>
          </a:p>
          <a:p>
            <a:r>
              <a:rPr lang="en-GB" dirty="0">
                <a:effectLst/>
              </a:rPr>
              <a:t>The rule of addition applies to the following situation. We have two events, and we want to know the probability that either event occurs. </a:t>
            </a:r>
          </a:p>
          <a:p>
            <a:r>
              <a:rPr lang="en-GB" b="1" dirty="0">
                <a:effectLst/>
              </a:rPr>
              <a:t>Rule of Addition</a:t>
            </a:r>
            <a:r>
              <a:rPr lang="en-GB" dirty="0">
                <a:effectLst/>
              </a:rPr>
              <a:t> The probability that Event A or Event B occurs is equal to the probability that Event A occurs plus the probability that Event B occurs minus the probability that both Events A and B occur. P(A ∪ B) = P(A) + P(B) - P(A ∩ B) </a:t>
            </a:r>
          </a:p>
          <a:p>
            <a:br>
              <a:rPr lang="en-GB" dirty="0">
                <a:effectLst/>
              </a:rPr>
            </a:br>
            <a:r>
              <a:rPr lang="en-GB" u="sng" dirty="0">
                <a:effectLst/>
              </a:rPr>
              <a:t>Note:</a:t>
            </a:r>
            <a:r>
              <a:rPr lang="en-GB" dirty="0">
                <a:effectLst/>
              </a:rPr>
              <a:t> Invoking the fact that P(A ∩ B) = P( A )P( B | A ), the Addition Rule can also be expressed as </a:t>
            </a:r>
            <a:br>
              <a:rPr lang="en-GB" dirty="0">
                <a:effectLst/>
              </a:rPr>
            </a:br>
            <a:r>
              <a:rPr lang="en-GB" dirty="0">
                <a:effectLst/>
              </a:rPr>
              <a:t>P(A ∪ B) = P(A) + P(B) - P(A)P( B | A ) </a:t>
            </a:r>
          </a:p>
          <a:p>
            <a:r>
              <a:rPr lang="en-GB" b="1" dirty="0">
                <a:effectLst/>
              </a:rPr>
              <a:t>Example</a:t>
            </a:r>
            <a:br>
              <a:rPr lang="en-GB" dirty="0">
                <a:effectLst/>
              </a:rPr>
            </a:br>
            <a:r>
              <a:rPr lang="en-GB" dirty="0">
                <a:effectLst/>
              </a:rPr>
              <a:t>A student goes to the library. The probability that she checks out (a) a work of fiction is 0.40, (b) a work of non-fiction is 0.30, and (c) both fiction and non-fiction is 0.20. What is the probability that the student checks out a work of fiction, non-fiction, or both?</a:t>
            </a:r>
          </a:p>
          <a:p>
            <a:r>
              <a:rPr lang="en-GB" i="1" dirty="0">
                <a:effectLst/>
              </a:rPr>
              <a:t>Solution:</a:t>
            </a:r>
            <a:r>
              <a:rPr lang="en-GB" dirty="0">
                <a:effectLst/>
              </a:rPr>
              <a:t> Let F = the event that the student checks out fiction; and let N = the event that the student checks out non-fiction. Then, based on the rule of addition: </a:t>
            </a:r>
          </a:p>
          <a:p>
            <a:r>
              <a:rPr lang="en-GB" dirty="0">
                <a:effectLst/>
              </a:rPr>
              <a:t>P(F ∪ N) = P(F) + P(N) - P(F ∩ N) </a:t>
            </a:r>
            <a:br>
              <a:rPr lang="en-GB" dirty="0">
                <a:effectLst/>
              </a:rPr>
            </a:br>
            <a:r>
              <a:rPr lang="en-GB" dirty="0">
                <a:effectLst/>
              </a:rPr>
              <a:t>P(F ∪ N) = 0.40 + 0.30 - 0.20 = 0.50 </a:t>
            </a:r>
          </a:p>
        </p:txBody>
      </p:sp>
    </p:spTree>
    <p:extLst>
      <p:ext uri="{BB962C8B-B14F-4D97-AF65-F5344CB8AC3E}">
        <p14:creationId xmlns:p14="http://schemas.microsoft.com/office/powerpoint/2010/main" val="444276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8231" y="620688"/>
            <a:ext cx="7416824" cy="2862322"/>
          </a:xfrm>
          <a:prstGeom prst="rect">
            <a:avLst/>
          </a:prstGeom>
        </p:spPr>
        <p:txBody>
          <a:bodyPr wrap="square">
            <a:spAutoFit/>
          </a:bodyPr>
          <a:lstStyle/>
          <a:p>
            <a:r>
              <a:rPr lang="en-GB" b="1" dirty="0">
                <a:effectLst/>
              </a:rPr>
              <a:t>Test Your Understanding</a:t>
            </a:r>
          </a:p>
          <a:p>
            <a:r>
              <a:rPr lang="en-GB" b="1" dirty="0">
                <a:effectLst/>
              </a:rPr>
              <a:t>Problem 1</a:t>
            </a:r>
            <a:endParaRPr lang="en-GB" dirty="0">
              <a:effectLst/>
            </a:endParaRPr>
          </a:p>
          <a:p>
            <a:r>
              <a:rPr lang="en-GB" dirty="0">
                <a:effectLst/>
              </a:rPr>
              <a:t>An urn contains 6 red marbles and 4 black marbles. Two marbles are drawn </a:t>
            </a:r>
            <a:r>
              <a:rPr lang="en-GB" i="1" dirty="0">
                <a:effectLst/>
              </a:rPr>
              <a:t>with replacement</a:t>
            </a:r>
            <a:r>
              <a:rPr lang="en-GB" dirty="0">
                <a:effectLst/>
              </a:rPr>
              <a:t> from the urn. What is the probability that both of the marbles are black? </a:t>
            </a:r>
          </a:p>
          <a:p>
            <a:r>
              <a:rPr lang="en-GB" dirty="0">
                <a:effectLst/>
              </a:rPr>
              <a:t>(A) 0.16 </a:t>
            </a:r>
            <a:br>
              <a:rPr lang="en-GB" dirty="0">
                <a:effectLst/>
              </a:rPr>
            </a:br>
            <a:r>
              <a:rPr lang="en-GB" dirty="0">
                <a:effectLst/>
              </a:rPr>
              <a:t>(B) 0.32 </a:t>
            </a:r>
            <a:br>
              <a:rPr lang="en-GB" dirty="0">
                <a:effectLst/>
              </a:rPr>
            </a:br>
            <a:r>
              <a:rPr lang="en-GB" dirty="0">
                <a:effectLst/>
              </a:rPr>
              <a:t>(C) 0.36 </a:t>
            </a:r>
            <a:br>
              <a:rPr lang="en-GB" dirty="0">
                <a:effectLst/>
              </a:rPr>
            </a:br>
            <a:r>
              <a:rPr lang="en-GB" dirty="0">
                <a:effectLst/>
              </a:rPr>
              <a:t>(D) 0.40 </a:t>
            </a:r>
            <a:br>
              <a:rPr lang="en-GB" dirty="0">
                <a:effectLst/>
              </a:rPr>
            </a:br>
            <a:r>
              <a:rPr lang="en-GB" dirty="0">
                <a:effectLst/>
              </a:rPr>
              <a:t>(E) 0.60 </a:t>
            </a:r>
          </a:p>
        </p:txBody>
      </p:sp>
    </p:spTree>
    <p:extLst>
      <p:ext uri="{BB962C8B-B14F-4D97-AF65-F5344CB8AC3E}">
        <p14:creationId xmlns:p14="http://schemas.microsoft.com/office/powerpoint/2010/main" val="375007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8231" y="620688"/>
            <a:ext cx="7416824" cy="5632311"/>
          </a:xfrm>
          <a:prstGeom prst="rect">
            <a:avLst/>
          </a:prstGeom>
        </p:spPr>
        <p:txBody>
          <a:bodyPr wrap="square">
            <a:spAutoFit/>
          </a:bodyPr>
          <a:lstStyle/>
          <a:p>
            <a:r>
              <a:rPr lang="en-GB" b="1" dirty="0">
                <a:effectLst/>
              </a:rPr>
              <a:t>Test Your Understanding</a:t>
            </a:r>
          </a:p>
          <a:p>
            <a:r>
              <a:rPr lang="en-GB" b="1" dirty="0">
                <a:effectLst/>
              </a:rPr>
              <a:t>Problem 1</a:t>
            </a:r>
            <a:endParaRPr lang="en-GB" dirty="0">
              <a:effectLst/>
            </a:endParaRPr>
          </a:p>
          <a:p>
            <a:r>
              <a:rPr lang="en-GB" dirty="0">
                <a:effectLst/>
              </a:rPr>
              <a:t>An urn contains 6 red marbles and 4 black marbles. Two marbles are drawn </a:t>
            </a:r>
            <a:r>
              <a:rPr lang="en-GB" i="1" dirty="0">
                <a:effectLst/>
              </a:rPr>
              <a:t>with replacement</a:t>
            </a:r>
            <a:r>
              <a:rPr lang="en-GB" dirty="0">
                <a:effectLst/>
              </a:rPr>
              <a:t> from the urn. What is the probability that both of the marbles are black? </a:t>
            </a:r>
          </a:p>
          <a:p>
            <a:r>
              <a:rPr lang="en-GB" dirty="0">
                <a:effectLst/>
              </a:rPr>
              <a:t>(A) 0.16 </a:t>
            </a:r>
            <a:br>
              <a:rPr lang="en-GB" dirty="0">
                <a:effectLst/>
              </a:rPr>
            </a:br>
            <a:r>
              <a:rPr lang="en-GB" dirty="0">
                <a:effectLst/>
              </a:rPr>
              <a:t>(B) 0.32 </a:t>
            </a:r>
            <a:br>
              <a:rPr lang="en-GB" dirty="0">
                <a:effectLst/>
              </a:rPr>
            </a:br>
            <a:r>
              <a:rPr lang="en-GB" dirty="0">
                <a:effectLst/>
              </a:rPr>
              <a:t>(C) 0.36 </a:t>
            </a:r>
            <a:br>
              <a:rPr lang="en-GB" dirty="0">
                <a:effectLst/>
              </a:rPr>
            </a:br>
            <a:r>
              <a:rPr lang="en-GB" dirty="0">
                <a:effectLst/>
              </a:rPr>
              <a:t>(D) 0.40 </a:t>
            </a:r>
            <a:br>
              <a:rPr lang="en-GB" dirty="0">
                <a:effectLst/>
              </a:rPr>
            </a:br>
            <a:r>
              <a:rPr lang="en-GB" dirty="0">
                <a:effectLst/>
              </a:rPr>
              <a:t>(E) 0.60 </a:t>
            </a:r>
          </a:p>
          <a:p>
            <a:r>
              <a:rPr lang="en-GB" b="1" dirty="0">
                <a:effectLst/>
              </a:rPr>
              <a:t>Solution</a:t>
            </a:r>
            <a:endParaRPr lang="en-GB" dirty="0">
              <a:effectLst/>
            </a:endParaRPr>
          </a:p>
          <a:p>
            <a:r>
              <a:rPr lang="en-GB" dirty="0">
                <a:effectLst/>
              </a:rPr>
              <a:t>The correct answer is A. Let A = the event that the first marble is black; and let B = the event that the second marble is black. We know the following: </a:t>
            </a:r>
          </a:p>
          <a:p>
            <a:r>
              <a:rPr lang="en-GB" dirty="0">
                <a:effectLst/>
              </a:rPr>
              <a:t>In the beginning, there are 10 marbles in the urn, 4 of which are black. Therefore, P(A) = 4/10. </a:t>
            </a:r>
          </a:p>
          <a:p>
            <a:r>
              <a:rPr lang="en-GB" dirty="0">
                <a:effectLst/>
              </a:rPr>
              <a:t>After the first selection, we replace the selected marble; so there are still 10 marbles in the urn, 4 of which are black. Therefore, P(B|A) = 4/10. </a:t>
            </a:r>
          </a:p>
          <a:p>
            <a:r>
              <a:rPr lang="en-GB" dirty="0">
                <a:effectLst/>
              </a:rPr>
              <a:t>Therefore, based on the rule of multiplication: </a:t>
            </a:r>
          </a:p>
          <a:p>
            <a:r>
              <a:rPr lang="en-GB" dirty="0">
                <a:effectLst/>
              </a:rPr>
              <a:t>P(A ∩ B) = P(A) P(B|A) </a:t>
            </a:r>
            <a:br>
              <a:rPr lang="en-GB" dirty="0">
                <a:effectLst/>
              </a:rPr>
            </a:br>
            <a:r>
              <a:rPr lang="en-GB" dirty="0">
                <a:effectLst/>
              </a:rPr>
              <a:t>P(A ∩ B) = (4/10)*(4/10) = 16/100 = 0.16 </a:t>
            </a:r>
          </a:p>
        </p:txBody>
      </p:sp>
    </p:spTree>
    <p:extLst>
      <p:ext uri="{BB962C8B-B14F-4D97-AF65-F5344CB8AC3E}">
        <p14:creationId xmlns:p14="http://schemas.microsoft.com/office/powerpoint/2010/main" val="2490699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97346"/>
            <a:ext cx="6912768" cy="2862322"/>
          </a:xfrm>
          <a:prstGeom prst="rect">
            <a:avLst/>
          </a:prstGeom>
        </p:spPr>
        <p:txBody>
          <a:bodyPr wrap="square">
            <a:spAutoFit/>
          </a:bodyPr>
          <a:lstStyle/>
          <a:p>
            <a:br>
              <a:rPr lang="en-GB" dirty="0">
                <a:effectLst/>
              </a:rPr>
            </a:br>
            <a:r>
              <a:rPr lang="en-GB" b="1" dirty="0">
                <a:effectLst/>
              </a:rPr>
              <a:t>Problem 2</a:t>
            </a:r>
            <a:endParaRPr lang="en-GB" dirty="0">
              <a:effectLst/>
            </a:endParaRPr>
          </a:p>
          <a:p>
            <a:r>
              <a:rPr lang="en-GB" dirty="0">
                <a:effectLst/>
              </a:rPr>
              <a:t>A card is drawn randomly from a deck of ordinary playing cards. You win $10 if the card is a spade or an ace. What is the probability that you will win the game?</a:t>
            </a:r>
          </a:p>
          <a:p>
            <a:r>
              <a:rPr lang="en-GB" dirty="0">
                <a:effectLst/>
              </a:rPr>
              <a:t>(A) 1/13 </a:t>
            </a:r>
            <a:br>
              <a:rPr lang="en-GB" dirty="0">
                <a:effectLst/>
              </a:rPr>
            </a:br>
            <a:r>
              <a:rPr lang="en-GB" dirty="0">
                <a:effectLst/>
              </a:rPr>
              <a:t>(B) 13/52 </a:t>
            </a:r>
            <a:br>
              <a:rPr lang="en-GB" dirty="0">
                <a:effectLst/>
              </a:rPr>
            </a:br>
            <a:r>
              <a:rPr lang="en-GB" dirty="0">
                <a:effectLst/>
              </a:rPr>
              <a:t>(C) 4/13 </a:t>
            </a:r>
            <a:br>
              <a:rPr lang="en-GB" dirty="0">
                <a:effectLst/>
              </a:rPr>
            </a:br>
            <a:r>
              <a:rPr lang="en-GB" dirty="0">
                <a:effectLst/>
              </a:rPr>
              <a:t>(D) 17/52 </a:t>
            </a:r>
            <a:br>
              <a:rPr lang="en-GB" dirty="0">
                <a:effectLst/>
              </a:rPr>
            </a:br>
            <a:r>
              <a:rPr lang="en-GB" dirty="0">
                <a:effectLst/>
              </a:rPr>
              <a:t>(E) None of the above. </a:t>
            </a:r>
          </a:p>
        </p:txBody>
      </p:sp>
    </p:spTree>
    <p:extLst>
      <p:ext uri="{BB962C8B-B14F-4D97-AF65-F5344CB8AC3E}">
        <p14:creationId xmlns:p14="http://schemas.microsoft.com/office/powerpoint/2010/main" val="1037341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97346"/>
            <a:ext cx="6912768" cy="5632311"/>
          </a:xfrm>
          <a:prstGeom prst="rect">
            <a:avLst/>
          </a:prstGeom>
        </p:spPr>
        <p:txBody>
          <a:bodyPr wrap="square">
            <a:spAutoFit/>
          </a:bodyPr>
          <a:lstStyle/>
          <a:p>
            <a:br>
              <a:rPr lang="en-GB" dirty="0">
                <a:effectLst/>
              </a:rPr>
            </a:br>
            <a:r>
              <a:rPr lang="en-GB" b="1" dirty="0">
                <a:effectLst/>
              </a:rPr>
              <a:t>Problem 2</a:t>
            </a:r>
            <a:endParaRPr lang="en-GB" dirty="0">
              <a:effectLst/>
            </a:endParaRPr>
          </a:p>
          <a:p>
            <a:r>
              <a:rPr lang="en-GB" dirty="0">
                <a:effectLst/>
              </a:rPr>
              <a:t>A card is drawn randomly from a deck of ordinary playing cards. You win $10 if the card is a spade or an ace. What is the probability that you will win the game?</a:t>
            </a:r>
          </a:p>
          <a:p>
            <a:r>
              <a:rPr lang="en-GB" dirty="0">
                <a:effectLst/>
              </a:rPr>
              <a:t>(A) 1/13 </a:t>
            </a:r>
            <a:br>
              <a:rPr lang="en-GB" dirty="0">
                <a:effectLst/>
              </a:rPr>
            </a:br>
            <a:r>
              <a:rPr lang="en-GB" dirty="0">
                <a:effectLst/>
              </a:rPr>
              <a:t>(B) 13/52 </a:t>
            </a:r>
            <a:br>
              <a:rPr lang="en-GB" dirty="0">
                <a:effectLst/>
              </a:rPr>
            </a:br>
            <a:r>
              <a:rPr lang="en-GB" dirty="0">
                <a:effectLst/>
              </a:rPr>
              <a:t>(C) 4/13 </a:t>
            </a:r>
            <a:br>
              <a:rPr lang="en-GB" dirty="0">
                <a:effectLst/>
              </a:rPr>
            </a:br>
            <a:r>
              <a:rPr lang="en-GB" dirty="0">
                <a:effectLst/>
              </a:rPr>
              <a:t>(D) 17/52 </a:t>
            </a:r>
            <a:br>
              <a:rPr lang="en-GB" dirty="0">
                <a:effectLst/>
              </a:rPr>
            </a:br>
            <a:r>
              <a:rPr lang="en-GB" dirty="0">
                <a:effectLst/>
              </a:rPr>
              <a:t>(E) None of the above. </a:t>
            </a:r>
          </a:p>
          <a:p>
            <a:r>
              <a:rPr lang="en-GB" b="1" dirty="0">
                <a:effectLst/>
              </a:rPr>
              <a:t>Solution</a:t>
            </a:r>
            <a:endParaRPr lang="en-GB" dirty="0">
              <a:effectLst/>
            </a:endParaRPr>
          </a:p>
          <a:p>
            <a:r>
              <a:rPr lang="en-GB" dirty="0">
                <a:effectLst/>
              </a:rPr>
              <a:t>The correct answer is C. Let S = the event that the card is a spade; and let A = the event that the card is an ace. We know the following: </a:t>
            </a:r>
          </a:p>
          <a:p>
            <a:r>
              <a:rPr lang="en-GB" dirty="0">
                <a:effectLst/>
              </a:rPr>
              <a:t>There are 52 cards in the deck. </a:t>
            </a:r>
          </a:p>
          <a:p>
            <a:r>
              <a:rPr lang="en-GB" dirty="0">
                <a:effectLst/>
              </a:rPr>
              <a:t>There are 13 spades, so P(S) = 13/52. </a:t>
            </a:r>
          </a:p>
          <a:p>
            <a:r>
              <a:rPr lang="en-GB" dirty="0">
                <a:effectLst/>
              </a:rPr>
              <a:t>There are 4 aces, so P(A) = 4/52. </a:t>
            </a:r>
          </a:p>
          <a:p>
            <a:r>
              <a:rPr lang="en-GB" dirty="0">
                <a:effectLst/>
              </a:rPr>
              <a:t>There is 1 ace that is also a spade, so P(S ∩ A) = 1/52. </a:t>
            </a:r>
          </a:p>
          <a:p>
            <a:r>
              <a:rPr lang="en-GB" dirty="0">
                <a:effectLst/>
              </a:rPr>
              <a:t>Therefore, based on the rule of addition: </a:t>
            </a:r>
          </a:p>
          <a:p>
            <a:r>
              <a:rPr lang="en-GB" dirty="0">
                <a:effectLst/>
              </a:rPr>
              <a:t>P(S ∪ A) = P(S) + P(A) - P(S ∩ A) </a:t>
            </a:r>
            <a:br>
              <a:rPr lang="en-GB" dirty="0">
                <a:effectLst/>
              </a:rPr>
            </a:br>
            <a:r>
              <a:rPr lang="en-GB" dirty="0">
                <a:effectLst/>
              </a:rPr>
              <a:t>P(S ∪ A) = 13/52 + 4/52 - 1/52 = 16/52 = 4/13 </a:t>
            </a:r>
          </a:p>
        </p:txBody>
      </p:sp>
    </p:spTree>
    <p:extLst>
      <p:ext uri="{BB962C8B-B14F-4D97-AF65-F5344CB8AC3E}">
        <p14:creationId xmlns:p14="http://schemas.microsoft.com/office/powerpoint/2010/main" val="1896817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1516</Words>
  <Application>Microsoft Office PowerPoint</Application>
  <PresentationFormat>On-screen Show (4:3)</PresentationFormat>
  <Paragraphs>64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Recap of Probability Rules: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of Probability Rules:</dc:title>
  <dc:creator>Dickers, Gordon</dc:creator>
  <cp:lastModifiedBy>Gordon Dickers</cp:lastModifiedBy>
  <cp:revision>3</cp:revision>
  <dcterms:created xsi:type="dcterms:W3CDTF">2017-02-01T10:47:16Z</dcterms:created>
  <dcterms:modified xsi:type="dcterms:W3CDTF">2020-11-24T13:32:24Z</dcterms:modified>
</cp:coreProperties>
</file>