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ink/ink2.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307" r:id="rId2"/>
    <p:sldId id="323" r:id="rId3"/>
    <p:sldId id="351" r:id="rId4"/>
    <p:sldId id="368" r:id="rId5"/>
    <p:sldId id="352" r:id="rId6"/>
    <p:sldId id="341" r:id="rId7"/>
    <p:sldId id="350" r:id="rId8"/>
    <p:sldId id="353" r:id="rId9"/>
    <p:sldId id="354" r:id="rId10"/>
    <p:sldId id="355" r:id="rId11"/>
    <p:sldId id="356" r:id="rId12"/>
    <p:sldId id="375" r:id="rId13"/>
    <p:sldId id="357" r:id="rId14"/>
    <p:sldId id="376" r:id="rId15"/>
    <p:sldId id="359" r:id="rId16"/>
    <p:sldId id="342" r:id="rId17"/>
    <p:sldId id="377" r:id="rId18"/>
    <p:sldId id="379" r:id="rId19"/>
    <p:sldId id="380" r:id="rId20"/>
    <p:sldId id="378" r:id="rId21"/>
    <p:sldId id="369" r:id="rId22"/>
    <p:sldId id="344" r:id="rId23"/>
    <p:sldId id="371" r:id="rId24"/>
    <p:sldId id="372" r:id="rId25"/>
    <p:sldId id="370" r:id="rId26"/>
    <p:sldId id="373" r:id="rId27"/>
    <p:sldId id="374" r:id="rId28"/>
    <p:sldId id="362" r:id="rId29"/>
    <p:sldId id="360" r:id="rId30"/>
    <p:sldId id="346" r:id="rId31"/>
    <p:sldId id="364" r:id="rId32"/>
    <p:sldId id="363" r:id="rId33"/>
    <p:sldId id="365" r:id="rId34"/>
    <p:sldId id="366" r:id="rId35"/>
    <p:sldId id="367" r:id="rId36"/>
    <p:sldId id="36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02" autoAdjust="0"/>
    <p:restoredTop sz="46719" autoAdjust="0"/>
  </p:normalViewPr>
  <p:slideViewPr>
    <p:cSldViewPr snapToGrid="0">
      <p:cViewPr varScale="1">
        <p:scale>
          <a:sx n="45" d="100"/>
          <a:sy n="45" d="100"/>
        </p:scale>
        <p:origin x="1949"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6T15:48:17.772"/>
    </inkml:context>
    <inkml:brush xml:id="br0">
      <inkml:brushProperty name="width" value="0.035" units="cm"/>
      <inkml:brushProperty name="height" value="0.035" units="cm"/>
      <inkml:brushProperty name="color" value="#E71224"/>
    </inkml:brush>
  </inkml:definitions>
  <inkml:trace contextRef="#ctx0" brushRef="#br0">10662 1 24575,'-2'4'0,"0"-1"0,0 1 0,0 0 0,-1-1 0,1 1 0,-1-1 0,0 0 0,0 0 0,0 0 0,-1-1 0,1 1 0,-1-1 0,1 1 0,-6 1 0,-1 3 0,-312 182 0,199-123 0,-576 303 0,396-220 0,42-21 0,-8 13 0,-263 184 0,-181 159 0,-190 38 0,546-328 0,32 0 0,-77 52 0,-297 177 0,499-305 0,-62 40 0,24-13 0,32-21 0,-100 52 0,51-33 0,-117 41 0,220-116 0,-493 191 0,502-209 0,1 6 0,4 6 0,-138 84 0,238-124 0,-370 208 0,353-204 0,-62 20 0,61-26 0,-69 35 0,-63 34 0,-62 36 0,221-109-540,-41 16 0,66-31 255,-17 8-6541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6T15:49:06.736"/>
    </inkml:context>
    <inkml:brush xml:id="br0">
      <inkml:brushProperty name="width" value="0.05" units="cm"/>
      <inkml:brushProperty name="height" value="0.05" units="cm"/>
      <inkml:brushProperty name="color" value="#E71224"/>
    </inkml:brush>
  </inkml:definitions>
  <inkml:trace contextRef="#ctx0" brushRef="#br0">0 1 24575,'6'1'0,"-1"1"0,0 0 0,1 0 0,-1 1 0,0-1 0,0 1 0,0 0 0,-1 0 0,1 1 0,3 3 0,8 5 0,353 262 0,-188-134 0,222 170 0,-186-134 0,200 145 0,-291-235 0,369 235 0,-456-298 0,986 570 0,-797-474 0,164 97 0,-281-150 0,148 66 0,129 32 0,-375-159 0,440 198 0,-291-133 0,274 80 0,-131-51 0,-243-77 0,100 35 0,218 108 0,-113-41 0,400 196 0,-320-157 0,-224-105 0,232 119 0,-141-46 0,40 24 0,61 5 0,116 65 0,-41-16 0,-253-143 0,10 6 0,1 14-682,184 76-1,-306-151-6143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3A9CD7-1A7D-4D57-91C7-C111D271F528}"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36460B-64DA-48BF-80B8-F9A20B43C412}" type="slidenum">
              <a:rPr lang="en-GB" smtClean="0"/>
              <a:t>‹#›</a:t>
            </a:fld>
            <a:endParaRPr lang="en-GB"/>
          </a:p>
        </p:txBody>
      </p:sp>
    </p:spTree>
    <p:extLst>
      <p:ext uri="{BB962C8B-B14F-4D97-AF65-F5344CB8AC3E}">
        <p14:creationId xmlns:p14="http://schemas.microsoft.com/office/powerpoint/2010/main" val="3866976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2</a:t>
            </a:fld>
            <a:endParaRPr lang="en-GB"/>
          </a:p>
        </p:txBody>
      </p:sp>
    </p:spTree>
    <p:extLst>
      <p:ext uri="{BB962C8B-B14F-4D97-AF65-F5344CB8AC3E}">
        <p14:creationId xmlns:p14="http://schemas.microsoft.com/office/powerpoint/2010/main" val="335483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will cover the following subjects: • Seatbelts • Tyres • Dangerous Condition • Dangerous Load • Mobile Phones • Lights • Exhausts • Windscreen Wipers and washers</a:t>
            </a:r>
          </a:p>
        </p:txBody>
      </p:sp>
      <p:sp>
        <p:nvSpPr>
          <p:cNvPr id="4" name="Slide Number Placeholder 3"/>
          <p:cNvSpPr>
            <a:spLocks noGrp="1"/>
          </p:cNvSpPr>
          <p:nvPr>
            <p:ph type="sldNum" sz="quarter" idx="5"/>
          </p:nvPr>
        </p:nvSpPr>
        <p:spPr/>
        <p:txBody>
          <a:bodyPr/>
          <a:lstStyle/>
          <a:p>
            <a:fld id="{1536460B-64DA-48BF-80B8-F9A20B43C412}" type="slidenum">
              <a:rPr lang="en-GB" smtClean="0"/>
              <a:t>3</a:t>
            </a:fld>
            <a:endParaRPr lang="en-GB"/>
          </a:p>
        </p:txBody>
      </p:sp>
    </p:spTree>
    <p:extLst>
      <p:ext uri="{BB962C8B-B14F-4D97-AF65-F5344CB8AC3E}">
        <p14:creationId xmlns:p14="http://schemas.microsoft.com/office/powerpoint/2010/main" val="3138884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5</a:t>
            </a:fld>
            <a:endParaRPr lang="en-GB"/>
          </a:p>
        </p:txBody>
      </p:sp>
    </p:spTree>
    <p:extLst>
      <p:ext uri="{BB962C8B-B14F-4D97-AF65-F5344CB8AC3E}">
        <p14:creationId xmlns:p14="http://schemas.microsoft.com/office/powerpoint/2010/main" val="4274925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6</a:t>
            </a:fld>
            <a:endParaRPr lang="en-GB"/>
          </a:p>
        </p:txBody>
      </p:sp>
    </p:spTree>
    <p:extLst>
      <p:ext uri="{BB962C8B-B14F-4D97-AF65-F5344CB8AC3E}">
        <p14:creationId xmlns:p14="http://schemas.microsoft.com/office/powerpoint/2010/main" val="266924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under 3 years MUST use the child restraint appropriate for their weight in all cars, vans and other goods vehicles, with the single exception for the rear of taxis. They cannot travel otherwise. This means for example that they may not travel in cars, vans or goods vehicles which do not have seat belts installed. </a:t>
            </a:r>
          </a:p>
          <a:p>
            <a:endParaRPr lang="en-GB" dirty="0"/>
          </a:p>
          <a:p>
            <a:r>
              <a:rPr lang="en-GB" dirty="0"/>
              <a:t>What do you mean by "child restraints"? "Child restraints" is the collective term in the seat belt wearing legislation for baby seats, child seats, booster seats and booster cushions. Modern child restraints are designed for specific weight ranges of child. In addition, the revised regulations also say that rear-facing baby seats MUST NOT be used in a seat protected by a frontal air-bag unless the air-bag has been deactivated manually or automatically.</a:t>
            </a:r>
          </a:p>
        </p:txBody>
      </p:sp>
      <p:sp>
        <p:nvSpPr>
          <p:cNvPr id="4" name="Slide Number Placeholder 3"/>
          <p:cNvSpPr>
            <a:spLocks noGrp="1"/>
          </p:cNvSpPr>
          <p:nvPr>
            <p:ph type="sldNum" sz="quarter" idx="5"/>
          </p:nvPr>
        </p:nvSpPr>
        <p:spPr/>
        <p:txBody>
          <a:bodyPr/>
          <a:lstStyle/>
          <a:p>
            <a:fld id="{1536460B-64DA-48BF-80B8-F9A20B43C412}" type="slidenum">
              <a:rPr lang="en-GB" smtClean="0"/>
              <a:t>8</a:t>
            </a:fld>
            <a:endParaRPr lang="en-GB"/>
          </a:p>
        </p:txBody>
      </p:sp>
    </p:spTree>
    <p:extLst>
      <p:ext uri="{BB962C8B-B14F-4D97-AF65-F5344CB8AC3E}">
        <p14:creationId xmlns:p14="http://schemas.microsoft.com/office/powerpoint/2010/main" val="4169334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A 7 year old who is 140 </a:t>
            </a:r>
            <a:r>
              <a:rPr lang="en-GB" dirty="0" err="1"/>
              <a:t>cms</a:t>
            </a:r>
            <a:r>
              <a:rPr lang="en-GB" dirty="0"/>
              <a:t> tall is over the height for a child restraint and may use an adult seat belt. A 12 year old who is 130 </a:t>
            </a:r>
            <a:r>
              <a:rPr lang="en-GB" dirty="0" err="1"/>
              <a:t>cms</a:t>
            </a:r>
            <a:r>
              <a:rPr lang="en-GB" dirty="0"/>
              <a:t> tall is over the age threshold and therefore may use an adult belt. If no seat belts are fitted in the front, then children under 135 </a:t>
            </a:r>
            <a:r>
              <a:rPr lang="en-GB" dirty="0" err="1"/>
              <a:t>cms</a:t>
            </a:r>
            <a:r>
              <a:rPr lang="en-GB" dirty="0"/>
              <a:t> in height (who are also under 12 years of age) cannot travel in the front. </a:t>
            </a:r>
          </a:p>
        </p:txBody>
      </p:sp>
      <p:sp>
        <p:nvSpPr>
          <p:cNvPr id="4" name="Slide Number Placeholder 3"/>
          <p:cNvSpPr>
            <a:spLocks noGrp="1"/>
          </p:cNvSpPr>
          <p:nvPr>
            <p:ph type="sldNum" sz="quarter" idx="5"/>
          </p:nvPr>
        </p:nvSpPr>
        <p:spPr/>
        <p:txBody>
          <a:bodyPr/>
          <a:lstStyle/>
          <a:p>
            <a:fld id="{1536460B-64DA-48BF-80B8-F9A20B43C412}" type="slidenum">
              <a:rPr lang="en-GB" smtClean="0"/>
              <a:t>9</a:t>
            </a:fld>
            <a:endParaRPr lang="en-GB"/>
          </a:p>
        </p:txBody>
      </p:sp>
    </p:spTree>
    <p:extLst>
      <p:ext uri="{BB962C8B-B14F-4D97-AF65-F5344CB8AC3E}">
        <p14:creationId xmlns:p14="http://schemas.microsoft.com/office/powerpoint/2010/main" val="941955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who has attained the age of 14 years is responsible for themselves and should be dealt with accordingly - consider that the driver could be liable for aiding and abetting the passenger.</a:t>
            </a:r>
          </a:p>
        </p:txBody>
      </p:sp>
      <p:sp>
        <p:nvSpPr>
          <p:cNvPr id="4" name="Slide Number Placeholder 3"/>
          <p:cNvSpPr>
            <a:spLocks noGrp="1"/>
          </p:cNvSpPr>
          <p:nvPr>
            <p:ph type="sldNum" sz="quarter" idx="5"/>
          </p:nvPr>
        </p:nvSpPr>
        <p:spPr/>
        <p:txBody>
          <a:bodyPr/>
          <a:lstStyle/>
          <a:p>
            <a:fld id="{1536460B-64DA-48BF-80B8-F9A20B43C412}" type="slidenum">
              <a:rPr lang="en-GB" smtClean="0"/>
              <a:t>10</a:t>
            </a:fld>
            <a:endParaRPr lang="en-GB"/>
          </a:p>
        </p:txBody>
      </p:sp>
    </p:spTree>
    <p:extLst>
      <p:ext uri="{BB962C8B-B14F-4D97-AF65-F5344CB8AC3E}">
        <p14:creationId xmlns:p14="http://schemas.microsoft.com/office/powerpoint/2010/main" val="4037540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exemptions applies to the driver of, or passenger in, a goods vehicle while on a journey that does not exceed 50 meters and is for the purpose of delivery or collection.</a:t>
            </a:r>
          </a:p>
        </p:txBody>
      </p:sp>
      <p:sp>
        <p:nvSpPr>
          <p:cNvPr id="4" name="Slide Number Placeholder 3"/>
          <p:cNvSpPr>
            <a:spLocks noGrp="1"/>
          </p:cNvSpPr>
          <p:nvPr>
            <p:ph type="sldNum" sz="quarter" idx="5"/>
          </p:nvPr>
        </p:nvSpPr>
        <p:spPr/>
        <p:txBody>
          <a:bodyPr/>
          <a:lstStyle/>
          <a:p>
            <a:fld id="{1536460B-64DA-48BF-80B8-F9A20B43C412}" type="slidenum">
              <a:rPr lang="en-GB" smtClean="0"/>
              <a:t>11</a:t>
            </a:fld>
            <a:endParaRPr lang="en-GB"/>
          </a:p>
        </p:txBody>
      </p:sp>
    </p:spTree>
    <p:extLst>
      <p:ext uri="{BB962C8B-B14F-4D97-AF65-F5344CB8AC3E}">
        <p14:creationId xmlns:p14="http://schemas.microsoft.com/office/powerpoint/2010/main" val="326513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12</a:t>
            </a:fld>
            <a:endParaRPr lang="en-GB"/>
          </a:p>
        </p:txBody>
      </p:sp>
    </p:spTree>
    <p:extLst>
      <p:ext uri="{BB962C8B-B14F-4D97-AF65-F5344CB8AC3E}">
        <p14:creationId xmlns:p14="http://schemas.microsoft.com/office/powerpoint/2010/main" val="890920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13</a:t>
            </a:fld>
            <a:endParaRPr lang="en-GB"/>
          </a:p>
        </p:txBody>
      </p:sp>
    </p:spTree>
    <p:extLst>
      <p:ext uri="{BB962C8B-B14F-4D97-AF65-F5344CB8AC3E}">
        <p14:creationId xmlns:p14="http://schemas.microsoft.com/office/powerpoint/2010/main" val="3831472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14</a:t>
            </a:fld>
            <a:endParaRPr lang="en-GB"/>
          </a:p>
        </p:txBody>
      </p:sp>
    </p:spTree>
    <p:extLst>
      <p:ext uri="{BB962C8B-B14F-4D97-AF65-F5344CB8AC3E}">
        <p14:creationId xmlns:p14="http://schemas.microsoft.com/office/powerpoint/2010/main" val="27502497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17</a:t>
            </a:fld>
            <a:endParaRPr lang="en-GB"/>
          </a:p>
        </p:txBody>
      </p:sp>
    </p:spTree>
    <p:extLst>
      <p:ext uri="{BB962C8B-B14F-4D97-AF65-F5344CB8AC3E}">
        <p14:creationId xmlns:p14="http://schemas.microsoft.com/office/powerpoint/2010/main" val="1831459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18</a:t>
            </a:fld>
            <a:endParaRPr lang="en-GB"/>
          </a:p>
        </p:txBody>
      </p:sp>
    </p:spTree>
    <p:extLst>
      <p:ext uri="{BB962C8B-B14F-4D97-AF65-F5344CB8AC3E}">
        <p14:creationId xmlns:p14="http://schemas.microsoft.com/office/powerpoint/2010/main" val="22320238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19</a:t>
            </a:fld>
            <a:endParaRPr lang="en-GB"/>
          </a:p>
        </p:txBody>
      </p:sp>
    </p:spTree>
    <p:extLst>
      <p:ext uri="{BB962C8B-B14F-4D97-AF65-F5344CB8AC3E}">
        <p14:creationId xmlns:p14="http://schemas.microsoft.com/office/powerpoint/2010/main" val="3009081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20</a:t>
            </a:fld>
            <a:endParaRPr lang="en-GB"/>
          </a:p>
        </p:txBody>
      </p:sp>
    </p:spTree>
    <p:extLst>
      <p:ext uri="{BB962C8B-B14F-4D97-AF65-F5344CB8AC3E}">
        <p14:creationId xmlns:p14="http://schemas.microsoft.com/office/powerpoint/2010/main" val="1176044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23</a:t>
            </a:fld>
            <a:endParaRPr lang="en-GB"/>
          </a:p>
        </p:txBody>
      </p:sp>
    </p:spTree>
    <p:extLst>
      <p:ext uri="{BB962C8B-B14F-4D97-AF65-F5344CB8AC3E}">
        <p14:creationId xmlns:p14="http://schemas.microsoft.com/office/powerpoint/2010/main" val="4283354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seriously reduced visibility? Fog / Heavy rain / Smoke Additionally, none of these lamps must be used so as to cause undue dazzle or discomfort to other persons using the road. "Undue dazzle or discomfort" is not defined so that the use of the lights in a particular way must be considered in the particular circumstances surrounding the case.</a:t>
            </a:r>
          </a:p>
        </p:txBody>
      </p:sp>
      <p:sp>
        <p:nvSpPr>
          <p:cNvPr id="4" name="Slide Number Placeholder 3"/>
          <p:cNvSpPr>
            <a:spLocks noGrp="1"/>
          </p:cNvSpPr>
          <p:nvPr>
            <p:ph type="sldNum" sz="quarter" idx="5"/>
          </p:nvPr>
        </p:nvSpPr>
        <p:spPr/>
        <p:txBody>
          <a:bodyPr/>
          <a:lstStyle/>
          <a:p>
            <a:fld id="{1536460B-64DA-48BF-80B8-F9A20B43C412}" type="slidenum">
              <a:rPr lang="en-GB" smtClean="0"/>
              <a:t>25</a:t>
            </a:fld>
            <a:endParaRPr lang="en-GB"/>
          </a:p>
        </p:txBody>
      </p:sp>
    </p:spTree>
    <p:extLst>
      <p:ext uri="{BB962C8B-B14F-4D97-AF65-F5344CB8AC3E}">
        <p14:creationId xmlns:p14="http://schemas.microsoft.com/office/powerpoint/2010/main" val="19385786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device causes all the direction indicator lamps to flash on and off simultaneously. It may be used only: while stationary, to warn other road users of a temporary obstruction, or to summon assistance to the driver, conductor or inspector of a bus (Public Service Vehicle) on a motorway or unrestricted dual carriageway to warn following drivers of the need to slow down due to temporary obstruction ahead in the case of a school bus, while loading or unloading (or about to do so) passengers (under 16 years) provided the bus displays the statutory yellow reflective signs indicating the presence of schoolchildren.</a:t>
            </a:r>
          </a:p>
        </p:txBody>
      </p:sp>
      <p:sp>
        <p:nvSpPr>
          <p:cNvPr id="4" name="Slide Number Placeholder 3"/>
          <p:cNvSpPr>
            <a:spLocks noGrp="1"/>
          </p:cNvSpPr>
          <p:nvPr>
            <p:ph type="sldNum" sz="quarter" idx="5"/>
          </p:nvPr>
        </p:nvSpPr>
        <p:spPr/>
        <p:txBody>
          <a:bodyPr/>
          <a:lstStyle/>
          <a:p>
            <a:fld id="{1536460B-64DA-48BF-80B8-F9A20B43C412}" type="slidenum">
              <a:rPr lang="en-GB" smtClean="0"/>
              <a:t>26</a:t>
            </a:fld>
            <a:endParaRPr lang="en-GB"/>
          </a:p>
        </p:txBody>
      </p:sp>
    </p:spTree>
    <p:extLst>
      <p:ext uri="{BB962C8B-B14F-4D97-AF65-F5344CB8AC3E}">
        <p14:creationId xmlns:p14="http://schemas.microsoft.com/office/powerpoint/2010/main" val="39229091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27</a:t>
            </a:fld>
            <a:endParaRPr lang="en-GB"/>
          </a:p>
        </p:txBody>
      </p:sp>
    </p:spTree>
    <p:extLst>
      <p:ext uri="{BB962C8B-B14F-4D97-AF65-F5344CB8AC3E}">
        <p14:creationId xmlns:p14="http://schemas.microsoft.com/office/powerpoint/2010/main" val="19635906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28</a:t>
            </a:fld>
            <a:endParaRPr lang="en-GB"/>
          </a:p>
        </p:txBody>
      </p:sp>
    </p:spTree>
    <p:extLst>
      <p:ext uri="{BB962C8B-B14F-4D97-AF65-F5344CB8AC3E}">
        <p14:creationId xmlns:p14="http://schemas.microsoft.com/office/powerpoint/2010/main" val="12897582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an offence to use, cause or permit another to use a motor vehicle or trailer on a road when the condition is such that there is a likelihood of the danger of injury to other road users. There must be actual danger, which would be obvious to a careful and competent motorist. This legislation is broken down into four areas.</a:t>
            </a:r>
          </a:p>
          <a:p>
            <a:endParaRPr lang="en-GB" dirty="0"/>
          </a:p>
          <a:p>
            <a:r>
              <a:rPr lang="en-GB" dirty="0"/>
              <a:t>Condition of motor vehicle, trailer, its accessories or equipment This area is very wide ranging, but could include an accident - damaged vehicle, where there are jagged edges, which could cause injury to pedestrians or a driver’s seat being loose, which may cause them to lose control of the vehicle.</a:t>
            </a:r>
          </a:p>
          <a:p>
            <a:endParaRPr lang="en-GB" dirty="0"/>
          </a:p>
          <a:p>
            <a:endParaRPr lang="en-GB" dirty="0"/>
          </a:p>
          <a:p>
            <a:r>
              <a:rPr lang="en-GB" dirty="0"/>
              <a:t>Purpose for which used Where danger is caused by the vehicle being put to use in a manner for which it is not suited. Example, towing another vehicle at 80 mph on a short towrope. Carrying passengers in the rear of a pick-up truck may give rise to possible injury.</a:t>
            </a:r>
          </a:p>
          <a:p>
            <a:endParaRPr lang="en-GB" dirty="0"/>
          </a:p>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29</a:t>
            </a:fld>
            <a:endParaRPr lang="en-GB"/>
          </a:p>
        </p:txBody>
      </p:sp>
    </p:spTree>
    <p:extLst>
      <p:ext uri="{BB962C8B-B14F-4D97-AF65-F5344CB8AC3E}">
        <p14:creationId xmlns:p14="http://schemas.microsoft.com/office/powerpoint/2010/main" val="124723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Carriage of passengers This deals with the number of passengers and the manner in which they are carried. Example, 7 passengers in a mini cooper. Passengers carried on the roof of a vehicle or hanging out of windows. </a:t>
            </a:r>
          </a:p>
          <a:p>
            <a:endParaRPr lang="en-GB" dirty="0"/>
          </a:p>
          <a:p>
            <a:r>
              <a:rPr lang="en-GB" dirty="0"/>
              <a:t>Load This covers all aspects of the load carried: weight, distribution, position and method of securing. Example, load distributed in such a way that all of the weight is on one side leading to vehicle jack-knifing. </a:t>
            </a:r>
          </a:p>
          <a:p>
            <a:endParaRPr lang="en-GB" dirty="0"/>
          </a:p>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30</a:t>
            </a:fld>
            <a:endParaRPr lang="en-GB"/>
          </a:p>
        </p:txBody>
      </p:sp>
    </p:spTree>
    <p:extLst>
      <p:ext uri="{BB962C8B-B14F-4D97-AF65-F5344CB8AC3E}">
        <p14:creationId xmlns:p14="http://schemas.microsoft.com/office/powerpoint/2010/main" val="32747530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terms drive, motor vehicle and road have already been discussed and have the same meaning for this offence. The offence can therefore be committed whilst the driver is using a mobile telephone whilst the vehicle is stationary on a road with the engine running. The offence only applies to a device being held in the hand by the driver at any stage in its operation. Hands-free systems where the device is clipped into a holder and which has a built in speaker system will not be subject to the regulation.</a:t>
            </a:r>
          </a:p>
        </p:txBody>
      </p:sp>
      <p:sp>
        <p:nvSpPr>
          <p:cNvPr id="4" name="Slide Number Placeholder 3"/>
          <p:cNvSpPr>
            <a:spLocks noGrp="1"/>
          </p:cNvSpPr>
          <p:nvPr>
            <p:ph type="sldNum" sz="quarter" idx="5"/>
          </p:nvPr>
        </p:nvSpPr>
        <p:spPr/>
        <p:txBody>
          <a:bodyPr/>
          <a:lstStyle/>
          <a:p>
            <a:fld id="{1536460B-64DA-48BF-80B8-F9A20B43C412}" type="slidenum">
              <a:rPr lang="en-GB" smtClean="0"/>
              <a:t>32</a:t>
            </a:fld>
            <a:endParaRPr lang="en-GB"/>
          </a:p>
        </p:txBody>
      </p:sp>
    </p:spTree>
    <p:extLst>
      <p:ext uri="{BB962C8B-B14F-4D97-AF65-F5344CB8AC3E}">
        <p14:creationId xmlns:p14="http://schemas.microsoft.com/office/powerpoint/2010/main" val="33980780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35</a:t>
            </a:fld>
            <a:endParaRPr lang="en-GB"/>
          </a:p>
        </p:txBody>
      </p:sp>
    </p:spTree>
    <p:extLst>
      <p:ext uri="{BB962C8B-B14F-4D97-AF65-F5344CB8AC3E}">
        <p14:creationId xmlns:p14="http://schemas.microsoft.com/office/powerpoint/2010/main" val="12609865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6460B-64DA-48BF-80B8-F9A20B43C412}" type="slidenum">
              <a:rPr lang="en-GB" smtClean="0"/>
              <a:t>36</a:t>
            </a:fld>
            <a:endParaRPr lang="en-GB"/>
          </a:p>
        </p:txBody>
      </p:sp>
    </p:spTree>
    <p:extLst>
      <p:ext uri="{BB962C8B-B14F-4D97-AF65-F5344CB8AC3E}">
        <p14:creationId xmlns:p14="http://schemas.microsoft.com/office/powerpoint/2010/main" val="4138455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49BFA-2EAA-774E-14AF-24DDD2C4E7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C5D6F8-DAAB-A922-165A-0B34EE252A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019BDE-88C5-F4DC-6743-AAD7472C3EEC}"/>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5" name="Footer Placeholder 4">
            <a:extLst>
              <a:ext uri="{FF2B5EF4-FFF2-40B4-BE49-F238E27FC236}">
                <a16:creationId xmlns:a16="http://schemas.microsoft.com/office/drawing/2014/main" id="{7181B950-32B1-A4F8-0483-0B717733D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05C1D2-1223-D168-CB4A-F60C388DDC38}"/>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2622396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2D61A-E791-23BD-36AD-798720C729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502F59-B4B6-7583-3592-6B72A065AE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4E601E-F7FA-2CC6-4E08-EEA8C9E55393}"/>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5" name="Footer Placeholder 4">
            <a:extLst>
              <a:ext uri="{FF2B5EF4-FFF2-40B4-BE49-F238E27FC236}">
                <a16:creationId xmlns:a16="http://schemas.microsoft.com/office/drawing/2014/main" id="{6C538EC8-33C1-D5D7-75C5-1C3EE61795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ADB0AF-EF6B-FFA1-256D-BB2AE7FA7726}"/>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2863324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47DB8-BEF5-4379-218D-838C6FE23D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4A4C94-AD6A-BA06-5228-F093D9C218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BCBF55-4156-BE2D-47A6-78EA1D28BC11}"/>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5" name="Footer Placeholder 4">
            <a:extLst>
              <a:ext uri="{FF2B5EF4-FFF2-40B4-BE49-F238E27FC236}">
                <a16:creationId xmlns:a16="http://schemas.microsoft.com/office/drawing/2014/main" id="{8EC4AC16-3BBD-2542-512C-77716FABD5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CCAC6-0238-90AD-44B4-BDDFD1E09ED4}"/>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1741308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ADB6-937E-4270-C065-46C63CC154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45322A-E684-5C54-F25B-0C59A5FE21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403E0F-0D2E-9BAB-B08B-7408188E95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0B1A89-18EC-75AC-6AEA-ABAFC9F5959D}"/>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6" name="Footer Placeholder 5">
            <a:extLst>
              <a:ext uri="{FF2B5EF4-FFF2-40B4-BE49-F238E27FC236}">
                <a16:creationId xmlns:a16="http://schemas.microsoft.com/office/drawing/2014/main" id="{0CE6F2A1-B9E3-5F25-29A8-2ABDD98505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2844EF-290C-C033-D26A-936A0F8D856B}"/>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2759135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4C33A-3C0E-1304-DB07-A7EE23ACA0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047AEC-7DB0-E736-FC53-6CE7A767D8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4074FC-1FE0-3DCD-7BC2-D331C132EF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56F4CD-4F91-B926-E3F8-D81BE42CC2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037CA7-03AF-F731-6F48-BE96E0AADE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8CBFB8-FF6C-03FB-44FE-1CFEC1055147}"/>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8" name="Footer Placeholder 7">
            <a:extLst>
              <a:ext uri="{FF2B5EF4-FFF2-40B4-BE49-F238E27FC236}">
                <a16:creationId xmlns:a16="http://schemas.microsoft.com/office/drawing/2014/main" id="{AB3EBC6E-ED70-433F-7B96-B7FD6530B8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A82F52-5F91-8A1A-EDB9-FCB8C9DC8669}"/>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4176820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AC51D-938E-7636-2697-A5EBB9F6B9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C5A084-48FC-6056-FAD5-8B3C5AD51FEF}"/>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4" name="Footer Placeholder 3">
            <a:extLst>
              <a:ext uri="{FF2B5EF4-FFF2-40B4-BE49-F238E27FC236}">
                <a16:creationId xmlns:a16="http://schemas.microsoft.com/office/drawing/2014/main" id="{016C1988-83EF-57F2-26DB-3C24BAFCD2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7E976-ECB7-7EA4-560F-CD7E8772AF32}"/>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1255077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A87FE7-B51B-349E-A0CF-E478E74B11A6}"/>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3" name="Footer Placeholder 2">
            <a:extLst>
              <a:ext uri="{FF2B5EF4-FFF2-40B4-BE49-F238E27FC236}">
                <a16:creationId xmlns:a16="http://schemas.microsoft.com/office/drawing/2014/main" id="{0F52A6D3-C5A4-A2F8-4C2E-C52CC8B228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3168D8-41E6-744F-E12E-904888EFEA44}"/>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1069249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9987-5B9C-04CE-D229-1C7BF09822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2DE439-E47E-1214-EB51-637CD37DF1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219B32-684A-0580-69E5-EBA7AB545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D0925E-6AC3-0324-2E35-BBF9A4CD0346}"/>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6" name="Footer Placeholder 5">
            <a:extLst>
              <a:ext uri="{FF2B5EF4-FFF2-40B4-BE49-F238E27FC236}">
                <a16:creationId xmlns:a16="http://schemas.microsoft.com/office/drawing/2014/main" id="{457C92AA-D436-24F5-DB78-D1F7262BF0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CCB248-5EBB-C349-FE7C-9E12D1EB8EAD}"/>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2856816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CC58B-9C9C-00E9-1D1A-B42A5DB440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4529ED-4E2A-7747-AE25-A878ADBF7B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CB47BF-62A6-B257-C266-06090B154C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BC75CA-B93F-65B0-3F6C-5374053DCE55}"/>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6" name="Footer Placeholder 5">
            <a:extLst>
              <a:ext uri="{FF2B5EF4-FFF2-40B4-BE49-F238E27FC236}">
                <a16:creationId xmlns:a16="http://schemas.microsoft.com/office/drawing/2014/main" id="{DC637D2D-3E4E-F161-DEE6-E7F7254CD5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7DC426-1754-89A5-FFB2-C85CCA899BF2}"/>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919697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0CAD1-E07F-1680-7F06-38659C8C0D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64CA33-BC75-3D8F-E173-86BB44A8F2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77E2F0-0805-C253-796C-23567E8CE3E2}"/>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5" name="Footer Placeholder 4">
            <a:extLst>
              <a:ext uri="{FF2B5EF4-FFF2-40B4-BE49-F238E27FC236}">
                <a16:creationId xmlns:a16="http://schemas.microsoft.com/office/drawing/2014/main" id="{CC2AF144-0C58-C43B-BD56-38320BE52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8DA49E-4912-CB4E-BF61-AA50016339AD}"/>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2321581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471447-5C41-A938-E339-0FBF5B3B2F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A67EF1-1A23-E781-2BA4-F9481BE98B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079F2B-B81E-BAC5-E168-E6E73AFCC189}"/>
              </a:ext>
            </a:extLst>
          </p:cNvPr>
          <p:cNvSpPr>
            <a:spLocks noGrp="1"/>
          </p:cNvSpPr>
          <p:nvPr>
            <p:ph type="dt" sz="half" idx="10"/>
          </p:nvPr>
        </p:nvSpPr>
        <p:spPr/>
        <p:txBody>
          <a:bodyPr/>
          <a:lstStyle/>
          <a:p>
            <a:fld id="{B809E0E2-012B-4883-8F66-36DDA9B15391}" type="datetimeFigureOut">
              <a:rPr lang="en-GB" smtClean="0"/>
              <a:t>31/01/2025</a:t>
            </a:fld>
            <a:endParaRPr lang="en-GB"/>
          </a:p>
        </p:txBody>
      </p:sp>
      <p:sp>
        <p:nvSpPr>
          <p:cNvPr id="5" name="Footer Placeholder 4">
            <a:extLst>
              <a:ext uri="{FF2B5EF4-FFF2-40B4-BE49-F238E27FC236}">
                <a16:creationId xmlns:a16="http://schemas.microsoft.com/office/drawing/2014/main" id="{6D7FF247-56A6-22AB-AFF2-7FFA9C935F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1C0882-F275-50DA-FFA4-DAFF7162CA98}"/>
              </a:ext>
            </a:extLst>
          </p:cNvPr>
          <p:cNvSpPr>
            <a:spLocks noGrp="1"/>
          </p:cNvSpPr>
          <p:nvPr>
            <p:ph type="sldNum" sz="quarter" idx="12"/>
          </p:nvPr>
        </p:nvSpPr>
        <p:spPr/>
        <p:txBody>
          <a:bodyPr/>
          <a:lstStyle/>
          <a:p>
            <a:fld id="{0D179525-01FF-4B8D-A8C3-C89179281D49}" type="slidenum">
              <a:rPr lang="en-GB" smtClean="0"/>
              <a:t>‹#›</a:t>
            </a:fld>
            <a:endParaRPr lang="en-GB"/>
          </a:p>
        </p:txBody>
      </p:sp>
    </p:spTree>
    <p:extLst>
      <p:ext uri="{BB962C8B-B14F-4D97-AF65-F5344CB8AC3E}">
        <p14:creationId xmlns:p14="http://schemas.microsoft.com/office/powerpoint/2010/main" val="2112827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76B07A-9BD4-4316-0A5A-50E145D020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8C70A1-767E-3256-E7E8-0916442A1D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626740-C0D9-F81B-C547-E4D104AD9D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09E0E2-012B-4883-8F66-36DDA9B15391}" type="datetimeFigureOut">
              <a:rPr lang="en-GB" smtClean="0"/>
              <a:t>31/01/2025</a:t>
            </a:fld>
            <a:endParaRPr lang="en-GB"/>
          </a:p>
        </p:txBody>
      </p:sp>
      <p:sp>
        <p:nvSpPr>
          <p:cNvPr id="5" name="Footer Placeholder 4">
            <a:extLst>
              <a:ext uri="{FF2B5EF4-FFF2-40B4-BE49-F238E27FC236}">
                <a16:creationId xmlns:a16="http://schemas.microsoft.com/office/drawing/2014/main" id="{980D54E8-B4E5-CB0C-EA44-F6758D6624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CEE464-F2DB-0D7C-96DA-2AB8918513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179525-01FF-4B8D-A8C3-C89179281D49}" type="slidenum">
              <a:rPr lang="en-GB" smtClean="0"/>
              <a:t>‹#›</a:t>
            </a:fld>
            <a:endParaRPr lang="en-GB"/>
          </a:p>
        </p:txBody>
      </p:sp>
    </p:spTree>
    <p:extLst>
      <p:ext uri="{BB962C8B-B14F-4D97-AF65-F5344CB8AC3E}">
        <p14:creationId xmlns:p14="http://schemas.microsoft.com/office/powerpoint/2010/main" val="2813974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hyperlink" Target="https://www.legislation.gov.uk/uksi/1986/1078/contents" TargetMode="Externa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90.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80.png"/><Relationship Id="rId4" Type="http://schemas.openxmlformats.org/officeDocument/2006/relationships/customXml" Target="../ink/ink1.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jpeg"/><Relationship Id="rId7"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952228" y="743447"/>
            <a:ext cx="3973385" cy="3692028"/>
          </a:xfrm>
          <a:noFill/>
        </p:spPr>
        <p:txBody>
          <a:bodyPr>
            <a:normAutofit/>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952229" y="4629234"/>
            <a:ext cx="3973386" cy="1485319"/>
          </a:xfrm>
          <a:noFill/>
        </p:spPr>
        <p:txBody>
          <a:bodyPr>
            <a:normAutofit/>
          </a:bodyPr>
          <a:lstStyle/>
          <a:p>
            <a:pPr algn="l"/>
            <a:r>
              <a:rPr lang="en-GB" b="1" dirty="0"/>
              <a:t>Construction and use offences.</a:t>
            </a:r>
          </a:p>
        </p:txBody>
      </p:sp>
    </p:spTree>
    <p:extLst>
      <p:ext uri="{BB962C8B-B14F-4D97-AF65-F5344CB8AC3E}">
        <p14:creationId xmlns:p14="http://schemas.microsoft.com/office/powerpoint/2010/main" val="363498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a:bodyPr>
          <a:lstStyle/>
          <a:p>
            <a:pPr algn="l"/>
            <a:r>
              <a:rPr lang="en-GB" dirty="0"/>
              <a:t>Explain intended purpose.</a:t>
            </a:r>
          </a:p>
          <a:p>
            <a:pPr algn="l"/>
            <a:r>
              <a:rPr lang="en-GB" dirty="0"/>
              <a:t>Identify basic construction and use offences, relating to condition of the vehicle, for example, lights, brakes, vision and load.</a:t>
            </a:r>
          </a:p>
          <a:p>
            <a:pPr algn="l"/>
            <a:r>
              <a:rPr lang="en-GB" dirty="0"/>
              <a:t>Understand the consequences of not adhering to Construction and Use regulations.</a:t>
            </a:r>
          </a:p>
        </p:txBody>
      </p:sp>
    </p:spTree>
    <p:extLst>
      <p:ext uri="{BB962C8B-B14F-4D97-AF65-F5344CB8AC3E}">
        <p14:creationId xmlns:p14="http://schemas.microsoft.com/office/powerpoint/2010/main" val="3027273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FB74790-0881-DB4B-5107-DFE6BAEFD642}"/>
              </a:ext>
            </a:extLst>
          </p:cNvPr>
          <p:cNvPicPr>
            <a:picLocks noGrp="1" noChangeAspect="1"/>
          </p:cNvPicPr>
          <p:nvPr>
            <p:ph idx="1"/>
          </p:nvPr>
        </p:nvPicPr>
        <p:blipFill>
          <a:blip r:embed="rId3"/>
          <a:stretch>
            <a:fillRect/>
          </a:stretch>
        </p:blipFill>
        <p:spPr>
          <a:xfrm>
            <a:off x="643467" y="852679"/>
            <a:ext cx="10905066" cy="5152642"/>
          </a:xfrm>
          <a:prstGeom prst="rect">
            <a:avLst/>
          </a:prstGeom>
        </p:spPr>
      </p:pic>
    </p:spTree>
    <p:extLst>
      <p:ext uri="{BB962C8B-B14F-4D97-AF65-F5344CB8AC3E}">
        <p14:creationId xmlns:p14="http://schemas.microsoft.com/office/powerpoint/2010/main" val="2746772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B5FC3C4-AF6D-D761-8386-F1CF1ED1100E}"/>
              </a:ext>
            </a:extLst>
          </p:cNvPr>
          <p:cNvPicPr>
            <a:picLocks noGrp="1" noChangeAspect="1"/>
          </p:cNvPicPr>
          <p:nvPr>
            <p:ph idx="1"/>
          </p:nvPr>
        </p:nvPicPr>
        <p:blipFill>
          <a:blip r:embed="rId2"/>
          <a:srcRect r="133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C45BD-645A-2C5E-1EEC-631271DCBB0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Seatbelts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6432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65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F61A03B-BF88-C47D-5A7B-C5DA2E957ED1}"/>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464160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5B857-F436-7A76-4CFC-5854FC743981}"/>
              </a:ext>
            </a:extLst>
          </p:cNvPr>
          <p:cNvSpPr>
            <a:spLocks noGrp="1"/>
          </p:cNvSpPr>
          <p:nvPr>
            <p:ph type="title"/>
          </p:nvPr>
        </p:nvSpPr>
        <p:spPr>
          <a:xfrm>
            <a:off x="761802" y="240241"/>
            <a:ext cx="10760054" cy="1228299"/>
          </a:xfrm>
        </p:spPr>
        <p:txBody>
          <a:bodyPr>
            <a:normAutofit/>
          </a:bodyPr>
          <a:lstStyle/>
          <a:p>
            <a:r>
              <a:rPr lang="en-GB" sz="4000" dirty="0"/>
              <a:t>Seat belts</a:t>
            </a:r>
          </a:p>
        </p:txBody>
      </p:sp>
      <p:sp>
        <p:nvSpPr>
          <p:cNvPr id="3" name="Content Placeholder 2">
            <a:extLst>
              <a:ext uri="{FF2B5EF4-FFF2-40B4-BE49-F238E27FC236}">
                <a16:creationId xmlns:a16="http://schemas.microsoft.com/office/drawing/2014/main" id="{45F616D9-53D2-9BA7-63F4-158B91DDE241}"/>
              </a:ext>
            </a:extLst>
          </p:cNvPr>
          <p:cNvSpPr>
            <a:spLocks noGrp="1"/>
          </p:cNvSpPr>
          <p:nvPr>
            <p:ph idx="1"/>
          </p:nvPr>
        </p:nvSpPr>
        <p:spPr>
          <a:xfrm>
            <a:off x="761802" y="1969358"/>
            <a:ext cx="4864875" cy="4202842"/>
          </a:xfrm>
        </p:spPr>
        <p:txBody>
          <a:bodyPr anchor="ctr">
            <a:normAutofit lnSpcReduction="10000"/>
          </a:bodyPr>
          <a:lstStyle/>
          <a:p>
            <a:r>
              <a:rPr lang="en-GB" sz="1800" dirty="0">
                <a:latin typeface="Arial" panose="020B0604020202020204" pitchFamily="34" charset="0"/>
                <a:cs typeface="Arial" panose="020B0604020202020204" pitchFamily="34" charset="0"/>
              </a:rPr>
              <a:t>The fitting of and wearing of seatbelts became compulsory in 1983. Provided seat belts are fitted and where they are they must be used by one occupant only.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Children under 135cm (4’9”), tall must be seated in a car seat suitable to their height.</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There are a few exceptions, including classic car, no seatbelts fitted (at  point of manufacture), These cannot carry a child under three.</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Cannot wear it for medical reason (must have doctor’s exemption certificate).</a:t>
            </a:r>
          </a:p>
          <a:p>
            <a:endParaRPr lang="en-GB" sz="1400" dirty="0"/>
          </a:p>
          <a:p>
            <a:endParaRPr lang="en-GB" sz="1400" dirty="0"/>
          </a:p>
        </p:txBody>
      </p:sp>
      <p:pic>
        <p:nvPicPr>
          <p:cNvPr id="7" name="Picture 6" descr="A car seat with baby in it&#10;&#10;Description automatically generated with medium confidence">
            <a:extLst>
              <a:ext uri="{FF2B5EF4-FFF2-40B4-BE49-F238E27FC236}">
                <a16:creationId xmlns:a16="http://schemas.microsoft.com/office/drawing/2014/main" id="{8919015F-23EB-E194-4B33-ACF3866D681F}"/>
              </a:ext>
            </a:extLst>
          </p:cNvPr>
          <p:cNvPicPr>
            <a:picLocks noChangeAspect="1"/>
          </p:cNvPicPr>
          <p:nvPr/>
        </p:nvPicPr>
        <p:blipFill>
          <a:blip r:embed="rId3"/>
          <a:stretch>
            <a:fillRect/>
          </a:stretch>
        </p:blipFill>
        <p:spPr>
          <a:xfrm>
            <a:off x="6343650" y="3383723"/>
            <a:ext cx="5178206" cy="1682917"/>
          </a:xfrm>
          <a:prstGeom prst="rect">
            <a:avLst/>
          </a:prstGeom>
        </p:spPr>
      </p:pic>
    </p:spTree>
    <p:extLst>
      <p:ext uri="{BB962C8B-B14F-4D97-AF65-F5344CB8AC3E}">
        <p14:creationId xmlns:p14="http://schemas.microsoft.com/office/powerpoint/2010/main" val="1746650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B140E6-C9A1-8289-6676-794E548D0314}"/>
              </a:ext>
            </a:extLst>
          </p:cNvPr>
          <p:cNvSpPr>
            <a:spLocks noGrp="1"/>
          </p:cNvSpPr>
          <p:nvPr>
            <p:ph idx="1"/>
          </p:nvPr>
        </p:nvSpPr>
        <p:spPr>
          <a:xfrm>
            <a:off x="838200" y="616567"/>
            <a:ext cx="10515600" cy="5560396"/>
          </a:xfrm>
        </p:spPr>
        <p:txBody>
          <a:bodyPr>
            <a:normAutofit/>
          </a:bodyPr>
          <a:lstStyle/>
          <a:p>
            <a:r>
              <a:rPr lang="en-GB" sz="2800" dirty="0"/>
              <a:t>.</a:t>
            </a:r>
          </a:p>
          <a:p>
            <a:r>
              <a:rPr lang="en-GB" dirty="0"/>
              <a:t>Requirements to Wear Seatbelts: </a:t>
            </a:r>
            <a:endParaRPr lang="en-GB" sz="2800" dirty="0"/>
          </a:p>
          <a:p>
            <a:endParaRPr lang="en-GB" sz="2800" dirty="0"/>
          </a:p>
          <a:p>
            <a:endParaRPr lang="en-GB" dirty="0"/>
          </a:p>
        </p:txBody>
      </p:sp>
      <p:sp>
        <p:nvSpPr>
          <p:cNvPr id="6" name="TextBox 5">
            <a:extLst>
              <a:ext uri="{FF2B5EF4-FFF2-40B4-BE49-F238E27FC236}">
                <a16:creationId xmlns:a16="http://schemas.microsoft.com/office/drawing/2014/main" id="{1379BD15-D8E9-8CFE-92E6-9E6E418E4CB2}"/>
              </a:ext>
            </a:extLst>
          </p:cNvPr>
          <p:cNvSpPr txBox="1"/>
          <p:nvPr/>
        </p:nvSpPr>
        <p:spPr>
          <a:xfrm>
            <a:off x="618309" y="2415515"/>
            <a:ext cx="11242765" cy="2585323"/>
          </a:xfrm>
          <a:prstGeom prst="rect">
            <a:avLst/>
          </a:prstGeom>
          <a:noFill/>
        </p:spPr>
        <p:txBody>
          <a:bodyPr wrap="square">
            <a:spAutoFit/>
          </a:bodyPr>
          <a:lstStyle/>
          <a:p>
            <a:pPr algn="ctr"/>
            <a:r>
              <a:rPr lang="en-GB" dirty="0"/>
              <a:t>Section 14 (3) RTA 1988 Adults in the front and rear of vehicles. </a:t>
            </a:r>
          </a:p>
          <a:p>
            <a:pPr algn="ctr"/>
            <a:r>
              <a:rPr lang="en-GB" dirty="0"/>
              <a:t>Every person aged 14 years or more who is :- </a:t>
            </a:r>
          </a:p>
          <a:p>
            <a:pPr algn="ctr"/>
            <a:endParaRPr lang="en-GB" dirty="0"/>
          </a:p>
          <a:p>
            <a:pPr algn="ctr"/>
            <a:r>
              <a:rPr lang="en-GB" dirty="0"/>
              <a:t>•driving, or </a:t>
            </a:r>
          </a:p>
          <a:p>
            <a:pPr algn="ctr"/>
            <a:endParaRPr lang="en-GB" dirty="0"/>
          </a:p>
          <a:p>
            <a:pPr algn="ctr"/>
            <a:r>
              <a:rPr lang="en-GB" dirty="0"/>
              <a:t>•riding in the front or rear seat of, any motor vehicle (other than a two wheeled motorcycle with or without a side car) shall wear an adult belt where one is available. </a:t>
            </a:r>
          </a:p>
          <a:p>
            <a:pPr algn="ctr"/>
            <a:endParaRPr lang="en-GB" dirty="0"/>
          </a:p>
          <a:p>
            <a:pPr algn="ctr"/>
            <a:r>
              <a:rPr lang="en-GB" dirty="0"/>
              <a:t>No person other than the person actually committing the contravention is guilty of an offence</a:t>
            </a:r>
          </a:p>
        </p:txBody>
      </p:sp>
    </p:spTree>
    <p:extLst>
      <p:ext uri="{BB962C8B-B14F-4D97-AF65-F5344CB8AC3E}">
        <p14:creationId xmlns:p14="http://schemas.microsoft.com/office/powerpoint/2010/main" val="2158915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seat&#10;&#10;Description automatically generated">
            <a:extLst>
              <a:ext uri="{FF2B5EF4-FFF2-40B4-BE49-F238E27FC236}">
                <a16:creationId xmlns:a16="http://schemas.microsoft.com/office/drawing/2014/main" id="{47AB7CF0-2EBE-C412-8EF0-B888BEEDFD56}"/>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3015721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car seat&#10;&#10;Description automatically generated">
            <a:extLst>
              <a:ext uri="{FF2B5EF4-FFF2-40B4-BE49-F238E27FC236}">
                <a16:creationId xmlns:a16="http://schemas.microsoft.com/office/drawing/2014/main" id="{AC6A2B4D-17BC-6AF8-10E9-7FC59C84D02C}"/>
              </a:ext>
            </a:extLst>
          </p:cNvPr>
          <p:cNvPicPr>
            <a:picLocks noGrp="1" noChangeAspect="1"/>
          </p:cNvPicPr>
          <p:nvPr>
            <p:ph idx="1"/>
          </p:nvPr>
        </p:nvPicPr>
        <p:blipFill>
          <a:blip r:embed="rId3"/>
          <a:stretch>
            <a:fillRect/>
          </a:stretch>
        </p:blipFill>
        <p:spPr>
          <a:xfrm>
            <a:off x="643467" y="811785"/>
            <a:ext cx="10905066" cy="5234430"/>
          </a:xfrm>
          <a:prstGeom prst="rect">
            <a:avLst/>
          </a:prstGeom>
        </p:spPr>
      </p:pic>
    </p:spTree>
    <p:extLst>
      <p:ext uri="{BB962C8B-B14F-4D97-AF65-F5344CB8AC3E}">
        <p14:creationId xmlns:p14="http://schemas.microsoft.com/office/powerpoint/2010/main" val="647383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hite rectangular grid with black text&#10;&#10;Description automatically generated">
            <a:extLst>
              <a:ext uri="{FF2B5EF4-FFF2-40B4-BE49-F238E27FC236}">
                <a16:creationId xmlns:a16="http://schemas.microsoft.com/office/drawing/2014/main" id="{311B3529-9095-700B-F06F-72CCFA657DC0}"/>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1739889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hite background with black text&#10;&#10;Description automatically generated">
            <a:extLst>
              <a:ext uri="{FF2B5EF4-FFF2-40B4-BE49-F238E27FC236}">
                <a16:creationId xmlns:a16="http://schemas.microsoft.com/office/drawing/2014/main" id="{398F1208-423B-4E80-BB08-44D5D0157733}"/>
              </a:ext>
            </a:extLst>
          </p:cNvPr>
          <p:cNvPicPr>
            <a:picLocks noGrp="1" noChangeAspect="1"/>
          </p:cNvPicPr>
          <p:nvPr>
            <p:ph idx="1"/>
          </p:nvPr>
        </p:nvPicPr>
        <p:blipFill>
          <a:blip r:embed="rId3"/>
          <a:stretch>
            <a:fillRect/>
          </a:stretch>
        </p:blipFill>
        <p:spPr>
          <a:xfrm>
            <a:off x="643467" y="770891"/>
            <a:ext cx="10905066" cy="5316218"/>
          </a:xfrm>
          <a:prstGeom prst="rect">
            <a:avLst/>
          </a:prstGeom>
        </p:spPr>
      </p:pic>
    </p:spTree>
    <p:extLst>
      <p:ext uri="{BB962C8B-B14F-4D97-AF65-F5344CB8AC3E}">
        <p14:creationId xmlns:p14="http://schemas.microsoft.com/office/powerpoint/2010/main" val="3079700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78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CA789E4-331F-2722-3452-7DCBE709A25D}"/>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3297841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CA8FB62-6A27-BBFA-E222-2D6133E7F4ED}"/>
              </a:ext>
            </a:extLst>
          </p:cNvPr>
          <p:cNvPicPr>
            <a:picLocks noGrp="1" noChangeAspect="1"/>
          </p:cNvPicPr>
          <p:nvPr>
            <p:ph idx="1"/>
          </p:nvPr>
        </p:nvPicPr>
        <p:blipFill>
          <a:blip r:embed="rId3"/>
          <a:stretch>
            <a:fillRect/>
          </a:stretch>
        </p:blipFill>
        <p:spPr>
          <a:xfrm>
            <a:off x="643467" y="825416"/>
            <a:ext cx="10905066" cy="5207168"/>
          </a:xfrm>
          <a:prstGeom prst="rect">
            <a:avLst/>
          </a:prstGeom>
        </p:spPr>
      </p:pic>
    </p:spTree>
    <p:extLst>
      <p:ext uri="{BB962C8B-B14F-4D97-AF65-F5344CB8AC3E}">
        <p14:creationId xmlns:p14="http://schemas.microsoft.com/office/powerpoint/2010/main" val="1479238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95040-B738-DA6F-125C-74F38A1EAE9D}"/>
              </a:ext>
            </a:extLst>
          </p:cNvPr>
          <p:cNvSpPr>
            <a:spLocks noGrp="1"/>
          </p:cNvSpPr>
          <p:nvPr>
            <p:ph type="title"/>
          </p:nvPr>
        </p:nvSpPr>
        <p:spPr>
          <a:xfrm>
            <a:off x="8153400" y="1128094"/>
            <a:ext cx="3434180" cy="1415270"/>
          </a:xfrm>
        </p:spPr>
        <p:txBody>
          <a:bodyPr anchor="t">
            <a:normAutofit/>
          </a:bodyPr>
          <a:lstStyle/>
          <a:p>
            <a:r>
              <a:rPr lang="en-GB" sz="3200"/>
              <a:t>Pregnancy?</a:t>
            </a:r>
          </a:p>
        </p:txBody>
      </p:sp>
      <p:pic>
        <p:nvPicPr>
          <p:cNvPr id="5" name="Picture 4">
            <a:extLst>
              <a:ext uri="{FF2B5EF4-FFF2-40B4-BE49-F238E27FC236}">
                <a16:creationId xmlns:a16="http://schemas.microsoft.com/office/drawing/2014/main" id="{9ED7413C-2E71-C14D-2A5F-88959EF1C04C}"/>
              </a:ext>
            </a:extLst>
          </p:cNvPr>
          <p:cNvPicPr>
            <a:picLocks noChangeAspect="1"/>
          </p:cNvPicPr>
          <p:nvPr/>
        </p:nvPicPr>
        <p:blipFill>
          <a:blip r:embed="rId3"/>
          <a:srcRect l="4455" r="25705" b="1"/>
          <a:stretch/>
        </p:blipFill>
        <p:spPr>
          <a:xfrm>
            <a:off x="-9886" y="10"/>
            <a:ext cx="7572605" cy="6857990"/>
          </a:xfrm>
          <a:prstGeom prst="rect">
            <a:avLst/>
          </a:prstGeom>
        </p:spPr>
      </p:pic>
      <p:cxnSp>
        <p:nvCxnSpPr>
          <p:cNvPr id="10" name="Straight Connector 9">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9576D9-B035-CE88-5994-619D067509E2}"/>
              </a:ext>
            </a:extLst>
          </p:cNvPr>
          <p:cNvSpPr>
            <a:spLocks noGrp="1"/>
          </p:cNvSpPr>
          <p:nvPr>
            <p:ph idx="1"/>
          </p:nvPr>
        </p:nvSpPr>
        <p:spPr>
          <a:xfrm>
            <a:off x="8153400" y="2543364"/>
            <a:ext cx="3434180" cy="3599019"/>
          </a:xfrm>
        </p:spPr>
        <p:txBody>
          <a:bodyPr>
            <a:normAutofit/>
          </a:bodyPr>
          <a:lstStyle/>
          <a:p>
            <a:pPr marL="0" indent="0">
              <a:buNone/>
            </a:pPr>
            <a:r>
              <a:rPr lang="en-GB" sz="2400" dirty="0">
                <a:latin typeface="Arial" panose="020B0604020202020204" pitchFamily="34" charset="0"/>
                <a:cs typeface="Arial" panose="020B0604020202020204" pitchFamily="34" charset="0"/>
              </a:rPr>
              <a:t>Pregnancy does not provide an exemption from wearing a seat belt. </a:t>
            </a:r>
          </a:p>
          <a:p>
            <a:pPr marL="0" indent="0">
              <a:buNone/>
            </a:pPr>
            <a:r>
              <a:rPr lang="en-GB" sz="2400" dirty="0">
                <a:latin typeface="Arial" panose="020B0604020202020204" pitchFamily="34" charset="0"/>
                <a:cs typeface="Arial" panose="020B0604020202020204" pitchFamily="34" charset="0"/>
              </a:rPr>
              <a:t>However, women may be able to get a medical exemption certificate. </a:t>
            </a:r>
          </a:p>
        </p:txBody>
      </p:sp>
    </p:spTree>
    <p:extLst>
      <p:ext uri="{BB962C8B-B14F-4D97-AF65-F5344CB8AC3E}">
        <p14:creationId xmlns:p14="http://schemas.microsoft.com/office/powerpoint/2010/main" val="4156561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tires with treads&#10;&#10;Description automatically generated">
            <a:extLst>
              <a:ext uri="{FF2B5EF4-FFF2-40B4-BE49-F238E27FC236}">
                <a16:creationId xmlns:a16="http://schemas.microsoft.com/office/drawing/2014/main" id="{9E2958FA-D7D0-F940-572E-9D471BED68EE}"/>
              </a:ext>
            </a:extLst>
          </p:cNvPr>
          <p:cNvPicPr>
            <a:picLocks noGrp="1" noChangeAspect="1"/>
          </p:cNvPicPr>
          <p:nvPr>
            <p:ph idx="1"/>
          </p:nvPr>
        </p:nvPicPr>
        <p:blipFill>
          <a:blip r:embed="rId2"/>
          <a:srcRect l="4889" r="1" b="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D5992-1974-3DF9-FD9C-B062EA499FC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Tyres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053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3B643-1A3E-435E-3C2B-5C36D111E5CE}"/>
              </a:ext>
            </a:extLst>
          </p:cNvPr>
          <p:cNvSpPr>
            <a:spLocks noGrp="1"/>
          </p:cNvSpPr>
          <p:nvPr>
            <p:ph type="title"/>
          </p:nvPr>
        </p:nvSpPr>
        <p:spPr>
          <a:xfrm>
            <a:off x="6392583" y="501651"/>
            <a:ext cx="4434720" cy="1716255"/>
          </a:xfrm>
        </p:spPr>
        <p:txBody>
          <a:bodyPr anchor="b">
            <a:normAutofit/>
          </a:bodyPr>
          <a:lstStyle/>
          <a:p>
            <a:r>
              <a:rPr lang="en-GB" sz="3900"/>
              <a:t>Tyres, lights and exhausts</a:t>
            </a:r>
            <a:br>
              <a:rPr lang="en-GB" sz="3900"/>
            </a:br>
            <a:endParaRPr lang="en-GB" sz="3900"/>
          </a:p>
        </p:txBody>
      </p:sp>
      <p:sp>
        <p:nvSpPr>
          <p:cNvPr id="13" name="Rectangle 1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Should I change the tire of my car because of a sidewall damage? - Quora">
            <a:extLst>
              <a:ext uri="{FF2B5EF4-FFF2-40B4-BE49-F238E27FC236}">
                <a16:creationId xmlns:a16="http://schemas.microsoft.com/office/drawing/2014/main" id="{EDA5D445-8B51-1104-4321-877E5FE295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092"/>
          <a:stretch/>
        </p:blipFill>
        <p:spPr bwMode="auto">
          <a:xfrm>
            <a:off x="279143" y="299509"/>
            <a:ext cx="2456683" cy="25090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Tyre Damage: Differences Between ...">
            <a:extLst>
              <a:ext uri="{FF2B5EF4-FFF2-40B4-BE49-F238E27FC236}">
                <a16:creationId xmlns:a16="http://schemas.microsoft.com/office/drawing/2014/main" id="{1FC4579C-3642-D236-BC6C-404592E00A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472" r="23368" b="-3"/>
          <a:stretch/>
        </p:blipFill>
        <p:spPr bwMode="auto">
          <a:xfrm>
            <a:off x="3044085" y="299509"/>
            <a:ext cx="2456683" cy="25090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What Is A Bald Tyre &amp; Why Are They Dangerous? | Tyre Pressures">
            <a:extLst>
              <a:ext uri="{FF2B5EF4-FFF2-40B4-BE49-F238E27FC236}">
                <a16:creationId xmlns:a16="http://schemas.microsoft.com/office/drawing/2014/main" id="{C15C7692-BBEE-4039-97DC-7850C0DB05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31" r="1339"/>
          <a:stretch/>
        </p:blipFill>
        <p:spPr bwMode="auto">
          <a:xfrm>
            <a:off x="279143" y="3108025"/>
            <a:ext cx="5221625" cy="34504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066F05A-3EEE-393B-5D71-2923EDB25089}"/>
              </a:ext>
            </a:extLst>
          </p:cNvPr>
          <p:cNvSpPr>
            <a:spLocks noGrp="1"/>
          </p:cNvSpPr>
          <p:nvPr>
            <p:ph idx="1"/>
          </p:nvPr>
        </p:nvSpPr>
        <p:spPr>
          <a:xfrm>
            <a:off x="6392583" y="1839192"/>
            <a:ext cx="4434721" cy="4517158"/>
          </a:xfrm>
        </p:spPr>
        <p:txBody>
          <a:bodyPr anchor="t">
            <a:normAutofit lnSpcReduction="10000"/>
          </a:bodyPr>
          <a:lstStyle/>
          <a:p>
            <a:r>
              <a:rPr lang="en-GB" sz="1600" dirty="0">
                <a:solidFill>
                  <a:schemeClr val="tx1">
                    <a:alpha val="80000"/>
                  </a:schemeClr>
                </a:solidFill>
              </a:rPr>
              <a:t>Must be correctly inflated and in good condition</a:t>
            </a:r>
          </a:p>
          <a:p>
            <a:r>
              <a:rPr lang="en-GB" sz="1600" dirty="0">
                <a:solidFill>
                  <a:schemeClr val="tx1">
                    <a:alpha val="80000"/>
                  </a:schemeClr>
                </a:solidFill>
              </a:rPr>
              <a:t>Must be the correct tyres for the vehicle.</a:t>
            </a:r>
          </a:p>
          <a:p>
            <a:r>
              <a:rPr lang="en-GB" sz="1600" dirty="0">
                <a:solidFill>
                  <a:schemeClr val="tx1">
                    <a:alpha val="80000"/>
                  </a:schemeClr>
                </a:solidFill>
              </a:rPr>
              <a:t>Tyres 1.6mm tread over the whole </a:t>
            </a:r>
            <a:r>
              <a:rPr lang="en-GB" sz="1600" b="1" dirty="0">
                <a:solidFill>
                  <a:schemeClr val="tx1">
                    <a:alpha val="80000"/>
                  </a:schemeClr>
                </a:solidFill>
              </a:rPr>
              <a:t>central</a:t>
            </a:r>
            <a:r>
              <a:rPr lang="en-GB" sz="1600" dirty="0">
                <a:solidFill>
                  <a:schemeClr val="tx1">
                    <a:alpha val="80000"/>
                  </a:schemeClr>
                </a:solidFill>
              </a:rPr>
              <a:t> ¾ of the tread.</a:t>
            </a:r>
          </a:p>
          <a:p>
            <a:r>
              <a:rPr lang="en-GB" sz="1600" dirty="0">
                <a:solidFill>
                  <a:schemeClr val="tx1">
                    <a:alpha val="80000"/>
                  </a:schemeClr>
                </a:solidFill>
              </a:rPr>
              <a:t>Cuts larger than 25mm or 10% of section width not allowed.</a:t>
            </a:r>
          </a:p>
          <a:p>
            <a:r>
              <a:rPr lang="en-GB" sz="1600" dirty="0">
                <a:solidFill>
                  <a:schemeClr val="tx1">
                    <a:alpha val="80000"/>
                  </a:schemeClr>
                </a:solidFill>
              </a:rPr>
              <a:t>Exposed cord not allowed.</a:t>
            </a:r>
          </a:p>
          <a:p>
            <a:r>
              <a:rPr lang="en-GB" sz="1600" dirty="0">
                <a:solidFill>
                  <a:schemeClr val="tx1">
                    <a:alpha val="80000"/>
                  </a:schemeClr>
                </a:solidFill>
              </a:rPr>
              <a:t>Lumps, bulges and tears not allowed.</a:t>
            </a:r>
          </a:p>
          <a:p>
            <a:r>
              <a:rPr lang="en-GB" sz="1600" dirty="0">
                <a:solidFill>
                  <a:schemeClr val="tx1">
                    <a:alpha val="80000"/>
                  </a:schemeClr>
                </a:solidFill>
              </a:rPr>
              <a:t>Gage should be used to measure tyre tread depth.</a:t>
            </a:r>
          </a:p>
          <a:p>
            <a:r>
              <a:rPr lang="en-GB" sz="1600" dirty="0">
                <a:solidFill>
                  <a:schemeClr val="tx1">
                    <a:alpha val="80000"/>
                  </a:schemeClr>
                </a:solidFill>
              </a:rPr>
              <a:t>When reporting for areas with no tread term “devoid of tread to be used”.</a:t>
            </a:r>
          </a:p>
          <a:p>
            <a:endParaRPr lang="en-GB" sz="1300" dirty="0">
              <a:solidFill>
                <a:schemeClr val="tx1">
                  <a:alpha val="80000"/>
                </a:schemeClr>
              </a:solidFill>
            </a:endParaRPr>
          </a:p>
          <a:p>
            <a:r>
              <a:rPr lang="en-GB" sz="1300" dirty="0">
                <a:solidFill>
                  <a:schemeClr val="tx1">
                    <a:alpha val="80000"/>
                  </a:schemeClr>
                </a:solidFill>
                <a:hlinkClick r:id="rId5"/>
              </a:rPr>
              <a:t>The Road Vehicles (Construction and Use) Regulations 1986 (legislation.gov.uk)</a:t>
            </a:r>
            <a:endParaRPr lang="en-GB" sz="1300" dirty="0">
              <a:solidFill>
                <a:schemeClr val="tx1">
                  <a:alpha val="80000"/>
                </a:schemeClr>
              </a:solidFill>
            </a:endParaRPr>
          </a:p>
          <a:p>
            <a:endParaRPr lang="en-GB" sz="1300" dirty="0">
              <a:solidFill>
                <a:schemeClr val="tx1">
                  <a:alpha val="80000"/>
                </a:schemeClr>
              </a:solidFill>
            </a:endParaRPr>
          </a:p>
        </p:txBody>
      </p:sp>
      <p:cxnSp>
        <p:nvCxnSpPr>
          <p:cNvPr id="15" name="Straight Connector 1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926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document&#10;&#10;Description automatically generated">
            <a:extLst>
              <a:ext uri="{FF2B5EF4-FFF2-40B4-BE49-F238E27FC236}">
                <a16:creationId xmlns:a16="http://schemas.microsoft.com/office/drawing/2014/main" id="{B1B97244-8A79-D658-C34A-80CA038CDEC3}"/>
              </a:ext>
            </a:extLst>
          </p:cNvPr>
          <p:cNvPicPr>
            <a:picLocks noGrp="1" noChangeAspect="1"/>
          </p:cNvPicPr>
          <p:nvPr>
            <p:ph idx="1"/>
          </p:nvPr>
        </p:nvPicPr>
        <p:blipFill>
          <a:blip r:embed="rId3"/>
          <a:srcRect l="7963" r="7132"/>
          <a:stretch/>
        </p:blipFill>
        <p:spPr>
          <a:xfrm>
            <a:off x="20" y="1282"/>
            <a:ext cx="12191980" cy="6856718"/>
          </a:xfrm>
          <a:prstGeom prst="rect">
            <a:avLst/>
          </a:prstGeom>
        </p:spPr>
      </p:pic>
    </p:spTree>
    <p:extLst>
      <p:ext uri="{BB962C8B-B14F-4D97-AF65-F5344CB8AC3E}">
        <p14:creationId xmlns:p14="http://schemas.microsoft.com/office/powerpoint/2010/main" val="3654139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5EC5FFC-58E0-4492-5023-9995D1F3C4BD}"/>
              </a:ext>
            </a:extLst>
          </p:cNvPr>
          <p:cNvPicPr>
            <a:picLocks noGrp="1" noChangeAspect="1"/>
          </p:cNvPicPr>
          <p:nvPr>
            <p:ph idx="1"/>
          </p:nvPr>
        </p:nvPicPr>
        <p:blipFill>
          <a:blip r:embed="rId3"/>
          <a:stretch>
            <a:fillRect/>
          </a:stretch>
        </p:blipFill>
        <p:spPr>
          <a:xfrm>
            <a:off x="219959" y="1"/>
            <a:ext cx="11752081" cy="6570132"/>
          </a:xfrm>
          <a:prstGeom prst="rect">
            <a:avLst/>
          </a:prstGeom>
        </p:spPr>
      </p:pic>
    </p:spTree>
    <p:extLst>
      <p:ext uri="{BB962C8B-B14F-4D97-AF65-F5344CB8AC3E}">
        <p14:creationId xmlns:p14="http://schemas.microsoft.com/office/powerpoint/2010/main" val="839547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0616EA34-A279-C065-7339-8CDFCAFA077E}"/>
              </a:ext>
            </a:extLst>
          </p:cNvPr>
          <p:cNvPicPr>
            <a:picLocks noGrp="1" noChangeAspect="1"/>
          </p:cNvPicPr>
          <p:nvPr>
            <p:ph idx="1"/>
          </p:nvPr>
        </p:nvPicPr>
        <p:blipFill>
          <a:blip r:embed="rId3"/>
          <a:srcRect l="8980" r="4782"/>
          <a:stretch/>
        </p:blipFill>
        <p:spPr>
          <a:xfrm>
            <a:off x="20" y="1282"/>
            <a:ext cx="12191980" cy="6856718"/>
          </a:xfrm>
          <a:prstGeom prst="rect">
            <a:avLst/>
          </a:prstGeom>
        </p:spPr>
      </p:pic>
    </p:spTree>
    <p:extLst>
      <p:ext uri="{BB962C8B-B14F-4D97-AF65-F5344CB8AC3E}">
        <p14:creationId xmlns:p14="http://schemas.microsoft.com/office/powerpoint/2010/main" val="4233678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tire&#10;&#10;Description automatically generated">
            <a:extLst>
              <a:ext uri="{FF2B5EF4-FFF2-40B4-BE49-F238E27FC236}">
                <a16:creationId xmlns:a16="http://schemas.microsoft.com/office/drawing/2014/main" id="{FC467C46-7A68-E50D-4707-92AD54C919B1}"/>
              </a:ext>
            </a:extLst>
          </p:cNvPr>
          <p:cNvPicPr>
            <a:picLocks noGrp="1" noChangeAspect="1"/>
          </p:cNvPicPr>
          <p:nvPr>
            <p:ph idx="1"/>
          </p:nvPr>
        </p:nvPicPr>
        <p:blipFill>
          <a:blip r:embed="rId3"/>
          <a:srcRect l="7392" r="6814"/>
          <a:stretch/>
        </p:blipFill>
        <p:spPr>
          <a:xfrm>
            <a:off x="20" y="1282"/>
            <a:ext cx="12191980" cy="6856718"/>
          </a:xfrm>
          <a:prstGeom prst="rect">
            <a:avLst/>
          </a:prstGeom>
        </p:spPr>
      </p:pic>
    </p:spTree>
    <p:extLst>
      <p:ext uri="{BB962C8B-B14F-4D97-AF65-F5344CB8AC3E}">
        <p14:creationId xmlns:p14="http://schemas.microsoft.com/office/powerpoint/2010/main" val="789767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he headlight of a car&#10;&#10;Description automatically generated">
            <a:extLst>
              <a:ext uri="{FF2B5EF4-FFF2-40B4-BE49-F238E27FC236}">
                <a16:creationId xmlns:a16="http://schemas.microsoft.com/office/drawing/2014/main" id="{E8402EF4-490F-8880-94D2-A95465E69F1A}"/>
              </a:ext>
            </a:extLst>
          </p:cNvPr>
          <p:cNvPicPr>
            <a:picLocks noGrp="1" noChangeAspect="1"/>
          </p:cNvPicPr>
          <p:nvPr>
            <p:ph idx="1"/>
          </p:nvPr>
        </p:nvPicPr>
        <p:blipFill>
          <a:blip r:embed="rId2"/>
          <a:srcRect l="44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850D1-CBE4-BE1A-EC27-1F9D366E5EC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Vehicle Lights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7388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AFFA2-2AA2-01FD-7CAB-8B182C80C17E}"/>
              </a:ext>
            </a:extLst>
          </p:cNvPr>
          <p:cNvSpPr>
            <a:spLocks noGrp="1"/>
          </p:cNvSpPr>
          <p:nvPr>
            <p:ph type="title"/>
          </p:nvPr>
        </p:nvSpPr>
        <p:spPr/>
        <p:txBody>
          <a:bodyPr/>
          <a:lstStyle/>
          <a:p>
            <a:r>
              <a:rPr lang="en-GB" dirty="0"/>
              <a:t>Lights,</a:t>
            </a:r>
          </a:p>
        </p:txBody>
      </p:sp>
      <p:sp>
        <p:nvSpPr>
          <p:cNvPr id="3" name="Content Placeholder 2">
            <a:extLst>
              <a:ext uri="{FF2B5EF4-FFF2-40B4-BE49-F238E27FC236}">
                <a16:creationId xmlns:a16="http://schemas.microsoft.com/office/drawing/2014/main" id="{E6EA892D-FD7E-5F4F-1D54-2717A797BF97}"/>
              </a:ext>
            </a:extLst>
          </p:cNvPr>
          <p:cNvSpPr>
            <a:spLocks noGrp="1"/>
          </p:cNvSpPr>
          <p:nvPr>
            <p:ph idx="1"/>
          </p:nvPr>
        </p:nvSpPr>
        <p:spPr>
          <a:xfrm>
            <a:off x="838200" y="1801771"/>
            <a:ext cx="10515600" cy="4351338"/>
          </a:xfrm>
        </p:spPr>
        <p:txBody>
          <a:bodyPr/>
          <a:lstStyle/>
          <a:p>
            <a:r>
              <a:rPr lang="en-GB" dirty="0"/>
              <a:t>All lights should be in good working order.      </a:t>
            </a:r>
          </a:p>
          <a:p>
            <a:pPr marL="0" indent="0">
              <a:buNone/>
            </a:pPr>
            <a:r>
              <a:rPr lang="en-GB" dirty="0"/>
              <a:t>Obligatory lights:</a:t>
            </a:r>
          </a:p>
          <a:p>
            <a:pPr marL="0" indent="0">
              <a:buNone/>
            </a:pPr>
            <a:r>
              <a:rPr lang="en-GB" dirty="0"/>
              <a:t>To the front; side lights, dipped and main beam headlights and direction indicators.</a:t>
            </a:r>
          </a:p>
          <a:p>
            <a:pPr marL="0" indent="0">
              <a:buNone/>
            </a:pPr>
            <a:r>
              <a:rPr lang="en-GB" dirty="0"/>
              <a:t>To the rear; position lights (all four corners), direction indicators, stop lights, fog lights, registration plate lamp, reflector and hazard warning lights.</a:t>
            </a:r>
          </a:p>
        </p:txBody>
      </p:sp>
      <p:pic>
        <p:nvPicPr>
          <p:cNvPr id="5" name="Picture 4">
            <a:extLst>
              <a:ext uri="{FF2B5EF4-FFF2-40B4-BE49-F238E27FC236}">
                <a16:creationId xmlns:a16="http://schemas.microsoft.com/office/drawing/2014/main" id="{1A07AC09-A151-7CB1-3294-C51BA571D110}"/>
              </a:ext>
            </a:extLst>
          </p:cNvPr>
          <p:cNvPicPr>
            <a:picLocks noChangeAspect="1"/>
          </p:cNvPicPr>
          <p:nvPr/>
        </p:nvPicPr>
        <p:blipFill>
          <a:blip r:embed="rId2"/>
          <a:stretch>
            <a:fillRect/>
          </a:stretch>
        </p:blipFill>
        <p:spPr>
          <a:xfrm>
            <a:off x="9430247" y="94621"/>
            <a:ext cx="2241752" cy="1707150"/>
          </a:xfrm>
          <a:prstGeom prst="rect">
            <a:avLst/>
          </a:prstGeom>
        </p:spPr>
      </p:pic>
      <p:pic>
        <p:nvPicPr>
          <p:cNvPr id="7" name="Picture 6">
            <a:extLst>
              <a:ext uri="{FF2B5EF4-FFF2-40B4-BE49-F238E27FC236}">
                <a16:creationId xmlns:a16="http://schemas.microsoft.com/office/drawing/2014/main" id="{B8A2C23A-53F7-47DA-5222-CC8D6F615D8E}"/>
              </a:ext>
            </a:extLst>
          </p:cNvPr>
          <p:cNvPicPr>
            <a:picLocks noChangeAspect="1"/>
          </p:cNvPicPr>
          <p:nvPr/>
        </p:nvPicPr>
        <p:blipFill>
          <a:blip r:embed="rId3"/>
          <a:stretch>
            <a:fillRect/>
          </a:stretch>
        </p:blipFill>
        <p:spPr>
          <a:xfrm>
            <a:off x="8094428" y="4675368"/>
            <a:ext cx="3802946" cy="1900362"/>
          </a:xfrm>
          <a:prstGeom prst="rect">
            <a:avLst/>
          </a:prstGeom>
        </p:spPr>
      </p:pic>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8555D602-2E10-350D-A872-7B435D64B1FD}"/>
                  </a:ext>
                </a:extLst>
              </p14:cNvPr>
              <p14:cNvContentPartPr/>
              <p14:nvPr/>
            </p14:nvContentPartPr>
            <p14:xfrm>
              <a:off x="8001094" y="4428548"/>
              <a:ext cx="3838680" cy="2104560"/>
            </p14:xfrm>
          </p:contentPart>
        </mc:Choice>
        <mc:Fallback xmlns="">
          <p:pic>
            <p:nvPicPr>
              <p:cNvPr id="10" name="Ink 9">
                <a:extLst>
                  <a:ext uri="{FF2B5EF4-FFF2-40B4-BE49-F238E27FC236}">
                    <a16:creationId xmlns:a16="http://schemas.microsoft.com/office/drawing/2014/main" id="{8555D602-2E10-350D-A872-7B435D64B1FD}"/>
                  </a:ext>
                </a:extLst>
              </p:cNvPr>
              <p:cNvPicPr/>
              <p:nvPr/>
            </p:nvPicPr>
            <p:blipFill>
              <a:blip r:embed="rId5"/>
              <a:stretch>
                <a:fillRect/>
              </a:stretch>
            </p:blipFill>
            <p:spPr>
              <a:xfrm>
                <a:off x="7994974" y="4422428"/>
                <a:ext cx="3850920" cy="2116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48D196C9-5BAB-4204-B2A9-BB855DFFB494}"/>
                  </a:ext>
                </a:extLst>
              </p14:cNvPr>
              <p14:cNvContentPartPr/>
              <p14:nvPr/>
            </p14:nvContentPartPr>
            <p14:xfrm>
              <a:off x="8075963" y="4587967"/>
              <a:ext cx="3906360" cy="2115360"/>
            </p14:xfrm>
          </p:contentPart>
        </mc:Choice>
        <mc:Fallback xmlns="">
          <p:pic>
            <p:nvPicPr>
              <p:cNvPr id="13" name="Ink 12">
                <a:extLst>
                  <a:ext uri="{FF2B5EF4-FFF2-40B4-BE49-F238E27FC236}">
                    <a16:creationId xmlns:a16="http://schemas.microsoft.com/office/drawing/2014/main" id="{48D196C9-5BAB-4204-B2A9-BB855DFFB494}"/>
                  </a:ext>
                </a:extLst>
              </p:cNvPr>
              <p:cNvPicPr/>
              <p:nvPr/>
            </p:nvPicPr>
            <p:blipFill>
              <a:blip r:embed="rId7"/>
              <a:stretch>
                <a:fillRect/>
              </a:stretch>
            </p:blipFill>
            <p:spPr>
              <a:xfrm>
                <a:off x="8066963" y="4579327"/>
                <a:ext cx="3924000" cy="2133000"/>
              </a:xfrm>
              <a:prstGeom prst="rect">
                <a:avLst/>
              </a:prstGeom>
            </p:spPr>
          </p:pic>
        </mc:Fallback>
      </mc:AlternateContent>
    </p:spTree>
    <p:extLst>
      <p:ext uri="{BB962C8B-B14F-4D97-AF65-F5344CB8AC3E}">
        <p14:creationId xmlns:p14="http://schemas.microsoft.com/office/powerpoint/2010/main" val="3564935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white text on a white background&#10;&#10;Description automatically generated">
            <a:extLst>
              <a:ext uri="{FF2B5EF4-FFF2-40B4-BE49-F238E27FC236}">
                <a16:creationId xmlns:a16="http://schemas.microsoft.com/office/drawing/2014/main" id="{C6E84E86-B0DE-4C40-57F3-2C5B7A34A3C4}"/>
              </a:ext>
            </a:extLst>
          </p:cNvPr>
          <p:cNvPicPr>
            <a:picLocks noGrp="1" noChangeAspect="1"/>
          </p:cNvPicPr>
          <p:nvPr>
            <p:ph idx="1"/>
          </p:nvPr>
        </p:nvPicPr>
        <p:blipFill>
          <a:blip r:embed="rId3"/>
          <a:stretch>
            <a:fillRect/>
          </a:stretch>
        </p:blipFill>
        <p:spPr>
          <a:xfrm>
            <a:off x="643467" y="804423"/>
            <a:ext cx="10905066" cy="5249152"/>
          </a:xfrm>
          <a:prstGeom prst="rect">
            <a:avLst/>
          </a:prstGeom>
        </p:spPr>
      </p:pic>
    </p:spTree>
    <p:extLst>
      <p:ext uri="{BB962C8B-B14F-4D97-AF65-F5344CB8AC3E}">
        <p14:creationId xmlns:p14="http://schemas.microsoft.com/office/powerpoint/2010/main" val="480520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71DFAD3-2E8D-1707-69AB-09383682091B}"/>
              </a:ext>
            </a:extLst>
          </p:cNvPr>
          <p:cNvPicPr>
            <a:picLocks noGrp="1" noChangeAspect="1"/>
          </p:cNvPicPr>
          <p:nvPr>
            <p:ph idx="1"/>
          </p:nvPr>
        </p:nvPicPr>
        <p:blipFill>
          <a:blip r:embed="rId2"/>
          <a:stretch>
            <a:fillRect/>
          </a:stretch>
        </p:blipFill>
        <p:spPr>
          <a:xfrm>
            <a:off x="643467" y="833015"/>
            <a:ext cx="10905066" cy="5191969"/>
          </a:xfrm>
          <a:prstGeom prst="rect">
            <a:avLst/>
          </a:prstGeom>
        </p:spPr>
      </p:pic>
    </p:spTree>
    <p:extLst>
      <p:ext uri="{BB962C8B-B14F-4D97-AF65-F5344CB8AC3E}">
        <p14:creationId xmlns:p14="http://schemas.microsoft.com/office/powerpoint/2010/main" val="1266423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posure shot of Vehicle lights on a highway">
            <a:extLst>
              <a:ext uri="{FF2B5EF4-FFF2-40B4-BE49-F238E27FC236}">
                <a16:creationId xmlns:a16="http://schemas.microsoft.com/office/drawing/2014/main" id="{3E1B6B28-871C-489D-7836-BF1276797A95}"/>
              </a:ext>
            </a:extLst>
          </p:cNvPr>
          <p:cNvPicPr>
            <a:picLocks noChangeAspect="1"/>
          </p:cNvPicPr>
          <p:nvPr/>
        </p:nvPicPr>
        <p:blipFill>
          <a:blip r:embed="rId3"/>
          <a:srcRect l="5756" r="35077"/>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1AFDE-C75F-164D-DAD9-496EDC7A4335}"/>
              </a:ext>
            </a:extLst>
          </p:cNvPr>
          <p:cNvSpPr>
            <a:spLocks noGrp="1"/>
          </p:cNvSpPr>
          <p:nvPr>
            <p:ph type="title"/>
          </p:nvPr>
        </p:nvSpPr>
        <p:spPr>
          <a:xfrm>
            <a:off x="6115317" y="405685"/>
            <a:ext cx="5464968" cy="1559301"/>
          </a:xfrm>
        </p:spPr>
        <p:txBody>
          <a:bodyPr>
            <a:normAutofit/>
          </a:bodyPr>
          <a:lstStyle/>
          <a:p>
            <a:r>
              <a:rPr lang="en-GB" sz="4000"/>
              <a:t>Reg 25 Road Vehicles Lighting Regulations 1989</a:t>
            </a:r>
          </a:p>
        </p:txBody>
      </p:sp>
      <p:sp>
        <p:nvSpPr>
          <p:cNvPr id="3" name="Content Placeholder 2">
            <a:extLst>
              <a:ext uri="{FF2B5EF4-FFF2-40B4-BE49-F238E27FC236}">
                <a16:creationId xmlns:a16="http://schemas.microsoft.com/office/drawing/2014/main" id="{F5E97D92-7E43-40DF-DB8E-74E172BB23D2}"/>
              </a:ext>
            </a:extLst>
          </p:cNvPr>
          <p:cNvSpPr>
            <a:spLocks noGrp="1"/>
          </p:cNvSpPr>
          <p:nvPr>
            <p:ph idx="1"/>
          </p:nvPr>
        </p:nvSpPr>
        <p:spPr>
          <a:xfrm>
            <a:off x="6115317" y="2743200"/>
            <a:ext cx="5247340" cy="3496878"/>
          </a:xfrm>
        </p:spPr>
        <p:txBody>
          <a:bodyPr anchor="ctr">
            <a:normAutofit/>
          </a:bodyPr>
          <a:lstStyle/>
          <a:p>
            <a:r>
              <a:rPr lang="en-GB" sz="2000"/>
              <a:t>Regulation 25 of the Road Vehicles Lighting Regulations 1989 concerns the use of headlamps and front fog lamps during the hours of darkness or in seriously reduced visibility. </a:t>
            </a:r>
          </a:p>
          <a:p>
            <a:r>
              <a:rPr lang="en-GB" sz="2000"/>
              <a:t>HOURS OF DARKNESS means the time between half an hour after sunset and half an hour before sunrise.</a:t>
            </a:r>
          </a:p>
        </p:txBody>
      </p:sp>
    </p:spTree>
    <p:extLst>
      <p:ext uri="{BB962C8B-B14F-4D97-AF65-F5344CB8AC3E}">
        <p14:creationId xmlns:p14="http://schemas.microsoft.com/office/powerpoint/2010/main" val="4123648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519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arning sign with text&#10;&#10;Description automatically generated">
            <a:extLst>
              <a:ext uri="{FF2B5EF4-FFF2-40B4-BE49-F238E27FC236}">
                <a16:creationId xmlns:a16="http://schemas.microsoft.com/office/drawing/2014/main" id="{55AD42A7-4E32-C9B2-4DD5-911DD9A6FFE9}"/>
              </a:ext>
            </a:extLst>
          </p:cNvPr>
          <p:cNvPicPr>
            <a:picLocks noGrp="1" noChangeAspect="1"/>
          </p:cNvPicPr>
          <p:nvPr>
            <p:ph idx="1"/>
          </p:nvPr>
        </p:nvPicPr>
        <p:blipFill>
          <a:blip r:embed="rId3"/>
          <a:stretch>
            <a:fillRect/>
          </a:stretch>
        </p:blipFill>
        <p:spPr>
          <a:xfrm>
            <a:off x="643467" y="847235"/>
            <a:ext cx="10905066" cy="5163529"/>
          </a:xfrm>
          <a:prstGeom prst="rect">
            <a:avLst/>
          </a:prstGeom>
        </p:spPr>
      </p:pic>
    </p:spTree>
    <p:extLst>
      <p:ext uri="{BB962C8B-B14F-4D97-AF65-F5344CB8AC3E}">
        <p14:creationId xmlns:p14="http://schemas.microsoft.com/office/powerpoint/2010/main" val="31530574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61A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8A5BFCF-82C4-223A-7C4C-A88BA6DC75BA}"/>
              </a:ext>
            </a:extLst>
          </p:cNvPr>
          <p:cNvPicPr>
            <a:picLocks noGrp="1" noChangeAspect="1"/>
          </p:cNvPicPr>
          <p:nvPr>
            <p:ph idx="1"/>
          </p:nvPr>
        </p:nvPicPr>
        <p:blipFill>
          <a:blip r:embed="rId3"/>
          <a:stretch>
            <a:fillRect/>
          </a:stretch>
        </p:blipFill>
        <p:spPr>
          <a:xfrm>
            <a:off x="643467" y="818335"/>
            <a:ext cx="10905066" cy="5221330"/>
          </a:xfrm>
          <a:prstGeom prst="rect">
            <a:avLst/>
          </a:prstGeom>
        </p:spPr>
      </p:pic>
    </p:spTree>
    <p:extLst>
      <p:ext uri="{BB962C8B-B14F-4D97-AF65-F5344CB8AC3E}">
        <p14:creationId xmlns:p14="http://schemas.microsoft.com/office/powerpoint/2010/main" val="3875634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C12F25E6-007E-CD3C-FB8E-A6790A00D90A}"/>
              </a:ext>
            </a:extLst>
          </p:cNvPr>
          <p:cNvPicPr>
            <a:picLocks noGrp="1" noChangeAspect="1"/>
          </p:cNvPicPr>
          <p:nvPr>
            <p:ph idx="1"/>
          </p:nvPr>
        </p:nvPicPr>
        <p:blipFill>
          <a:blip r:embed="rId3"/>
          <a:srcRect l="4911" r="12423"/>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2E0B0-8A18-7BDA-4149-747A2374509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Using a vehicle in a dangerous condition</a:t>
            </a:r>
          </a:p>
        </p:txBody>
      </p:sp>
      <p:cxnSp>
        <p:nvCxnSpPr>
          <p:cNvPr id="16" name="Straight Connector 1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9486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EDCA0C8-CCE4-6191-F019-80C937A8FB28}"/>
              </a:ext>
            </a:extLst>
          </p:cNvPr>
          <p:cNvPicPr>
            <a:picLocks noGrp="1" noChangeAspect="1"/>
          </p:cNvPicPr>
          <p:nvPr>
            <p:ph idx="1"/>
          </p:nvPr>
        </p:nvPicPr>
        <p:blipFill>
          <a:blip r:embed="rId3"/>
          <a:stretch>
            <a:fillRect/>
          </a:stretch>
        </p:blipFill>
        <p:spPr>
          <a:xfrm>
            <a:off x="643467" y="825415"/>
            <a:ext cx="10905066" cy="5207168"/>
          </a:xfrm>
          <a:prstGeom prst="rect">
            <a:avLst/>
          </a:prstGeom>
        </p:spPr>
      </p:pic>
    </p:spTree>
    <p:extLst>
      <p:ext uri="{BB962C8B-B14F-4D97-AF65-F5344CB8AC3E}">
        <p14:creationId xmlns:p14="http://schemas.microsoft.com/office/powerpoint/2010/main" val="1284549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8D287F-1A70-C374-3930-2B13D707E831}"/>
              </a:ext>
            </a:extLst>
          </p:cNvPr>
          <p:cNvSpPr>
            <a:spLocks noGrp="1"/>
          </p:cNvSpPr>
          <p:nvPr>
            <p:ph type="title"/>
          </p:nvPr>
        </p:nvSpPr>
        <p:spPr>
          <a:xfrm>
            <a:off x="838201" y="549249"/>
            <a:ext cx="4802249" cy="1671570"/>
          </a:xfrm>
        </p:spPr>
        <p:txBody>
          <a:bodyPr>
            <a:normAutofit/>
          </a:bodyPr>
          <a:lstStyle/>
          <a:p>
            <a:r>
              <a:rPr lang="en-GB" sz="4000"/>
              <a:t>Using a vehicle in a dangerous condition. </a:t>
            </a:r>
          </a:p>
        </p:txBody>
      </p:sp>
      <p:pic>
        <p:nvPicPr>
          <p:cNvPr id="4" name="Picture 2" descr="THE DANGERS OF DRIVING AN OVERLOADED VEHICLE">
            <a:extLst>
              <a:ext uri="{FF2B5EF4-FFF2-40B4-BE49-F238E27FC236}">
                <a16:creationId xmlns:a16="http://schemas.microsoft.com/office/drawing/2014/main" id="{2432C5E4-9865-B5EE-2C80-0D74C9FF99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5206" b="-4"/>
          <a:stretch/>
        </p:blipFill>
        <p:spPr bwMode="auto">
          <a:xfrm>
            <a:off x="5995436" y="1"/>
            <a:ext cx="3016307" cy="222333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4BF16669-15F9-44BC-F5DD-4BA3A5153271}"/>
              </a:ext>
            </a:extLst>
          </p:cNvPr>
          <p:cNvPicPr>
            <a:picLocks noChangeAspect="1"/>
          </p:cNvPicPr>
          <p:nvPr/>
        </p:nvPicPr>
        <p:blipFill>
          <a:blip r:embed="rId4"/>
          <a:srcRect l="4788" r="12962" b="3"/>
          <a:stretch/>
        </p:blipFill>
        <p:spPr>
          <a:xfrm>
            <a:off x="9188878" y="10"/>
            <a:ext cx="3003123" cy="1679499"/>
          </a:xfrm>
          <a:prstGeom prst="rect">
            <a:avLst/>
          </a:prstGeom>
        </p:spPr>
      </p:pic>
      <p:sp>
        <p:nvSpPr>
          <p:cNvPr id="3" name="Content Placeholder 2">
            <a:extLst>
              <a:ext uri="{FF2B5EF4-FFF2-40B4-BE49-F238E27FC236}">
                <a16:creationId xmlns:a16="http://schemas.microsoft.com/office/drawing/2014/main" id="{64B37527-E774-EACD-D7FB-685E2F1E8CA6}"/>
              </a:ext>
            </a:extLst>
          </p:cNvPr>
          <p:cNvSpPr>
            <a:spLocks noGrp="1"/>
          </p:cNvSpPr>
          <p:nvPr>
            <p:ph idx="1"/>
          </p:nvPr>
        </p:nvSpPr>
        <p:spPr>
          <a:xfrm>
            <a:off x="838201" y="2384215"/>
            <a:ext cx="4802249" cy="3744871"/>
          </a:xfrm>
        </p:spPr>
        <p:txBody>
          <a:bodyPr>
            <a:normAutofit/>
          </a:bodyPr>
          <a:lstStyle/>
          <a:p>
            <a:pPr marL="0" indent="0">
              <a:buNone/>
            </a:pPr>
            <a:r>
              <a:rPr lang="en-GB" sz="2000" dirty="0"/>
              <a:t>Sec 40. Road Traffic Act 1988 and Reg. </a:t>
            </a:r>
          </a:p>
          <a:p>
            <a:pPr marL="0" indent="0">
              <a:buNone/>
            </a:pPr>
            <a:r>
              <a:rPr lang="en-GB" sz="2000" dirty="0"/>
              <a:t>If it is a danger due to its…</a:t>
            </a:r>
          </a:p>
          <a:p>
            <a:pPr marL="0" indent="0">
              <a:buNone/>
            </a:pPr>
            <a:r>
              <a:rPr lang="en-GB" sz="2000" dirty="0"/>
              <a:t>Condition</a:t>
            </a:r>
          </a:p>
          <a:p>
            <a:pPr marL="0" indent="0">
              <a:buNone/>
            </a:pPr>
            <a:r>
              <a:rPr lang="en-GB" sz="2000" dirty="0"/>
              <a:t>Purpose for which it is being used</a:t>
            </a:r>
          </a:p>
          <a:p>
            <a:pPr marL="0" indent="0">
              <a:buNone/>
            </a:pPr>
            <a:r>
              <a:rPr lang="en-GB" sz="2000" dirty="0"/>
              <a:t>Number of passengers or manner carried</a:t>
            </a:r>
          </a:p>
          <a:p>
            <a:pPr marL="0" indent="0">
              <a:buNone/>
            </a:pPr>
            <a:r>
              <a:rPr lang="en-GB" sz="2000" dirty="0"/>
              <a:t>Weight, position or distribution of load</a:t>
            </a:r>
          </a:p>
        </p:txBody>
      </p:sp>
      <p:pic>
        <p:nvPicPr>
          <p:cNvPr id="5" name="Picture 12" descr="Car rust guide: how to remove and ...">
            <a:extLst>
              <a:ext uri="{FF2B5EF4-FFF2-40B4-BE49-F238E27FC236}">
                <a16:creationId xmlns:a16="http://schemas.microsoft.com/office/drawing/2014/main" id="{E1504210-FD34-5809-6D0D-8F800F3022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1295" r="2" b="2"/>
          <a:stretch/>
        </p:blipFill>
        <p:spPr bwMode="auto">
          <a:xfrm>
            <a:off x="5995437" y="2384215"/>
            <a:ext cx="3016307" cy="223418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B474E61-CC33-3FF2-774F-99E169C3C852}"/>
              </a:ext>
            </a:extLst>
          </p:cNvPr>
          <p:cNvPicPr>
            <a:picLocks noChangeAspect="1"/>
          </p:cNvPicPr>
          <p:nvPr/>
        </p:nvPicPr>
        <p:blipFill>
          <a:blip r:embed="rId6"/>
          <a:srcRect t="2768" r="-1" b="5707"/>
          <a:stretch/>
        </p:blipFill>
        <p:spPr>
          <a:xfrm>
            <a:off x="9188877" y="1843285"/>
            <a:ext cx="3003123" cy="2064985"/>
          </a:xfrm>
          <a:prstGeom prst="rect">
            <a:avLst/>
          </a:prstGeom>
        </p:spPr>
      </p:pic>
      <p:pic>
        <p:nvPicPr>
          <p:cNvPr id="11" name="Picture 10">
            <a:extLst>
              <a:ext uri="{FF2B5EF4-FFF2-40B4-BE49-F238E27FC236}">
                <a16:creationId xmlns:a16="http://schemas.microsoft.com/office/drawing/2014/main" id="{49A8E39E-BB6E-0DFD-A55E-9BFF6B3F1643}"/>
              </a:ext>
            </a:extLst>
          </p:cNvPr>
          <p:cNvPicPr>
            <a:picLocks noChangeAspect="1"/>
          </p:cNvPicPr>
          <p:nvPr/>
        </p:nvPicPr>
        <p:blipFill>
          <a:blip r:embed="rId7"/>
          <a:srcRect l="11852" r="5373" b="4"/>
          <a:stretch/>
        </p:blipFill>
        <p:spPr>
          <a:xfrm>
            <a:off x="5995436" y="4790113"/>
            <a:ext cx="3016307" cy="2067887"/>
          </a:xfrm>
          <a:prstGeom prst="rect">
            <a:avLst/>
          </a:prstGeom>
        </p:spPr>
      </p:pic>
      <p:pic>
        <p:nvPicPr>
          <p:cNvPr id="7" name="Picture 6">
            <a:extLst>
              <a:ext uri="{FF2B5EF4-FFF2-40B4-BE49-F238E27FC236}">
                <a16:creationId xmlns:a16="http://schemas.microsoft.com/office/drawing/2014/main" id="{0DB1D67E-1F73-B0B2-0148-BF585C0EBCC4}"/>
              </a:ext>
            </a:extLst>
          </p:cNvPr>
          <p:cNvPicPr>
            <a:picLocks noChangeAspect="1"/>
          </p:cNvPicPr>
          <p:nvPr/>
        </p:nvPicPr>
        <p:blipFill>
          <a:blip r:embed="rId8"/>
          <a:srcRect r="26224" b="1"/>
          <a:stretch/>
        </p:blipFill>
        <p:spPr>
          <a:xfrm>
            <a:off x="9188878" y="4079988"/>
            <a:ext cx="3003123" cy="2778013"/>
          </a:xfrm>
          <a:prstGeom prst="rect">
            <a:avLst/>
          </a:prstGeom>
        </p:spPr>
      </p:pic>
    </p:spTree>
    <p:extLst>
      <p:ext uri="{BB962C8B-B14F-4D97-AF65-F5344CB8AC3E}">
        <p14:creationId xmlns:p14="http://schemas.microsoft.com/office/powerpoint/2010/main" val="3168218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holding a phone in front of a steering wheel&#10;&#10;Description automatically generated">
            <a:extLst>
              <a:ext uri="{FF2B5EF4-FFF2-40B4-BE49-F238E27FC236}">
                <a16:creationId xmlns:a16="http://schemas.microsoft.com/office/drawing/2014/main" id="{A6E18492-F7C0-BD95-1537-8C90CBAE538D}"/>
              </a:ext>
            </a:extLst>
          </p:cNvPr>
          <p:cNvPicPr>
            <a:picLocks noGrp="1" noChangeAspect="1"/>
          </p:cNvPicPr>
          <p:nvPr>
            <p:ph idx="1"/>
          </p:nvPr>
        </p:nvPicPr>
        <p:blipFill>
          <a:blip r:embed="rId2"/>
          <a:srcRect t="6262" b="753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6601C-E933-D06A-C0CC-0C6937643CE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Mobile Phone Use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6721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5093ECC-8BEB-4546-A80D-0B4887662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text&#10;&#10;Description automatically generated">
            <a:extLst>
              <a:ext uri="{FF2B5EF4-FFF2-40B4-BE49-F238E27FC236}">
                <a16:creationId xmlns:a16="http://schemas.microsoft.com/office/drawing/2014/main" id="{7D3A2896-A2A2-7BE5-2C5A-9962203A6858}"/>
              </a:ext>
            </a:extLst>
          </p:cNvPr>
          <p:cNvPicPr>
            <a:picLocks noGrp="1" noChangeAspect="1"/>
          </p:cNvPicPr>
          <p:nvPr>
            <p:ph idx="1"/>
          </p:nvPr>
        </p:nvPicPr>
        <p:blipFill>
          <a:blip r:embed="rId3"/>
          <a:srcRect r="4335" b="-1"/>
          <a:stretch/>
        </p:blipFill>
        <p:spPr>
          <a:xfrm>
            <a:off x="684575" y="685800"/>
            <a:ext cx="10821625" cy="5486400"/>
          </a:xfrm>
          <a:prstGeom prst="rect">
            <a:avLst/>
          </a:prstGeom>
        </p:spPr>
      </p:pic>
    </p:spTree>
    <p:extLst>
      <p:ext uri="{BB962C8B-B14F-4D97-AF65-F5344CB8AC3E}">
        <p14:creationId xmlns:p14="http://schemas.microsoft.com/office/powerpoint/2010/main" val="28541255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45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B82A3F0-7D3D-F10E-8992-4053ABFA0C71}"/>
              </a:ext>
            </a:extLst>
          </p:cNvPr>
          <p:cNvPicPr>
            <a:picLocks noGrp="1" noChangeAspect="1"/>
          </p:cNvPicPr>
          <p:nvPr>
            <p:ph idx="1"/>
          </p:nvPr>
        </p:nvPicPr>
        <p:blipFill>
          <a:blip r:embed="rId2"/>
          <a:stretch>
            <a:fillRect/>
          </a:stretch>
        </p:blipFill>
        <p:spPr>
          <a:xfrm>
            <a:off x="643467" y="811785"/>
            <a:ext cx="10905066" cy="5234430"/>
          </a:xfrm>
          <a:prstGeom prst="rect">
            <a:avLst/>
          </a:prstGeom>
        </p:spPr>
      </p:pic>
    </p:spTree>
    <p:extLst>
      <p:ext uri="{BB962C8B-B14F-4D97-AF65-F5344CB8AC3E}">
        <p14:creationId xmlns:p14="http://schemas.microsoft.com/office/powerpoint/2010/main" val="42123969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4C1DBAB-5F70-40E1-786B-50E9674A0E8E}"/>
              </a:ext>
            </a:extLst>
          </p:cNvPr>
          <p:cNvPicPr>
            <a:picLocks noGrp="1" noChangeAspect="1"/>
          </p:cNvPicPr>
          <p:nvPr>
            <p:ph idx="1"/>
          </p:nvPr>
        </p:nvPicPr>
        <p:blipFill>
          <a:blip r:embed="rId2"/>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35945052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CD73-5BC9-D028-6E9C-F1A2B7941CF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 Defences </a:t>
            </a:r>
          </a:p>
        </p:txBody>
      </p:sp>
      <p:pic>
        <p:nvPicPr>
          <p:cNvPr id="5" name="Content Placeholder 4">
            <a:extLst>
              <a:ext uri="{FF2B5EF4-FFF2-40B4-BE49-F238E27FC236}">
                <a16:creationId xmlns:a16="http://schemas.microsoft.com/office/drawing/2014/main" id="{566CE9A0-4160-845A-EB3C-48A74CE00CB7}"/>
              </a:ext>
            </a:extLst>
          </p:cNvPr>
          <p:cNvPicPr>
            <a:picLocks noGrp="1" noChangeAspect="1"/>
          </p:cNvPicPr>
          <p:nvPr>
            <p:ph idx="1"/>
          </p:nvPr>
        </p:nvPicPr>
        <p:blipFill>
          <a:blip r:embed="rId3"/>
          <a:stretch>
            <a:fillRect/>
          </a:stretch>
        </p:blipFill>
        <p:spPr>
          <a:xfrm>
            <a:off x="4038600" y="1351713"/>
            <a:ext cx="7188199" cy="4151184"/>
          </a:xfrm>
          <a:prstGeom prst="rect">
            <a:avLst/>
          </a:prstGeom>
        </p:spPr>
      </p:pic>
    </p:spTree>
    <p:extLst>
      <p:ext uri="{BB962C8B-B14F-4D97-AF65-F5344CB8AC3E}">
        <p14:creationId xmlns:p14="http://schemas.microsoft.com/office/powerpoint/2010/main" val="16316837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66198-82F1-2535-F9FF-FEF9472CC80E}"/>
              </a:ext>
            </a:extLst>
          </p:cNvPr>
          <p:cNvSpPr>
            <a:spLocks noGrp="1"/>
          </p:cNvSpPr>
          <p:nvPr>
            <p:ph type="title"/>
          </p:nvPr>
        </p:nvSpPr>
        <p:spPr>
          <a:xfrm>
            <a:off x="838200" y="5586257"/>
            <a:ext cx="6926703" cy="804161"/>
          </a:xfrm>
        </p:spPr>
        <p:txBody>
          <a:bodyPr vert="horz" lIns="91440" tIns="45720" rIns="91440" bIns="45720" rtlCol="0" anchor="ctr">
            <a:normAutofit/>
          </a:bodyPr>
          <a:lstStyle/>
          <a:p>
            <a:r>
              <a:rPr lang="en-US" sz="2500" dirty="0"/>
              <a:t>Any questions</a:t>
            </a:r>
            <a:br>
              <a:rPr lang="en-US" sz="2500" dirty="0"/>
            </a:br>
            <a:endParaRPr lang="en-US" sz="2500" dirty="0"/>
          </a:p>
        </p:txBody>
      </p:sp>
      <p:pic>
        <p:nvPicPr>
          <p:cNvPr id="5" name="Picture 4" descr="Yellow question mark">
            <a:extLst>
              <a:ext uri="{FF2B5EF4-FFF2-40B4-BE49-F238E27FC236}">
                <a16:creationId xmlns:a16="http://schemas.microsoft.com/office/drawing/2014/main" id="{214D27A1-1235-741A-6AC8-A64BEA73BA4E}"/>
              </a:ext>
            </a:extLst>
          </p:cNvPr>
          <p:cNvPicPr>
            <a:picLocks noChangeAspect="1"/>
          </p:cNvPicPr>
          <p:nvPr/>
        </p:nvPicPr>
        <p:blipFill>
          <a:blip r:embed="rId3"/>
          <a:srcRect t="5504" b="22319"/>
          <a:stretch/>
        </p:blipFill>
        <p:spPr>
          <a:xfrm>
            <a:off x="20" y="10"/>
            <a:ext cx="12191980" cy="5279933"/>
          </a:xfrm>
          <a:prstGeom prst="rect">
            <a:avLst/>
          </a:prstGeom>
        </p:spPr>
      </p:pic>
      <p:grpSp>
        <p:nvGrpSpPr>
          <p:cNvPr id="9" name="Group 8">
            <a:extLst>
              <a:ext uri="{FF2B5EF4-FFF2-40B4-BE49-F238E27FC236}">
                <a16:creationId xmlns:a16="http://schemas.microsoft.com/office/drawing/2014/main" id="{0E76F6F3-F5F0-B26D-1B63-73AD0299B7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5193518"/>
            <a:ext cx="12207200" cy="123363"/>
            <a:chOff x="-5025" y="6737718"/>
            <a:chExt cx="12207200" cy="123363"/>
          </a:xfrm>
        </p:grpSpPr>
        <p:sp>
          <p:nvSpPr>
            <p:cNvPr id="10" name="Rectangle 9">
              <a:extLst>
                <a:ext uri="{FF2B5EF4-FFF2-40B4-BE49-F238E27FC236}">
                  <a16:creationId xmlns:a16="http://schemas.microsoft.com/office/drawing/2014/main" id="{ABC84BA2-BCC1-89D4-5592-8B2364E6B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9C4FA24-7C12-A16B-31C2-891750171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415049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80</TotalTime>
  <Words>1448</Words>
  <Application>Microsoft Office PowerPoint</Application>
  <PresentationFormat>Widescreen</PresentationFormat>
  <Paragraphs>104</Paragraphs>
  <Slides>36</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Aptos</vt:lpstr>
      <vt:lpstr>Aptos Display</vt:lpstr>
      <vt:lpstr>Arial</vt:lpstr>
      <vt:lpstr>Office Theme</vt:lpstr>
      <vt:lpstr>Roads Policing.</vt:lpstr>
      <vt:lpstr>By the end of the session, students will be able to:</vt:lpstr>
      <vt:lpstr>PowerPoint Presentation</vt:lpstr>
      <vt:lpstr>Seatbelts</vt:lpstr>
      <vt:lpstr>PowerPoint Presentation</vt:lpstr>
      <vt:lpstr>Seat belts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Pregnancy?</vt:lpstr>
      <vt:lpstr>Tyres</vt:lpstr>
      <vt:lpstr>Tyres, lights and exhausts </vt:lpstr>
      <vt:lpstr>PowerPoint Presentation</vt:lpstr>
      <vt:lpstr>PowerPoint Presentation</vt:lpstr>
      <vt:lpstr>PowerPoint Presentation</vt:lpstr>
      <vt:lpstr>PowerPoint Presentation</vt:lpstr>
      <vt:lpstr>Vehicle Lights</vt:lpstr>
      <vt:lpstr>Lights,</vt:lpstr>
      <vt:lpstr>PowerPoint Presentation</vt:lpstr>
      <vt:lpstr>PowerPoint Presentation</vt:lpstr>
      <vt:lpstr>Reg 25 Road Vehicles Lighting Regulations 1989</vt:lpstr>
      <vt:lpstr>PowerPoint Presentation</vt:lpstr>
      <vt:lpstr>PowerPoint Presentation</vt:lpstr>
      <vt:lpstr>Using a vehicle in a dangerous condition</vt:lpstr>
      <vt:lpstr>PowerPoint Presentation</vt:lpstr>
      <vt:lpstr>Using a vehicle in a dangerous condition. </vt:lpstr>
      <vt:lpstr>Mobile Phone Use</vt:lpstr>
      <vt:lpstr>PowerPoint Presentation</vt:lpstr>
      <vt:lpstr>PowerPoint Presentation</vt:lpstr>
      <vt:lpstr>PowerPoint Presentation</vt:lpstr>
      <vt:lpstr> Defences </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7</cp:revision>
  <dcterms:created xsi:type="dcterms:W3CDTF">2024-09-16T16:32:19Z</dcterms:created>
  <dcterms:modified xsi:type="dcterms:W3CDTF">2025-01-31T10:10:05Z</dcterms:modified>
</cp:coreProperties>
</file>