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8" r:id="rId3"/>
    <p:sldId id="257" r:id="rId4"/>
    <p:sldId id="258" r:id="rId5"/>
    <p:sldId id="259" r:id="rId6"/>
    <p:sldId id="260" r:id="rId7"/>
    <p:sldId id="283" r:id="rId8"/>
    <p:sldId id="263" r:id="rId9"/>
    <p:sldId id="286" r:id="rId10"/>
    <p:sldId id="287"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81" r:id="rId26"/>
    <p:sldId id="284" r:id="rId27"/>
    <p:sldId id="285" r:id="rId28"/>
    <p:sldId id="278" r:id="rId29"/>
    <p:sldId id="27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74" autoAdjust="0"/>
    <p:restoredTop sz="94660"/>
  </p:normalViewPr>
  <p:slideViewPr>
    <p:cSldViewPr snapToGrid="0">
      <p:cViewPr varScale="1">
        <p:scale>
          <a:sx n="80" d="100"/>
          <a:sy n="80" d="100"/>
        </p:scale>
        <p:origin x="62"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_rels/data7.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_rels/drawing7.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30C6100-9E3E-4B80-9797-C01AD5CC2A8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1051967-99FE-4213-B234-B8D371EA6B1C}">
      <dgm:prSet/>
      <dgm:spPr/>
      <dgm:t>
        <a:bodyPr/>
        <a:lstStyle/>
        <a:p>
          <a:r>
            <a:rPr lang="en-GB"/>
            <a:t>Health and social care professionals work collaboratively with people who use services. </a:t>
          </a:r>
          <a:endParaRPr lang="en-US"/>
        </a:p>
      </dgm:t>
    </dgm:pt>
    <dgm:pt modelId="{5B6DCE10-7F77-4CB0-B6CF-EA7026209F1F}" type="parTrans" cxnId="{6C6E779F-2E42-4D67-ABBA-BF9A10D0DBC7}">
      <dgm:prSet/>
      <dgm:spPr/>
      <dgm:t>
        <a:bodyPr/>
        <a:lstStyle/>
        <a:p>
          <a:endParaRPr lang="en-US"/>
        </a:p>
      </dgm:t>
    </dgm:pt>
    <dgm:pt modelId="{364A056A-D145-4BBE-BA8C-06E3F9305058}" type="sibTrans" cxnId="{6C6E779F-2E42-4D67-ABBA-BF9A10D0DBC7}">
      <dgm:prSet/>
      <dgm:spPr/>
      <dgm:t>
        <a:bodyPr/>
        <a:lstStyle/>
        <a:p>
          <a:endParaRPr lang="en-US"/>
        </a:p>
      </dgm:t>
    </dgm:pt>
    <dgm:pt modelId="{570F0A99-86F4-4163-AB01-7D828C02DE58}">
      <dgm:prSet/>
      <dgm:spPr/>
      <dgm:t>
        <a:bodyPr/>
        <a:lstStyle/>
        <a:p>
          <a:r>
            <a:rPr lang="en-GB"/>
            <a:t>Person-centred care supports people to develop the knowledge, skills and confidence they need to more effectively manage and make informed decisions about their own health and health care. </a:t>
          </a:r>
          <a:endParaRPr lang="en-US"/>
        </a:p>
      </dgm:t>
    </dgm:pt>
    <dgm:pt modelId="{39A43731-6BC2-4B29-97B8-61FB26EC5C32}" type="parTrans" cxnId="{409B2232-09B5-45D0-92F6-8EDC8B674C0A}">
      <dgm:prSet/>
      <dgm:spPr/>
      <dgm:t>
        <a:bodyPr/>
        <a:lstStyle/>
        <a:p>
          <a:endParaRPr lang="en-US"/>
        </a:p>
      </dgm:t>
    </dgm:pt>
    <dgm:pt modelId="{4F8F6DE6-BC21-471A-9D32-AD5ABE49D523}" type="sibTrans" cxnId="{409B2232-09B5-45D0-92F6-8EDC8B674C0A}">
      <dgm:prSet/>
      <dgm:spPr/>
      <dgm:t>
        <a:bodyPr/>
        <a:lstStyle/>
        <a:p>
          <a:endParaRPr lang="en-US"/>
        </a:p>
      </dgm:t>
    </dgm:pt>
    <dgm:pt modelId="{986CE2E7-8F94-44A8-8A13-8A23B3A81E10}">
      <dgm:prSet/>
      <dgm:spPr/>
      <dgm:t>
        <a:bodyPr/>
        <a:lstStyle/>
        <a:p>
          <a:r>
            <a:rPr lang="en-GB"/>
            <a:t>It is coordinated and tailored to the needs of the individual. </a:t>
          </a:r>
          <a:endParaRPr lang="en-US"/>
        </a:p>
      </dgm:t>
    </dgm:pt>
    <dgm:pt modelId="{BD4F0D3C-78CB-4BE5-915F-9759214F290B}" type="parTrans" cxnId="{172E820D-111E-4E2E-B939-821AEE900530}">
      <dgm:prSet/>
      <dgm:spPr/>
      <dgm:t>
        <a:bodyPr/>
        <a:lstStyle/>
        <a:p>
          <a:endParaRPr lang="en-US"/>
        </a:p>
      </dgm:t>
    </dgm:pt>
    <dgm:pt modelId="{F2F7A7AD-0C06-46C4-9EBC-93027DE4F76A}" type="sibTrans" cxnId="{172E820D-111E-4E2E-B939-821AEE900530}">
      <dgm:prSet/>
      <dgm:spPr/>
      <dgm:t>
        <a:bodyPr/>
        <a:lstStyle/>
        <a:p>
          <a:endParaRPr lang="en-US"/>
        </a:p>
      </dgm:t>
    </dgm:pt>
    <dgm:pt modelId="{9B6807C9-63F9-427C-8B1E-00992443400B}">
      <dgm:prSet/>
      <dgm:spPr/>
      <dgm:t>
        <a:bodyPr/>
        <a:lstStyle/>
        <a:p>
          <a:r>
            <a:rPr lang="en-GB"/>
            <a:t>It ensures that people are always treated with dignity, compassion and respect. </a:t>
          </a:r>
          <a:endParaRPr lang="en-US"/>
        </a:p>
      </dgm:t>
    </dgm:pt>
    <dgm:pt modelId="{39C34193-8FC4-4A13-8CC3-D85A8EB2A958}" type="parTrans" cxnId="{3E28E19B-FE6C-4DE8-99E5-2CFE260D0307}">
      <dgm:prSet/>
      <dgm:spPr/>
      <dgm:t>
        <a:bodyPr/>
        <a:lstStyle/>
        <a:p>
          <a:endParaRPr lang="en-US"/>
        </a:p>
      </dgm:t>
    </dgm:pt>
    <dgm:pt modelId="{683F25DC-9839-4E94-A565-E5C9471F5BC1}" type="sibTrans" cxnId="{3E28E19B-FE6C-4DE8-99E5-2CFE260D0307}">
      <dgm:prSet/>
      <dgm:spPr/>
      <dgm:t>
        <a:bodyPr/>
        <a:lstStyle/>
        <a:p>
          <a:endParaRPr lang="en-US"/>
        </a:p>
      </dgm:t>
    </dgm:pt>
    <dgm:pt modelId="{F2FBDF8A-A332-4655-BC8F-BC20C6D8A9DD}" type="pres">
      <dgm:prSet presAssocID="{F30C6100-9E3E-4B80-9797-C01AD5CC2A8B}" presName="outerComposite" presStyleCnt="0">
        <dgm:presLayoutVars>
          <dgm:chMax val="5"/>
          <dgm:dir/>
          <dgm:resizeHandles val="exact"/>
        </dgm:presLayoutVars>
      </dgm:prSet>
      <dgm:spPr/>
    </dgm:pt>
    <dgm:pt modelId="{9F80CFFB-2FB1-4D2F-A2B7-B0BD0EA7244F}" type="pres">
      <dgm:prSet presAssocID="{F30C6100-9E3E-4B80-9797-C01AD5CC2A8B}" presName="dummyMaxCanvas" presStyleCnt="0">
        <dgm:presLayoutVars/>
      </dgm:prSet>
      <dgm:spPr/>
    </dgm:pt>
    <dgm:pt modelId="{82A23652-FEAB-4038-BE5A-D3E24CAB234E}" type="pres">
      <dgm:prSet presAssocID="{F30C6100-9E3E-4B80-9797-C01AD5CC2A8B}" presName="FourNodes_1" presStyleLbl="node1" presStyleIdx="0" presStyleCnt="4">
        <dgm:presLayoutVars>
          <dgm:bulletEnabled val="1"/>
        </dgm:presLayoutVars>
      </dgm:prSet>
      <dgm:spPr/>
    </dgm:pt>
    <dgm:pt modelId="{2C3D731E-17C2-4136-A9E9-8CC073CFEC7F}" type="pres">
      <dgm:prSet presAssocID="{F30C6100-9E3E-4B80-9797-C01AD5CC2A8B}" presName="FourNodes_2" presStyleLbl="node1" presStyleIdx="1" presStyleCnt="4">
        <dgm:presLayoutVars>
          <dgm:bulletEnabled val="1"/>
        </dgm:presLayoutVars>
      </dgm:prSet>
      <dgm:spPr/>
    </dgm:pt>
    <dgm:pt modelId="{28B26E0B-77B3-450C-8941-FC76307C14C8}" type="pres">
      <dgm:prSet presAssocID="{F30C6100-9E3E-4B80-9797-C01AD5CC2A8B}" presName="FourNodes_3" presStyleLbl="node1" presStyleIdx="2" presStyleCnt="4">
        <dgm:presLayoutVars>
          <dgm:bulletEnabled val="1"/>
        </dgm:presLayoutVars>
      </dgm:prSet>
      <dgm:spPr/>
    </dgm:pt>
    <dgm:pt modelId="{A71A6C53-E376-4726-A6DB-F2B330DBE358}" type="pres">
      <dgm:prSet presAssocID="{F30C6100-9E3E-4B80-9797-C01AD5CC2A8B}" presName="FourNodes_4" presStyleLbl="node1" presStyleIdx="3" presStyleCnt="4">
        <dgm:presLayoutVars>
          <dgm:bulletEnabled val="1"/>
        </dgm:presLayoutVars>
      </dgm:prSet>
      <dgm:spPr/>
    </dgm:pt>
    <dgm:pt modelId="{538BD63D-B781-4EF2-BE34-0D051E2B1EDB}" type="pres">
      <dgm:prSet presAssocID="{F30C6100-9E3E-4B80-9797-C01AD5CC2A8B}" presName="FourConn_1-2" presStyleLbl="fgAccFollowNode1" presStyleIdx="0" presStyleCnt="3">
        <dgm:presLayoutVars>
          <dgm:bulletEnabled val="1"/>
        </dgm:presLayoutVars>
      </dgm:prSet>
      <dgm:spPr/>
    </dgm:pt>
    <dgm:pt modelId="{C2904642-AF77-4356-8DC1-EC367D1C0D29}" type="pres">
      <dgm:prSet presAssocID="{F30C6100-9E3E-4B80-9797-C01AD5CC2A8B}" presName="FourConn_2-3" presStyleLbl="fgAccFollowNode1" presStyleIdx="1" presStyleCnt="3">
        <dgm:presLayoutVars>
          <dgm:bulletEnabled val="1"/>
        </dgm:presLayoutVars>
      </dgm:prSet>
      <dgm:spPr/>
    </dgm:pt>
    <dgm:pt modelId="{29A121F2-D9F6-4FD1-ABFA-6AE4E9C8D84F}" type="pres">
      <dgm:prSet presAssocID="{F30C6100-9E3E-4B80-9797-C01AD5CC2A8B}" presName="FourConn_3-4" presStyleLbl="fgAccFollowNode1" presStyleIdx="2" presStyleCnt="3">
        <dgm:presLayoutVars>
          <dgm:bulletEnabled val="1"/>
        </dgm:presLayoutVars>
      </dgm:prSet>
      <dgm:spPr/>
    </dgm:pt>
    <dgm:pt modelId="{E2470AEA-CDC3-4501-8D23-0C99FBB76A1B}" type="pres">
      <dgm:prSet presAssocID="{F30C6100-9E3E-4B80-9797-C01AD5CC2A8B}" presName="FourNodes_1_text" presStyleLbl="node1" presStyleIdx="3" presStyleCnt="4">
        <dgm:presLayoutVars>
          <dgm:bulletEnabled val="1"/>
        </dgm:presLayoutVars>
      </dgm:prSet>
      <dgm:spPr/>
    </dgm:pt>
    <dgm:pt modelId="{16E719CC-0480-4B8E-8C74-60A39F0BFB03}" type="pres">
      <dgm:prSet presAssocID="{F30C6100-9E3E-4B80-9797-C01AD5CC2A8B}" presName="FourNodes_2_text" presStyleLbl="node1" presStyleIdx="3" presStyleCnt="4">
        <dgm:presLayoutVars>
          <dgm:bulletEnabled val="1"/>
        </dgm:presLayoutVars>
      </dgm:prSet>
      <dgm:spPr/>
    </dgm:pt>
    <dgm:pt modelId="{CA6107C6-A6B5-4D69-8259-AE179AFFE6E1}" type="pres">
      <dgm:prSet presAssocID="{F30C6100-9E3E-4B80-9797-C01AD5CC2A8B}" presName="FourNodes_3_text" presStyleLbl="node1" presStyleIdx="3" presStyleCnt="4">
        <dgm:presLayoutVars>
          <dgm:bulletEnabled val="1"/>
        </dgm:presLayoutVars>
      </dgm:prSet>
      <dgm:spPr/>
    </dgm:pt>
    <dgm:pt modelId="{D5B14090-5B68-47A2-9791-CFDBA3C605E8}" type="pres">
      <dgm:prSet presAssocID="{F30C6100-9E3E-4B80-9797-C01AD5CC2A8B}" presName="FourNodes_4_text" presStyleLbl="node1" presStyleIdx="3" presStyleCnt="4">
        <dgm:presLayoutVars>
          <dgm:bulletEnabled val="1"/>
        </dgm:presLayoutVars>
      </dgm:prSet>
      <dgm:spPr/>
    </dgm:pt>
  </dgm:ptLst>
  <dgm:cxnLst>
    <dgm:cxn modelId="{172E820D-111E-4E2E-B939-821AEE900530}" srcId="{F30C6100-9E3E-4B80-9797-C01AD5CC2A8B}" destId="{986CE2E7-8F94-44A8-8A13-8A23B3A81E10}" srcOrd="2" destOrd="0" parTransId="{BD4F0D3C-78CB-4BE5-915F-9759214F290B}" sibTransId="{F2F7A7AD-0C06-46C4-9EBC-93027DE4F76A}"/>
    <dgm:cxn modelId="{7DC28C24-7143-45C4-9E8E-12F1876A1146}" type="presOf" srcId="{9B6807C9-63F9-427C-8B1E-00992443400B}" destId="{A71A6C53-E376-4726-A6DB-F2B330DBE358}" srcOrd="0" destOrd="0" presId="urn:microsoft.com/office/officeart/2005/8/layout/vProcess5"/>
    <dgm:cxn modelId="{409B2232-09B5-45D0-92F6-8EDC8B674C0A}" srcId="{F30C6100-9E3E-4B80-9797-C01AD5CC2A8B}" destId="{570F0A99-86F4-4163-AB01-7D828C02DE58}" srcOrd="1" destOrd="0" parTransId="{39A43731-6BC2-4B29-97B8-61FB26EC5C32}" sibTransId="{4F8F6DE6-BC21-471A-9D32-AD5ABE49D523}"/>
    <dgm:cxn modelId="{C3432F37-F097-4082-9047-4965CB98ED71}" type="presOf" srcId="{F2F7A7AD-0C06-46C4-9EBC-93027DE4F76A}" destId="{29A121F2-D9F6-4FD1-ABFA-6AE4E9C8D84F}" srcOrd="0" destOrd="0" presId="urn:microsoft.com/office/officeart/2005/8/layout/vProcess5"/>
    <dgm:cxn modelId="{E5B7AD46-4C79-494B-9AEA-3F2F9D45E004}" type="presOf" srcId="{986CE2E7-8F94-44A8-8A13-8A23B3A81E10}" destId="{CA6107C6-A6B5-4D69-8259-AE179AFFE6E1}" srcOrd="1" destOrd="0" presId="urn:microsoft.com/office/officeart/2005/8/layout/vProcess5"/>
    <dgm:cxn modelId="{8C83874E-AEA9-4479-95F6-C8A4E6F69DDA}" type="presOf" srcId="{570F0A99-86F4-4163-AB01-7D828C02DE58}" destId="{16E719CC-0480-4B8E-8C74-60A39F0BFB03}" srcOrd="1" destOrd="0" presId="urn:microsoft.com/office/officeart/2005/8/layout/vProcess5"/>
    <dgm:cxn modelId="{95D4AD71-85FF-4979-98B6-60F67F52EFE2}" type="presOf" srcId="{61051967-99FE-4213-B234-B8D371EA6B1C}" destId="{E2470AEA-CDC3-4501-8D23-0C99FBB76A1B}" srcOrd="1" destOrd="0" presId="urn:microsoft.com/office/officeart/2005/8/layout/vProcess5"/>
    <dgm:cxn modelId="{EAD12B80-075A-4DF9-BCDA-8827C419E3D5}" type="presOf" srcId="{4F8F6DE6-BC21-471A-9D32-AD5ABE49D523}" destId="{C2904642-AF77-4356-8DC1-EC367D1C0D29}" srcOrd="0" destOrd="0" presId="urn:microsoft.com/office/officeart/2005/8/layout/vProcess5"/>
    <dgm:cxn modelId="{A8A7E591-95C9-40F4-A650-BD73566B224F}" type="presOf" srcId="{61051967-99FE-4213-B234-B8D371EA6B1C}" destId="{82A23652-FEAB-4038-BE5A-D3E24CAB234E}" srcOrd="0" destOrd="0" presId="urn:microsoft.com/office/officeart/2005/8/layout/vProcess5"/>
    <dgm:cxn modelId="{3E28E19B-FE6C-4DE8-99E5-2CFE260D0307}" srcId="{F30C6100-9E3E-4B80-9797-C01AD5CC2A8B}" destId="{9B6807C9-63F9-427C-8B1E-00992443400B}" srcOrd="3" destOrd="0" parTransId="{39C34193-8FC4-4A13-8CC3-D85A8EB2A958}" sibTransId="{683F25DC-9839-4E94-A565-E5C9471F5BC1}"/>
    <dgm:cxn modelId="{6C6E779F-2E42-4D67-ABBA-BF9A10D0DBC7}" srcId="{F30C6100-9E3E-4B80-9797-C01AD5CC2A8B}" destId="{61051967-99FE-4213-B234-B8D371EA6B1C}" srcOrd="0" destOrd="0" parTransId="{5B6DCE10-7F77-4CB0-B6CF-EA7026209F1F}" sibTransId="{364A056A-D145-4BBE-BA8C-06E3F9305058}"/>
    <dgm:cxn modelId="{B97C36AD-68CE-4531-926D-DAEE0354F099}" type="presOf" srcId="{9B6807C9-63F9-427C-8B1E-00992443400B}" destId="{D5B14090-5B68-47A2-9791-CFDBA3C605E8}" srcOrd="1" destOrd="0" presId="urn:microsoft.com/office/officeart/2005/8/layout/vProcess5"/>
    <dgm:cxn modelId="{018B30B5-480E-4D56-96B3-98D96F820717}" type="presOf" srcId="{986CE2E7-8F94-44A8-8A13-8A23B3A81E10}" destId="{28B26E0B-77B3-450C-8941-FC76307C14C8}" srcOrd="0" destOrd="0" presId="urn:microsoft.com/office/officeart/2005/8/layout/vProcess5"/>
    <dgm:cxn modelId="{B998B1BA-5693-4BC7-BFC5-EC86A2FFDC34}" type="presOf" srcId="{F30C6100-9E3E-4B80-9797-C01AD5CC2A8B}" destId="{F2FBDF8A-A332-4655-BC8F-BC20C6D8A9DD}" srcOrd="0" destOrd="0" presId="urn:microsoft.com/office/officeart/2005/8/layout/vProcess5"/>
    <dgm:cxn modelId="{46D3C4C3-FC3F-4A85-A0D5-CCD200C3DCDF}" type="presOf" srcId="{364A056A-D145-4BBE-BA8C-06E3F9305058}" destId="{538BD63D-B781-4EF2-BE34-0D051E2B1EDB}" srcOrd="0" destOrd="0" presId="urn:microsoft.com/office/officeart/2005/8/layout/vProcess5"/>
    <dgm:cxn modelId="{87740AEC-3C1B-433C-8F27-877E1AB7D614}" type="presOf" srcId="{570F0A99-86F4-4163-AB01-7D828C02DE58}" destId="{2C3D731E-17C2-4136-A9E9-8CC073CFEC7F}" srcOrd="0" destOrd="0" presId="urn:microsoft.com/office/officeart/2005/8/layout/vProcess5"/>
    <dgm:cxn modelId="{8A864658-3E7C-4421-B105-CD4C9E6DC9A0}" type="presParOf" srcId="{F2FBDF8A-A332-4655-BC8F-BC20C6D8A9DD}" destId="{9F80CFFB-2FB1-4D2F-A2B7-B0BD0EA7244F}" srcOrd="0" destOrd="0" presId="urn:microsoft.com/office/officeart/2005/8/layout/vProcess5"/>
    <dgm:cxn modelId="{EDC9EBF9-013F-4DFD-A18C-AD1B0DCAB23D}" type="presParOf" srcId="{F2FBDF8A-A332-4655-BC8F-BC20C6D8A9DD}" destId="{82A23652-FEAB-4038-BE5A-D3E24CAB234E}" srcOrd="1" destOrd="0" presId="urn:microsoft.com/office/officeart/2005/8/layout/vProcess5"/>
    <dgm:cxn modelId="{B1CB7DA2-407C-477A-88A2-583D47DC7857}" type="presParOf" srcId="{F2FBDF8A-A332-4655-BC8F-BC20C6D8A9DD}" destId="{2C3D731E-17C2-4136-A9E9-8CC073CFEC7F}" srcOrd="2" destOrd="0" presId="urn:microsoft.com/office/officeart/2005/8/layout/vProcess5"/>
    <dgm:cxn modelId="{0E2CB127-1FCD-4D0D-A7CF-70D0979C7BA7}" type="presParOf" srcId="{F2FBDF8A-A332-4655-BC8F-BC20C6D8A9DD}" destId="{28B26E0B-77B3-450C-8941-FC76307C14C8}" srcOrd="3" destOrd="0" presId="urn:microsoft.com/office/officeart/2005/8/layout/vProcess5"/>
    <dgm:cxn modelId="{985C194C-ED37-464D-9864-188795159D6B}" type="presParOf" srcId="{F2FBDF8A-A332-4655-BC8F-BC20C6D8A9DD}" destId="{A71A6C53-E376-4726-A6DB-F2B330DBE358}" srcOrd="4" destOrd="0" presId="urn:microsoft.com/office/officeart/2005/8/layout/vProcess5"/>
    <dgm:cxn modelId="{B67EA025-95DA-49DA-94F1-7331CF0ADB08}" type="presParOf" srcId="{F2FBDF8A-A332-4655-BC8F-BC20C6D8A9DD}" destId="{538BD63D-B781-4EF2-BE34-0D051E2B1EDB}" srcOrd="5" destOrd="0" presId="urn:microsoft.com/office/officeart/2005/8/layout/vProcess5"/>
    <dgm:cxn modelId="{28CCB1E9-02F5-43D3-BEC0-2FAB21E95B7B}" type="presParOf" srcId="{F2FBDF8A-A332-4655-BC8F-BC20C6D8A9DD}" destId="{C2904642-AF77-4356-8DC1-EC367D1C0D29}" srcOrd="6" destOrd="0" presId="urn:microsoft.com/office/officeart/2005/8/layout/vProcess5"/>
    <dgm:cxn modelId="{2C159608-F825-4FBE-83FF-55502963BC6E}" type="presParOf" srcId="{F2FBDF8A-A332-4655-BC8F-BC20C6D8A9DD}" destId="{29A121F2-D9F6-4FD1-ABFA-6AE4E9C8D84F}" srcOrd="7" destOrd="0" presId="urn:microsoft.com/office/officeart/2005/8/layout/vProcess5"/>
    <dgm:cxn modelId="{7FD26DD1-0E79-4877-B3BA-12B8B97919E5}" type="presParOf" srcId="{F2FBDF8A-A332-4655-BC8F-BC20C6D8A9DD}" destId="{E2470AEA-CDC3-4501-8D23-0C99FBB76A1B}" srcOrd="8" destOrd="0" presId="urn:microsoft.com/office/officeart/2005/8/layout/vProcess5"/>
    <dgm:cxn modelId="{C6AD7218-0739-435E-BA49-65F3E1563827}" type="presParOf" srcId="{F2FBDF8A-A332-4655-BC8F-BC20C6D8A9DD}" destId="{16E719CC-0480-4B8E-8C74-60A39F0BFB03}" srcOrd="9" destOrd="0" presId="urn:microsoft.com/office/officeart/2005/8/layout/vProcess5"/>
    <dgm:cxn modelId="{DEBA4E68-C394-46A2-9FF8-0A938466B69F}" type="presParOf" srcId="{F2FBDF8A-A332-4655-BC8F-BC20C6D8A9DD}" destId="{CA6107C6-A6B5-4D69-8259-AE179AFFE6E1}" srcOrd="10" destOrd="0" presId="urn:microsoft.com/office/officeart/2005/8/layout/vProcess5"/>
    <dgm:cxn modelId="{8D75A6B4-F28F-400C-AE19-1008EA078B9F}" type="presParOf" srcId="{F2FBDF8A-A332-4655-BC8F-BC20C6D8A9DD}" destId="{D5B14090-5B68-47A2-9791-CFDBA3C605E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EAEBFB-C296-449C-AE54-4E1B268A947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928C6C-7E93-4A0D-8C64-4765EFA974D2}">
      <dgm:prSet/>
      <dgm:spPr/>
      <dgm:t>
        <a:bodyPr/>
        <a:lstStyle/>
        <a:p>
          <a:r>
            <a:rPr lang="en-GB"/>
            <a:t>The term ‘person-centred care’ is used to refer to many different principles and activities, and there is no single agreed definition of the concept. </a:t>
          </a:r>
          <a:endParaRPr lang="en-US"/>
        </a:p>
      </dgm:t>
    </dgm:pt>
    <dgm:pt modelId="{A552880E-5DCD-45D7-9FA2-2525E6D36C4B}" type="parTrans" cxnId="{DBD1A6D2-B4CC-4299-BABA-BF1FCECC6079}">
      <dgm:prSet/>
      <dgm:spPr/>
      <dgm:t>
        <a:bodyPr/>
        <a:lstStyle/>
        <a:p>
          <a:endParaRPr lang="en-US"/>
        </a:p>
      </dgm:t>
    </dgm:pt>
    <dgm:pt modelId="{9FF75386-3D0C-413D-BF1C-BB90521EF33C}" type="sibTrans" cxnId="{DBD1A6D2-B4CC-4299-BABA-BF1FCECC6079}">
      <dgm:prSet/>
      <dgm:spPr/>
      <dgm:t>
        <a:bodyPr/>
        <a:lstStyle/>
        <a:p>
          <a:endParaRPr lang="en-US"/>
        </a:p>
      </dgm:t>
    </dgm:pt>
    <dgm:pt modelId="{EE3017FC-6CF8-4D19-A861-913A8AAFA784}">
      <dgm:prSet/>
      <dgm:spPr/>
      <dgm:t>
        <a:bodyPr/>
        <a:lstStyle/>
        <a:p>
          <a:r>
            <a:rPr lang="en-GB"/>
            <a:t>This is partly because person-centred care is still an emerging and evolving area. It is also because, if care is to be person centred, then what it looks like will depend on the needs, circumstances and preferences of the individual receiving care. </a:t>
          </a:r>
          <a:endParaRPr lang="en-US"/>
        </a:p>
      </dgm:t>
    </dgm:pt>
    <dgm:pt modelId="{08869BEA-6A66-45B6-BF3A-7E452AE2B108}" type="parTrans" cxnId="{714A694E-6DF5-4B7F-BECD-74F7276B1CA0}">
      <dgm:prSet/>
      <dgm:spPr/>
      <dgm:t>
        <a:bodyPr/>
        <a:lstStyle/>
        <a:p>
          <a:endParaRPr lang="en-US"/>
        </a:p>
      </dgm:t>
    </dgm:pt>
    <dgm:pt modelId="{D2E561BF-B761-4F25-852B-64B3C347F0C2}" type="sibTrans" cxnId="{714A694E-6DF5-4B7F-BECD-74F7276B1CA0}">
      <dgm:prSet/>
      <dgm:spPr/>
      <dgm:t>
        <a:bodyPr/>
        <a:lstStyle/>
        <a:p>
          <a:endParaRPr lang="en-US"/>
        </a:p>
      </dgm:t>
    </dgm:pt>
    <dgm:pt modelId="{E4BF7F2A-44AD-4D6A-A1DF-3B530B62703C}">
      <dgm:prSet/>
      <dgm:spPr/>
      <dgm:t>
        <a:bodyPr/>
        <a:lstStyle/>
        <a:p>
          <a:r>
            <a:rPr lang="en-GB"/>
            <a:t>What is important to one person in their health care may be unnecessary, or even undesirable, to another. It may also change over time, as the individual’s needs change. </a:t>
          </a:r>
          <a:endParaRPr lang="en-US"/>
        </a:p>
      </dgm:t>
    </dgm:pt>
    <dgm:pt modelId="{9F1BF169-884D-4F2C-86BD-88807B2DC46E}" type="parTrans" cxnId="{27982D8E-25C7-42B4-866F-19CD3DC77867}">
      <dgm:prSet/>
      <dgm:spPr/>
      <dgm:t>
        <a:bodyPr/>
        <a:lstStyle/>
        <a:p>
          <a:endParaRPr lang="en-US"/>
        </a:p>
      </dgm:t>
    </dgm:pt>
    <dgm:pt modelId="{5A0EB9B2-3127-4BE1-B641-09BF68383DDB}" type="sibTrans" cxnId="{27982D8E-25C7-42B4-866F-19CD3DC77867}">
      <dgm:prSet/>
      <dgm:spPr/>
      <dgm:t>
        <a:bodyPr/>
        <a:lstStyle/>
        <a:p>
          <a:endParaRPr lang="en-US"/>
        </a:p>
      </dgm:t>
    </dgm:pt>
    <dgm:pt modelId="{D3F13CE6-3FBE-41F0-9FD6-B15154F906A2}" type="pres">
      <dgm:prSet presAssocID="{AAEAEBFB-C296-449C-AE54-4E1B268A947F}" presName="root" presStyleCnt="0">
        <dgm:presLayoutVars>
          <dgm:dir/>
          <dgm:resizeHandles val="exact"/>
        </dgm:presLayoutVars>
      </dgm:prSet>
      <dgm:spPr/>
    </dgm:pt>
    <dgm:pt modelId="{48F994DD-2FF1-4BB7-85BB-1B927D547DAD}" type="pres">
      <dgm:prSet presAssocID="{80928C6C-7E93-4A0D-8C64-4765EFA974D2}" presName="compNode" presStyleCnt="0"/>
      <dgm:spPr/>
    </dgm:pt>
    <dgm:pt modelId="{4342BBDB-3DB7-4D8B-BD06-AD2E80FA6C18}" type="pres">
      <dgm:prSet presAssocID="{80928C6C-7E93-4A0D-8C64-4765EFA974D2}" presName="bgRect" presStyleLbl="bgShp" presStyleIdx="0" presStyleCnt="3"/>
      <dgm:spPr/>
    </dgm:pt>
    <dgm:pt modelId="{EBECD6F9-B29C-42B8-ADA2-AFDF200058E9}" type="pres">
      <dgm:prSet presAssocID="{80928C6C-7E93-4A0D-8C64-4765EFA974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BCBCF39-89E2-4695-9CCB-54E912211873}" type="pres">
      <dgm:prSet presAssocID="{80928C6C-7E93-4A0D-8C64-4765EFA974D2}" presName="spaceRect" presStyleCnt="0"/>
      <dgm:spPr/>
    </dgm:pt>
    <dgm:pt modelId="{B1EDE043-1EA6-445D-8BE2-B635B677285E}" type="pres">
      <dgm:prSet presAssocID="{80928C6C-7E93-4A0D-8C64-4765EFA974D2}" presName="parTx" presStyleLbl="revTx" presStyleIdx="0" presStyleCnt="3">
        <dgm:presLayoutVars>
          <dgm:chMax val="0"/>
          <dgm:chPref val="0"/>
        </dgm:presLayoutVars>
      </dgm:prSet>
      <dgm:spPr/>
    </dgm:pt>
    <dgm:pt modelId="{0FB62830-9622-4104-840E-B863B2CBF9AD}" type="pres">
      <dgm:prSet presAssocID="{9FF75386-3D0C-413D-BF1C-BB90521EF33C}" presName="sibTrans" presStyleCnt="0"/>
      <dgm:spPr/>
    </dgm:pt>
    <dgm:pt modelId="{70044598-3AB7-4080-AD04-295E4B7B09E8}" type="pres">
      <dgm:prSet presAssocID="{EE3017FC-6CF8-4D19-A861-913A8AAFA784}" presName="compNode" presStyleCnt="0"/>
      <dgm:spPr/>
    </dgm:pt>
    <dgm:pt modelId="{D173580D-36B1-4995-BA25-B435F924282F}" type="pres">
      <dgm:prSet presAssocID="{EE3017FC-6CF8-4D19-A861-913A8AAFA784}" presName="bgRect" presStyleLbl="bgShp" presStyleIdx="1" presStyleCnt="3"/>
      <dgm:spPr/>
    </dgm:pt>
    <dgm:pt modelId="{EA1B3038-0F2C-4E51-8B72-874B7FFBC7C5}" type="pres">
      <dgm:prSet presAssocID="{EE3017FC-6CF8-4D19-A861-913A8AAFA78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7E556105-3B53-424B-9CD4-CE42A4C3B9CD}" type="pres">
      <dgm:prSet presAssocID="{EE3017FC-6CF8-4D19-A861-913A8AAFA784}" presName="spaceRect" presStyleCnt="0"/>
      <dgm:spPr/>
    </dgm:pt>
    <dgm:pt modelId="{E70B80BB-D046-45B8-ACD7-5526EEF71955}" type="pres">
      <dgm:prSet presAssocID="{EE3017FC-6CF8-4D19-A861-913A8AAFA784}" presName="parTx" presStyleLbl="revTx" presStyleIdx="1" presStyleCnt="3">
        <dgm:presLayoutVars>
          <dgm:chMax val="0"/>
          <dgm:chPref val="0"/>
        </dgm:presLayoutVars>
      </dgm:prSet>
      <dgm:spPr/>
    </dgm:pt>
    <dgm:pt modelId="{9E9BCE47-35D0-4ECD-A461-66FAFFECB309}" type="pres">
      <dgm:prSet presAssocID="{D2E561BF-B761-4F25-852B-64B3C347F0C2}" presName="sibTrans" presStyleCnt="0"/>
      <dgm:spPr/>
    </dgm:pt>
    <dgm:pt modelId="{AEE2F493-E888-4006-8499-1D6407E54694}" type="pres">
      <dgm:prSet presAssocID="{E4BF7F2A-44AD-4D6A-A1DF-3B530B62703C}" presName="compNode" presStyleCnt="0"/>
      <dgm:spPr/>
    </dgm:pt>
    <dgm:pt modelId="{BA24F01C-4D31-4E5C-8004-2865FD3BE225}" type="pres">
      <dgm:prSet presAssocID="{E4BF7F2A-44AD-4D6A-A1DF-3B530B62703C}" presName="bgRect" presStyleLbl="bgShp" presStyleIdx="2" presStyleCnt="3"/>
      <dgm:spPr/>
    </dgm:pt>
    <dgm:pt modelId="{4A248866-43B1-4F38-BB58-A94B5D075C0F}" type="pres">
      <dgm:prSet presAssocID="{E4BF7F2A-44AD-4D6A-A1DF-3B530B6270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Face with Solid Fill"/>
        </a:ext>
      </dgm:extLst>
    </dgm:pt>
    <dgm:pt modelId="{6A79585D-CD6B-4768-90B6-B457396CBC60}" type="pres">
      <dgm:prSet presAssocID="{E4BF7F2A-44AD-4D6A-A1DF-3B530B62703C}" presName="spaceRect" presStyleCnt="0"/>
      <dgm:spPr/>
    </dgm:pt>
    <dgm:pt modelId="{B1D3E1D8-64FE-4506-9FA5-A37D9D7EBD64}" type="pres">
      <dgm:prSet presAssocID="{E4BF7F2A-44AD-4D6A-A1DF-3B530B62703C}" presName="parTx" presStyleLbl="revTx" presStyleIdx="2" presStyleCnt="3">
        <dgm:presLayoutVars>
          <dgm:chMax val="0"/>
          <dgm:chPref val="0"/>
        </dgm:presLayoutVars>
      </dgm:prSet>
      <dgm:spPr/>
    </dgm:pt>
  </dgm:ptLst>
  <dgm:cxnLst>
    <dgm:cxn modelId="{F620E623-195D-45B3-88CF-7EAF8CAA7827}" type="presOf" srcId="{EE3017FC-6CF8-4D19-A861-913A8AAFA784}" destId="{E70B80BB-D046-45B8-ACD7-5526EEF71955}" srcOrd="0" destOrd="0" presId="urn:microsoft.com/office/officeart/2018/2/layout/IconVerticalSolidList"/>
    <dgm:cxn modelId="{714A694E-6DF5-4B7F-BECD-74F7276B1CA0}" srcId="{AAEAEBFB-C296-449C-AE54-4E1B268A947F}" destId="{EE3017FC-6CF8-4D19-A861-913A8AAFA784}" srcOrd="1" destOrd="0" parTransId="{08869BEA-6A66-45B6-BF3A-7E452AE2B108}" sibTransId="{D2E561BF-B761-4F25-852B-64B3C347F0C2}"/>
    <dgm:cxn modelId="{D23E164F-65CC-469A-A1A9-7688F62586F3}" type="presOf" srcId="{E4BF7F2A-44AD-4D6A-A1DF-3B530B62703C}" destId="{B1D3E1D8-64FE-4506-9FA5-A37D9D7EBD64}" srcOrd="0" destOrd="0" presId="urn:microsoft.com/office/officeart/2018/2/layout/IconVerticalSolidList"/>
    <dgm:cxn modelId="{27982D8E-25C7-42B4-866F-19CD3DC77867}" srcId="{AAEAEBFB-C296-449C-AE54-4E1B268A947F}" destId="{E4BF7F2A-44AD-4D6A-A1DF-3B530B62703C}" srcOrd="2" destOrd="0" parTransId="{9F1BF169-884D-4F2C-86BD-88807B2DC46E}" sibTransId="{5A0EB9B2-3127-4BE1-B641-09BF68383DDB}"/>
    <dgm:cxn modelId="{E56FE591-A4D3-43FD-8E6C-857DC2529531}" type="presOf" srcId="{AAEAEBFB-C296-449C-AE54-4E1B268A947F}" destId="{D3F13CE6-3FBE-41F0-9FD6-B15154F906A2}" srcOrd="0" destOrd="0" presId="urn:microsoft.com/office/officeart/2018/2/layout/IconVerticalSolidList"/>
    <dgm:cxn modelId="{DBD1A6D2-B4CC-4299-BABA-BF1FCECC6079}" srcId="{AAEAEBFB-C296-449C-AE54-4E1B268A947F}" destId="{80928C6C-7E93-4A0D-8C64-4765EFA974D2}" srcOrd="0" destOrd="0" parTransId="{A552880E-5DCD-45D7-9FA2-2525E6D36C4B}" sibTransId="{9FF75386-3D0C-413D-BF1C-BB90521EF33C}"/>
    <dgm:cxn modelId="{4CDB5FED-C279-470C-B077-506FC2F23FA3}" type="presOf" srcId="{80928C6C-7E93-4A0D-8C64-4765EFA974D2}" destId="{B1EDE043-1EA6-445D-8BE2-B635B677285E}" srcOrd="0" destOrd="0" presId="urn:microsoft.com/office/officeart/2018/2/layout/IconVerticalSolidList"/>
    <dgm:cxn modelId="{0B4BCEE1-E895-41BA-BA85-9E034C25D10B}" type="presParOf" srcId="{D3F13CE6-3FBE-41F0-9FD6-B15154F906A2}" destId="{48F994DD-2FF1-4BB7-85BB-1B927D547DAD}" srcOrd="0" destOrd="0" presId="urn:microsoft.com/office/officeart/2018/2/layout/IconVerticalSolidList"/>
    <dgm:cxn modelId="{477223C6-7778-4C80-81C1-0B2EB81BC240}" type="presParOf" srcId="{48F994DD-2FF1-4BB7-85BB-1B927D547DAD}" destId="{4342BBDB-3DB7-4D8B-BD06-AD2E80FA6C18}" srcOrd="0" destOrd="0" presId="urn:microsoft.com/office/officeart/2018/2/layout/IconVerticalSolidList"/>
    <dgm:cxn modelId="{A1392E72-70B3-4AE5-8773-72D52E5FC247}" type="presParOf" srcId="{48F994DD-2FF1-4BB7-85BB-1B927D547DAD}" destId="{EBECD6F9-B29C-42B8-ADA2-AFDF200058E9}" srcOrd="1" destOrd="0" presId="urn:microsoft.com/office/officeart/2018/2/layout/IconVerticalSolidList"/>
    <dgm:cxn modelId="{0F9D3899-F291-4A28-9245-14CBD64F511A}" type="presParOf" srcId="{48F994DD-2FF1-4BB7-85BB-1B927D547DAD}" destId="{3BCBCF39-89E2-4695-9CCB-54E912211873}" srcOrd="2" destOrd="0" presId="urn:microsoft.com/office/officeart/2018/2/layout/IconVerticalSolidList"/>
    <dgm:cxn modelId="{8647C386-4134-4BA5-A1BE-CBA209165279}" type="presParOf" srcId="{48F994DD-2FF1-4BB7-85BB-1B927D547DAD}" destId="{B1EDE043-1EA6-445D-8BE2-B635B677285E}" srcOrd="3" destOrd="0" presId="urn:microsoft.com/office/officeart/2018/2/layout/IconVerticalSolidList"/>
    <dgm:cxn modelId="{45661CB0-0F99-48A4-8240-E10EA5A21256}" type="presParOf" srcId="{D3F13CE6-3FBE-41F0-9FD6-B15154F906A2}" destId="{0FB62830-9622-4104-840E-B863B2CBF9AD}" srcOrd="1" destOrd="0" presId="urn:microsoft.com/office/officeart/2018/2/layout/IconVerticalSolidList"/>
    <dgm:cxn modelId="{B792405A-C102-4B98-97CE-5A38E6BCFEF4}" type="presParOf" srcId="{D3F13CE6-3FBE-41F0-9FD6-B15154F906A2}" destId="{70044598-3AB7-4080-AD04-295E4B7B09E8}" srcOrd="2" destOrd="0" presId="urn:microsoft.com/office/officeart/2018/2/layout/IconVerticalSolidList"/>
    <dgm:cxn modelId="{2E3375F5-FAE7-48D5-9626-7F2F4B61E9C8}" type="presParOf" srcId="{70044598-3AB7-4080-AD04-295E4B7B09E8}" destId="{D173580D-36B1-4995-BA25-B435F924282F}" srcOrd="0" destOrd="0" presId="urn:microsoft.com/office/officeart/2018/2/layout/IconVerticalSolidList"/>
    <dgm:cxn modelId="{936BDBBA-2EB8-4A19-8939-E6E260DEF2B4}" type="presParOf" srcId="{70044598-3AB7-4080-AD04-295E4B7B09E8}" destId="{EA1B3038-0F2C-4E51-8B72-874B7FFBC7C5}" srcOrd="1" destOrd="0" presId="urn:microsoft.com/office/officeart/2018/2/layout/IconVerticalSolidList"/>
    <dgm:cxn modelId="{5234076C-8F80-4AAC-865E-FE4C3F4C7BAC}" type="presParOf" srcId="{70044598-3AB7-4080-AD04-295E4B7B09E8}" destId="{7E556105-3B53-424B-9CD4-CE42A4C3B9CD}" srcOrd="2" destOrd="0" presId="urn:microsoft.com/office/officeart/2018/2/layout/IconVerticalSolidList"/>
    <dgm:cxn modelId="{3CD33891-3931-47BF-B1F2-2ECC1BC5D0E5}" type="presParOf" srcId="{70044598-3AB7-4080-AD04-295E4B7B09E8}" destId="{E70B80BB-D046-45B8-ACD7-5526EEF71955}" srcOrd="3" destOrd="0" presId="urn:microsoft.com/office/officeart/2018/2/layout/IconVerticalSolidList"/>
    <dgm:cxn modelId="{719676C5-5785-43E7-B6B4-37FEB4B4EB29}" type="presParOf" srcId="{D3F13CE6-3FBE-41F0-9FD6-B15154F906A2}" destId="{9E9BCE47-35D0-4ECD-A461-66FAFFECB309}" srcOrd="3" destOrd="0" presId="urn:microsoft.com/office/officeart/2018/2/layout/IconVerticalSolidList"/>
    <dgm:cxn modelId="{3B440FF5-4A97-4BD4-9B01-13456443A2A9}" type="presParOf" srcId="{D3F13CE6-3FBE-41F0-9FD6-B15154F906A2}" destId="{AEE2F493-E888-4006-8499-1D6407E54694}" srcOrd="4" destOrd="0" presId="urn:microsoft.com/office/officeart/2018/2/layout/IconVerticalSolidList"/>
    <dgm:cxn modelId="{17AA1D1A-9030-4E42-8B9F-EEE506391BF5}" type="presParOf" srcId="{AEE2F493-E888-4006-8499-1D6407E54694}" destId="{BA24F01C-4D31-4E5C-8004-2865FD3BE225}" srcOrd="0" destOrd="0" presId="urn:microsoft.com/office/officeart/2018/2/layout/IconVerticalSolidList"/>
    <dgm:cxn modelId="{3FAEDD15-D21A-4089-8B3B-838154F577AA}" type="presParOf" srcId="{AEE2F493-E888-4006-8499-1D6407E54694}" destId="{4A248866-43B1-4F38-BB58-A94B5D075C0F}" srcOrd="1" destOrd="0" presId="urn:microsoft.com/office/officeart/2018/2/layout/IconVerticalSolidList"/>
    <dgm:cxn modelId="{866C57A2-224E-4033-B861-50D92D3C01BE}" type="presParOf" srcId="{AEE2F493-E888-4006-8499-1D6407E54694}" destId="{6A79585D-CD6B-4768-90B6-B457396CBC60}" srcOrd="2" destOrd="0" presId="urn:microsoft.com/office/officeart/2018/2/layout/IconVerticalSolidList"/>
    <dgm:cxn modelId="{D6E56D6A-789A-4ABB-B915-FDDA44AF3CB0}" type="presParOf" srcId="{AEE2F493-E888-4006-8499-1D6407E54694}" destId="{B1D3E1D8-64FE-4506-9FA5-A37D9D7EBD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8F610D-2131-49DC-A218-B5FA6BB99D6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A7E2775-F7EB-403D-B9C7-2345DD7AC4B7}">
      <dgm:prSet/>
      <dgm:spPr/>
      <dgm:t>
        <a:bodyPr/>
        <a:lstStyle/>
        <a:p>
          <a:r>
            <a:rPr lang="en-GB"/>
            <a:t>Instead of offering a concise but inevitably limited definition, the Health Foundation has identified a framework that comprises four principles of person-centred care:* </a:t>
          </a:r>
          <a:endParaRPr lang="en-US"/>
        </a:p>
      </dgm:t>
    </dgm:pt>
    <dgm:pt modelId="{425A1968-1C14-47D6-9EA5-E86C02FD4E23}" type="parTrans" cxnId="{28549AC9-A439-4C18-8728-C1B5D1CF46A2}">
      <dgm:prSet/>
      <dgm:spPr/>
      <dgm:t>
        <a:bodyPr/>
        <a:lstStyle/>
        <a:p>
          <a:endParaRPr lang="en-US"/>
        </a:p>
      </dgm:t>
    </dgm:pt>
    <dgm:pt modelId="{FFF46867-7337-4EF5-8F81-B4C436201BB2}" type="sibTrans" cxnId="{28549AC9-A439-4C18-8728-C1B5D1CF46A2}">
      <dgm:prSet/>
      <dgm:spPr/>
      <dgm:t>
        <a:bodyPr/>
        <a:lstStyle/>
        <a:p>
          <a:endParaRPr lang="en-US"/>
        </a:p>
      </dgm:t>
    </dgm:pt>
    <dgm:pt modelId="{FC216952-7F8F-479F-A43C-7CBD178F0D57}">
      <dgm:prSet/>
      <dgm:spPr/>
      <dgm:t>
        <a:bodyPr/>
        <a:lstStyle/>
        <a:p>
          <a:r>
            <a:rPr lang="en-GB"/>
            <a:t>Affording people dignity, compassion and respect. </a:t>
          </a:r>
          <a:endParaRPr lang="en-US"/>
        </a:p>
      </dgm:t>
    </dgm:pt>
    <dgm:pt modelId="{7725C44E-017F-4354-A6E0-CD0D63B550E1}" type="parTrans" cxnId="{AD4BA819-4F5C-4A44-83B7-D71C69773060}">
      <dgm:prSet/>
      <dgm:spPr/>
      <dgm:t>
        <a:bodyPr/>
        <a:lstStyle/>
        <a:p>
          <a:endParaRPr lang="en-US"/>
        </a:p>
      </dgm:t>
    </dgm:pt>
    <dgm:pt modelId="{3864B996-9B84-4119-B673-51A8D0396A3A}" type="sibTrans" cxnId="{AD4BA819-4F5C-4A44-83B7-D71C69773060}">
      <dgm:prSet/>
      <dgm:spPr/>
      <dgm:t>
        <a:bodyPr/>
        <a:lstStyle/>
        <a:p>
          <a:endParaRPr lang="en-US"/>
        </a:p>
      </dgm:t>
    </dgm:pt>
    <dgm:pt modelId="{F14454E4-0113-4FEE-B33F-07162C5F0DC5}">
      <dgm:prSet/>
      <dgm:spPr/>
      <dgm:t>
        <a:bodyPr/>
        <a:lstStyle/>
        <a:p>
          <a:r>
            <a:rPr lang="en-GB"/>
            <a:t>Offering coordinated care, support or treatment. </a:t>
          </a:r>
          <a:endParaRPr lang="en-US"/>
        </a:p>
      </dgm:t>
    </dgm:pt>
    <dgm:pt modelId="{62B47FCB-5F44-4490-AB96-86292E86CB92}" type="parTrans" cxnId="{71467DF5-2392-433E-B66A-8ED69CD1F2F1}">
      <dgm:prSet/>
      <dgm:spPr/>
      <dgm:t>
        <a:bodyPr/>
        <a:lstStyle/>
        <a:p>
          <a:endParaRPr lang="en-US"/>
        </a:p>
      </dgm:t>
    </dgm:pt>
    <dgm:pt modelId="{00A840BC-05ED-4FD5-9955-2CC13E38BE5E}" type="sibTrans" cxnId="{71467DF5-2392-433E-B66A-8ED69CD1F2F1}">
      <dgm:prSet/>
      <dgm:spPr/>
      <dgm:t>
        <a:bodyPr/>
        <a:lstStyle/>
        <a:p>
          <a:endParaRPr lang="en-US"/>
        </a:p>
      </dgm:t>
    </dgm:pt>
    <dgm:pt modelId="{F73005F3-BEC7-46D4-9334-60EE74D57911}">
      <dgm:prSet/>
      <dgm:spPr/>
      <dgm:t>
        <a:bodyPr/>
        <a:lstStyle/>
        <a:p>
          <a:r>
            <a:rPr lang="en-GB"/>
            <a:t>Offering personalised care, support or treatment. </a:t>
          </a:r>
          <a:endParaRPr lang="en-US"/>
        </a:p>
      </dgm:t>
    </dgm:pt>
    <dgm:pt modelId="{44DA28C1-6130-4BC2-82BD-013149614236}" type="parTrans" cxnId="{0360759B-F7A0-48F8-AE69-38ACA7D6C826}">
      <dgm:prSet/>
      <dgm:spPr/>
      <dgm:t>
        <a:bodyPr/>
        <a:lstStyle/>
        <a:p>
          <a:endParaRPr lang="en-US"/>
        </a:p>
      </dgm:t>
    </dgm:pt>
    <dgm:pt modelId="{8C9368B6-CC58-4F1E-ADB3-0F9CF72C0F41}" type="sibTrans" cxnId="{0360759B-F7A0-48F8-AE69-38ACA7D6C826}">
      <dgm:prSet/>
      <dgm:spPr/>
      <dgm:t>
        <a:bodyPr/>
        <a:lstStyle/>
        <a:p>
          <a:endParaRPr lang="en-US"/>
        </a:p>
      </dgm:t>
    </dgm:pt>
    <dgm:pt modelId="{B1935191-6185-4559-851D-37B32C09A4AA}">
      <dgm:prSet/>
      <dgm:spPr/>
      <dgm:t>
        <a:bodyPr/>
        <a:lstStyle/>
        <a:p>
          <a:r>
            <a:rPr lang="en-GB"/>
            <a:t>Supporting people to recognise and develop their own strengths and abilities to enable them to live an independent and fulfilling life. </a:t>
          </a:r>
          <a:endParaRPr lang="en-US"/>
        </a:p>
      </dgm:t>
    </dgm:pt>
    <dgm:pt modelId="{FE660CD9-2762-4CCD-8745-8AA2F16EFA0B}" type="parTrans" cxnId="{D8853184-3B9B-4C11-9369-49EC07D4AA98}">
      <dgm:prSet/>
      <dgm:spPr/>
      <dgm:t>
        <a:bodyPr/>
        <a:lstStyle/>
        <a:p>
          <a:endParaRPr lang="en-US"/>
        </a:p>
      </dgm:t>
    </dgm:pt>
    <dgm:pt modelId="{27DED711-1161-4024-A86D-37EEDF1D5B37}" type="sibTrans" cxnId="{D8853184-3B9B-4C11-9369-49EC07D4AA98}">
      <dgm:prSet/>
      <dgm:spPr/>
      <dgm:t>
        <a:bodyPr/>
        <a:lstStyle/>
        <a:p>
          <a:endParaRPr lang="en-US"/>
        </a:p>
      </dgm:t>
    </dgm:pt>
    <dgm:pt modelId="{67E362B3-A678-4AC9-9AFA-4D276131A3B1}" type="pres">
      <dgm:prSet presAssocID="{038F610D-2131-49DC-A218-B5FA6BB99D63}" presName="diagram" presStyleCnt="0">
        <dgm:presLayoutVars>
          <dgm:dir/>
          <dgm:resizeHandles val="exact"/>
        </dgm:presLayoutVars>
      </dgm:prSet>
      <dgm:spPr/>
    </dgm:pt>
    <dgm:pt modelId="{8ECA1FEA-AC54-4B88-B76F-070E3E8E3C2B}" type="pres">
      <dgm:prSet presAssocID="{AA7E2775-F7EB-403D-B9C7-2345DD7AC4B7}" presName="node" presStyleLbl="node1" presStyleIdx="0" presStyleCnt="5">
        <dgm:presLayoutVars>
          <dgm:bulletEnabled val="1"/>
        </dgm:presLayoutVars>
      </dgm:prSet>
      <dgm:spPr/>
    </dgm:pt>
    <dgm:pt modelId="{51F82456-6F3E-420E-810A-3559A5AC4E24}" type="pres">
      <dgm:prSet presAssocID="{FFF46867-7337-4EF5-8F81-B4C436201BB2}" presName="sibTrans" presStyleCnt="0"/>
      <dgm:spPr/>
    </dgm:pt>
    <dgm:pt modelId="{9A05D796-3235-442B-AB72-B0FEB85C6397}" type="pres">
      <dgm:prSet presAssocID="{FC216952-7F8F-479F-A43C-7CBD178F0D57}" presName="node" presStyleLbl="node1" presStyleIdx="1" presStyleCnt="5">
        <dgm:presLayoutVars>
          <dgm:bulletEnabled val="1"/>
        </dgm:presLayoutVars>
      </dgm:prSet>
      <dgm:spPr/>
    </dgm:pt>
    <dgm:pt modelId="{486E561A-B162-4F5A-96D4-3B385EA33E90}" type="pres">
      <dgm:prSet presAssocID="{3864B996-9B84-4119-B673-51A8D0396A3A}" presName="sibTrans" presStyleCnt="0"/>
      <dgm:spPr/>
    </dgm:pt>
    <dgm:pt modelId="{F6E5A001-4D15-4A4E-BA99-3758D86172B4}" type="pres">
      <dgm:prSet presAssocID="{F14454E4-0113-4FEE-B33F-07162C5F0DC5}" presName="node" presStyleLbl="node1" presStyleIdx="2" presStyleCnt="5">
        <dgm:presLayoutVars>
          <dgm:bulletEnabled val="1"/>
        </dgm:presLayoutVars>
      </dgm:prSet>
      <dgm:spPr/>
    </dgm:pt>
    <dgm:pt modelId="{803A12CC-E929-456E-9B1F-E1119EB5FE6F}" type="pres">
      <dgm:prSet presAssocID="{00A840BC-05ED-4FD5-9955-2CC13E38BE5E}" presName="sibTrans" presStyleCnt="0"/>
      <dgm:spPr/>
    </dgm:pt>
    <dgm:pt modelId="{C73880EB-7084-42F7-BD19-155473F43659}" type="pres">
      <dgm:prSet presAssocID="{F73005F3-BEC7-46D4-9334-60EE74D57911}" presName="node" presStyleLbl="node1" presStyleIdx="3" presStyleCnt="5">
        <dgm:presLayoutVars>
          <dgm:bulletEnabled val="1"/>
        </dgm:presLayoutVars>
      </dgm:prSet>
      <dgm:spPr/>
    </dgm:pt>
    <dgm:pt modelId="{E06A3AF7-BCD4-4B78-8367-91CD5431E4AB}" type="pres">
      <dgm:prSet presAssocID="{8C9368B6-CC58-4F1E-ADB3-0F9CF72C0F41}" presName="sibTrans" presStyleCnt="0"/>
      <dgm:spPr/>
    </dgm:pt>
    <dgm:pt modelId="{3FC41BA6-754E-4E9F-A53F-27B0EB66B60F}" type="pres">
      <dgm:prSet presAssocID="{B1935191-6185-4559-851D-37B32C09A4AA}" presName="node" presStyleLbl="node1" presStyleIdx="4" presStyleCnt="5">
        <dgm:presLayoutVars>
          <dgm:bulletEnabled val="1"/>
        </dgm:presLayoutVars>
      </dgm:prSet>
      <dgm:spPr/>
    </dgm:pt>
  </dgm:ptLst>
  <dgm:cxnLst>
    <dgm:cxn modelId="{AD4BA819-4F5C-4A44-83B7-D71C69773060}" srcId="{038F610D-2131-49DC-A218-B5FA6BB99D63}" destId="{FC216952-7F8F-479F-A43C-7CBD178F0D57}" srcOrd="1" destOrd="0" parTransId="{7725C44E-017F-4354-A6E0-CD0D63B550E1}" sibTransId="{3864B996-9B84-4119-B673-51A8D0396A3A}"/>
    <dgm:cxn modelId="{4DF2974F-2990-4B03-86AE-2E4288A60560}" type="presOf" srcId="{B1935191-6185-4559-851D-37B32C09A4AA}" destId="{3FC41BA6-754E-4E9F-A53F-27B0EB66B60F}" srcOrd="0" destOrd="0" presId="urn:microsoft.com/office/officeart/2005/8/layout/default"/>
    <dgm:cxn modelId="{6DE51353-EEBB-4BA2-8B09-3A80EEF5CC0A}" type="presOf" srcId="{AA7E2775-F7EB-403D-B9C7-2345DD7AC4B7}" destId="{8ECA1FEA-AC54-4B88-B76F-070E3E8E3C2B}" srcOrd="0" destOrd="0" presId="urn:microsoft.com/office/officeart/2005/8/layout/default"/>
    <dgm:cxn modelId="{D8853184-3B9B-4C11-9369-49EC07D4AA98}" srcId="{038F610D-2131-49DC-A218-B5FA6BB99D63}" destId="{B1935191-6185-4559-851D-37B32C09A4AA}" srcOrd="4" destOrd="0" parTransId="{FE660CD9-2762-4CCD-8745-8AA2F16EFA0B}" sibTransId="{27DED711-1161-4024-A86D-37EEDF1D5B37}"/>
    <dgm:cxn modelId="{4B744084-5CDB-4FD8-BB44-199843C8FD97}" type="presOf" srcId="{F14454E4-0113-4FEE-B33F-07162C5F0DC5}" destId="{F6E5A001-4D15-4A4E-BA99-3758D86172B4}" srcOrd="0" destOrd="0" presId="urn:microsoft.com/office/officeart/2005/8/layout/default"/>
    <dgm:cxn modelId="{0360759B-F7A0-48F8-AE69-38ACA7D6C826}" srcId="{038F610D-2131-49DC-A218-B5FA6BB99D63}" destId="{F73005F3-BEC7-46D4-9334-60EE74D57911}" srcOrd="3" destOrd="0" parTransId="{44DA28C1-6130-4BC2-82BD-013149614236}" sibTransId="{8C9368B6-CC58-4F1E-ADB3-0F9CF72C0F41}"/>
    <dgm:cxn modelId="{1C63D6C1-35E3-4677-86A8-560774F1A762}" type="presOf" srcId="{F73005F3-BEC7-46D4-9334-60EE74D57911}" destId="{C73880EB-7084-42F7-BD19-155473F43659}" srcOrd="0" destOrd="0" presId="urn:microsoft.com/office/officeart/2005/8/layout/default"/>
    <dgm:cxn modelId="{87BA24C6-8198-437F-933A-2FBDB316787A}" type="presOf" srcId="{038F610D-2131-49DC-A218-B5FA6BB99D63}" destId="{67E362B3-A678-4AC9-9AFA-4D276131A3B1}" srcOrd="0" destOrd="0" presId="urn:microsoft.com/office/officeart/2005/8/layout/default"/>
    <dgm:cxn modelId="{28549AC9-A439-4C18-8728-C1B5D1CF46A2}" srcId="{038F610D-2131-49DC-A218-B5FA6BB99D63}" destId="{AA7E2775-F7EB-403D-B9C7-2345DD7AC4B7}" srcOrd="0" destOrd="0" parTransId="{425A1968-1C14-47D6-9EA5-E86C02FD4E23}" sibTransId="{FFF46867-7337-4EF5-8F81-B4C436201BB2}"/>
    <dgm:cxn modelId="{ACFCF2EF-784A-4B2C-96F8-56236C0B9635}" type="presOf" srcId="{FC216952-7F8F-479F-A43C-7CBD178F0D57}" destId="{9A05D796-3235-442B-AB72-B0FEB85C6397}" srcOrd="0" destOrd="0" presId="urn:microsoft.com/office/officeart/2005/8/layout/default"/>
    <dgm:cxn modelId="{71467DF5-2392-433E-B66A-8ED69CD1F2F1}" srcId="{038F610D-2131-49DC-A218-B5FA6BB99D63}" destId="{F14454E4-0113-4FEE-B33F-07162C5F0DC5}" srcOrd="2" destOrd="0" parTransId="{62B47FCB-5F44-4490-AB96-86292E86CB92}" sibTransId="{00A840BC-05ED-4FD5-9955-2CC13E38BE5E}"/>
    <dgm:cxn modelId="{4437B8F7-5817-46D6-BAB5-A84D85DCF1ED}" type="presParOf" srcId="{67E362B3-A678-4AC9-9AFA-4D276131A3B1}" destId="{8ECA1FEA-AC54-4B88-B76F-070E3E8E3C2B}" srcOrd="0" destOrd="0" presId="urn:microsoft.com/office/officeart/2005/8/layout/default"/>
    <dgm:cxn modelId="{B8B6E13A-2322-470B-AFD6-BA6FE945CD2F}" type="presParOf" srcId="{67E362B3-A678-4AC9-9AFA-4D276131A3B1}" destId="{51F82456-6F3E-420E-810A-3559A5AC4E24}" srcOrd="1" destOrd="0" presId="urn:microsoft.com/office/officeart/2005/8/layout/default"/>
    <dgm:cxn modelId="{30BDAFAB-29B6-43CD-B8B4-67BDB0A0CAB5}" type="presParOf" srcId="{67E362B3-A678-4AC9-9AFA-4D276131A3B1}" destId="{9A05D796-3235-442B-AB72-B0FEB85C6397}" srcOrd="2" destOrd="0" presId="urn:microsoft.com/office/officeart/2005/8/layout/default"/>
    <dgm:cxn modelId="{B591F350-9C38-4BCA-95F4-DC1377E3714E}" type="presParOf" srcId="{67E362B3-A678-4AC9-9AFA-4D276131A3B1}" destId="{486E561A-B162-4F5A-96D4-3B385EA33E90}" srcOrd="3" destOrd="0" presId="urn:microsoft.com/office/officeart/2005/8/layout/default"/>
    <dgm:cxn modelId="{9EBC23AE-7579-4DC1-82C6-66D3EDC2CCDB}" type="presParOf" srcId="{67E362B3-A678-4AC9-9AFA-4D276131A3B1}" destId="{F6E5A001-4D15-4A4E-BA99-3758D86172B4}" srcOrd="4" destOrd="0" presId="urn:microsoft.com/office/officeart/2005/8/layout/default"/>
    <dgm:cxn modelId="{927E69B1-8127-40EE-ADA6-340F601C9A08}" type="presParOf" srcId="{67E362B3-A678-4AC9-9AFA-4D276131A3B1}" destId="{803A12CC-E929-456E-9B1F-E1119EB5FE6F}" srcOrd="5" destOrd="0" presId="urn:microsoft.com/office/officeart/2005/8/layout/default"/>
    <dgm:cxn modelId="{7992C0C2-51AB-4FCF-A1AB-F273ECFB71A9}" type="presParOf" srcId="{67E362B3-A678-4AC9-9AFA-4D276131A3B1}" destId="{C73880EB-7084-42F7-BD19-155473F43659}" srcOrd="6" destOrd="0" presId="urn:microsoft.com/office/officeart/2005/8/layout/default"/>
    <dgm:cxn modelId="{40F597DF-E304-47C4-B000-3463DAAEF72A}" type="presParOf" srcId="{67E362B3-A678-4AC9-9AFA-4D276131A3B1}" destId="{E06A3AF7-BCD4-4B78-8367-91CD5431E4AB}" srcOrd="7" destOrd="0" presId="urn:microsoft.com/office/officeart/2005/8/layout/default"/>
    <dgm:cxn modelId="{783B414F-A5D1-470F-9C0D-B27E2DB4BD78}" type="presParOf" srcId="{67E362B3-A678-4AC9-9AFA-4D276131A3B1}" destId="{3FC41BA6-754E-4E9F-A53F-27B0EB66B60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7BCF75-F0FA-4A42-8A13-9098F0E9BFD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BEB7981-EDB4-4FEA-B39F-D0CD34D2A0ED}">
      <dgm:prSet/>
      <dgm:spPr/>
      <dgm:t>
        <a:bodyPr/>
        <a:lstStyle/>
        <a:p>
          <a:r>
            <a:rPr lang="en-GB"/>
            <a:t>Supporting patients with long-term conditions to manage their health and care can improve clinical outcomes.</a:t>
          </a:r>
          <a:endParaRPr lang="en-US"/>
        </a:p>
      </dgm:t>
    </dgm:pt>
    <dgm:pt modelId="{C686AA92-49CE-42AB-96D1-36906AF06D97}" type="parTrans" cxnId="{2271253E-A418-420B-A0AA-0E71CC6C7709}">
      <dgm:prSet/>
      <dgm:spPr/>
      <dgm:t>
        <a:bodyPr/>
        <a:lstStyle/>
        <a:p>
          <a:endParaRPr lang="en-US"/>
        </a:p>
      </dgm:t>
    </dgm:pt>
    <dgm:pt modelId="{0BDE7F8F-5431-4C3D-92D7-0368DA9BE6DE}" type="sibTrans" cxnId="{2271253E-A418-420B-A0AA-0E71CC6C7709}">
      <dgm:prSet/>
      <dgm:spPr/>
      <dgm:t>
        <a:bodyPr/>
        <a:lstStyle/>
        <a:p>
          <a:endParaRPr lang="en-US"/>
        </a:p>
      </dgm:t>
    </dgm:pt>
    <dgm:pt modelId="{5CF79486-F19A-4854-A0B3-773619548D4E}">
      <dgm:prSet/>
      <dgm:spPr/>
      <dgm:t>
        <a:bodyPr/>
        <a:lstStyle/>
        <a:p>
          <a:r>
            <a:rPr lang="en-GB"/>
            <a:t>When people play a more collaborative role in managing their health and care, they are less likely to use emergency hospital services.</a:t>
          </a:r>
          <a:endParaRPr lang="en-US"/>
        </a:p>
      </dgm:t>
    </dgm:pt>
    <dgm:pt modelId="{5DF8CDD2-41D1-4EC1-BDDE-9D80341C46F0}" type="parTrans" cxnId="{FF3C7C51-8C01-4D05-BCBD-D7D48F2BB4B5}">
      <dgm:prSet/>
      <dgm:spPr/>
      <dgm:t>
        <a:bodyPr/>
        <a:lstStyle/>
        <a:p>
          <a:endParaRPr lang="en-US"/>
        </a:p>
      </dgm:t>
    </dgm:pt>
    <dgm:pt modelId="{7DF40B7D-E288-4DEE-9A2C-01DCBBDA7171}" type="sibTrans" cxnId="{FF3C7C51-8C01-4D05-BCBD-D7D48F2BB4B5}">
      <dgm:prSet/>
      <dgm:spPr/>
      <dgm:t>
        <a:bodyPr/>
        <a:lstStyle/>
        <a:p>
          <a:endParaRPr lang="en-US"/>
        </a:p>
      </dgm:t>
    </dgm:pt>
    <dgm:pt modelId="{123BC259-B216-4950-9340-5A7B997C8C7A}">
      <dgm:prSet/>
      <dgm:spPr/>
      <dgm:t>
        <a:bodyPr/>
        <a:lstStyle/>
        <a:p>
          <a:r>
            <a:rPr lang="en-GB"/>
            <a:t>They are also more likely to stick to their treatment plans.</a:t>
          </a:r>
          <a:endParaRPr lang="en-US"/>
        </a:p>
      </dgm:t>
    </dgm:pt>
    <dgm:pt modelId="{B965AEBE-E513-4584-A8E4-969AFE7744A0}" type="parTrans" cxnId="{F7BE4E38-8DA2-4DC7-B1FA-38362C4F8865}">
      <dgm:prSet/>
      <dgm:spPr/>
      <dgm:t>
        <a:bodyPr/>
        <a:lstStyle/>
        <a:p>
          <a:endParaRPr lang="en-US"/>
        </a:p>
      </dgm:t>
    </dgm:pt>
    <dgm:pt modelId="{B7081954-93EB-4952-8A7D-27E4C21D2A34}" type="sibTrans" cxnId="{F7BE4E38-8DA2-4DC7-B1FA-38362C4F8865}">
      <dgm:prSet/>
      <dgm:spPr/>
      <dgm:t>
        <a:bodyPr/>
        <a:lstStyle/>
        <a:p>
          <a:endParaRPr lang="en-US"/>
        </a:p>
      </dgm:t>
    </dgm:pt>
    <dgm:pt modelId="{3A2905F6-F8C0-4262-B12C-9E60FB3AD6FE}">
      <dgm:prSet/>
      <dgm:spPr/>
      <dgm:t>
        <a:bodyPr/>
        <a:lstStyle/>
        <a:p>
          <a:r>
            <a:rPr lang="en-GB"/>
            <a:t>Take their medicine correctly.</a:t>
          </a:r>
          <a:endParaRPr lang="en-US"/>
        </a:p>
      </dgm:t>
    </dgm:pt>
    <dgm:pt modelId="{CF77AD79-2A59-47EA-9BB5-0BBB9E3CB58F}" type="parTrans" cxnId="{1BA6973F-A0E5-4228-97D0-4652CC03663B}">
      <dgm:prSet/>
      <dgm:spPr/>
      <dgm:t>
        <a:bodyPr/>
        <a:lstStyle/>
        <a:p>
          <a:endParaRPr lang="en-US"/>
        </a:p>
      </dgm:t>
    </dgm:pt>
    <dgm:pt modelId="{91E7D2F7-3397-41B7-B3D4-E80193618708}" type="sibTrans" cxnId="{1BA6973F-A0E5-4228-97D0-4652CC03663B}">
      <dgm:prSet/>
      <dgm:spPr/>
      <dgm:t>
        <a:bodyPr/>
        <a:lstStyle/>
        <a:p>
          <a:endParaRPr lang="en-US"/>
        </a:p>
      </dgm:t>
    </dgm:pt>
    <dgm:pt modelId="{540F1822-AC16-4F88-BE1E-F296D0B3F862}">
      <dgm:prSet/>
      <dgm:spPr/>
      <dgm:t>
        <a:bodyPr/>
        <a:lstStyle/>
        <a:p>
          <a:r>
            <a:rPr lang="en-GB"/>
            <a:t>De Silva (2011)</a:t>
          </a:r>
          <a:endParaRPr lang="en-US"/>
        </a:p>
      </dgm:t>
    </dgm:pt>
    <dgm:pt modelId="{0D65D4F5-8489-4B89-9A2E-7BBC1A116300}" type="parTrans" cxnId="{C46A69E2-6268-409F-80B2-8F3C2E66549C}">
      <dgm:prSet/>
      <dgm:spPr/>
      <dgm:t>
        <a:bodyPr/>
        <a:lstStyle/>
        <a:p>
          <a:endParaRPr lang="en-US"/>
        </a:p>
      </dgm:t>
    </dgm:pt>
    <dgm:pt modelId="{50723F61-5CC9-4993-A6ED-9851E66A2855}" type="sibTrans" cxnId="{C46A69E2-6268-409F-80B2-8F3C2E66549C}">
      <dgm:prSet/>
      <dgm:spPr/>
      <dgm:t>
        <a:bodyPr/>
        <a:lstStyle/>
        <a:p>
          <a:endParaRPr lang="en-US"/>
        </a:p>
      </dgm:t>
    </dgm:pt>
    <dgm:pt modelId="{9ED007D0-0A9C-4DC4-8699-6107314580B4}" type="pres">
      <dgm:prSet presAssocID="{847BCF75-F0FA-4A42-8A13-9098F0E9BFDE}" presName="root" presStyleCnt="0">
        <dgm:presLayoutVars>
          <dgm:dir/>
          <dgm:resizeHandles val="exact"/>
        </dgm:presLayoutVars>
      </dgm:prSet>
      <dgm:spPr/>
    </dgm:pt>
    <dgm:pt modelId="{7A4CA8CD-9AA8-4234-8C57-9DDF1B0FE559}" type="pres">
      <dgm:prSet presAssocID="{EBEB7981-EDB4-4FEA-B39F-D0CD34D2A0ED}" presName="compNode" presStyleCnt="0"/>
      <dgm:spPr/>
    </dgm:pt>
    <dgm:pt modelId="{2DCAA240-2E2F-426D-830E-F3DB1ED832FD}" type="pres">
      <dgm:prSet presAssocID="{EBEB7981-EDB4-4FEA-B39F-D0CD34D2A0ED}" presName="bgRect" presStyleLbl="bgShp" presStyleIdx="0" presStyleCnt="5"/>
      <dgm:spPr/>
    </dgm:pt>
    <dgm:pt modelId="{BA6BFDA5-8AE1-4447-B09D-4D6FE8058FEA}" type="pres">
      <dgm:prSet presAssocID="{EBEB7981-EDB4-4FEA-B39F-D0CD34D2A0E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617E0C1F-A1DE-4629-9926-D316EB34505D}" type="pres">
      <dgm:prSet presAssocID="{EBEB7981-EDB4-4FEA-B39F-D0CD34D2A0ED}" presName="spaceRect" presStyleCnt="0"/>
      <dgm:spPr/>
    </dgm:pt>
    <dgm:pt modelId="{56EDF2C7-5969-4CB5-9544-72AFDD068440}" type="pres">
      <dgm:prSet presAssocID="{EBEB7981-EDB4-4FEA-B39F-D0CD34D2A0ED}" presName="parTx" presStyleLbl="revTx" presStyleIdx="0" presStyleCnt="5">
        <dgm:presLayoutVars>
          <dgm:chMax val="0"/>
          <dgm:chPref val="0"/>
        </dgm:presLayoutVars>
      </dgm:prSet>
      <dgm:spPr/>
    </dgm:pt>
    <dgm:pt modelId="{3C441246-DFB4-47FE-9DBF-D33663B982F5}" type="pres">
      <dgm:prSet presAssocID="{0BDE7F8F-5431-4C3D-92D7-0368DA9BE6DE}" presName="sibTrans" presStyleCnt="0"/>
      <dgm:spPr/>
    </dgm:pt>
    <dgm:pt modelId="{923B366C-0977-402A-89F2-C6D8A53D946B}" type="pres">
      <dgm:prSet presAssocID="{5CF79486-F19A-4854-A0B3-773619548D4E}" presName="compNode" presStyleCnt="0"/>
      <dgm:spPr/>
    </dgm:pt>
    <dgm:pt modelId="{8E7391B8-FE0A-4C98-97B9-28D801F48F58}" type="pres">
      <dgm:prSet presAssocID="{5CF79486-F19A-4854-A0B3-773619548D4E}" presName="bgRect" presStyleLbl="bgShp" presStyleIdx="1" presStyleCnt="5"/>
      <dgm:spPr/>
    </dgm:pt>
    <dgm:pt modelId="{92F65471-BF99-4F9F-AEDB-CF815EA61936}" type="pres">
      <dgm:prSet presAssocID="{5CF79486-F19A-4854-A0B3-773619548D4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FF63B0A5-9DDB-4F93-B8E7-C9BF8B25B491}" type="pres">
      <dgm:prSet presAssocID="{5CF79486-F19A-4854-A0B3-773619548D4E}" presName="spaceRect" presStyleCnt="0"/>
      <dgm:spPr/>
    </dgm:pt>
    <dgm:pt modelId="{ADE8BD56-1D3F-4615-AEA3-3816F47E4A6C}" type="pres">
      <dgm:prSet presAssocID="{5CF79486-F19A-4854-A0B3-773619548D4E}" presName="parTx" presStyleLbl="revTx" presStyleIdx="1" presStyleCnt="5">
        <dgm:presLayoutVars>
          <dgm:chMax val="0"/>
          <dgm:chPref val="0"/>
        </dgm:presLayoutVars>
      </dgm:prSet>
      <dgm:spPr/>
    </dgm:pt>
    <dgm:pt modelId="{7025660E-2C3B-4947-B245-9BEC2BFAACC4}" type="pres">
      <dgm:prSet presAssocID="{7DF40B7D-E288-4DEE-9A2C-01DCBBDA7171}" presName="sibTrans" presStyleCnt="0"/>
      <dgm:spPr/>
    </dgm:pt>
    <dgm:pt modelId="{D616F241-1719-4213-949E-9B3AD1A40014}" type="pres">
      <dgm:prSet presAssocID="{123BC259-B216-4950-9340-5A7B997C8C7A}" presName="compNode" presStyleCnt="0"/>
      <dgm:spPr/>
    </dgm:pt>
    <dgm:pt modelId="{B3228A61-E107-43C3-A574-A1ADD38B3A1A}" type="pres">
      <dgm:prSet presAssocID="{123BC259-B216-4950-9340-5A7B997C8C7A}" presName="bgRect" presStyleLbl="bgShp" presStyleIdx="2" presStyleCnt="5"/>
      <dgm:spPr/>
    </dgm:pt>
    <dgm:pt modelId="{68C65DA0-054C-4CFA-BA17-8D37BAC0F18E}" type="pres">
      <dgm:prSet presAssocID="{123BC259-B216-4950-9340-5A7B997C8C7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213B6072-4F80-4F7F-8DEF-17617F392B27}" type="pres">
      <dgm:prSet presAssocID="{123BC259-B216-4950-9340-5A7B997C8C7A}" presName="spaceRect" presStyleCnt="0"/>
      <dgm:spPr/>
    </dgm:pt>
    <dgm:pt modelId="{58DC3B2D-DB2B-4AEA-A997-74A2B25FC0B4}" type="pres">
      <dgm:prSet presAssocID="{123BC259-B216-4950-9340-5A7B997C8C7A}" presName="parTx" presStyleLbl="revTx" presStyleIdx="2" presStyleCnt="5">
        <dgm:presLayoutVars>
          <dgm:chMax val="0"/>
          <dgm:chPref val="0"/>
        </dgm:presLayoutVars>
      </dgm:prSet>
      <dgm:spPr/>
    </dgm:pt>
    <dgm:pt modelId="{EAE4219A-8024-4B58-9CDE-E05C3CFC9EF7}" type="pres">
      <dgm:prSet presAssocID="{B7081954-93EB-4952-8A7D-27E4C21D2A34}" presName="sibTrans" presStyleCnt="0"/>
      <dgm:spPr/>
    </dgm:pt>
    <dgm:pt modelId="{DDFA05ED-D663-410E-B33A-CDEC120EA1E9}" type="pres">
      <dgm:prSet presAssocID="{3A2905F6-F8C0-4262-B12C-9E60FB3AD6FE}" presName="compNode" presStyleCnt="0"/>
      <dgm:spPr/>
    </dgm:pt>
    <dgm:pt modelId="{FFF8F4A5-25F4-44F6-94D1-FA82A6AC504B}" type="pres">
      <dgm:prSet presAssocID="{3A2905F6-F8C0-4262-B12C-9E60FB3AD6FE}" presName="bgRect" presStyleLbl="bgShp" presStyleIdx="3" presStyleCnt="5"/>
      <dgm:spPr/>
    </dgm:pt>
    <dgm:pt modelId="{C2FD6759-B3E7-45CD-9B5E-F189368E2A69}" type="pres">
      <dgm:prSet presAssocID="{3A2905F6-F8C0-4262-B12C-9E60FB3AD6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33750DF2-E3AC-4CBF-939D-1C75E3F054A1}" type="pres">
      <dgm:prSet presAssocID="{3A2905F6-F8C0-4262-B12C-9E60FB3AD6FE}" presName="spaceRect" presStyleCnt="0"/>
      <dgm:spPr/>
    </dgm:pt>
    <dgm:pt modelId="{7A373F4B-69F9-41D2-9B4A-97E02B4D4C0D}" type="pres">
      <dgm:prSet presAssocID="{3A2905F6-F8C0-4262-B12C-9E60FB3AD6FE}" presName="parTx" presStyleLbl="revTx" presStyleIdx="3" presStyleCnt="5">
        <dgm:presLayoutVars>
          <dgm:chMax val="0"/>
          <dgm:chPref val="0"/>
        </dgm:presLayoutVars>
      </dgm:prSet>
      <dgm:spPr/>
    </dgm:pt>
    <dgm:pt modelId="{5256E386-171D-4BA3-B85F-7B0DEC5086CD}" type="pres">
      <dgm:prSet presAssocID="{91E7D2F7-3397-41B7-B3D4-E80193618708}" presName="sibTrans" presStyleCnt="0"/>
      <dgm:spPr/>
    </dgm:pt>
    <dgm:pt modelId="{FD84D284-E22B-4B1A-8B30-C29E55A0DFE0}" type="pres">
      <dgm:prSet presAssocID="{540F1822-AC16-4F88-BE1E-F296D0B3F862}" presName="compNode" presStyleCnt="0"/>
      <dgm:spPr/>
    </dgm:pt>
    <dgm:pt modelId="{F0277FA9-7307-4D9D-BF12-028C6E5B81DD}" type="pres">
      <dgm:prSet presAssocID="{540F1822-AC16-4F88-BE1E-F296D0B3F862}" presName="bgRect" presStyleLbl="bgShp" presStyleIdx="4" presStyleCnt="5"/>
      <dgm:spPr/>
    </dgm:pt>
    <dgm:pt modelId="{9E2B09FA-816D-43F0-881F-420493012F8F}" type="pres">
      <dgm:prSet presAssocID="{540F1822-AC16-4F88-BE1E-F296D0B3F86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rophy"/>
        </a:ext>
      </dgm:extLst>
    </dgm:pt>
    <dgm:pt modelId="{ADD8C800-4336-42C0-8082-95EA5C1E08E0}" type="pres">
      <dgm:prSet presAssocID="{540F1822-AC16-4F88-BE1E-F296D0B3F862}" presName="spaceRect" presStyleCnt="0"/>
      <dgm:spPr/>
    </dgm:pt>
    <dgm:pt modelId="{814084A4-5EC4-466F-BDC9-66C66B110330}" type="pres">
      <dgm:prSet presAssocID="{540F1822-AC16-4F88-BE1E-F296D0B3F862}" presName="parTx" presStyleLbl="revTx" presStyleIdx="4" presStyleCnt="5">
        <dgm:presLayoutVars>
          <dgm:chMax val="0"/>
          <dgm:chPref val="0"/>
        </dgm:presLayoutVars>
      </dgm:prSet>
      <dgm:spPr/>
    </dgm:pt>
  </dgm:ptLst>
  <dgm:cxnLst>
    <dgm:cxn modelId="{8505F51B-50C4-48A3-9AC9-916BF946AF1A}" type="presOf" srcId="{847BCF75-F0FA-4A42-8A13-9098F0E9BFDE}" destId="{9ED007D0-0A9C-4DC4-8699-6107314580B4}" srcOrd="0" destOrd="0" presId="urn:microsoft.com/office/officeart/2018/2/layout/IconVerticalSolidList"/>
    <dgm:cxn modelId="{F7BE4E38-8DA2-4DC7-B1FA-38362C4F8865}" srcId="{847BCF75-F0FA-4A42-8A13-9098F0E9BFDE}" destId="{123BC259-B216-4950-9340-5A7B997C8C7A}" srcOrd="2" destOrd="0" parTransId="{B965AEBE-E513-4584-A8E4-969AFE7744A0}" sibTransId="{B7081954-93EB-4952-8A7D-27E4C21D2A34}"/>
    <dgm:cxn modelId="{2271253E-A418-420B-A0AA-0E71CC6C7709}" srcId="{847BCF75-F0FA-4A42-8A13-9098F0E9BFDE}" destId="{EBEB7981-EDB4-4FEA-B39F-D0CD34D2A0ED}" srcOrd="0" destOrd="0" parTransId="{C686AA92-49CE-42AB-96D1-36906AF06D97}" sibTransId="{0BDE7F8F-5431-4C3D-92D7-0368DA9BE6DE}"/>
    <dgm:cxn modelId="{1BA6973F-A0E5-4228-97D0-4652CC03663B}" srcId="{847BCF75-F0FA-4A42-8A13-9098F0E9BFDE}" destId="{3A2905F6-F8C0-4262-B12C-9E60FB3AD6FE}" srcOrd="3" destOrd="0" parTransId="{CF77AD79-2A59-47EA-9BB5-0BBB9E3CB58F}" sibTransId="{91E7D2F7-3397-41B7-B3D4-E80193618708}"/>
    <dgm:cxn modelId="{FF3C7C51-8C01-4D05-BCBD-D7D48F2BB4B5}" srcId="{847BCF75-F0FA-4A42-8A13-9098F0E9BFDE}" destId="{5CF79486-F19A-4854-A0B3-773619548D4E}" srcOrd="1" destOrd="0" parTransId="{5DF8CDD2-41D1-4EC1-BDDE-9D80341C46F0}" sibTransId="{7DF40B7D-E288-4DEE-9A2C-01DCBBDA7171}"/>
    <dgm:cxn modelId="{FDDE38B7-F2E9-4347-8BC7-89DE1E0CD9AC}" type="presOf" srcId="{540F1822-AC16-4F88-BE1E-F296D0B3F862}" destId="{814084A4-5EC4-466F-BDC9-66C66B110330}" srcOrd="0" destOrd="0" presId="urn:microsoft.com/office/officeart/2018/2/layout/IconVerticalSolidList"/>
    <dgm:cxn modelId="{72745CC3-6C0D-453A-B547-4EE77CE2A82B}" type="presOf" srcId="{3A2905F6-F8C0-4262-B12C-9E60FB3AD6FE}" destId="{7A373F4B-69F9-41D2-9B4A-97E02B4D4C0D}" srcOrd="0" destOrd="0" presId="urn:microsoft.com/office/officeart/2018/2/layout/IconVerticalSolidList"/>
    <dgm:cxn modelId="{AECFDECB-37A6-4919-8CCD-8DBBFA973F2A}" type="presOf" srcId="{123BC259-B216-4950-9340-5A7B997C8C7A}" destId="{58DC3B2D-DB2B-4AEA-A997-74A2B25FC0B4}" srcOrd="0" destOrd="0" presId="urn:microsoft.com/office/officeart/2018/2/layout/IconVerticalSolidList"/>
    <dgm:cxn modelId="{39B8FEDF-19FC-4FF9-B4AF-58DDF93C2169}" type="presOf" srcId="{EBEB7981-EDB4-4FEA-B39F-D0CD34D2A0ED}" destId="{56EDF2C7-5969-4CB5-9544-72AFDD068440}" srcOrd="0" destOrd="0" presId="urn:microsoft.com/office/officeart/2018/2/layout/IconVerticalSolidList"/>
    <dgm:cxn modelId="{C46A69E2-6268-409F-80B2-8F3C2E66549C}" srcId="{847BCF75-F0FA-4A42-8A13-9098F0E9BFDE}" destId="{540F1822-AC16-4F88-BE1E-F296D0B3F862}" srcOrd="4" destOrd="0" parTransId="{0D65D4F5-8489-4B89-9A2E-7BBC1A116300}" sibTransId="{50723F61-5CC9-4993-A6ED-9851E66A2855}"/>
    <dgm:cxn modelId="{551B08ED-6EEC-40EC-AD21-864E87F9C380}" type="presOf" srcId="{5CF79486-F19A-4854-A0B3-773619548D4E}" destId="{ADE8BD56-1D3F-4615-AEA3-3816F47E4A6C}" srcOrd="0" destOrd="0" presId="urn:microsoft.com/office/officeart/2018/2/layout/IconVerticalSolidList"/>
    <dgm:cxn modelId="{B77CA014-5EDE-44B3-8DCC-64E467BD9E8B}" type="presParOf" srcId="{9ED007D0-0A9C-4DC4-8699-6107314580B4}" destId="{7A4CA8CD-9AA8-4234-8C57-9DDF1B0FE559}" srcOrd="0" destOrd="0" presId="urn:microsoft.com/office/officeart/2018/2/layout/IconVerticalSolidList"/>
    <dgm:cxn modelId="{177E7CDF-2343-4D75-8FDE-E870466933C0}" type="presParOf" srcId="{7A4CA8CD-9AA8-4234-8C57-9DDF1B0FE559}" destId="{2DCAA240-2E2F-426D-830E-F3DB1ED832FD}" srcOrd="0" destOrd="0" presId="urn:microsoft.com/office/officeart/2018/2/layout/IconVerticalSolidList"/>
    <dgm:cxn modelId="{E0E4A338-FF80-4190-89E3-BE316F0D9D2E}" type="presParOf" srcId="{7A4CA8CD-9AA8-4234-8C57-9DDF1B0FE559}" destId="{BA6BFDA5-8AE1-4447-B09D-4D6FE8058FEA}" srcOrd="1" destOrd="0" presId="urn:microsoft.com/office/officeart/2018/2/layout/IconVerticalSolidList"/>
    <dgm:cxn modelId="{AB6F4C7E-A0C0-4E21-8CDA-1942813FDFD3}" type="presParOf" srcId="{7A4CA8CD-9AA8-4234-8C57-9DDF1B0FE559}" destId="{617E0C1F-A1DE-4629-9926-D316EB34505D}" srcOrd="2" destOrd="0" presId="urn:microsoft.com/office/officeart/2018/2/layout/IconVerticalSolidList"/>
    <dgm:cxn modelId="{E9D0856F-5707-411B-A6D4-FF9546F6A67D}" type="presParOf" srcId="{7A4CA8CD-9AA8-4234-8C57-9DDF1B0FE559}" destId="{56EDF2C7-5969-4CB5-9544-72AFDD068440}" srcOrd="3" destOrd="0" presId="urn:microsoft.com/office/officeart/2018/2/layout/IconVerticalSolidList"/>
    <dgm:cxn modelId="{A4556490-CED0-4D7A-A1F5-3D5BE1629BFC}" type="presParOf" srcId="{9ED007D0-0A9C-4DC4-8699-6107314580B4}" destId="{3C441246-DFB4-47FE-9DBF-D33663B982F5}" srcOrd="1" destOrd="0" presId="urn:microsoft.com/office/officeart/2018/2/layout/IconVerticalSolidList"/>
    <dgm:cxn modelId="{DF21EEBA-CB8C-4F27-AF4E-932A4777E2CB}" type="presParOf" srcId="{9ED007D0-0A9C-4DC4-8699-6107314580B4}" destId="{923B366C-0977-402A-89F2-C6D8A53D946B}" srcOrd="2" destOrd="0" presId="urn:microsoft.com/office/officeart/2018/2/layout/IconVerticalSolidList"/>
    <dgm:cxn modelId="{887301EE-388E-4FBC-9176-91826220009E}" type="presParOf" srcId="{923B366C-0977-402A-89F2-C6D8A53D946B}" destId="{8E7391B8-FE0A-4C98-97B9-28D801F48F58}" srcOrd="0" destOrd="0" presId="urn:microsoft.com/office/officeart/2018/2/layout/IconVerticalSolidList"/>
    <dgm:cxn modelId="{68E981E0-6D81-4C6D-875F-F0924C486C48}" type="presParOf" srcId="{923B366C-0977-402A-89F2-C6D8A53D946B}" destId="{92F65471-BF99-4F9F-AEDB-CF815EA61936}" srcOrd="1" destOrd="0" presId="urn:microsoft.com/office/officeart/2018/2/layout/IconVerticalSolidList"/>
    <dgm:cxn modelId="{5875A81A-E35E-4F2D-85CD-9957978E9A9F}" type="presParOf" srcId="{923B366C-0977-402A-89F2-C6D8A53D946B}" destId="{FF63B0A5-9DDB-4F93-B8E7-C9BF8B25B491}" srcOrd="2" destOrd="0" presId="urn:microsoft.com/office/officeart/2018/2/layout/IconVerticalSolidList"/>
    <dgm:cxn modelId="{2E9C86B1-C715-4B97-B4AE-0E18007A9CD6}" type="presParOf" srcId="{923B366C-0977-402A-89F2-C6D8A53D946B}" destId="{ADE8BD56-1D3F-4615-AEA3-3816F47E4A6C}" srcOrd="3" destOrd="0" presId="urn:microsoft.com/office/officeart/2018/2/layout/IconVerticalSolidList"/>
    <dgm:cxn modelId="{C2194666-5100-4254-B024-37544951EA0E}" type="presParOf" srcId="{9ED007D0-0A9C-4DC4-8699-6107314580B4}" destId="{7025660E-2C3B-4947-B245-9BEC2BFAACC4}" srcOrd="3" destOrd="0" presId="urn:microsoft.com/office/officeart/2018/2/layout/IconVerticalSolidList"/>
    <dgm:cxn modelId="{B5C23135-F2C9-4A3E-9D37-718CED62F38C}" type="presParOf" srcId="{9ED007D0-0A9C-4DC4-8699-6107314580B4}" destId="{D616F241-1719-4213-949E-9B3AD1A40014}" srcOrd="4" destOrd="0" presId="urn:microsoft.com/office/officeart/2018/2/layout/IconVerticalSolidList"/>
    <dgm:cxn modelId="{BDDCD28B-2FE3-462B-95E2-F27DE6177B0D}" type="presParOf" srcId="{D616F241-1719-4213-949E-9B3AD1A40014}" destId="{B3228A61-E107-43C3-A574-A1ADD38B3A1A}" srcOrd="0" destOrd="0" presId="urn:microsoft.com/office/officeart/2018/2/layout/IconVerticalSolidList"/>
    <dgm:cxn modelId="{B1E8C04B-BD2D-4182-9A81-B945CA5C7A55}" type="presParOf" srcId="{D616F241-1719-4213-949E-9B3AD1A40014}" destId="{68C65DA0-054C-4CFA-BA17-8D37BAC0F18E}" srcOrd="1" destOrd="0" presId="urn:microsoft.com/office/officeart/2018/2/layout/IconVerticalSolidList"/>
    <dgm:cxn modelId="{15709D16-B08A-44CF-9F09-2D5B72F1AC8A}" type="presParOf" srcId="{D616F241-1719-4213-949E-9B3AD1A40014}" destId="{213B6072-4F80-4F7F-8DEF-17617F392B27}" srcOrd="2" destOrd="0" presId="urn:microsoft.com/office/officeart/2018/2/layout/IconVerticalSolidList"/>
    <dgm:cxn modelId="{BEB9DDB5-7E26-4B80-B1F7-5A08B3E20F52}" type="presParOf" srcId="{D616F241-1719-4213-949E-9B3AD1A40014}" destId="{58DC3B2D-DB2B-4AEA-A997-74A2B25FC0B4}" srcOrd="3" destOrd="0" presId="urn:microsoft.com/office/officeart/2018/2/layout/IconVerticalSolidList"/>
    <dgm:cxn modelId="{8E69ED0D-F888-4600-9185-07BBA6E7D3F6}" type="presParOf" srcId="{9ED007D0-0A9C-4DC4-8699-6107314580B4}" destId="{EAE4219A-8024-4B58-9CDE-E05C3CFC9EF7}" srcOrd="5" destOrd="0" presId="urn:microsoft.com/office/officeart/2018/2/layout/IconVerticalSolidList"/>
    <dgm:cxn modelId="{017A70FB-E582-46EB-8377-F22625A59FFF}" type="presParOf" srcId="{9ED007D0-0A9C-4DC4-8699-6107314580B4}" destId="{DDFA05ED-D663-410E-B33A-CDEC120EA1E9}" srcOrd="6" destOrd="0" presId="urn:microsoft.com/office/officeart/2018/2/layout/IconVerticalSolidList"/>
    <dgm:cxn modelId="{D84A85C9-4C99-4EF3-AA28-1890398A0815}" type="presParOf" srcId="{DDFA05ED-D663-410E-B33A-CDEC120EA1E9}" destId="{FFF8F4A5-25F4-44F6-94D1-FA82A6AC504B}" srcOrd="0" destOrd="0" presId="urn:microsoft.com/office/officeart/2018/2/layout/IconVerticalSolidList"/>
    <dgm:cxn modelId="{C05C1B4D-C108-48BD-B57A-9D63C860CB0C}" type="presParOf" srcId="{DDFA05ED-D663-410E-B33A-CDEC120EA1E9}" destId="{C2FD6759-B3E7-45CD-9B5E-F189368E2A69}" srcOrd="1" destOrd="0" presId="urn:microsoft.com/office/officeart/2018/2/layout/IconVerticalSolidList"/>
    <dgm:cxn modelId="{EB804B48-99CE-4141-99F6-087D053DCC49}" type="presParOf" srcId="{DDFA05ED-D663-410E-B33A-CDEC120EA1E9}" destId="{33750DF2-E3AC-4CBF-939D-1C75E3F054A1}" srcOrd="2" destOrd="0" presId="urn:microsoft.com/office/officeart/2018/2/layout/IconVerticalSolidList"/>
    <dgm:cxn modelId="{54D2288A-EBEE-417A-A02D-065DDB5FD1F6}" type="presParOf" srcId="{DDFA05ED-D663-410E-B33A-CDEC120EA1E9}" destId="{7A373F4B-69F9-41D2-9B4A-97E02B4D4C0D}" srcOrd="3" destOrd="0" presId="urn:microsoft.com/office/officeart/2018/2/layout/IconVerticalSolidList"/>
    <dgm:cxn modelId="{B2A184BA-E168-4B32-9443-8050DF9594BB}" type="presParOf" srcId="{9ED007D0-0A9C-4DC4-8699-6107314580B4}" destId="{5256E386-171D-4BA3-B85F-7B0DEC5086CD}" srcOrd="7" destOrd="0" presId="urn:microsoft.com/office/officeart/2018/2/layout/IconVerticalSolidList"/>
    <dgm:cxn modelId="{B776B37A-B23C-4DA9-81F9-4A4794519843}" type="presParOf" srcId="{9ED007D0-0A9C-4DC4-8699-6107314580B4}" destId="{FD84D284-E22B-4B1A-8B30-C29E55A0DFE0}" srcOrd="8" destOrd="0" presId="urn:microsoft.com/office/officeart/2018/2/layout/IconVerticalSolidList"/>
    <dgm:cxn modelId="{A8CCA794-D75C-4D8A-88EB-8DBA4B8AF71F}" type="presParOf" srcId="{FD84D284-E22B-4B1A-8B30-C29E55A0DFE0}" destId="{F0277FA9-7307-4D9D-BF12-028C6E5B81DD}" srcOrd="0" destOrd="0" presId="urn:microsoft.com/office/officeart/2018/2/layout/IconVerticalSolidList"/>
    <dgm:cxn modelId="{55B654E2-FFA9-4A04-B5EF-0A596B97CCBB}" type="presParOf" srcId="{FD84D284-E22B-4B1A-8B30-C29E55A0DFE0}" destId="{9E2B09FA-816D-43F0-881F-420493012F8F}" srcOrd="1" destOrd="0" presId="urn:microsoft.com/office/officeart/2018/2/layout/IconVerticalSolidList"/>
    <dgm:cxn modelId="{40A0607C-AF79-41DD-9BBD-B9C8B820FAB0}" type="presParOf" srcId="{FD84D284-E22B-4B1A-8B30-C29E55A0DFE0}" destId="{ADD8C800-4336-42C0-8082-95EA5C1E08E0}" srcOrd="2" destOrd="0" presId="urn:microsoft.com/office/officeart/2018/2/layout/IconVerticalSolidList"/>
    <dgm:cxn modelId="{214FC2EC-2742-4F35-A7AF-1630494F7EBE}" type="presParOf" srcId="{FD84D284-E22B-4B1A-8B30-C29E55A0DFE0}" destId="{814084A4-5EC4-466F-BDC9-66C66B11033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4F0D28-5873-41AD-83A7-078C0E3603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0E3D735-F4D5-4E0B-838A-817B07E9E831}">
      <dgm:prSet/>
      <dgm:spPr/>
      <dgm:t>
        <a:bodyPr/>
        <a:lstStyle/>
        <a:p>
          <a:r>
            <a:rPr lang="en-GB"/>
            <a:t>The charity National Voices has developed an interactive guide to four stages of the approach: </a:t>
          </a:r>
          <a:endParaRPr lang="en-US"/>
        </a:p>
      </dgm:t>
    </dgm:pt>
    <dgm:pt modelId="{FBECD14F-3351-46DA-BF83-9F920EAA8E70}" type="parTrans" cxnId="{402A7175-19AD-407D-B943-FAC79AB3EF58}">
      <dgm:prSet/>
      <dgm:spPr/>
      <dgm:t>
        <a:bodyPr/>
        <a:lstStyle/>
        <a:p>
          <a:endParaRPr lang="en-US"/>
        </a:p>
      </dgm:t>
    </dgm:pt>
    <dgm:pt modelId="{32655451-7DEF-4184-8F0F-F9BC7FA41640}" type="sibTrans" cxnId="{402A7175-19AD-407D-B943-FAC79AB3EF58}">
      <dgm:prSet/>
      <dgm:spPr/>
      <dgm:t>
        <a:bodyPr/>
        <a:lstStyle/>
        <a:p>
          <a:endParaRPr lang="en-US"/>
        </a:p>
      </dgm:t>
    </dgm:pt>
    <dgm:pt modelId="{C8513238-44A8-464D-996E-F2B1031DC9BE}">
      <dgm:prSet/>
      <dgm:spPr/>
      <dgm:t>
        <a:bodyPr/>
        <a:lstStyle/>
        <a:p>
          <a:r>
            <a:rPr lang="en-GB"/>
            <a:t>preparing for a discussion</a:t>
          </a:r>
          <a:endParaRPr lang="en-US"/>
        </a:p>
      </dgm:t>
    </dgm:pt>
    <dgm:pt modelId="{7E4F4A31-1AF1-4099-940C-99F1338588A7}" type="parTrans" cxnId="{485F6639-DB60-4285-917E-2BD230CC18F8}">
      <dgm:prSet/>
      <dgm:spPr/>
      <dgm:t>
        <a:bodyPr/>
        <a:lstStyle/>
        <a:p>
          <a:endParaRPr lang="en-US"/>
        </a:p>
      </dgm:t>
    </dgm:pt>
    <dgm:pt modelId="{8B3874FF-DE86-41FE-B700-17B8BB437E2D}" type="sibTrans" cxnId="{485F6639-DB60-4285-917E-2BD230CC18F8}">
      <dgm:prSet/>
      <dgm:spPr/>
      <dgm:t>
        <a:bodyPr/>
        <a:lstStyle/>
        <a:p>
          <a:endParaRPr lang="en-US"/>
        </a:p>
      </dgm:t>
    </dgm:pt>
    <dgm:pt modelId="{00C888AC-669B-402A-9118-8DACFE12A193}">
      <dgm:prSet/>
      <dgm:spPr/>
      <dgm:t>
        <a:bodyPr/>
        <a:lstStyle/>
        <a:p>
          <a:r>
            <a:rPr lang="en-GB"/>
            <a:t>having the discussion (with the care and support partner)</a:t>
          </a:r>
          <a:endParaRPr lang="en-US"/>
        </a:p>
      </dgm:t>
    </dgm:pt>
    <dgm:pt modelId="{1CE95F9B-73E6-408F-9EA7-2894B09A0862}" type="parTrans" cxnId="{C61E1967-1C54-42B4-84AC-8FA4A5EBC912}">
      <dgm:prSet/>
      <dgm:spPr/>
      <dgm:t>
        <a:bodyPr/>
        <a:lstStyle/>
        <a:p>
          <a:endParaRPr lang="en-US"/>
        </a:p>
      </dgm:t>
    </dgm:pt>
    <dgm:pt modelId="{5E826231-90E0-4E81-BF33-03F043580BF6}" type="sibTrans" cxnId="{C61E1967-1C54-42B4-84AC-8FA4A5EBC912}">
      <dgm:prSet/>
      <dgm:spPr/>
      <dgm:t>
        <a:bodyPr/>
        <a:lstStyle/>
        <a:p>
          <a:endParaRPr lang="en-US"/>
        </a:p>
      </dgm:t>
    </dgm:pt>
    <dgm:pt modelId="{7F7D90E7-48BB-433A-8895-E96961A7EC47}">
      <dgm:prSet/>
      <dgm:spPr/>
      <dgm:t>
        <a:bodyPr/>
        <a:lstStyle/>
        <a:p>
          <a:r>
            <a:rPr lang="en-GB"/>
            <a:t>writing down the main points from the discussion</a:t>
          </a:r>
          <a:endParaRPr lang="en-US"/>
        </a:p>
      </dgm:t>
    </dgm:pt>
    <dgm:pt modelId="{04927434-902C-44EE-B36B-2AEC6CDBDF90}" type="parTrans" cxnId="{3EF17A65-AC4B-453A-A61E-F1711040CB96}">
      <dgm:prSet/>
      <dgm:spPr/>
      <dgm:t>
        <a:bodyPr/>
        <a:lstStyle/>
        <a:p>
          <a:endParaRPr lang="en-US"/>
        </a:p>
      </dgm:t>
    </dgm:pt>
    <dgm:pt modelId="{1A5508F7-C024-4725-B6BB-65865DEABF9B}" type="sibTrans" cxnId="{3EF17A65-AC4B-453A-A61E-F1711040CB96}">
      <dgm:prSet/>
      <dgm:spPr/>
      <dgm:t>
        <a:bodyPr/>
        <a:lstStyle/>
        <a:p>
          <a:endParaRPr lang="en-US"/>
        </a:p>
      </dgm:t>
    </dgm:pt>
    <dgm:pt modelId="{944EEF2C-5D95-46D0-A75A-F02012545586}">
      <dgm:prSet/>
      <dgm:spPr/>
      <dgm:t>
        <a:bodyPr/>
        <a:lstStyle/>
        <a:p>
          <a:r>
            <a:rPr lang="en-GB"/>
            <a:t>review.</a:t>
          </a:r>
          <a:endParaRPr lang="en-US"/>
        </a:p>
      </dgm:t>
    </dgm:pt>
    <dgm:pt modelId="{B90A3C36-B7C7-446A-BEB0-86417E68FB42}" type="parTrans" cxnId="{9FEB92A2-10A6-4A58-B6AD-677D8B8E70EC}">
      <dgm:prSet/>
      <dgm:spPr/>
      <dgm:t>
        <a:bodyPr/>
        <a:lstStyle/>
        <a:p>
          <a:endParaRPr lang="en-US"/>
        </a:p>
      </dgm:t>
    </dgm:pt>
    <dgm:pt modelId="{ADBAB2B8-35C7-4003-8D4A-E381A02CE272}" type="sibTrans" cxnId="{9FEB92A2-10A6-4A58-B6AD-677D8B8E70EC}">
      <dgm:prSet/>
      <dgm:spPr/>
      <dgm:t>
        <a:bodyPr/>
        <a:lstStyle/>
        <a:p>
          <a:endParaRPr lang="en-US"/>
        </a:p>
      </dgm:t>
    </dgm:pt>
    <dgm:pt modelId="{50574FFF-2045-4252-849C-09FDB070915E}" type="pres">
      <dgm:prSet presAssocID="{484F0D28-5873-41AD-83A7-078C0E36031A}" presName="root" presStyleCnt="0">
        <dgm:presLayoutVars>
          <dgm:dir/>
          <dgm:resizeHandles val="exact"/>
        </dgm:presLayoutVars>
      </dgm:prSet>
      <dgm:spPr/>
    </dgm:pt>
    <dgm:pt modelId="{325A8154-4096-401E-BCEA-2E4D243443B2}" type="pres">
      <dgm:prSet presAssocID="{20E3D735-F4D5-4E0B-838A-817B07E9E831}" presName="compNode" presStyleCnt="0"/>
      <dgm:spPr/>
    </dgm:pt>
    <dgm:pt modelId="{E9432719-5559-4B52-A80E-63F2D06DEE50}" type="pres">
      <dgm:prSet presAssocID="{20E3D735-F4D5-4E0B-838A-817B07E9E831}" presName="bgRect" presStyleLbl="bgShp" presStyleIdx="0" presStyleCnt="5"/>
      <dgm:spPr/>
    </dgm:pt>
    <dgm:pt modelId="{40862CD5-A44F-4E5E-8F59-2B252EF3C52F}" type="pres">
      <dgm:prSet presAssocID="{20E3D735-F4D5-4E0B-838A-817B07E9E83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BCF3B8EA-7166-477D-A860-27B9BEDDD570}" type="pres">
      <dgm:prSet presAssocID="{20E3D735-F4D5-4E0B-838A-817B07E9E831}" presName="spaceRect" presStyleCnt="0"/>
      <dgm:spPr/>
    </dgm:pt>
    <dgm:pt modelId="{1EFCE622-D611-4D8D-B827-3BFFF0896190}" type="pres">
      <dgm:prSet presAssocID="{20E3D735-F4D5-4E0B-838A-817B07E9E831}" presName="parTx" presStyleLbl="revTx" presStyleIdx="0" presStyleCnt="5">
        <dgm:presLayoutVars>
          <dgm:chMax val="0"/>
          <dgm:chPref val="0"/>
        </dgm:presLayoutVars>
      </dgm:prSet>
      <dgm:spPr/>
    </dgm:pt>
    <dgm:pt modelId="{1EA89F1B-208F-49E6-A4A8-E047635C8311}" type="pres">
      <dgm:prSet presAssocID="{32655451-7DEF-4184-8F0F-F9BC7FA41640}" presName="sibTrans" presStyleCnt="0"/>
      <dgm:spPr/>
    </dgm:pt>
    <dgm:pt modelId="{7FA5237A-D007-4CF5-8E59-7BD0747796CF}" type="pres">
      <dgm:prSet presAssocID="{C8513238-44A8-464D-996E-F2B1031DC9BE}" presName="compNode" presStyleCnt="0"/>
      <dgm:spPr/>
    </dgm:pt>
    <dgm:pt modelId="{3D90D526-D210-408E-A983-5001C74ACA05}" type="pres">
      <dgm:prSet presAssocID="{C8513238-44A8-464D-996E-F2B1031DC9BE}" presName="bgRect" presStyleLbl="bgShp" presStyleIdx="1" presStyleCnt="5"/>
      <dgm:spPr/>
    </dgm:pt>
    <dgm:pt modelId="{159B1CAE-03DD-4271-B845-CA9F5CCC7402}" type="pres">
      <dgm:prSet presAssocID="{C8513238-44A8-464D-996E-F2B1031DC9B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484BC4A-2F11-4080-9DBF-5405CC93220F}" type="pres">
      <dgm:prSet presAssocID="{C8513238-44A8-464D-996E-F2B1031DC9BE}" presName="spaceRect" presStyleCnt="0"/>
      <dgm:spPr/>
    </dgm:pt>
    <dgm:pt modelId="{0807BB56-10FC-4E96-9391-7F910B03FA5B}" type="pres">
      <dgm:prSet presAssocID="{C8513238-44A8-464D-996E-F2B1031DC9BE}" presName="parTx" presStyleLbl="revTx" presStyleIdx="1" presStyleCnt="5">
        <dgm:presLayoutVars>
          <dgm:chMax val="0"/>
          <dgm:chPref val="0"/>
        </dgm:presLayoutVars>
      </dgm:prSet>
      <dgm:spPr/>
    </dgm:pt>
    <dgm:pt modelId="{06466933-1FFE-4AAC-876B-3C23AE862276}" type="pres">
      <dgm:prSet presAssocID="{8B3874FF-DE86-41FE-B700-17B8BB437E2D}" presName="sibTrans" presStyleCnt="0"/>
      <dgm:spPr/>
    </dgm:pt>
    <dgm:pt modelId="{672951B6-E60B-4F53-A11D-C61A133B764B}" type="pres">
      <dgm:prSet presAssocID="{00C888AC-669B-402A-9118-8DACFE12A193}" presName="compNode" presStyleCnt="0"/>
      <dgm:spPr/>
    </dgm:pt>
    <dgm:pt modelId="{F9E18B4C-9EB1-4732-A226-F712F8F87629}" type="pres">
      <dgm:prSet presAssocID="{00C888AC-669B-402A-9118-8DACFE12A193}" presName="bgRect" presStyleLbl="bgShp" presStyleIdx="2" presStyleCnt="5"/>
      <dgm:spPr/>
    </dgm:pt>
    <dgm:pt modelId="{7AF597FC-041C-4C15-A916-9C3AE1BD10F5}" type="pres">
      <dgm:prSet presAssocID="{00C888AC-669B-402A-9118-8DACFE12A19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C1D042B2-6BE9-4715-B6AF-3C023417BB53}" type="pres">
      <dgm:prSet presAssocID="{00C888AC-669B-402A-9118-8DACFE12A193}" presName="spaceRect" presStyleCnt="0"/>
      <dgm:spPr/>
    </dgm:pt>
    <dgm:pt modelId="{6AFB3B46-D063-41AE-BF3E-BFD842394A6D}" type="pres">
      <dgm:prSet presAssocID="{00C888AC-669B-402A-9118-8DACFE12A193}" presName="parTx" presStyleLbl="revTx" presStyleIdx="2" presStyleCnt="5">
        <dgm:presLayoutVars>
          <dgm:chMax val="0"/>
          <dgm:chPref val="0"/>
        </dgm:presLayoutVars>
      </dgm:prSet>
      <dgm:spPr/>
    </dgm:pt>
    <dgm:pt modelId="{F8CC3E35-5C5A-4A53-B3E5-1E7A80F21DB1}" type="pres">
      <dgm:prSet presAssocID="{5E826231-90E0-4E81-BF33-03F043580BF6}" presName="sibTrans" presStyleCnt="0"/>
      <dgm:spPr/>
    </dgm:pt>
    <dgm:pt modelId="{9B57370B-7E2C-4B18-9E54-EE44BB2EC988}" type="pres">
      <dgm:prSet presAssocID="{7F7D90E7-48BB-433A-8895-E96961A7EC47}" presName="compNode" presStyleCnt="0"/>
      <dgm:spPr/>
    </dgm:pt>
    <dgm:pt modelId="{16DE4417-79E0-4E06-BC3A-C01654BE44AC}" type="pres">
      <dgm:prSet presAssocID="{7F7D90E7-48BB-433A-8895-E96961A7EC47}" presName="bgRect" presStyleLbl="bgShp" presStyleIdx="3" presStyleCnt="5"/>
      <dgm:spPr/>
    </dgm:pt>
    <dgm:pt modelId="{1E4ADA0A-71C3-4911-854D-0E5D906DCBA3}" type="pres">
      <dgm:prSet presAssocID="{7F7D90E7-48BB-433A-8895-E96961A7EC4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B0B280A4-FCA5-40BF-B3AB-F5E6568AE4E8}" type="pres">
      <dgm:prSet presAssocID="{7F7D90E7-48BB-433A-8895-E96961A7EC47}" presName="spaceRect" presStyleCnt="0"/>
      <dgm:spPr/>
    </dgm:pt>
    <dgm:pt modelId="{EF9E56EA-81DD-4568-A76B-FD6BBF237739}" type="pres">
      <dgm:prSet presAssocID="{7F7D90E7-48BB-433A-8895-E96961A7EC47}" presName="parTx" presStyleLbl="revTx" presStyleIdx="3" presStyleCnt="5">
        <dgm:presLayoutVars>
          <dgm:chMax val="0"/>
          <dgm:chPref val="0"/>
        </dgm:presLayoutVars>
      </dgm:prSet>
      <dgm:spPr/>
    </dgm:pt>
    <dgm:pt modelId="{467AB767-5D4A-49F5-B888-7A0C9947C099}" type="pres">
      <dgm:prSet presAssocID="{1A5508F7-C024-4725-B6BB-65865DEABF9B}" presName="sibTrans" presStyleCnt="0"/>
      <dgm:spPr/>
    </dgm:pt>
    <dgm:pt modelId="{EB1883E2-E622-46B3-9489-49D6AA565FE7}" type="pres">
      <dgm:prSet presAssocID="{944EEF2C-5D95-46D0-A75A-F02012545586}" presName="compNode" presStyleCnt="0"/>
      <dgm:spPr/>
    </dgm:pt>
    <dgm:pt modelId="{E6449991-1AD9-4B7D-85A2-2D216F240ACD}" type="pres">
      <dgm:prSet presAssocID="{944EEF2C-5D95-46D0-A75A-F02012545586}" presName="bgRect" presStyleLbl="bgShp" presStyleIdx="4" presStyleCnt="5"/>
      <dgm:spPr/>
    </dgm:pt>
    <dgm:pt modelId="{B38F2650-1E94-46AC-8F7F-42398D5718E1}" type="pres">
      <dgm:prSet presAssocID="{944EEF2C-5D95-46D0-A75A-F0201254558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Quotation Mark"/>
        </a:ext>
      </dgm:extLst>
    </dgm:pt>
    <dgm:pt modelId="{E34A547D-4167-4232-BC65-6D11AE6A53BB}" type="pres">
      <dgm:prSet presAssocID="{944EEF2C-5D95-46D0-A75A-F02012545586}" presName="spaceRect" presStyleCnt="0"/>
      <dgm:spPr/>
    </dgm:pt>
    <dgm:pt modelId="{5F0841BB-A07D-4912-B169-5575DB81CAEA}" type="pres">
      <dgm:prSet presAssocID="{944EEF2C-5D95-46D0-A75A-F02012545586}" presName="parTx" presStyleLbl="revTx" presStyleIdx="4" presStyleCnt="5">
        <dgm:presLayoutVars>
          <dgm:chMax val="0"/>
          <dgm:chPref val="0"/>
        </dgm:presLayoutVars>
      </dgm:prSet>
      <dgm:spPr/>
    </dgm:pt>
  </dgm:ptLst>
  <dgm:cxnLst>
    <dgm:cxn modelId="{B22AE218-7BC6-4B81-8BE7-041D2C909C26}" type="presOf" srcId="{7F7D90E7-48BB-433A-8895-E96961A7EC47}" destId="{EF9E56EA-81DD-4568-A76B-FD6BBF237739}" srcOrd="0" destOrd="0" presId="urn:microsoft.com/office/officeart/2018/2/layout/IconVerticalSolidList"/>
    <dgm:cxn modelId="{1C047F1A-6C42-415C-885F-7CABF8A64D99}" type="presOf" srcId="{944EEF2C-5D95-46D0-A75A-F02012545586}" destId="{5F0841BB-A07D-4912-B169-5575DB81CAEA}" srcOrd="0" destOrd="0" presId="urn:microsoft.com/office/officeart/2018/2/layout/IconVerticalSolidList"/>
    <dgm:cxn modelId="{FD167E35-004B-4005-A6B4-BDB5A2B05305}" type="presOf" srcId="{20E3D735-F4D5-4E0B-838A-817B07E9E831}" destId="{1EFCE622-D611-4D8D-B827-3BFFF0896190}" srcOrd="0" destOrd="0" presId="urn:microsoft.com/office/officeart/2018/2/layout/IconVerticalSolidList"/>
    <dgm:cxn modelId="{485F6639-DB60-4285-917E-2BD230CC18F8}" srcId="{484F0D28-5873-41AD-83A7-078C0E36031A}" destId="{C8513238-44A8-464D-996E-F2B1031DC9BE}" srcOrd="1" destOrd="0" parTransId="{7E4F4A31-1AF1-4099-940C-99F1338588A7}" sibTransId="{8B3874FF-DE86-41FE-B700-17B8BB437E2D}"/>
    <dgm:cxn modelId="{3EF17A65-AC4B-453A-A61E-F1711040CB96}" srcId="{484F0D28-5873-41AD-83A7-078C0E36031A}" destId="{7F7D90E7-48BB-433A-8895-E96961A7EC47}" srcOrd="3" destOrd="0" parTransId="{04927434-902C-44EE-B36B-2AEC6CDBDF90}" sibTransId="{1A5508F7-C024-4725-B6BB-65865DEABF9B}"/>
    <dgm:cxn modelId="{906CE365-A49E-49B2-A79B-51FF0E981AE5}" type="presOf" srcId="{484F0D28-5873-41AD-83A7-078C0E36031A}" destId="{50574FFF-2045-4252-849C-09FDB070915E}" srcOrd="0" destOrd="0" presId="urn:microsoft.com/office/officeart/2018/2/layout/IconVerticalSolidList"/>
    <dgm:cxn modelId="{C61E1967-1C54-42B4-84AC-8FA4A5EBC912}" srcId="{484F0D28-5873-41AD-83A7-078C0E36031A}" destId="{00C888AC-669B-402A-9118-8DACFE12A193}" srcOrd="2" destOrd="0" parTransId="{1CE95F9B-73E6-408F-9EA7-2894B09A0862}" sibTransId="{5E826231-90E0-4E81-BF33-03F043580BF6}"/>
    <dgm:cxn modelId="{402A7175-19AD-407D-B943-FAC79AB3EF58}" srcId="{484F0D28-5873-41AD-83A7-078C0E36031A}" destId="{20E3D735-F4D5-4E0B-838A-817B07E9E831}" srcOrd="0" destOrd="0" parTransId="{FBECD14F-3351-46DA-BF83-9F920EAA8E70}" sibTransId="{32655451-7DEF-4184-8F0F-F9BC7FA41640}"/>
    <dgm:cxn modelId="{DE927880-61FF-4924-8E3C-6181D1529A97}" type="presOf" srcId="{C8513238-44A8-464D-996E-F2B1031DC9BE}" destId="{0807BB56-10FC-4E96-9391-7F910B03FA5B}" srcOrd="0" destOrd="0" presId="urn:microsoft.com/office/officeart/2018/2/layout/IconVerticalSolidList"/>
    <dgm:cxn modelId="{9FEB92A2-10A6-4A58-B6AD-677D8B8E70EC}" srcId="{484F0D28-5873-41AD-83A7-078C0E36031A}" destId="{944EEF2C-5D95-46D0-A75A-F02012545586}" srcOrd="4" destOrd="0" parTransId="{B90A3C36-B7C7-446A-BEB0-86417E68FB42}" sibTransId="{ADBAB2B8-35C7-4003-8D4A-E381A02CE272}"/>
    <dgm:cxn modelId="{F6698FE1-210B-40CC-9D8A-A5C003353338}" type="presOf" srcId="{00C888AC-669B-402A-9118-8DACFE12A193}" destId="{6AFB3B46-D063-41AE-BF3E-BFD842394A6D}" srcOrd="0" destOrd="0" presId="urn:microsoft.com/office/officeart/2018/2/layout/IconVerticalSolidList"/>
    <dgm:cxn modelId="{6BA48FCF-91A9-4661-AF22-D03DB2411E6F}" type="presParOf" srcId="{50574FFF-2045-4252-849C-09FDB070915E}" destId="{325A8154-4096-401E-BCEA-2E4D243443B2}" srcOrd="0" destOrd="0" presId="urn:microsoft.com/office/officeart/2018/2/layout/IconVerticalSolidList"/>
    <dgm:cxn modelId="{CCE91AB4-4308-41CD-801B-9C29FCD4D534}" type="presParOf" srcId="{325A8154-4096-401E-BCEA-2E4D243443B2}" destId="{E9432719-5559-4B52-A80E-63F2D06DEE50}" srcOrd="0" destOrd="0" presId="urn:microsoft.com/office/officeart/2018/2/layout/IconVerticalSolidList"/>
    <dgm:cxn modelId="{552FDFBA-0B27-4476-9EC2-FFB3AE578B99}" type="presParOf" srcId="{325A8154-4096-401E-BCEA-2E4D243443B2}" destId="{40862CD5-A44F-4E5E-8F59-2B252EF3C52F}" srcOrd="1" destOrd="0" presId="urn:microsoft.com/office/officeart/2018/2/layout/IconVerticalSolidList"/>
    <dgm:cxn modelId="{D4383767-67AA-405D-B40A-542F67CBDAFC}" type="presParOf" srcId="{325A8154-4096-401E-BCEA-2E4D243443B2}" destId="{BCF3B8EA-7166-477D-A860-27B9BEDDD570}" srcOrd="2" destOrd="0" presId="urn:microsoft.com/office/officeart/2018/2/layout/IconVerticalSolidList"/>
    <dgm:cxn modelId="{BC7FD4E7-31DC-4DE5-A63C-D9A5D0A03983}" type="presParOf" srcId="{325A8154-4096-401E-BCEA-2E4D243443B2}" destId="{1EFCE622-D611-4D8D-B827-3BFFF0896190}" srcOrd="3" destOrd="0" presId="urn:microsoft.com/office/officeart/2018/2/layout/IconVerticalSolidList"/>
    <dgm:cxn modelId="{1AE12918-C079-4005-BFB6-CE188F658FF5}" type="presParOf" srcId="{50574FFF-2045-4252-849C-09FDB070915E}" destId="{1EA89F1B-208F-49E6-A4A8-E047635C8311}" srcOrd="1" destOrd="0" presId="urn:microsoft.com/office/officeart/2018/2/layout/IconVerticalSolidList"/>
    <dgm:cxn modelId="{22EDAF04-4BB9-417F-8113-A3024A9AEFF7}" type="presParOf" srcId="{50574FFF-2045-4252-849C-09FDB070915E}" destId="{7FA5237A-D007-4CF5-8E59-7BD0747796CF}" srcOrd="2" destOrd="0" presId="urn:microsoft.com/office/officeart/2018/2/layout/IconVerticalSolidList"/>
    <dgm:cxn modelId="{57E9B480-D10F-4537-AB0D-7D7ED5EF13D2}" type="presParOf" srcId="{7FA5237A-D007-4CF5-8E59-7BD0747796CF}" destId="{3D90D526-D210-408E-A983-5001C74ACA05}" srcOrd="0" destOrd="0" presId="urn:microsoft.com/office/officeart/2018/2/layout/IconVerticalSolidList"/>
    <dgm:cxn modelId="{1AB81334-FA5C-4E63-9CFB-97593C4BF8B6}" type="presParOf" srcId="{7FA5237A-D007-4CF5-8E59-7BD0747796CF}" destId="{159B1CAE-03DD-4271-B845-CA9F5CCC7402}" srcOrd="1" destOrd="0" presId="urn:microsoft.com/office/officeart/2018/2/layout/IconVerticalSolidList"/>
    <dgm:cxn modelId="{1204CD22-CB00-4346-92AA-3421A091E131}" type="presParOf" srcId="{7FA5237A-D007-4CF5-8E59-7BD0747796CF}" destId="{3484BC4A-2F11-4080-9DBF-5405CC93220F}" srcOrd="2" destOrd="0" presId="urn:microsoft.com/office/officeart/2018/2/layout/IconVerticalSolidList"/>
    <dgm:cxn modelId="{9C36A680-E7C4-40B4-9FF9-1A020269C380}" type="presParOf" srcId="{7FA5237A-D007-4CF5-8E59-7BD0747796CF}" destId="{0807BB56-10FC-4E96-9391-7F910B03FA5B}" srcOrd="3" destOrd="0" presId="urn:microsoft.com/office/officeart/2018/2/layout/IconVerticalSolidList"/>
    <dgm:cxn modelId="{F878CD69-D4F5-401C-AE74-3F3F82999D7E}" type="presParOf" srcId="{50574FFF-2045-4252-849C-09FDB070915E}" destId="{06466933-1FFE-4AAC-876B-3C23AE862276}" srcOrd="3" destOrd="0" presId="urn:microsoft.com/office/officeart/2018/2/layout/IconVerticalSolidList"/>
    <dgm:cxn modelId="{E5BBD46B-7BC3-45F4-AEAC-5BCAC5C88E00}" type="presParOf" srcId="{50574FFF-2045-4252-849C-09FDB070915E}" destId="{672951B6-E60B-4F53-A11D-C61A133B764B}" srcOrd="4" destOrd="0" presId="urn:microsoft.com/office/officeart/2018/2/layout/IconVerticalSolidList"/>
    <dgm:cxn modelId="{E6E04A6D-FF07-48E6-B237-2B8CE91A5EEC}" type="presParOf" srcId="{672951B6-E60B-4F53-A11D-C61A133B764B}" destId="{F9E18B4C-9EB1-4732-A226-F712F8F87629}" srcOrd="0" destOrd="0" presId="urn:microsoft.com/office/officeart/2018/2/layout/IconVerticalSolidList"/>
    <dgm:cxn modelId="{354B47BF-2473-4310-8DE8-F2780F4ECFD7}" type="presParOf" srcId="{672951B6-E60B-4F53-A11D-C61A133B764B}" destId="{7AF597FC-041C-4C15-A916-9C3AE1BD10F5}" srcOrd="1" destOrd="0" presId="urn:microsoft.com/office/officeart/2018/2/layout/IconVerticalSolidList"/>
    <dgm:cxn modelId="{3E57FD48-148A-4515-9DEB-92BFC738C8F1}" type="presParOf" srcId="{672951B6-E60B-4F53-A11D-C61A133B764B}" destId="{C1D042B2-6BE9-4715-B6AF-3C023417BB53}" srcOrd="2" destOrd="0" presId="urn:microsoft.com/office/officeart/2018/2/layout/IconVerticalSolidList"/>
    <dgm:cxn modelId="{A2C60B71-C6CF-4F12-82E1-70AC5C0E702B}" type="presParOf" srcId="{672951B6-E60B-4F53-A11D-C61A133B764B}" destId="{6AFB3B46-D063-41AE-BF3E-BFD842394A6D}" srcOrd="3" destOrd="0" presId="urn:microsoft.com/office/officeart/2018/2/layout/IconVerticalSolidList"/>
    <dgm:cxn modelId="{7A9DB35F-1703-4AD5-A6D0-8968FB4CE245}" type="presParOf" srcId="{50574FFF-2045-4252-849C-09FDB070915E}" destId="{F8CC3E35-5C5A-4A53-B3E5-1E7A80F21DB1}" srcOrd="5" destOrd="0" presId="urn:microsoft.com/office/officeart/2018/2/layout/IconVerticalSolidList"/>
    <dgm:cxn modelId="{F4F2ABC5-9499-4A60-93CF-4C41EFFEA8CB}" type="presParOf" srcId="{50574FFF-2045-4252-849C-09FDB070915E}" destId="{9B57370B-7E2C-4B18-9E54-EE44BB2EC988}" srcOrd="6" destOrd="0" presId="urn:microsoft.com/office/officeart/2018/2/layout/IconVerticalSolidList"/>
    <dgm:cxn modelId="{19665CF1-1D15-4DAE-96D4-13D4E569FF6F}" type="presParOf" srcId="{9B57370B-7E2C-4B18-9E54-EE44BB2EC988}" destId="{16DE4417-79E0-4E06-BC3A-C01654BE44AC}" srcOrd="0" destOrd="0" presId="urn:microsoft.com/office/officeart/2018/2/layout/IconVerticalSolidList"/>
    <dgm:cxn modelId="{D830AE70-23E5-4495-905F-F24A57684D2E}" type="presParOf" srcId="{9B57370B-7E2C-4B18-9E54-EE44BB2EC988}" destId="{1E4ADA0A-71C3-4911-854D-0E5D906DCBA3}" srcOrd="1" destOrd="0" presId="urn:microsoft.com/office/officeart/2018/2/layout/IconVerticalSolidList"/>
    <dgm:cxn modelId="{E3880C03-F3DA-402F-A38A-3F675CF3FD6A}" type="presParOf" srcId="{9B57370B-7E2C-4B18-9E54-EE44BB2EC988}" destId="{B0B280A4-FCA5-40BF-B3AB-F5E6568AE4E8}" srcOrd="2" destOrd="0" presId="urn:microsoft.com/office/officeart/2018/2/layout/IconVerticalSolidList"/>
    <dgm:cxn modelId="{1C2AD203-DD82-48AA-99ED-79F623514A59}" type="presParOf" srcId="{9B57370B-7E2C-4B18-9E54-EE44BB2EC988}" destId="{EF9E56EA-81DD-4568-A76B-FD6BBF237739}" srcOrd="3" destOrd="0" presId="urn:microsoft.com/office/officeart/2018/2/layout/IconVerticalSolidList"/>
    <dgm:cxn modelId="{0540DF24-0689-4B2F-A9BF-7C37866C72F9}" type="presParOf" srcId="{50574FFF-2045-4252-849C-09FDB070915E}" destId="{467AB767-5D4A-49F5-B888-7A0C9947C099}" srcOrd="7" destOrd="0" presId="urn:microsoft.com/office/officeart/2018/2/layout/IconVerticalSolidList"/>
    <dgm:cxn modelId="{CA90453F-10C2-44A1-B941-8E36E59F4E47}" type="presParOf" srcId="{50574FFF-2045-4252-849C-09FDB070915E}" destId="{EB1883E2-E622-46B3-9489-49D6AA565FE7}" srcOrd="8" destOrd="0" presId="urn:microsoft.com/office/officeart/2018/2/layout/IconVerticalSolidList"/>
    <dgm:cxn modelId="{E092A2D4-AD90-4767-9223-20CD8250953A}" type="presParOf" srcId="{EB1883E2-E622-46B3-9489-49D6AA565FE7}" destId="{E6449991-1AD9-4B7D-85A2-2D216F240ACD}" srcOrd="0" destOrd="0" presId="urn:microsoft.com/office/officeart/2018/2/layout/IconVerticalSolidList"/>
    <dgm:cxn modelId="{CCD5FB78-FA20-47D2-88B4-D5FB285BE6CC}" type="presParOf" srcId="{EB1883E2-E622-46B3-9489-49D6AA565FE7}" destId="{B38F2650-1E94-46AC-8F7F-42398D5718E1}" srcOrd="1" destOrd="0" presId="urn:microsoft.com/office/officeart/2018/2/layout/IconVerticalSolidList"/>
    <dgm:cxn modelId="{3132D739-F6E4-453C-A3D3-F575B9FD2C32}" type="presParOf" srcId="{EB1883E2-E622-46B3-9489-49D6AA565FE7}" destId="{E34A547D-4167-4232-BC65-6D11AE6A53BB}" srcOrd="2" destOrd="0" presId="urn:microsoft.com/office/officeart/2018/2/layout/IconVerticalSolidList"/>
    <dgm:cxn modelId="{FEB27144-2E68-47D9-8B5C-8EF30CD25546}" type="presParOf" srcId="{EB1883E2-E622-46B3-9489-49D6AA565FE7}" destId="{5F0841BB-A07D-4912-B169-5575DB81CA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E3BF60-F097-41CB-A7D8-261A7E773D5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677A57B-D32C-4EC4-ACAD-3F2E47752F32}">
      <dgm:prSet/>
      <dgm:spPr/>
      <dgm:t>
        <a:bodyPr/>
        <a:lstStyle/>
        <a:p>
          <a:r>
            <a:rPr lang="en-GB"/>
            <a:t>People have control over what support they need, making decisions about their care and support as an equal partner</a:t>
          </a:r>
          <a:endParaRPr lang="en-US"/>
        </a:p>
      </dgm:t>
    </dgm:pt>
    <dgm:pt modelId="{3FE81B78-E55E-42D3-B893-7FEF2E699AC7}" type="parTrans" cxnId="{4CE0D091-8370-4486-A275-39693D9FEE53}">
      <dgm:prSet/>
      <dgm:spPr/>
      <dgm:t>
        <a:bodyPr/>
        <a:lstStyle/>
        <a:p>
          <a:endParaRPr lang="en-US"/>
        </a:p>
      </dgm:t>
    </dgm:pt>
    <dgm:pt modelId="{075EF165-955D-4BC6-913F-CF2320837578}" type="sibTrans" cxnId="{4CE0D091-8370-4486-A275-39693D9FEE53}">
      <dgm:prSet/>
      <dgm:spPr/>
      <dgm:t>
        <a:bodyPr/>
        <a:lstStyle/>
        <a:p>
          <a:endParaRPr lang="en-US"/>
        </a:p>
      </dgm:t>
    </dgm:pt>
    <dgm:pt modelId="{46AE2302-EAE7-416F-9EBF-B6F480BE3773}">
      <dgm:prSet/>
      <dgm:spPr/>
      <dgm:t>
        <a:bodyPr/>
        <a:lstStyle/>
        <a:p>
          <a:r>
            <a:rPr lang="en-GB"/>
            <a:t>• New proportionate assessment focuses on the individual</a:t>
          </a:r>
          <a:endParaRPr lang="en-US"/>
        </a:p>
      </dgm:t>
    </dgm:pt>
    <dgm:pt modelId="{888E4CE6-9846-477D-AA81-728D26CF9B55}" type="parTrans" cxnId="{04C61D44-02C2-4619-8129-C528F869578C}">
      <dgm:prSet/>
      <dgm:spPr/>
      <dgm:t>
        <a:bodyPr/>
        <a:lstStyle/>
        <a:p>
          <a:endParaRPr lang="en-US"/>
        </a:p>
      </dgm:t>
    </dgm:pt>
    <dgm:pt modelId="{18E4E36C-5C3F-46C7-AC1E-AC0DB1AEACB7}" type="sibTrans" cxnId="{04C61D44-02C2-4619-8129-C528F869578C}">
      <dgm:prSet/>
      <dgm:spPr/>
      <dgm:t>
        <a:bodyPr/>
        <a:lstStyle/>
        <a:p>
          <a:endParaRPr lang="en-US"/>
        </a:p>
      </dgm:t>
    </dgm:pt>
    <dgm:pt modelId="{747DA4EB-9E51-40F0-BDE0-FB7283080E29}">
      <dgm:prSet/>
      <dgm:spPr/>
      <dgm:t>
        <a:bodyPr/>
        <a:lstStyle/>
        <a:p>
          <a:r>
            <a:rPr lang="en-GB"/>
            <a:t>• Carers have an equal right to assessment for support to those who they care for</a:t>
          </a:r>
          <a:endParaRPr lang="en-US"/>
        </a:p>
      </dgm:t>
    </dgm:pt>
    <dgm:pt modelId="{A6821097-46D3-4B71-BBC1-5EF04CD0613B}" type="parTrans" cxnId="{5DF131CB-085A-432C-A33F-A1829D7B6C35}">
      <dgm:prSet/>
      <dgm:spPr/>
      <dgm:t>
        <a:bodyPr/>
        <a:lstStyle/>
        <a:p>
          <a:endParaRPr lang="en-US"/>
        </a:p>
      </dgm:t>
    </dgm:pt>
    <dgm:pt modelId="{C2AB3A41-1597-4086-AFCC-7F97A676BB4C}" type="sibTrans" cxnId="{5DF131CB-085A-432C-A33F-A1829D7B6C35}">
      <dgm:prSet/>
      <dgm:spPr/>
      <dgm:t>
        <a:bodyPr/>
        <a:lstStyle/>
        <a:p>
          <a:endParaRPr lang="en-US"/>
        </a:p>
      </dgm:t>
    </dgm:pt>
    <dgm:pt modelId="{AB9BADF9-6817-4958-AB66-82158B3BBDB6}">
      <dgm:prSet/>
      <dgm:spPr/>
      <dgm:t>
        <a:bodyPr/>
        <a:lstStyle/>
        <a:p>
          <a:r>
            <a:rPr lang="en-GB"/>
            <a:t>• Easy access to information and advice is available to all</a:t>
          </a:r>
          <a:endParaRPr lang="en-US"/>
        </a:p>
      </dgm:t>
    </dgm:pt>
    <dgm:pt modelId="{B61B47E0-C67E-440C-80B2-D7C46A63A08E}" type="parTrans" cxnId="{84776882-6CBA-471E-9CB3-D74FB8CBAAF9}">
      <dgm:prSet/>
      <dgm:spPr/>
      <dgm:t>
        <a:bodyPr/>
        <a:lstStyle/>
        <a:p>
          <a:endParaRPr lang="en-US"/>
        </a:p>
      </dgm:t>
    </dgm:pt>
    <dgm:pt modelId="{DE98F7DC-1E32-43F2-AFA9-58E3951417CC}" type="sibTrans" cxnId="{84776882-6CBA-471E-9CB3-D74FB8CBAAF9}">
      <dgm:prSet/>
      <dgm:spPr/>
      <dgm:t>
        <a:bodyPr/>
        <a:lstStyle/>
        <a:p>
          <a:endParaRPr lang="en-US"/>
        </a:p>
      </dgm:t>
    </dgm:pt>
    <dgm:pt modelId="{F1227B7E-CD9D-41B0-872B-7FE6A6CBADF4}">
      <dgm:prSet/>
      <dgm:spPr/>
      <dgm:t>
        <a:bodyPr/>
        <a:lstStyle/>
        <a:p>
          <a:r>
            <a:rPr lang="en-GB"/>
            <a:t>• Powers to safeguard people are stronger</a:t>
          </a:r>
          <a:endParaRPr lang="en-US"/>
        </a:p>
      </dgm:t>
    </dgm:pt>
    <dgm:pt modelId="{38F0D927-D9A2-4F37-A90F-E62E9673159A}" type="parTrans" cxnId="{B15F9A1D-5D70-465E-9285-C661618BC7AC}">
      <dgm:prSet/>
      <dgm:spPr/>
      <dgm:t>
        <a:bodyPr/>
        <a:lstStyle/>
        <a:p>
          <a:endParaRPr lang="en-US"/>
        </a:p>
      </dgm:t>
    </dgm:pt>
    <dgm:pt modelId="{0032C7C7-CA1D-4B15-B0BA-023B6B766ADA}" type="sibTrans" cxnId="{B15F9A1D-5D70-465E-9285-C661618BC7AC}">
      <dgm:prSet/>
      <dgm:spPr/>
      <dgm:t>
        <a:bodyPr/>
        <a:lstStyle/>
        <a:p>
          <a:endParaRPr lang="en-US"/>
        </a:p>
      </dgm:t>
    </dgm:pt>
    <dgm:pt modelId="{4744E9BD-D6AB-424A-B2DE-CF78BC5238C4}">
      <dgm:prSet/>
      <dgm:spPr/>
      <dgm:t>
        <a:bodyPr/>
        <a:lstStyle/>
        <a:p>
          <a:r>
            <a:rPr lang="en-GB"/>
            <a:t>• A preventative approach to meeting care and support needs is practised</a:t>
          </a:r>
          <a:endParaRPr lang="en-US"/>
        </a:p>
      </dgm:t>
    </dgm:pt>
    <dgm:pt modelId="{49B5BD74-9301-4F20-8021-16DD9A2812F9}" type="parTrans" cxnId="{4228EEB5-C4FB-40C5-87E2-A1F56F10DF54}">
      <dgm:prSet/>
      <dgm:spPr/>
      <dgm:t>
        <a:bodyPr/>
        <a:lstStyle/>
        <a:p>
          <a:endParaRPr lang="en-US"/>
        </a:p>
      </dgm:t>
    </dgm:pt>
    <dgm:pt modelId="{FCEB7AB2-1A4B-43D6-9343-01FE33A3418C}" type="sibTrans" cxnId="{4228EEB5-C4FB-40C5-87E2-A1F56F10DF54}">
      <dgm:prSet/>
      <dgm:spPr/>
      <dgm:t>
        <a:bodyPr/>
        <a:lstStyle/>
        <a:p>
          <a:endParaRPr lang="en-US"/>
        </a:p>
      </dgm:t>
    </dgm:pt>
    <dgm:pt modelId="{FE2BA97A-9182-4305-86D7-5D840E3F0A7F}">
      <dgm:prSet/>
      <dgm:spPr/>
      <dgm:t>
        <a:bodyPr/>
        <a:lstStyle/>
        <a:p>
          <a:r>
            <a:rPr lang="en-GB"/>
            <a:t>• Local authorities and health boards come together in new statutory partnerships to drive integration, innovation and service change</a:t>
          </a:r>
          <a:endParaRPr lang="en-US"/>
        </a:p>
      </dgm:t>
    </dgm:pt>
    <dgm:pt modelId="{06E5B77F-9A00-4C62-AAE1-C941B144D79E}" type="parTrans" cxnId="{3008818D-C10D-4BBA-8884-B99FE7C8F3D3}">
      <dgm:prSet/>
      <dgm:spPr/>
      <dgm:t>
        <a:bodyPr/>
        <a:lstStyle/>
        <a:p>
          <a:endParaRPr lang="en-US"/>
        </a:p>
      </dgm:t>
    </dgm:pt>
    <dgm:pt modelId="{01F7DDD4-C461-4D8C-9C65-15BA27F8BA66}" type="sibTrans" cxnId="{3008818D-C10D-4BBA-8884-B99FE7C8F3D3}">
      <dgm:prSet/>
      <dgm:spPr/>
      <dgm:t>
        <a:bodyPr/>
        <a:lstStyle/>
        <a:p>
          <a:endParaRPr lang="en-US"/>
        </a:p>
      </dgm:t>
    </dgm:pt>
    <dgm:pt modelId="{18D6E896-739B-4AB8-8CEE-687EE4F644C5}" type="pres">
      <dgm:prSet presAssocID="{3DE3BF60-F097-41CB-A7D8-261A7E773D50}" presName="diagram" presStyleCnt="0">
        <dgm:presLayoutVars>
          <dgm:dir/>
          <dgm:resizeHandles val="exact"/>
        </dgm:presLayoutVars>
      </dgm:prSet>
      <dgm:spPr/>
    </dgm:pt>
    <dgm:pt modelId="{EC07FBC9-FFAF-4E37-AA0C-3BDB6F0BB441}" type="pres">
      <dgm:prSet presAssocID="{6677A57B-D32C-4EC4-ACAD-3F2E47752F32}" presName="node" presStyleLbl="node1" presStyleIdx="0" presStyleCnt="7">
        <dgm:presLayoutVars>
          <dgm:bulletEnabled val="1"/>
        </dgm:presLayoutVars>
      </dgm:prSet>
      <dgm:spPr/>
    </dgm:pt>
    <dgm:pt modelId="{49C6649B-C551-49C9-AAB3-FCD42299A2FA}" type="pres">
      <dgm:prSet presAssocID="{075EF165-955D-4BC6-913F-CF2320837578}" presName="sibTrans" presStyleCnt="0"/>
      <dgm:spPr/>
    </dgm:pt>
    <dgm:pt modelId="{9A255405-9A67-44FD-A40B-EAB11A3E593E}" type="pres">
      <dgm:prSet presAssocID="{46AE2302-EAE7-416F-9EBF-B6F480BE3773}" presName="node" presStyleLbl="node1" presStyleIdx="1" presStyleCnt="7">
        <dgm:presLayoutVars>
          <dgm:bulletEnabled val="1"/>
        </dgm:presLayoutVars>
      </dgm:prSet>
      <dgm:spPr/>
    </dgm:pt>
    <dgm:pt modelId="{E1492A35-4740-49F2-A77A-9F0C90B1DB21}" type="pres">
      <dgm:prSet presAssocID="{18E4E36C-5C3F-46C7-AC1E-AC0DB1AEACB7}" presName="sibTrans" presStyleCnt="0"/>
      <dgm:spPr/>
    </dgm:pt>
    <dgm:pt modelId="{17C2390C-69CC-4C27-AC03-43F498C49E28}" type="pres">
      <dgm:prSet presAssocID="{747DA4EB-9E51-40F0-BDE0-FB7283080E29}" presName="node" presStyleLbl="node1" presStyleIdx="2" presStyleCnt="7">
        <dgm:presLayoutVars>
          <dgm:bulletEnabled val="1"/>
        </dgm:presLayoutVars>
      </dgm:prSet>
      <dgm:spPr/>
    </dgm:pt>
    <dgm:pt modelId="{73625DF5-E699-42CA-8A35-C2930647DACC}" type="pres">
      <dgm:prSet presAssocID="{C2AB3A41-1597-4086-AFCC-7F97A676BB4C}" presName="sibTrans" presStyleCnt="0"/>
      <dgm:spPr/>
    </dgm:pt>
    <dgm:pt modelId="{434A91C3-8B65-4782-A31B-C3C26511C153}" type="pres">
      <dgm:prSet presAssocID="{AB9BADF9-6817-4958-AB66-82158B3BBDB6}" presName="node" presStyleLbl="node1" presStyleIdx="3" presStyleCnt="7">
        <dgm:presLayoutVars>
          <dgm:bulletEnabled val="1"/>
        </dgm:presLayoutVars>
      </dgm:prSet>
      <dgm:spPr/>
    </dgm:pt>
    <dgm:pt modelId="{E1F2FDDD-9D4B-4FBF-BAE8-6B7100FB640D}" type="pres">
      <dgm:prSet presAssocID="{DE98F7DC-1E32-43F2-AFA9-58E3951417CC}" presName="sibTrans" presStyleCnt="0"/>
      <dgm:spPr/>
    </dgm:pt>
    <dgm:pt modelId="{855008FA-0F7E-4735-9217-2C805A861E9F}" type="pres">
      <dgm:prSet presAssocID="{F1227B7E-CD9D-41B0-872B-7FE6A6CBADF4}" presName="node" presStyleLbl="node1" presStyleIdx="4" presStyleCnt="7">
        <dgm:presLayoutVars>
          <dgm:bulletEnabled val="1"/>
        </dgm:presLayoutVars>
      </dgm:prSet>
      <dgm:spPr/>
    </dgm:pt>
    <dgm:pt modelId="{CA8FF181-6EC4-4D64-A21E-5E97BC53FC05}" type="pres">
      <dgm:prSet presAssocID="{0032C7C7-CA1D-4B15-B0BA-023B6B766ADA}" presName="sibTrans" presStyleCnt="0"/>
      <dgm:spPr/>
    </dgm:pt>
    <dgm:pt modelId="{FA728692-F4DB-4473-8E89-10F65E7EEF58}" type="pres">
      <dgm:prSet presAssocID="{4744E9BD-D6AB-424A-B2DE-CF78BC5238C4}" presName="node" presStyleLbl="node1" presStyleIdx="5" presStyleCnt="7">
        <dgm:presLayoutVars>
          <dgm:bulletEnabled val="1"/>
        </dgm:presLayoutVars>
      </dgm:prSet>
      <dgm:spPr/>
    </dgm:pt>
    <dgm:pt modelId="{FD567827-6C21-4B28-A69A-FD5925A93FF7}" type="pres">
      <dgm:prSet presAssocID="{FCEB7AB2-1A4B-43D6-9343-01FE33A3418C}" presName="sibTrans" presStyleCnt="0"/>
      <dgm:spPr/>
    </dgm:pt>
    <dgm:pt modelId="{0F6B5D3F-B2E8-44C8-B414-DC6DE77CD19A}" type="pres">
      <dgm:prSet presAssocID="{FE2BA97A-9182-4305-86D7-5D840E3F0A7F}" presName="node" presStyleLbl="node1" presStyleIdx="6" presStyleCnt="7">
        <dgm:presLayoutVars>
          <dgm:bulletEnabled val="1"/>
        </dgm:presLayoutVars>
      </dgm:prSet>
      <dgm:spPr/>
    </dgm:pt>
  </dgm:ptLst>
  <dgm:cxnLst>
    <dgm:cxn modelId="{B15F9A1D-5D70-465E-9285-C661618BC7AC}" srcId="{3DE3BF60-F097-41CB-A7D8-261A7E773D50}" destId="{F1227B7E-CD9D-41B0-872B-7FE6A6CBADF4}" srcOrd="4" destOrd="0" parTransId="{38F0D927-D9A2-4F37-A90F-E62E9673159A}" sibTransId="{0032C7C7-CA1D-4B15-B0BA-023B6B766ADA}"/>
    <dgm:cxn modelId="{FF9C2437-B191-4D00-909B-747EACD88A4E}" type="presOf" srcId="{F1227B7E-CD9D-41B0-872B-7FE6A6CBADF4}" destId="{855008FA-0F7E-4735-9217-2C805A861E9F}" srcOrd="0" destOrd="0" presId="urn:microsoft.com/office/officeart/2005/8/layout/default"/>
    <dgm:cxn modelId="{EE8CA43E-9C11-454C-A1D1-1084FD2236A6}" type="presOf" srcId="{6677A57B-D32C-4EC4-ACAD-3F2E47752F32}" destId="{EC07FBC9-FFAF-4E37-AA0C-3BDB6F0BB441}" srcOrd="0" destOrd="0" presId="urn:microsoft.com/office/officeart/2005/8/layout/default"/>
    <dgm:cxn modelId="{5CEA165E-298E-44EC-9D51-F8610074659A}" type="presOf" srcId="{46AE2302-EAE7-416F-9EBF-B6F480BE3773}" destId="{9A255405-9A67-44FD-A40B-EAB11A3E593E}" srcOrd="0" destOrd="0" presId="urn:microsoft.com/office/officeart/2005/8/layout/default"/>
    <dgm:cxn modelId="{04C61D44-02C2-4619-8129-C528F869578C}" srcId="{3DE3BF60-F097-41CB-A7D8-261A7E773D50}" destId="{46AE2302-EAE7-416F-9EBF-B6F480BE3773}" srcOrd="1" destOrd="0" parTransId="{888E4CE6-9846-477D-AA81-728D26CF9B55}" sibTransId="{18E4E36C-5C3F-46C7-AC1E-AC0DB1AEACB7}"/>
    <dgm:cxn modelId="{84776882-6CBA-471E-9CB3-D74FB8CBAAF9}" srcId="{3DE3BF60-F097-41CB-A7D8-261A7E773D50}" destId="{AB9BADF9-6817-4958-AB66-82158B3BBDB6}" srcOrd="3" destOrd="0" parTransId="{B61B47E0-C67E-440C-80B2-D7C46A63A08E}" sibTransId="{DE98F7DC-1E32-43F2-AFA9-58E3951417CC}"/>
    <dgm:cxn modelId="{3008818D-C10D-4BBA-8884-B99FE7C8F3D3}" srcId="{3DE3BF60-F097-41CB-A7D8-261A7E773D50}" destId="{FE2BA97A-9182-4305-86D7-5D840E3F0A7F}" srcOrd="6" destOrd="0" parTransId="{06E5B77F-9A00-4C62-AAE1-C941B144D79E}" sibTransId="{01F7DDD4-C461-4D8C-9C65-15BA27F8BA66}"/>
    <dgm:cxn modelId="{4CE0D091-8370-4486-A275-39693D9FEE53}" srcId="{3DE3BF60-F097-41CB-A7D8-261A7E773D50}" destId="{6677A57B-D32C-4EC4-ACAD-3F2E47752F32}" srcOrd="0" destOrd="0" parTransId="{3FE81B78-E55E-42D3-B893-7FEF2E699AC7}" sibTransId="{075EF165-955D-4BC6-913F-CF2320837578}"/>
    <dgm:cxn modelId="{882347A1-937E-4912-B038-8C25770B020A}" type="presOf" srcId="{4744E9BD-D6AB-424A-B2DE-CF78BC5238C4}" destId="{FA728692-F4DB-4473-8E89-10F65E7EEF58}" srcOrd="0" destOrd="0" presId="urn:microsoft.com/office/officeart/2005/8/layout/default"/>
    <dgm:cxn modelId="{4228EEB5-C4FB-40C5-87E2-A1F56F10DF54}" srcId="{3DE3BF60-F097-41CB-A7D8-261A7E773D50}" destId="{4744E9BD-D6AB-424A-B2DE-CF78BC5238C4}" srcOrd="5" destOrd="0" parTransId="{49B5BD74-9301-4F20-8021-16DD9A2812F9}" sibTransId="{FCEB7AB2-1A4B-43D6-9343-01FE33A3418C}"/>
    <dgm:cxn modelId="{5DF131CB-085A-432C-A33F-A1829D7B6C35}" srcId="{3DE3BF60-F097-41CB-A7D8-261A7E773D50}" destId="{747DA4EB-9E51-40F0-BDE0-FB7283080E29}" srcOrd="2" destOrd="0" parTransId="{A6821097-46D3-4B71-BBC1-5EF04CD0613B}" sibTransId="{C2AB3A41-1597-4086-AFCC-7F97A676BB4C}"/>
    <dgm:cxn modelId="{7C2F3ACE-B0AC-4101-9D89-9415B5ED7035}" type="presOf" srcId="{FE2BA97A-9182-4305-86D7-5D840E3F0A7F}" destId="{0F6B5D3F-B2E8-44C8-B414-DC6DE77CD19A}" srcOrd="0" destOrd="0" presId="urn:microsoft.com/office/officeart/2005/8/layout/default"/>
    <dgm:cxn modelId="{C36E69D2-75FB-4C85-903E-A00EE769172D}" type="presOf" srcId="{AB9BADF9-6817-4958-AB66-82158B3BBDB6}" destId="{434A91C3-8B65-4782-A31B-C3C26511C153}" srcOrd="0" destOrd="0" presId="urn:microsoft.com/office/officeart/2005/8/layout/default"/>
    <dgm:cxn modelId="{7FA37AE0-E12F-4453-B996-B8554013C7D8}" type="presOf" srcId="{747DA4EB-9E51-40F0-BDE0-FB7283080E29}" destId="{17C2390C-69CC-4C27-AC03-43F498C49E28}" srcOrd="0" destOrd="0" presId="urn:microsoft.com/office/officeart/2005/8/layout/default"/>
    <dgm:cxn modelId="{98E923EA-2A05-4DDB-B1F5-1B51B22D6FA2}" type="presOf" srcId="{3DE3BF60-F097-41CB-A7D8-261A7E773D50}" destId="{18D6E896-739B-4AB8-8CEE-687EE4F644C5}" srcOrd="0" destOrd="0" presId="urn:microsoft.com/office/officeart/2005/8/layout/default"/>
    <dgm:cxn modelId="{0560DD8C-EFF7-4E7C-B766-93D3417AB135}" type="presParOf" srcId="{18D6E896-739B-4AB8-8CEE-687EE4F644C5}" destId="{EC07FBC9-FFAF-4E37-AA0C-3BDB6F0BB441}" srcOrd="0" destOrd="0" presId="urn:microsoft.com/office/officeart/2005/8/layout/default"/>
    <dgm:cxn modelId="{E79DBBCE-2E60-43B6-A65A-9D82EA96EB66}" type="presParOf" srcId="{18D6E896-739B-4AB8-8CEE-687EE4F644C5}" destId="{49C6649B-C551-49C9-AAB3-FCD42299A2FA}" srcOrd="1" destOrd="0" presId="urn:microsoft.com/office/officeart/2005/8/layout/default"/>
    <dgm:cxn modelId="{C3217AE2-153C-4321-A2A3-BA5958A5C532}" type="presParOf" srcId="{18D6E896-739B-4AB8-8CEE-687EE4F644C5}" destId="{9A255405-9A67-44FD-A40B-EAB11A3E593E}" srcOrd="2" destOrd="0" presId="urn:microsoft.com/office/officeart/2005/8/layout/default"/>
    <dgm:cxn modelId="{33DABA96-BEED-4342-8A2D-67DCC0665D9A}" type="presParOf" srcId="{18D6E896-739B-4AB8-8CEE-687EE4F644C5}" destId="{E1492A35-4740-49F2-A77A-9F0C90B1DB21}" srcOrd="3" destOrd="0" presId="urn:microsoft.com/office/officeart/2005/8/layout/default"/>
    <dgm:cxn modelId="{E9CE6D9F-DDB4-41DE-923A-C391656D9946}" type="presParOf" srcId="{18D6E896-739B-4AB8-8CEE-687EE4F644C5}" destId="{17C2390C-69CC-4C27-AC03-43F498C49E28}" srcOrd="4" destOrd="0" presId="urn:microsoft.com/office/officeart/2005/8/layout/default"/>
    <dgm:cxn modelId="{32028C0C-595F-429B-9C51-9004BBF9C270}" type="presParOf" srcId="{18D6E896-739B-4AB8-8CEE-687EE4F644C5}" destId="{73625DF5-E699-42CA-8A35-C2930647DACC}" srcOrd="5" destOrd="0" presId="urn:microsoft.com/office/officeart/2005/8/layout/default"/>
    <dgm:cxn modelId="{C2F878A7-715F-428A-9074-79A3EAB6EE9D}" type="presParOf" srcId="{18D6E896-739B-4AB8-8CEE-687EE4F644C5}" destId="{434A91C3-8B65-4782-A31B-C3C26511C153}" srcOrd="6" destOrd="0" presId="urn:microsoft.com/office/officeart/2005/8/layout/default"/>
    <dgm:cxn modelId="{8CF136F3-978B-4D58-B714-900BD812312B}" type="presParOf" srcId="{18D6E896-739B-4AB8-8CEE-687EE4F644C5}" destId="{E1F2FDDD-9D4B-4FBF-BAE8-6B7100FB640D}" srcOrd="7" destOrd="0" presId="urn:microsoft.com/office/officeart/2005/8/layout/default"/>
    <dgm:cxn modelId="{251EBBAF-20EE-49B8-951C-DC9DEE3417AE}" type="presParOf" srcId="{18D6E896-739B-4AB8-8CEE-687EE4F644C5}" destId="{855008FA-0F7E-4735-9217-2C805A861E9F}" srcOrd="8" destOrd="0" presId="urn:microsoft.com/office/officeart/2005/8/layout/default"/>
    <dgm:cxn modelId="{E9E2B180-93AA-46E6-AB4F-4492D54132CF}" type="presParOf" srcId="{18D6E896-739B-4AB8-8CEE-687EE4F644C5}" destId="{CA8FF181-6EC4-4D64-A21E-5E97BC53FC05}" srcOrd="9" destOrd="0" presId="urn:microsoft.com/office/officeart/2005/8/layout/default"/>
    <dgm:cxn modelId="{87D57B65-CD61-43D1-BE6C-50CE0A712BA9}" type="presParOf" srcId="{18D6E896-739B-4AB8-8CEE-687EE4F644C5}" destId="{FA728692-F4DB-4473-8E89-10F65E7EEF58}" srcOrd="10" destOrd="0" presId="urn:microsoft.com/office/officeart/2005/8/layout/default"/>
    <dgm:cxn modelId="{BB702A9F-7C07-42D8-B6F0-D01C089ED59A}" type="presParOf" srcId="{18D6E896-739B-4AB8-8CEE-687EE4F644C5}" destId="{FD567827-6C21-4B28-A69A-FD5925A93FF7}" srcOrd="11" destOrd="0" presId="urn:microsoft.com/office/officeart/2005/8/layout/default"/>
    <dgm:cxn modelId="{2E05F388-E1B5-4039-B15B-55A3F57D8C72}" type="presParOf" srcId="{18D6E896-739B-4AB8-8CEE-687EE4F644C5}" destId="{0F6B5D3F-B2E8-44C8-B414-DC6DE77CD19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BB3CAE-6B3D-4913-8D3C-EDF0FE128D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6826C4C-6D2B-4102-9BAB-6FF001CE2697}">
      <dgm:prSet/>
      <dgm:spPr/>
      <dgm:t>
        <a:bodyPr/>
        <a:lstStyle/>
        <a:p>
          <a:r>
            <a:rPr lang="en-GB"/>
            <a:t>There will also be changes to the process of assessing entitlement for care and support, which the Welsh Government states will be based on what matters to individuals in the future.</a:t>
          </a:r>
          <a:endParaRPr lang="en-US"/>
        </a:p>
      </dgm:t>
    </dgm:pt>
    <dgm:pt modelId="{B94DDE60-21CF-4AF7-8D64-082110EBFAAF}" type="parTrans" cxnId="{27D5B8DF-C65C-40F1-9D5A-624871C91BEE}">
      <dgm:prSet/>
      <dgm:spPr/>
      <dgm:t>
        <a:bodyPr/>
        <a:lstStyle/>
        <a:p>
          <a:endParaRPr lang="en-US"/>
        </a:p>
      </dgm:t>
    </dgm:pt>
    <dgm:pt modelId="{7FDD1BD6-230D-47FA-9CE6-3D3A937476FD}" type="sibTrans" cxnId="{27D5B8DF-C65C-40F1-9D5A-624871C91BEE}">
      <dgm:prSet/>
      <dgm:spPr/>
      <dgm:t>
        <a:bodyPr/>
        <a:lstStyle/>
        <a:p>
          <a:endParaRPr lang="en-US"/>
        </a:p>
      </dgm:t>
    </dgm:pt>
    <dgm:pt modelId="{726DCFFA-4D12-4E04-AC5C-EE1AAC419BA6}">
      <dgm:prSet/>
      <dgm:spPr/>
      <dgm:t>
        <a:bodyPr/>
        <a:lstStyle/>
        <a:p>
          <a:r>
            <a:rPr lang="en-GB"/>
            <a:t>The Welsh Government intends for assessment to be made simpler and has stated that it is seeking a move towards more preventative services with the intention of preventing problems getting more severe.</a:t>
          </a:r>
          <a:endParaRPr lang="en-US"/>
        </a:p>
      </dgm:t>
    </dgm:pt>
    <dgm:pt modelId="{F2F8E814-A679-4EF1-9DD8-BEC464D86BE1}" type="parTrans" cxnId="{63677297-FB06-444D-BBF7-F2C187A595A5}">
      <dgm:prSet/>
      <dgm:spPr/>
      <dgm:t>
        <a:bodyPr/>
        <a:lstStyle/>
        <a:p>
          <a:endParaRPr lang="en-US"/>
        </a:p>
      </dgm:t>
    </dgm:pt>
    <dgm:pt modelId="{85C4F40E-8936-4D6D-AEF5-DE8D34B2F03F}" type="sibTrans" cxnId="{63677297-FB06-444D-BBF7-F2C187A595A5}">
      <dgm:prSet/>
      <dgm:spPr/>
      <dgm:t>
        <a:bodyPr/>
        <a:lstStyle/>
        <a:p>
          <a:endParaRPr lang="en-US"/>
        </a:p>
      </dgm:t>
    </dgm:pt>
    <dgm:pt modelId="{83551964-1AA4-440D-81CF-22BAE4D8CE3E}">
      <dgm:prSet/>
      <dgm:spPr/>
      <dgm:t>
        <a:bodyPr/>
        <a:lstStyle/>
        <a:p>
          <a:r>
            <a:rPr lang="en-GB"/>
            <a:t>Stronger powers to keep people safe from abuse or neglect will also be introduced as a result of campaigning by Age Cymru and others.</a:t>
          </a:r>
          <a:endParaRPr lang="en-US"/>
        </a:p>
      </dgm:t>
    </dgm:pt>
    <dgm:pt modelId="{8E2CB9DC-1133-4311-A12C-EAA368B81B6D}" type="parTrans" cxnId="{D21D2FD3-B541-4595-8632-2C05B8A25522}">
      <dgm:prSet/>
      <dgm:spPr/>
      <dgm:t>
        <a:bodyPr/>
        <a:lstStyle/>
        <a:p>
          <a:endParaRPr lang="en-US"/>
        </a:p>
      </dgm:t>
    </dgm:pt>
    <dgm:pt modelId="{1D4C5C16-1B74-4E7E-B764-30A5D5AB553D}" type="sibTrans" cxnId="{D21D2FD3-B541-4595-8632-2C05B8A25522}">
      <dgm:prSet/>
      <dgm:spPr/>
      <dgm:t>
        <a:bodyPr/>
        <a:lstStyle/>
        <a:p>
          <a:endParaRPr lang="en-US"/>
        </a:p>
      </dgm:t>
    </dgm:pt>
    <dgm:pt modelId="{AB27BB45-BD64-41F0-80B5-829D70BC2770}">
      <dgm:prSet/>
      <dgm:spPr/>
      <dgm:t>
        <a:bodyPr/>
        <a:lstStyle/>
        <a:p>
          <a:r>
            <a:rPr lang="en-GB"/>
            <a:t>The Social Services and Well-being (Wales) Act comes into force in April 2016.</a:t>
          </a:r>
          <a:endParaRPr lang="en-US"/>
        </a:p>
      </dgm:t>
    </dgm:pt>
    <dgm:pt modelId="{F17575D3-C37A-4CF3-9261-4238805F3079}" type="parTrans" cxnId="{BB9444E9-417A-4C7C-8F10-D5F0D6DAE6BB}">
      <dgm:prSet/>
      <dgm:spPr/>
      <dgm:t>
        <a:bodyPr/>
        <a:lstStyle/>
        <a:p>
          <a:endParaRPr lang="en-US"/>
        </a:p>
      </dgm:t>
    </dgm:pt>
    <dgm:pt modelId="{4D26B910-0123-4CF5-9E27-FA89D6C257D1}" type="sibTrans" cxnId="{BB9444E9-417A-4C7C-8F10-D5F0D6DAE6BB}">
      <dgm:prSet/>
      <dgm:spPr/>
      <dgm:t>
        <a:bodyPr/>
        <a:lstStyle/>
        <a:p>
          <a:endParaRPr lang="en-US"/>
        </a:p>
      </dgm:t>
    </dgm:pt>
    <dgm:pt modelId="{6EB98728-D9FA-44FD-90DC-3ABDFD28638F}" type="pres">
      <dgm:prSet presAssocID="{81BB3CAE-6B3D-4913-8D3C-EDF0FE128DB6}" presName="root" presStyleCnt="0">
        <dgm:presLayoutVars>
          <dgm:dir/>
          <dgm:resizeHandles val="exact"/>
        </dgm:presLayoutVars>
      </dgm:prSet>
      <dgm:spPr/>
    </dgm:pt>
    <dgm:pt modelId="{8EDBC1FF-7643-4BE1-9674-330ED5CA8708}" type="pres">
      <dgm:prSet presAssocID="{E6826C4C-6D2B-4102-9BAB-6FF001CE2697}" presName="compNode" presStyleCnt="0"/>
      <dgm:spPr/>
    </dgm:pt>
    <dgm:pt modelId="{78AED8E4-6903-474F-973B-C44E78687379}" type="pres">
      <dgm:prSet presAssocID="{E6826C4C-6D2B-4102-9BAB-6FF001CE2697}" presName="bgRect" presStyleLbl="bgShp" presStyleIdx="0" presStyleCnt="4"/>
      <dgm:spPr/>
    </dgm:pt>
    <dgm:pt modelId="{076CF9CD-B68F-4796-89FB-5408CBEA3EB7}" type="pres">
      <dgm:prSet presAssocID="{E6826C4C-6D2B-4102-9BAB-6FF001CE269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2885C508-5714-44C7-AE11-8C9CDF32F98E}" type="pres">
      <dgm:prSet presAssocID="{E6826C4C-6D2B-4102-9BAB-6FF001CE2697}" presName="spaceRect" presStyleCnt="0"/>
      <dgm:spPr/>
    </dgm:pt>
    <dgm:pt modelId="{8EEC31AC-BB0A-4E2E-9116-EC7BF41E6CA5}" type="pres">
      <dgm:prSet presAssocID="{E6826C4C-6D2B-4102-9BAB-6FF001CE2697}" presName="parTx" presStyleLbl="revTx" presStyleIdx="0" presStyleCnt="4">
        <dgm:presLayoutVars>
          <dgm:chMax val="0"/>
          <dgm:chPref val="0"/>
        </dgm:presLayoutVars>
      </dgm:prSet>
      <dgm:spPr/>
    </dgm:pt>
    <dgm:pt modelId="{5E7EABF5-ECC9-4677-AF5D-FB79DE5AFA16}" type="pres">
      <dgm:prSet presAssocID="{7FDD1BD6-230D-47FA-9CE6-3D3A937476FD}" presName="sibTrans" presStyleCnt="0"/>
      <dgm:spPr/>
    </dgm:pt>
    <dgm:pt modelId="{913C82B8-F222-499D-8F10-A114D2ED73C2}" type="pres">
      <dgm:prSet presAssocID="{726DCFFA-4D12-4E04-AC5C-EE1AAC419BA6}" presName="compNode" presStyleCnt="0"/>
      <dgm:spPr/>
    </dgm:pt>
    <dgm:pt modelId="{97ABC520-2CA7-4880-B745-B6495A818C3F}" type="pres">
      <dgm:prSet presAssocID="{726DCFFA-4D12-4E04-AC5C-EE1AAC419BA6}" presName="bgRect" presStyleLbl="bgShp" presStyleIdx="1" presStyleCnt="4"/>
      <dgm:spPr/>
    </dgm:pt>
    <dgm:pt modelId="{1684B2F0-11FA-4679-9543-55DA76BE7F48}" type="pres">
      <dgm:prSet presAssocID="{726DCFFA-4D12-4E04-AC5C-EE1AAC419B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36198784-7E57-4829-B445-6F3319F60A0E}" type="pres">
      <dgm:prSet presAssocID="{726DCFFA-4D12-4E04-AC5C-EE1AAC419BA6}" presName="spaceRect" presStyleCnt="0"/>
      <dgm:spPr/>
    </dgm:pt>
    <dgm:pt modelId="{F3877582-BEDD-4A41-9960-A0BD48ABC23B}" type="pres">
      <dgm:prSet presAssocID="{726DCFFA-4D12-4E04-AC5C-EE1AAC419BA6}" presName="parTx" presStyleLbl="revTx" presStyleIdx="1" presStyleCnt="4">
        <dgm:presLayoutVars>
          <dgm:chMax val="0"/>
          <dgm:chPref val="0"/>
        </dgm:presLayoutVars>
      </dgm:prSet>
      <dgm:spPr/>
    </dgm:pt>
    <dgm:pt modelId="{39AFE4DF-FC9D-461A-8A88-3647E8B37E39}" type="pres">
      <dgm:prSet presAssocID="{85C4F40E-8936-4D6D-AEF5-DE8D34B2F03F}" presName="sibTrans" presStyleCnt="0"/>
      <dgm:spPr/>
    </dgm:pt>
    <dgm:pt modelId="{A73455F8-0D40-4546-BFCA-5219DE2EFC8A}" type="pres">
      <dgm:prSet presAssocID="{83551964-1AA4-440D-81CF-22BAE4D8CE3E}" presName="compNode" presStyleCnt="0"/>
      <dgm:spPr/>
    </dgm:pt>
    <dgm:pt modelId="{BCA019B4-1ED5-40C6-B7E5-BEEF01606B3D}" type="pres">
      <dgm:prSet presAssocID="{83551964-1AA4-440D-81CF-22BAE4D8CE3E}" presName="bgRect" presStyleLbl="bgShp" presStyleIdx="2" presStyleCnt="4"/>
      <dgm:spPr/>
    </dgm:pt>
    <dgm:pt modelId="{3244F559-CB88-40D9-A386-00F807ADD5B2}" type="pres">
      <dgm:prSet presAssocID="{83551964-1AA4-440D-81CF-22BAE4D8CE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DFC3953-1D25-4704-B27E-02D8DC2F051B}" type="pres">
      <dgm:prSet presAssocID="{83551964-1AA4-440D-81CF-22BAE4D8CE3E}" presName="spaceRect" presStyleCnt="0"/>
      <dgm:spPr/>
    </dgm:pt>
    <dgm:pt modelId="{08F92A21-79BE-45FC-B3EF-AE892AA4AF94}" type="pres">
      <dgm:prSet presAssocID="{83551964-1AA4-440D-81CF-22BAE4D8CE3E}" presName="parTx" presStyleLbl="revTx" presStyleIdx="2" presStyleCnt="4">
        <dgm:presLayoutVars>
          <dgm:chMax val="0"/>
          <dgm:chPref val="0"/>
        </dgm:presLayoutVars>
      </dgm:prSet>
      <dgm:spPr/>
    </dgm:pt>
    <dgm:pt modelId="{35CC914A-7228-4D92-B7F4-4D7647698180}" type="pres">
      <dgm:prSet presAssocID="{1D4C5C16-1B74-4E7E-B764-30A5D5AB553D}" presName="sibTrans" presStyleCnt="0"/>
      <dgm:spPr/>
    </dgm:pt>
    <dgm:pt modelId="{6A3DD477-A4A0-45D8-9CBB-390FDBCDA717}" type="pres">
      <dgm:prSet presAssocID="{AB27BB45-BD64-41F0-80B5-829D70BC2770}" presName="compNode" presStyleCnt="0"/>
      <dgm:spPr/>
    </dgm:pt>
    <dgm:pt modelId="{8AE90B39-ED8A-4636-885C-E6F42737C8DC}" type="pres">
      <dgm:prSet presAssocID="{AB27BB45-BD64-41F0-80B5-829D70BC2770}" presName="bgRect" presStyleLbl="bgShp" presStyleIdx="3" presStyleCnt="4"/>
      <dgm:spPr/>
    </dgm:pt>
    <dgm:pt modelId="{9EAF936D-B3C1-43CA-8869-C57CAE04B238}" type="pres">
      <dgm:prSet presAssocID="{AB27BB45-BD64-41F0-80B5-829D70BC277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rrow Circle"/>
        </a:ext>
      </dgm:extLst>
    </dgm:pt>
    <dgm:pt modelId="{BCD80140-776D-4B41-B54C-404EC9DDCA6A}" type="pres">
      <dgm:prSet presAssocID="{AB27BB45-BD64-41F0-80B5-829D70BC2770}" presName="spaceRect" presStyleCnt="0"/>
      <dgm:spPr/>
    </dgm:pt>
    <dgm:pt modelId="{E0CAEC55-2CAF-4E8E-9BA6-A8B17C7B6758}" type="pres">
      <dgm:prSet presAssocID="{AB27BB45-BD64-41F0-80B5-829D70BC2770}" presName="parTx" presStyleLbl="revTx" presStyleIdx="3" presStyleCnt="4">
        <dgm:presLayoutVars>
          <dgm:chMax val="0"/>
          <dgm:chPref val="0"/>
        </dgm:presLayoutVars>
      </dgm:prSet>
      <dgm:spPr/>
    </dgm:pt>
  </dgm:ptLst>
  <dgm:cxnLst>
    <dgm:cxn modelId="{FD1C6B11-E891-4C84-BAAF-8DCD867FFC7D}" type="presOf" srcId="{81BB3CAE-6B3D-4913-8D3C-EDF0FE128DB6}" destId="{6EB98728-D9FA-44FD-90DC-3ABDFD28638F}" srcOrd="0" destOrd="0" presId="urn:microsoft.com/office/officeart/2018/2/layout/IconVerticalSolidList"/>
    <dgm:cxn modelId="{63B70033-87B1-46B6-9A51-EDFCECBDFAF4}" type="presOf" srcId="{E6826C4C-6D2B-4102-9BAB-6FF001CE2697}" destId="{8EEC31AC-BB0A-4E2E-9116-EC7BF41E6CA5}" srcOrd="0" destOrd="0" presId="urn:microsoft.com/office/officeart/2018/2/layout/IconVerticalSolidList"/>
    <dgm:cxn modelId="{30543A5F-6A8B-46DC-A819-EC1BA4021312}" type="presOf" srcId="{726DCFFA-4D12-4E04-AC5C-EE1AAC419BA6}" destId="{F3877582-BEDD-4A41-9960-A0BD48ABC23B}" srcOrd="0" destOrd="0" presId="urn:microsoft.com/office/officeart/2018/2/layout/IconVerticalSolidList"/>
    <dgm:cxn modelId="{79D0D753-4703-4091-B054-858FA974E579}" type="presOf" srcId="{AB27BB45-BD64-41F0-80B5-829D70BC2770}" destId="{E0CAEC55-2CAF-4E8E-9BA6-A8B17C7B6758}" srcOrd="0" destOrd="0" presId="urn:microsoft.com/office/officeart/2018/2/layout/IconVerticalSolidList"/>
    <dgm:cxn modelId="{63677297-FB06-444D-BBF7-F2C187A595A5}" srcId="{81BB3CAE-6B3D-4913-8D3C-EDF0FE128DB6}" destId="{726DCFFA-4D12-4E04-AC5C-EE1AAC419BA6}" srcOrd="1" destOrd="0" parTransId="{F2F8E814-A679-4EF1-9DD8-BEC464D86BE1}" sibTransId="{85C4F40E-8936-4D6D-AEF5-DE8D34B2F03F}"/>
    <dgm:cxn modelId="{D21D2FD3-B541-4595-8632-2C05B8A25522}" srcId="{81BB3CAE-6B3D-4913-8D3C-EDF0FE128DB6}" destId="{83551964-1AA4-440D-81CF-22BAE4D8CE3E}" srcOrd="2" destOrd="0" parTransId="{8E2CB9DC-1133-4311-A12C-EAA368B81B6D}" sibTransId="{1D4C5C16-1B74-4E7E-B764-30A5D5AB553D}"/>
    <dgm:cxn modelId="{27D5B8DF-C65C-40F1-9D5A-624871C91BEE}" srcId="{81BB3CAE-6B3D-4913-8D3C-EDF0FE128DB6}" destId="{E6826C4C-6D2B-4102-9BAB-6FF001CE2697}" srcOrd="0" destOrd="0" parTransId="{B94DDE60-21CF-4AF7-8D64-082110EBFAAF}" sibTransId="{7FDD1BD6-230D-47FA-9CE6-3D3A937476FD}"/>
    <dgm:cxn modelId="{BB9444E9-417A-4C7C-8F10-D5F0D6DAE6BB}" srcId="{81BB3CAE-6B3D-4913-8D3C-EDF0FE128DB6}" destId="{AB27BB45-BD64-41F0-80B5-829D70BC2770}" srcOrd="3" destOrd="0" parTransId="{F17575D3-C37A-4CF3-9261-4238805F3079}" sibTransId="{4D26B910-0123-4CF5-9E27-FA89D6C257D1}"/>
    <dgm:cxn modelId="{F204DCF6-EA93-4F1E-8A6A-2BD2431E5878}" type="presOf" srcId="{83551964-1AA4-440D-81CF-22BAE4D8CE3E}" destId="{08F92A21-79BE-45FC-B3EF-AE892AA4AF94}" srcOrd="0" destOrd="0" presId="urn:microsoft.com/office/officeart/2018/2/layout/IconVerticalSolidList"/>
    <dgm:cxn modelId="{ABD59975-18B3-4AAC-A4E1-B200A5B123F9}" type="presParOf" srcId="{6EB98728-D9FA-44FD-90DC-3ABDFD28638F}" destId="{8EDBC1FF-7643-4BE1-9674-330ED5CA8708}" srcOrd="0" destOrd="0" presId="urn:microsoft.com/office/officeart/2018/2/layout/IconVerticalSolidList"/>
    <dgm:cxn modelId="{0A93710C-98D0-444A-B28E-159ABB181FCB}" type="presParOf" srcId="{8EDBC1FF-7643-4BE1-9674-330ED5CA8708}" destId="{78AED8E4-6903-474F-973B-C44E78687379}" srcOrd="0" destOrd="0" presId="urn:microsoft.com/office/officeart/2018/2/layout/IconVerticalSolidList"/>
    <dgm:cxn modelId="{A63D5AF9-23BD-433D-AF9E-A8ED9278D49B}" type="presParOf" srcId="{8EDBC1FF-7643-4BE1-9674-330ED5CA8708}" destId="{076CF9CD-B68F-4796-89FB-5408CBEA3EB7}" srcOrd="1" destOrd="0" presId="urn:microsoft.com/office/officeart/2018/2/layout/IconVerticalSolidList"/>
    <dgm:cxn modelId="{47952830-08CD-433A-A677-58C7FE8EA453}" type="presParOf" srcId="{8EDBC1FF-7643-4BE1-9674-330ED5CA8708}" destId="{2885C508-5714-44C7-AE11-8C9CDF32F98E}" srcOrd="2" destOrd="0" presId="urn:microsoft.com/office/officeart/2018/2/layout/IconVerticalSolidList"/>
    <dgm:cxn modelId="{99B13CB1-7E87-4287-992D-DF901C8529B3}" type="presParOf" srcId="{8EDBC1FF-7643-4BE1-9674-330ED5CA8708}" destId="{8EEC31AC-BB0A-4E2E-9116-EC7BF41E6CA5}" srcOrd="3" destOrd="0" presId="urn:microsoft.com/office/officeart/2018/2/layout/IconVerticalSolidList"/>
    <dgm:cxn modelId="{26C9BE44-D152-4995-AC0C-B36CB88F19DA}" type="presParOf" srcId="{6EB98728-D9FA-44FD-90DC-3ABDFD28638F}" destId="{5E7EABF5-ECC9-4677-AF5D-FB79DE5AFA16}" srcOrd="1" destOrd="0" presId="urn:microsoft.com/office/officeart/2018/2/layout/IconVerticalSolidList"/>
    <dgm:cxn modelId="{7841B652-D324-4266-A85B-2BB2A68C5D55}" type="presParOf" srcId="{6EB98728-D9FA-44FD-90DC-3ABDFD28638F}" destId="{913C82B8-F222-499D-8F10-A114D2ED73C2}" srcOrd="2" destOrd="0" presId="urn:microsoft.com/office/officeart/2018/2/layout/IconVerticalSolidList"/>
    <dgm:cxn modelId="{072F0F81-B8FB-433B-9720-AFFF3E44E7D5}" type="presParOf" srcId="{913C82B8-F222-499D-8F10-A114D2ED73C2}" destId="{97ABC520-2CA7-4880-B745-B6495A818C3F}" srcOrd="0" destOrd="0" presId="urn:microsoft.com/office/officeart/2018/2/layout/IconVerticalSolidList"/>
    <dgm:cxn modelId="{841D8E02-FD67-458E-B6D5-E90880A41108}" type="presParOf" srcId="{913C82B8-F222-499D-8F10-A114D2ED73C2}" destId="{1684B2F0-11FA-4679-9543-55DA76BE7F48}" srcOrd="1" destOrd="0" presId="urn:microsoft.com/office/officeart/2018/2/layout/IconVerticalSolidList"/>
    <dgm:cxn modelId="{AF4F1BF4-95B0-4A04-B22D-0A8ABC21379F}" type="presParOf" srcId="{913C82B8-F222-499D-8F10-A114D2ED73C2}" destId="{36198784-7E57-4829-B445-6F3319F60A0E}" srcOrd="2" destOrd="0" presId="urn:microsoft.com/office/officeart/2018/2/layout/IconVerticalSolidList"/>
    <dgm:cxn modelId="{B41F2E0D-DAC4-4BB2-A289-73CCAC1030E5}" type="presParOf" srcId="{913C82B8-F222-499D-8F10-A114D2ED73C2}" destId="{F3877582-BEDD-4A41-9960-A0BD48ABC23B}" srcOrd="3" destOrd="0" presId="urn:microsoft.com/office/officeart/2018/2/layout/IconVerticalSolidList"/>
    <dgm:cxn modelId="{7B8DCD0B-F3B6-4E0E-9E68-F908A47A7B69}" type="presParOf" srcId="{6EB98728-D9FA-44FD-90DC-3ABDFD28638F}" destId="{39AFE4DF-FC9D-461A-8A88-3647E8B37E39}" srcOrd="3" destOrd="0" presId="urn:microsoft.com/office/officeart/2018/2/layout/IconVerticalSolidList"/>
    <dgm:cxn modelId="{64F9F987-2868-44A5-80CD-1C8DD1819525}" type="presParOf" srcId="{6EB98728-D9FA-44FD-90DC-3ABDFD28638F}" destId="{A73455F8-0D40-4546-BFCA-5219DE2EFC8A}" srcOrd="4" destOrd="0" presId="urn:microsoft.com/office/officeart/2018/2/layout/IconVerticalSolidList"/>
    <dgm:cxn modelId="{A44956E6-B17A-4927-B4E1-0EC775F818BC}" type="presParOf" srcId="{A73455F8-0D40-4546-BFCA-5219DE2EFC8A}" destId="{BCA019B4-1ED5-40C6-B7E5-BEEF01606B3D}" srcOrd="0" destOrd="0" presId="urn:microsoft.com/office/officeart/2018/2/layout/IconVerticalSolidList"/>
    <dgm:cxn modelId="{A80D85E6-CBBB-4A93-A43A-305A4414385D}" type="presParOf" srcId="{A73455F8-0D40-4546-BFCA-5219DE2EFC8A}" destId="{3244F559-CB88-40D9-A386-00F807ADD5B2}" srcOrd="1" destOrd="0" presId="urn:microsoft.com/office/officeart/2018/2/layout/IconVerticalSolidList"/>
    <dgm:cxn modelId="{620B008F-88DD-4406-81E3-E1F0CF4AE215}" type="presParOf" srcId="{A73455F8-0D40-4546-BFCA-5219DE2EFC8A}" destId="{2DFC3953-1D25-4704-B27E-02D8DC2F051B}" srcOrd="2" destOrd="0" presId="urn:microsoft.com/office/officeart/2018/2/layout/IconVerticalSolidList"/>
    <dgm:cxn modelId="{5DB59119-4310-47B8-A5A0-3312FA10211B}" type="presParOf" srcId="{A73455F8-0D40-4546-BFCA-5219DE2EFC8A}" destId="{08F92A21-79BE-45FC-B3EF-AE892AA4AF94}" srcOrd="3" destOrd="0" presId="urn:microsoft.com/office/officeart/2018/2/layout/IconVerticalSolidList"/>
    <dgm:cxn modelId="{E0FE79AE-1EFE-4C60-893C-797F60F6AE6F}" type="presParOf" srcId="{6EB98728-D9FA-44FD-90DC-3ABDFD28638F}" destId="{35CC914A-7228-4D92-B7F4-4D7647698180}" srcOrd="5" destOrd="0" presId="urn:microsoft.com/office/officeart/2018/2/layout/IconVerticalSolidList"/>
    <dgm:cxn modelId="{429F5D4F-302C-4520-BB0B-F2CE91D57914}" type="presParOf" srcId="{6EB98728-D9FA-44FD-90DC-3ABDFD28638F}" destId="{6A3DD477-A4A0-45D8-9CBB-390FDBCDA717}" srcOrd="6" destOrd="0" presId="urn:microsoft.com/office/officeart/2018/2/layout/IconVerticalSolidList"/>
    <dgm:cxn modelId="{6A63C9B0-55A8-4398-9FE8-D4E1A84D07FC}" type="presParOf" srcId="{6A3DD477-A4A0-45D8-9CBB-390FDBCDA717}" destId="{8AE90B39-ED8A-4636-885C-E6F42737C8DC}" srcOrd="0" destOrd="0" presId="urn:microsoft.com/office/officeart/2018/2/layout/IconVerticalSolidList"/>
    <dgm:cxn modelId="{EE5A5852-7599-4D87-AC82-581F7AE4227C}" type="presParOf" srcId="{6A3DD477-A4A0-45D8-9CBB-390FDBCDA717}" destId="{9EAF936D-B3C1-43CA-8869-C57CAE04B238}" srcOrd="1" destOrd="0" presId="urn:microsoft.com/office/officeart/2018/2/layout/IconVerticalSolidList"/>
    <dgm:cxn modelId="{7BBC6F35-46BF-49B4-AD70-0A45DC9446A3}" type="presParOf" srcId="{6A3DD477-A4A0-45D8-9CBB-390FDBCDA717}" destId="{BCD80140-776D-4B41-B54C-404EC9DDCA6A}" srcOrd="2" destOrd="0" presId="urn:microsoft.com/office/officeart/2018/2/layout/IconVerticalSolidList"/>
    <dgm:cxn modelId="{0EBF190C-3FCB-4DBC-BC6A-14CB0E099183}" type="presParOf" srcId="{6A3DD477-A4A0-45D8-9CBB-390FDBCDA717}" destId="{E0CAEC55-2CAF-4E8E-9BA6-A8B17C7B67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23652-FEAB-4038-BE5A-D3E24CAB234E}">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Health and social care professionals work collaboratively with people who use services. </a:t>
          </a:r>
          <a:endParaRPr lang="en-US" sz="1600" kern="1200"/>
        </a:p>
      </dsp:txBody>
      <dsp:txXfrm>
        <a:off x="26377" y="26377"/>
        <a:ext cx="6646626" cy="847812"/>
      </dsp:txXfrm>
    </dsp:sp>
    <dsp:sp modelId="{2C3D731E-17C2-4136-A9E9-8CC073CFEC7F}">
      <dsp:nvSpPr>
        <dsp:cNvPr id="0" name=""/>
        <dsp:cNvSpPr/>
      </dsp:nvSpPr>
      <dsp:spPr>
        <a:xfrm>
          <a:off x="644414" y="1064305"/>
          <a:ext cx="7694506" cy="900566"/>
        </a:xfrm>
        <a:prstGeom prst="roundRect">
          <a:avLst>
            <a:gd name="adj" fmla="val 10000"/>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Person-centred care supports people to develop the knowledge, skills and confidence they need to more effectively manage and make informed decisions about their own health and health care. </a:t>
          </a:r>
          <a:endParaRPr lang="en-US" sz="1600" kern="1200"/>
        </a:p>
      </dsp:txBody>
      <dsp:txXfrm>
        <a:off x="670791" y="1090682"/>
        <a:ext cx="6411969" cy="847812"/>
      </dsp:txXfrm>
    </dsp:sp>
    <dsp:sp modelId="{28B26E0B-77B3-450C-8941-FC76307C14C8}">
      <dsp:nvSpPr>
        <dsp:cNvPr id="0" name=""/>
        <dsp:cNvSpPr/>
      </dsp:nvSpPr>
      <dsp:spPr>
        <a:xfrm>
          <a:off x="1279211" y="2128610"/>
          <a:ext cx="7694506" cy="900566"/>
        </a:xfrm>
        <a:prstGeom prst="roundRect">
          <a:avLst>
            <a:gd name="adj" fmla="val 10000"/>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coordinated and tailored to the needs of the individual. </a:t>
          </a:r>
          <a:endParaRPr lang="en-US" sz="1600" kern="1200"/>
        </a:p>
      </dsp:txBody>
      <dsp:txXfrm>
        <a:off x="1305588" y="2154987"/>
        <a:ext cx="6421587" cy="847812"/>
      </dsp:txXfrm>
    </dsp:sp>
    <dsp:sp modelId="{A71A6C53-E376-4726-A6DB-F2B330DBE358}">
      <dsp:nvSpPr>
        <dsp:cNvPr id="0" name=""/>
        <dsp:cNvSpPr/>
      </dsp:nvSpPr>
      <dsp:spPr>
        <a:xfrm>
          <a:off x="1923626" y="3192915"/>
          <a:ext cx="7694506" cy="9005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ensures that people are always treated with dignity, compassion and respect. </a:t>
          </a:r>
          <a:endParaRPr lang="en-US" sz="1600" kern="1200"/>
        </a:p>
      </dsp:txBody>
      <dsp:txXfrm>
        <a:off x="1950003" y="3219292"/>
        <a:ext cx="6411969" cy="847812"/>
      </dsp:txXfrm>
    </dsp:sp>
    <dsp:sp modelId="{538BD63D-B781-4EF2-BE34-0D051E2B1EDB}">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C2904642-AF77-4356-8DC1-EC367D1C0D29}">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29A121F2-D9F6-4FD1-ABFA-6AE4E9C8D84F}">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2BBDB-3DB7-4D8B-BD06-AD2E80FA6C18}">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CD6F9-B29C-42B8-ADA2-AFDF200058E9}">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EDE043-1EA6-445D-8BE2-B635B677285E}">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755650">
            <a:lnSpc>
              <a:spcPct val="90000"/>
            </a:lnSpc>
            <a:spcBef>
              <a:spcPct val="0"/>
            </a:spcBef>
            <a:spcAft>
              <a:spcPct val="35000"/>
            </a:spcAft>
            <a:buNone/>
          </a:pPr>
          <a:r>
            <a:rPr lang="en-GB" sz="1700" kern="1200"/>
            <a:t>The term ‘person-centred care’ is used to refer to many different principles and activities, and there is no single agreed definition of the concept. </a:t>
          </a:r>
          <a:endParaRPr lang="en-US" sz="1700" kern="1200"/>
        </a:p>
      </dsp:txBody>
      <dsp:txXfrm>
        <a:off x="1350519" y="499"/>
        <a:ext cx="8267613" cy="1169280"/>
      </dsp:txXfrm>
    </dsp:sp>
    <dsp:sp modelId="{D173580D-36B1-4995-BA25-B435F924282F}">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1B3038-0F2C-4E51-8B72-874B7FFBC7C5}">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0B80BB-D046-45B8-ACD7-5526EEF71955}">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755650">
            <a:lnSpc>
              <a:spcPct val="90000"/>
            </a:lnSpc>
            <a:spcBef>
              <a:spcPct val="0"/>
            </a:spcBef>
            <a:spcAft>
              <a:spcPct val="35000"/>
            </a:spcAft>
            <a:buNone/>
          </a:pPr>
          <a:r>
            <a:rPr lang="en-GB" sz="1700" kern="1200"/>
            <a:t>This is partly because person-centred care is still an emerging and evolving area. It is also because, if care is to be person centred, then what it looks like will depend on the needs, circumstances and preferences of the individual receiving care. </a:t>
          </a:r>
          <a:endParaRPr lang="en-US" sz="1700" kern="1200"/>
        </a:p>
      </dsp:txBody>
      <dsp:txXfrm>
        <a:off x="1350519" y="1462100"/>
        <a:ext cx="8267613" cy="1169280"/>
      </dsp:txXfrm>
    </dsp:sp>
    <dsp:sp modelId="{BA24F01C-4D31-4E5C-8004-2865FD3BE225}">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48866-43B1-4F38-BB58-A94B5D075C0F}">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D3E1D8-64FE-4506-9FA5-A37D9D7EBD64}">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755650">
            <a:lnSpc>
              <a:spcPct val="90000"/>
            </a:lnSpc>
            <a:spcBef>
              <a:spcPct val="0"/>
            </a:spcBef>
            <a:spcAft>
              <a:spcPct val="35000"/>
            </a:spcAft>
            <a:buNone/>
          </a:pPr>
          <a:r>
            <a:rPr lang="en-GB" sz="1700" kern="1200"/>
            <a:t>What is important to one person in their health care may be unnecessary, or even undesirable, to another. It may also change over time, as the individual’s needs change. </a:t>
          </a:r>
          <a:endParaRPr lang="en-US" sz="1700" kern="1200"/>
        </a:p>
      </dsp:txBody>
      <dsp:txXfrm>
        <a:off x="1350519" y="2923701"/>
        <a:ext cx="8267613" cy="1169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A1FEA-AC54-4B88-B76F-070E3E8E3C2B}">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Instead of offering a concise but inevitably limited definition, the Health Foundation has identified a framework that comprises four principles of person-centred care:* </a:t>
          </a:r>
          <a:endParaRPr lang="en-US" sz="1700" kern="1200"/>
        </a:p>
      </dsp:txBody>
      <dsp:txXfrm>
        <a:off x="0" y="93057"/>
        <a:ext cx="3005666" cy="1803399"/>
      </dsp:txXfrm>
    </dsp:sp>
    <dsp:sp modelId="{9A05D796-3235-442B-AB72-B0FEB85C6397}">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Affording people dignity, compassion and respect. </a:t>
          </a:r>
          <a:endParaRPr lang="en-US" sz="1700" kern="1200"/>
        </a:p>
      </dsp:txBody>
      <dsp:txXfrm>
        <a:off x="3306233" y="93057"/>
        <a:ext cx="3005666" cy="1803399"/>
      </dsp:txXfrm>
    </dsp:sp>
    <dsp:sp modelId="{F6E5A001-4D15-4A4E-BA99-3758D86172B4}">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Offering coordinated care, support or treatment. </a:t>
          </a:r>
          <a:endParaRPr lang="en-US" sz="1700" kern="1200"/>
        </a:p>
      </dsp:txBody>
      <dsp:txXfrm>
        <a:off x="6612466" y="93057"/>
        <a:ext cx="3005666" cy="1803399"/>
      </dsp:txXfrm>
    </dsp:sp>
    <dsp:sp modelId="{C73880EB-7084-42F7-BD19-155473F43659}">
      <dsp:nvSpPr>
        <dsp:cNvPr id="0" name=""/>
        <dsp:cNvSpPr/>
      </dsp:nvSpPr>
      <dsp:spPr>
        <a:xfrm>
          <a:off x="1653116"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Offering personalised care, support or treatment. </a:t>
          </a:r>
          <a:endParaRPr lang="en-US" sz="1700" kern="1200"/>
        </a:p>
      </dsp:txBody>
      <dsp:txXfrm>
        <a:off x="1653116" y="2197024"/>
        <a:ext cx="3005666" cy="1803399"/>
      </dsp:txXfrm>
    </dsp:sp>
    <dsp:sp modelId="{3FC41BA6-754E-4E9F-A53F-27B0EB66B60F}">
      <dsp:nvSpPr>
        <dsp:cNvPr id="0" name=""/>
        <dsp:cNvSpPr/>
      </dsp:nvSpPr>
      <dsp:spPr>
        <a:xfrm>
          <a:off x="4959349"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Supporting people to recognise and develop their own strengths and abilities to enable them to live an independent and fulfilling life. </a:t>
          </a:r>
          <a:endParaRPr lang="en-US" sz="1700" kern="1200"/>
        </a:p>
      </dsp:txBody>
      <dsp:txXfrm>
        <a:off x="4959349" y="2197024"/>
        <a:ext cx="3005666" cy="18033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AA240-2E2F-426D-830E-F3DB1ED832FD}">
      <dsp:nvSpPr>
        <dsp:cNvPr id="0" name=""/>
        <dsp:cNvSpPr/>
      </dsp:nvSpPr>
      <dsp:spPr>
        <a:xfrm>
          <a:off x="0" y="3198"/>
          <a:ext cx="9618133" cy="6811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BFDA5-8AE1-4447-B09D-4D6FE8058FEA}">
      <dsp:nvSpPr>
        <dsp:cNvPr id="0" name=""/>
        <dsp:cNvSpPr/>
      </dsp:nvSpPr>
      <dsp:spPr>
        <a:xfrm>
          <a:off x="206057" y="156463"/>
          <a:ext cx="374649" cy="374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EDF2C7-5969-4CB5-9544-72AFDD068440}">
      <dsp:nvSpPr>
        <dsp:cNvPr id="0" name=""/>
        <dsp:cNvSpPr/>
      </dsp:nvSpPr>
      <dsp:spPr>
        <a:xfrm>
          <a:off x="786764" y="3198"/>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Supporting patients with long-term conditions to manage their health and care can improve clinical outcomes.</a:t>
          </a:r>
          <a:endParaRPr lang="en-US" sz="1900" kern="1200"/>
        </a:p>
      </dsp:txBody>
      <dsp:txXfrm>
        <a:off x="786764" y="3198"/>
        <a:ext cx="8831368" cy="681180"/>
      </dsp:txXfrm>
    </dsp:sp>
    <dsp:sp modelId="{8E7391B8-FE0A-4C98-97B9-28D801F48F58}">
      <dsp:nvSpPr>
        <dsp:cNvPr id="0" name=""/>
        <dsp:cNvSpPr/>
      </dsp:nvSpPr>
      <dsp:spPr>
        <a:xfrm>
          <a:off x="0" y="854674"/>
          <a:ext cx="9618133" cy="6811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F65471-BF99-4F9F-AEDB-CF815EA61936}">
      <dsp:nvSpPr>
        <dsp:cNvPr id="0" name=""/>
        <dsp:cNvSpPr/>
      </dsp:nvSpPr>
      <dsp:spPr>
        <a:xfrm>
          <a:off x="206057" y="1007939"/>
          <a:ext cx="374649" cy="374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E8BD56-1D3F-4615-AEA3-3816F47E4A6C}">
      <dsp:nvSpPr>
        <dsp:cNvPr id="0" name=""/>
        <dsp:cNvSpPr/>
      </dsp:nvSpPr>
      <dsp:spPr>
        <a:xfrm>
          <a:off x="786764" y="854674"/>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When people play a more collaborative role in managing their health and care, they are less likely to use emergency hospital services.</a:t>
          </a:r>
          <a:endParaRPr lang="en-US" sz="1900" kern="1200"/>
        </a:p>
      </dsp:txBody>
      <dsp:txXfrm>
        <a:off x="786764" y="854674"/>
        <a:ext cx="8831368" cy="681180"/>
      </dsp:txXfrm>
    </dsp:sp>
    <dsp:sp modelId="{B3228A61-E107-43C3-A574-A1ADD38B3A1A}">
      <dsp:nvSpPr>
        <dsp:cNvPr id="0" name=""/>
        <dsp:cNvSpPr/>
      </dsp:nvSpPr>
      <dsp:spPr>
        <a:xfrm>
          <a:off x="0" y="1706150"/>
          <a:ext cx="9618133" cy="6811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C65DA0-054C-4CFA-BA17-8D37BAC0F18E}">
      <dsp:nvSpPr>
        <dsp:cNvPr id="0" name=""/>
        <dsp:cNvSpPr/>
      </dsp:nvSpPr>
      <dsp:spPr>
        <a:xfrm>
          <a:off x="206057" y="1859416"/>
          <a:ext cx="374649" cy="3746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DC3B2D-DB2B-4AEA-A997-74A2B25FC0B4}">
      <dsp:nvSpPr>
        <dsp:cNvPr id="0" name=""/>
        <dsp:cNvSpPr/>
      </dsp:nvSpPr>
      <dsp:spPr>
        <a:xfrm>
          <a:off x="786764" y="1706150"/>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They are also more likely to stick to their treatment plans.</a:t>
          </a:r>
          <a:endParaRPr lang="en-US" sz="1900" kern="1200"/>
        </a:p>
      </dsp:txBody>
      <dsp:txXfrm>
        <a:off x="786764" y="1706150"/>
        <a:ext cx="8831368" cy="681180"/>
      </dsp:txXfrm>
    </dsp:sp>
    <dsp:sp modelId="{FFF8F4A5-25F4-44F6-94D1-FA82A6AC504B}">
      <dsp:nvSpPr>
        <dsp:cNvPr id="0" name=""/>
        <dsp:cNvSpPr/>
      </dsp:nvSpPr>
      <dsp:spPr>
        <a:xfrm>
          <a:off x="0" y="2557626"/>
          <a:ext cx="9618133" cy="6811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FD6759-B3E7-45CD-9B5E-F189368E2A69}">
      <dsp:nvSpPr>
        <dsp:cNvPr id="0" name=""/>
        <dsp:cNvSpPr/>
      </dsp:nvSpPr>
      <dsp:spPr>
        <a:xfrm>
          <a:off x="206057" y="2710892"/>
          <a:ext cx="374649" cy="3746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373F4B-69F9-41D2-9B4A-97E02B4D4C0D}">
      <dsp:nvSpPr>
        <dsp:cNvPr id="0" name=""/>
        <dsp:cNvSpPr/>
      </dsp:nvSpPr>
      <dsp:spPr>
        <a:xfrm>
          <a:off x="786764" y="2557626"/>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Take their medicine correctly.</a:t>
          </a:r>
          <a:endParaRPr lang="en-US" sz="1900" kern="1200"/>
        </a:p>
      </dsp:txBody>
      <dsp:txXfrm>
        <a:off x="786764" y="2557626"/>
        <a:ext cx="8831368" cy="681180"/>
      </dsp:txXfrm>
    </dsp:sp>
    <dsp:sp modelId="{F0277FA9-7307-4D9D-BF12-028C6E5B81DD}">
      <dsp:nvSpPr>
        <dsp:cNvPr id="0" name=""/>
        <dsp:cNvSpPr/>
      </dsp:nvSpPr>
      <dsp:spPr>
        <a:xfrm>
          <a:off x="0" y="3409102"/>
          <a:ext cx="9618133" cy="6811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2B09FA-816D-43F0-881F-420493012F8F}">
      <dsp:nvSpPr>
        <dsp:cNvPr id="0" name=""/>
        <dsp:cNvSpPr/>
      </dsp:nvSpPr>
      <dsp:spPr>
        <a:xfrm>
          <a:off x="206057" y="3562368"/>
          <a:ext cx="374649" cy="3746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4084A4-5EC4-466F-BDC9-66C66B110330}">
      <dsp:nvSpPr>
        <dsp:cNvPr id="0" name=""/>
        <dsp:cNvSpPr/>
      </dsp:nvSpPr>
      <dsp:spPr>
        <a:xfrm>
          <a:off x="786764" y="3409102"/>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De Silva (2011)</a:t>
          </a:r>
          <a:endParaRPr lang="en-US" sz="1900" kern="1200"/>
        </a:p>
      </dsp:txBody>
      <dsp:txXfrm>
        <a:off x="786764" y="3409102"/>
        <a:ext cx="8831368" cy="6811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32719-5559-4B52-A80E-63F2D06DEE50}">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62CD5-A44F-4E5E-8F59-2B252EF3C52F}">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FCE622-D611-4D8D-B827-3BFFF0896190}">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The charity National Voices has developed an interactive guide to four stages of the approach: </a:t>
          </a:r>
          <a:endParaRPr lang="en-US" sz="1900" kern="1200"/>
        </a:p>
      </dsp:txBody>
      <dsp:txXfrm>
        <a:off x="957071" y="3890"/>
        <a:ext cx="5671732" cy="828633"/>
      </dsp:txXfrm>
    </dsp:sp>
    <dsp:sp modelId="{3D90D526-D210-408E-A983-5001C74ACA05}">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9B1CAE-03DD-4271-B845-CA9F5CCC7402}">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07BB56-10FC-4E96-9391-7F910B03FA5B}">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preparing for a discussion</a:t>
          </a:r>
          <a:endParaRPr lang="en-US" sz="1900" kern="1200"/>
        </a:p>
      </dsp:txBody>
      <dsp:txXfrm>
        <a:off x="957071" y="1039682"/>
        <a:ext cx="5671732" cy="828633"/>
      </dsp:txXfrm>
    </dsp:sp>
    <dsp:sp modelId="{F9E18B4C-9EB1-4732-A226-F712F8F87629}">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597FC-041C-4C15-A916-9C3AE1BD10F5}">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FB3B46-D063-41AE-BF3E-BFD842394A6D}">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having the discussion (with the care and support partner)</a:t>
          </a:r>
          <a:endParaRPr lang="en-US" sz="1900" kern="1200"/>
        </a:p>
      </dsp:txBody>
      <dsp:txXfrm>
        <a:off x="957071" y="2075473"/>
        <a:ext cx="5671732" cy="828633"/>
      </dsp:txXfrm>
    </dsp:sp>
    <dsp:sp modelId="{16DE4417-79E0-4E06-BC3A-C01654BE44AC}">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4ADA0A-71C3-4911-854D-0E5D906DCBA3}">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9E56EA-81DD-4568-A76B-FD6BBF237739}">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writing down the main points from the discussion</a:t>
          </a:r>
          <a:endParaRPr lang="en-US" sz="1900" kern="1200"/>
        </a:p>
      </dsp:txBody>
      <dsp:txXfrm>
        <a:off x="957071" y="3111265"/>
        <a:ext cx="5671732" cy="828633"/>
      </dsp:txXfrm>
    </dsp:sp>
    <dsp:sp modelId="{E6449991-1AD9-4B7D-85A2-2D216F240ACD}">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F2650-1E94-46AC-8F7F-42398D5718E1}">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0841BB-A07D-4912-B169-5575DB81CAEA}">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review.</a:t>
          </a:r>
          <a:endParaRPr lang="en-US" sz="1900" kern="1200"/>
        </a:p>
      </dsp:txBody>
      <dsp:txXfrm>
        <a:off x="957071" y="4147057"/>
        <a:ext cx="5671732" cy="8286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7FBC9-FFAF-4E37-AA0C-3BDB6F0BB441}">
      <dsp:nvSpPr>
        <dsp:cNvPr id="0" name=""/>
        <dsp:cNvSpPr/>
      </dsp:nvSpPr>
      <dsp:spPr>
        <a:xfrm>
          <a:off x="2817" y="593689"/>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People have control over what support they need, making decisions about their care and support as an equal partner</a:t>
          </a:r>
          <a:endParaRPr lang="en-US" sz="1400" kern="1200"/>
        </a:p>
      </dsp:txBody>
      <dsp:txXfrm>
        <a:off x="2817" y="593689"/>
        <a:ext cx="2235464" cy="1341278"/>
      </dsp:txXfrm>
    </dsp:sp>
    <dsp:sp modelId="{9A255405-9A67-44FD-A40B-EAB11A3E593E}">
      <dsp:nvSpPr>
        <dsp:cNvPr id="0" name=""/>
        <dsp:cNvSpPr/>
      </dsp:nvSpPr>
      <dsp:spPr>
        <a:xfrm>
          <a:off x="2461828" y="593689"/>
          <a:ext cx="2235464" cy="134127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New proportionate assessment focuses on the individual</a:t>
          </a:r>
          <a:endParaRPr lang="en-US" sz="1400" kern="1200"/>
        </a:p>
      </dsp:txBody>
      <dsp:txXfrm>
        <a:off x="2461828" y="593689"/>
        <a:ext cx="2235464" cy="1341278"/>
      </dsp:txXfrm>
    </dsp:sp>
    <dsp:sp modelId="{17C2390C-69CC-4C27-AC03-43F498C49E28}">
      <dsp:nvSpPr>
        <dsp:cNvPr id="0" name=""/>
        <dsp:cNvSpPr/>
      </dsp:nvSpPr>
      <dsp:spPr>
        <a:xfrm>
          <a:off x="4920839" y="593689"/>
          <a:ext cx="2235464" cy="134127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Carers have an equal right to assessment for support to those who they care for</a:t>
          </a:r>
          <a:endParaRPr lang="en-US" sz="1400" kern="1200"/>
        </a:p>
      </dsp:txBody>
      <dsp:txXfrm>
        <a:off x="4920839" y="593689"/>
        <a:ext cx="2235464" cy="1341278"/>
      </dsp:txXfrm>
    </dsp:sp>
    <dsp:sp modelId="{434A91C3-8B65-4782-A31B-C3C26511C153}">
      <dsp:nvSpPr>
        <dsp:cNvPr id="0" name=""/>
        <dsp:cNvSpPr/>
      </dsp:nvSpPr>
      <dsp:spPr>
        <a:xfrm>
          <a:off x="7379850" y="593689"/>
          <a:ext cx="2235464" cy="134127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Easy access to information and advice is available to all</a:t>
          </a:r>
          <a:endParaRPr lang="en-US" sz="1400" kern="1200"/>
        </a:p>
      </dsp:txBody>
      <dsp:txXfrm>
        <a:off x="7379850" y="593689"/>
        <a:ext cx="2235464" cy="1341278"/>
      </dsp:txXfrm>
    </dsp:sp>
    <dsp:sp modelId="{855008FA-0F7E-4735-9217-2C805A861E9F}">
      <dsp:nvSpPr>
        <dsp:cNvPr id="0" name=""/>
        <dsp:cNvSpPr/>
      </dsp:nvSpPr>
      <dsp:spPr>
        <a:xfrm>
          <a:off x="1232323" y="2158514"/>
          <a:ext cx="2235464" cy="1341278"/>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Powers to safeguard people are stronger</a:t>
          </a:r>
          <a:endParaRPr lang="en-US" sz="1400" kern="1200"/>
        </a:p>
      </dsp:txBody>
      <dsp:txXfrm>
        <a:off x="1232323" y="2158514"/>
        <a:ext cx="2235464" cy="1341278"/>
      </dsp:txXfrm>
    </dsp:sp>
    <dsp:sp modelId="{FA728692-F4DB-4473-8E89-10F65E7EEF58}">
      <dsp:nvSpPr>
        <dsp:cNvPr id="0" name=""/>
        <dsp:cNvSpPr/>
      </dsp:nvSpPr>
      <dsp:spPr>
        <a:xfrm>
          <a:off x="3691334" y="2158514"/>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A preventative approach to meeting care and support needs is practised</a:t>
          </a:r>
          <a:endParaRPr lang="en-US" sz="1400" kern="1200"/>
        </a:p>
      </dsp:txBody>
      <dsp:txXfrm>
        <a:off x="3691334" y="2158514"/>
        <a:ext cx="2235464" cy="1341278"/>
      </dsp:txXfrm>
    </dsp:sp>
    <dsp:sp modelId="{0F6B5D3F-B2E8-44C8-B414-DC6DE77CD19A}">
      <dsp:nvSpPr>
        <dsp:cNvPr id="0" name=""/>
        <dsp:cNvSpPr/>
      </dsp:nvSpPr>
      <dsp:spPr>
        <a:xfrm>
          <a:off x="6150345" y="2158514"/>
          <a:ext cx="2235464" cy="134127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Local authorities and health boards come together in new statutory partnerships to drive integration, innovation and service change</a:t>
          </a:r>
          <a:endParaRPr lang="en-US" sz="1400" kern="1200"/>
        </a:p>
      </dsp:txBody>
      <dsp:txXfrm>
        <a:off x="6150345" y="2158514"/>
        <a:ext cx="2235464" cy="13412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ED8E4-6903-474F-973B-C44E78687379}">
      <dsp:nvSpPr>
        <dsp:cNvPr id="0" name=""/>
        <dsp:cNvSpPr/>
      </dsp:nvSpPr>
      <dsp:spPr>
        <a:xfrm>
          <a:off x="0" y="1698"/>
          <a:ext cx="9618133"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6CF9CD-B68F-4796-89FB-5408CBEA3EB7}">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EC31AC-BB0A-4E2E-9116-EC7BF41E6CA5}">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There will also be changes to the process of assessing entitlement for care and support, which the Welsh Government states will be based on what matters to individuals in the future.</a:t>
          </a:r>
          <a:endParaRPr lang="en-US" sz="1700" kern="1200"/>
        </a:p>
      </dsp:txBody>
      <dsp:txXfrm>
        <a:off x="994536" y="1698"/>
        <a:ext cx="8623596" cy="861070"/>
      </dsp:txXfrm>
    </dsp:sp>
    <dsp:sp modelId="{97ABC520-2CA7-4880-B745-B6495A818C3F}">
      <dsp:nvSpPr>
        <dsp:cNvPr id="0" name=""/>
        <dsp:cNvSpPr/>
      </dsp:nvSpPr>
      <dsp:spPr>
        <a:xfrm>
          <a:off x="0" y="1078036"/>
          <a:ext cx="9618133"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84B2F0-11FA-4679-9543-55DA76BE7F48}">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877582-BEDD-4A41-9960-A0BD48ABC23B}">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The Welsh Government intends for assessment to be made simpler and has stated that it is seeking a move towards more preventative services with the intention of preventing problems getting more severe.</a:t>
          </a:r>
          <a:endParaRPr lang="en-US" sz="1700" kern="1200"/>
        </a:p>
      </dsp:txBody>
      <dsp:txXfrm>
        <a:off x="994536" y="1078036"/>
        <a:ext cx="8623596" cy="861070"/>
      </dsp:txXfrm>
    </dsp:sp>
    <dsp:sp modelId="{BCA019B4-1ED5-40C6-B7E5-BEEF01606B3D}">
      <dsp:nvSpPr>
        <dsp:cNvPr id="0" name=""/>
        <dsp:cNvSpPr/>
      </dsp:nvSpPr>
      <dsp:spPr>
        <a:xfrm>
          <a:off x="0" y="2154374"/>
          <a:ext cx="9618133"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44F559-CB88-40D9-A386-00F807ADD5B2}">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F92A21-79BE-45FC-B3EF-AE892AA4AF94}">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Stronger powers to keep people safe from abuse or neglect will also be introduced as a result of campaigning by Age Cymru and others.</a:t>
          </a:r>
          <a:endParaRPr lang="en-US" sz="1700" kern="1200"/>
        </a:p>
      </dsp:txBody>
      <dsp:txXfrm>
        <a:off x="994536" y="2154374"/>
        <a:ext cx="8623596" cy="861070"/>
      </dsp:txXfrm>
    </dsp:sp>
    <dsp:sp modelId="{8AE90B39-ED8A-4636-885C-E6F42737C8DC}">
      <dsp:nvSpPr>
        <dsp:cNvPr id="0" name=""/>
        <dsp:cNvSpPr/>
      </dsp:nvSpPr>
      <dsp:spPr>
        <a:xfrm>
          <a:off x="0" y="3230712"/>
          <a:ext cx="9618133"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AF936D-B3C1-43CA-8869-C57CAE04B238}">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CAEC55-2CAF-4E8E-9BA6-A8B17C7B6758}">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The Social Services and Well-being (Wales) Act comes into force in April 2016.</a:t>
          </a:r>
          <a:endParaRPr lang="en-US" sz="1700" kern="1200"/>
        </a:p>
      </dsp:txBody>
      <dsp:txXfrm>
        <a:off x="994536" y="3230712"/>
        <a:ext cx="8623596" cy="86107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2597115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3750624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1878095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FA1CF4-CFEC-4332-8728-B7D0756F67AD}"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52815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FA1CF4-CFEC-4332-8728-B7D0756F67AD}" type="datetimeFigureOut">
              <a:rPr lang="en-GB" smtClean="0"/>
              <a:t>05/03/2024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1911146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FA1CF4-CFEC-4332-8728-B7D0756F67AD}" type="datetimeFigureOut">
              <a:rPr lang="en-GB" smtClean="0"/>
              <a:t>05/03/2024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1467971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FA1CF4-CFEC-4332-8728-B7D0756F67AD}" type="datetimeFigureOut">
              <a:rPr lang="en-GB" smtClean="0"/>
              <a:t>05/03/2024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1731673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FA1CF4-CFEC-4332-8728-B7D0756F67AD}"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2722613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FA1CF4-CFEC-4332-8728-B7D0756F67AD}"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2760470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174859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515903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27280071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014616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5005812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2944019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FA1CF4-CFEC-4332-8728-B7D0756F67AD}"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7F715-EFE5-499A-BC23-4D2293586518}" type="slidenum">
              <a:rPr lang="en-GB" smtClean="0"/>
              <a:t>‹#›</a:t>
            </a:fld>
            <a:endParaRPr lang="en-GB"/>
          </a:p>
        </p:txBody>
      </p:sp>
    </p:spTree>
    <p:extLst>
      <p:ext uri="{BB962C8B-B14F-4D97-AF65-F5344CB8AC3E}">
        <p14:creationId xmlns:p14="http://schemas.microsoft.com/office/powerpoint/2010/main" val="1423504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0FA1CF4-CFEC-4332-8728-B7D0756F67AD}" type="datetimeFigureOut">
              <a:rPr lang="en-GB" smtClean="0"/>
              <a:t>05/03/2024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4B7F715-EFE5-499A-BC23-4D2293586518}" type="slidenum">
              <a:rPr lang="en-GB" smtClean="0"/>
              <a:t>‹#›</a:t>
            </a:fld>
            <a:endParaRPr lang="en-GB"/>
          </a:p>
        </p:txBody>
      </p:sp>
    </p:spTree>
    <p:extLst>
      <p:ext uri="{BB962C8B-B14F-4D97-AF65-F5344CB8AC3E}">
        <p14:creationId xmlns:p14="http://schemas.microsoft.com/office/powerpoint/2010/main" val="33810485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leverhthemag.com/2014/09/01/who-was-carl-rogers/"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pedia.org/highway-signs/p/partnership.html"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ublicdomainpictures.net/en/view-image.php?image=283543&amp;picture=be-kind"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panishmidwife.blogspot.com/p/6-cs-de-enfermeria.html"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182229932@N07/49014103951"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hyperlink" Target="https://fanaticcook.com/2015/06/page/2/" TargetMode="External"/><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etusgoto.com/2018/01/30/top-7-tips-towards-a-healthy-vacation/" TargetMode="External"/><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tulallevaslistosya.blogspot.com/2020/03/tareas-ies-butarque-1-bto.html" TargetMode="External"/><Relationship Id="rId2" Type="http://schemas.openxmlformats.org/officeDocument/2006/relationships/image" Target="../media/image27.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foto.wuestenigel.com/growing-cost-of-automobiles-in-the-world/" TargetMode="External"/><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hyperlink" Target="https://svgsilh.com/image/1087847.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famvin.org/en/2017/10/28/one-person-collaborative-effort/" TargetMode="External"/><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flickr.com/photos/thecomnetwork/15233422717" TargetMode="External"/><Relationship Id="rId2" Type="http://schemas.openxmlformats.org/officeDocument/2006/relationships/image" Target="../media/image3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picserver.org/i/inquiry.html" TargetMode="External"/><Relationship Id="rId2" Type="http://schemas.openxmlformats.org/officeDocument/2006/relationships/image" Target="../media/image3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3" Type="http://schemas.openxmlformats.org/officeDocument/2006/relationships/hyperlink" Target="https://www.picserver.org/d/decisions.html" TargetMode="External"/><Relationship Id="rId2" Type="http://schemas.openxmlformats.org/officeDocument/2006/relationships/image" Target="../media/image4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 Centred Care</a:t>
            </a:r>
          </a:p>
        </p:txBody>
      </p:sp>
      <p:sp>
        <p:nvSpPr>
          <p:cNvPr id="3" name="Subtitle 2"/>
          <p:cNvSpPr>
            <a:spLocks noGrp="1"/>
          </p:cNvSpPr>
          <p:nvPr>
            <p:ph type="subTitle" idx="1"/>
          </p:nvPr>
        </p:nvSpPr>
        <p:spPr>
          <a:xfrm>
            <a:off x="1898952" y="3080449"/>
            <a:ext cx="7766936" cy="1096899"/>
          </a:xfrm>
        </p:spPr>
        <p:txBody>
          <a:bodyPr/>
          <a:lstStyle/>
          <a:p>
            <a:endParaRPr lang="en-GB" dirty="0"/>
          </a:p>
          <a:p>
            <a:endParaRPr lang="en-GB" dirty="0"/>
          </a:p>
          <a:p>
            <a:endParaRPr lang="en-GB" dirty="0"/>
          </a:p>
        </p:txBody>
      </p:sp>
    </p:spTree>
    <p:extLst>
      <p:ext uri="{BB962C8B-B14F-4D97-AF65-F5344CB8AC3E}">
        <p14:creationId xmlns:p14="http://schemas.microsoft.com/office/powerpoint/2010/main" val="3335009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167" y="2160589"/>
            <a:ext cx="3720916" cy="3560733"/>
          </a:xfrm>
        </p:spPr>
        <p:txBody>
          <a:bodyPr>
            <a:normAutofit/>
          </a:bodyPr>
          <a:lstStyle/>
          <a:p>
            <a:r>
              <a:rPr lang="en-GB"/>
              <a:t>Person Centred or (client centred) Theory was first proposed in the 1950’s by Carl Rogers, a psychologist.</a:t>
            </a:r>
          </a:p>
          <a:p>
            <a:endParaRPr lang="en-GB"/>
          </a:p>
          <a:p>
            <a:r>
              <a:rPr lang="en-GB"/>
              <a:t>Originally used as a counselling technique, Person Centred approaches has now become the basis for good social care practice</a:t>
            </a:r>
            <a:endParaRPr lang="en-GB" dirty="0"/>
          </a:p>
        </p:txBody>
      </p:sp>
      <p:pic>
        <p:nvPicPr>
          <p:cNvPr id="5" name="Picture 4" descr="A close-up of a person's face&#10;&#10;Description automatically generated">
            <a:extLst>
              <a:ext uri="{FF2B5EF4-FFF2-40B4-BE49-F238E27FC236}">
                <a16:creationId xmlns:a16="http://schemas.microsoft.com/office/drawing/2014/main" id="{96F132A7-2660-E03E-AD06-B0CFEDA8A7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4035" y="1646321"/>
            <a:ext cx="4602747" cy="3060826"/>
          </a:xfrm>
          <a:prstGeom prst="rect">
            <a:avLst/>
          </a:prstGeom>
        </p:spPr>
      </p:pic>
      <p:sp>
        <p:nvSpPr>
          <p:cNvPr id="2" name="Title 1"/>
          <p:cNvSpPr>
            <a:spLocks noGrp="1"/>
          </p:cNvSpPr>
          <p:nvPr>
            <p:ph type="title"/>
          </p:nvPr>
        </p:nvSpPr>
        <p:spPr>
          <a:xfrm flipV="1">
            <a:off x="677334" y="-497632"/>
            <a:ext cx="8596668" cy="77755"/>
          </a:xfrm>
        </p:spPr>
        <p:txBody>
          <a:bodyPr>
            <a:normAutofit fontScale="90000"/>
          </a:bodyPr>
          <a:lstStyle/>
          <a:p>
            <a:endParaRPr lang="en-GB" dirty="0"/>
          </a:p>
        </p:txBody>
      </p:sp>
      <p:sp>
        <p:nvSpPr>
          <p:cNvPr id="6" name="TextBox 5">
            <a:extLst>
              <a:ext uri="{FF2B5EF4-FFF2-40B4-BE49-F238E27FC236}">
                <a16:creationId xmlns:a16="http://schemas.microsoft.com/office/drawing/2014/main" id="{484612CB-8617-DAF0-8F58-B85250D9DB6E}"/>
              </a:ext>
            </a:extLst>
          </p:cNvPr>
          <p:cNvSpPr txBox="1"/>
          <p:nvPr/>
        </p:nvSpPr>
        <p:spPr>
          <a:xfrm>
            <a:off x="6569829" y="4507092"/>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leverhthemag.com/2014/09/01/who-was-carl-roger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237513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dirty="0"/>
              <a:t>Person-centred care</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5028E25-1446-4859-C121-7E8428B3977D}"/>
              </a:ext>
            </a:extLst>
          </p:cNvPr>
          <p:cNvGraphicFramePr>
            <a:graphicFrameLocks noGrp="1"/>
          </p:cNvGraphicFramePr>
          <p:nvPr>
            <p:ph idx="1"/>
            <p:extLst>
              <p:ext uri="{D42A27DB-BD31-4B8C-83A1-F6EECF244321}">
                <p14:modId xmlns:p14="http://schemas.microsoft.com/office/powerpoint/2010/main" val="255060706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4663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GB" dirty="0"/>
              <a:t>Controlling</a:t>
            </a:r>
          </a:p>
        </p:txBody>
      </p:sp>
      <p:sp>
        <p:nvSpPr>
          <p:cNvPr id="3" name="Content Placeholder 2"/>
          <p:cNvSpPr>
            <a:spLocks noGrp="1"/>
          </p:cNvSpPr>
          <p:nvPr>
            <p:ph idx="1"/>
          </p:nvPr>
        </p:nvSpPr>
        <p:spPr>
          <a:xfrm>
            <a:off x="5209563" y="2160589"/>
            <a:ext cx="4064439" cy="3880773"/>
          </a:xfrm>
        </p:spPr>
        <p:txBody>
          <a:bodyPr>
            <a:normAutofit/>
          </a:bodyPr>
          <a:lstStyle/>
          <a:p>
            <a:r>
              <a:rPr lang="en-GB"/>
              <a:t>This might seem a common-sense vision for any form of health care, but it is not standard practice. Often, health care does ‘to’ or ‘for’ people rather than ‘with’ them, finds it difficult to include people in decisions, and views people’s goals only in terms of clinical outcomes </a:t>
            </a:r>
          </a:p>
        </p:txBody>
      </p:sp>
      <p:pic>
        <p:nvPicPr>
          <p:cNvPr id="27" name="Picture 26" descr="Stethoscope">
            <a:extLst>
              <a:ext uri="{FF2B5EF4-FFF2-40B4-BE49-F238E27FC236}">
                <a16:creationId xmlns:a16="http://schemas.microsoft.com/office/drawing/2014/main" id="{CA6A90A6-E7CE-E6BF-7D72-E134960BBF56}"/>
              </a:ext>
            </a:extLst>
          </p:cNvPr>
          <p:cNvPicPr>
            <a:picLocks noChangeAspect="1"/>
          </p:cNvPicPr>
          <p:nvPr/>
        </p:nvPicPr>
        <p:blipFill rotWithShape="1">
          <a:blip r:embed="rId2"/>
          <a:srcRect l="30518" r="1697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3" name="Isosceles Triangle 3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9485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dirty="0"/>
              <a:t>Subjective</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F317FA5-A1B4-3D7F-A0FE-BDE0396ED142}"/>
              </a:ext>
            </a:extLst>
          </p:cNvPr>
          <p:cNvGraphicFramePr>
            <a:graphicFrameLocks noGrp="1"/>
          </p:cNvGraphicFramePr>
          <p:nvPr>
            <p:ph idx="1"/>
            <p:extLst>
              <p:ext uri="{D42A27DB-BD31-4B8C-83A1-F6EECF244321}">
                <p14:modId xmlns:p14="http://schemas.microsoft.com/office/powerpoint/2010/main" val="395496550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883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dirty="0"/>
              <a:t>Principles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9C98FB1-2EA9-BB47-5FF0-C7534282CE4A}"/>
              </a:ext>
            </a:extLst>
          </p:cNvPr>
          <p:cNvGraphicFramePr>
            <a:graphicFrameLocks noGrp="1"/>
          </p:cNvGraphicFramePr>
          <p:nvPr>
            <p:ph idx="1"/>
            <p:extLst>
              <p:ext uri="{D42A27DB-BD31-4B8C-83A1-F6EECF244321}">
                <p14:modId xmlns:p14="http://schemas.microsoft.com/office/powerpoint/2010/main" val="188857827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8660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25565" y="124667"/>
            <a:ext cx="7904762" cy="6733333"/>
          </a:xfrm>
          <a:prstGeom prst="rect">
            <a:avLst/>
          </a:prstGeom>
        </p:spPr>
      </p:pic>
      <p:sp>
        <p:nvSpPr>
          <p:cNvPr id="3" name="TextBox 2"/>
          <p:cNvSpPr txBox="1"/>
          <p:nvPr/>
        </p:nvSpPr>
        <p:spPr>
          <a:xfrm>
            <a:off x="848497" y="6128951"/>
            <a:ext cx="1927654" cy="430887"/>
          </a:xfrm>
          <a:prstGeom prst="rect">
            <a:avLst/>
          </a:prstGeom>
          <a:noFill/>
        </p:spPr>
        <p:txBody>
          <a:bodyPr wrap="square" rtlCol="0">
            <a:spAutoFit/>
          </a:bodyPr>
          <a:lstStyle/>
          <a:p>
            <a:r>
              <a:rPr lang="en-GB" sz="1100" dirty="0"/>
              <a:t>The Health Foundation (2014)</a:t>
            </a:r>
          </a:p>
        </p:txBody>
      </p:sp>
    </p:spTree>
    <p:extLst>
      <p:ext uri="{BB962C8B-B14F-4D97-AF65-F5344CB8AC3E}">
        <p14:creationId xmlns:p14="http://schemas.microsoft.com/office/powerpoint/2010/main" val="3463980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4C24DDDE-C103-4421-674D-2DA76B8BEA6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602" r="12580"/>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Partnerships</a:t>
            </a:r>
          </a:p>
        </p:txBody>
      </p:sp>
      <p:sp>
        <p:nvSpPr>
          <p:cNvPr id="3" name="Content Placeholder 2"/>
          <p:cNvSpPr>
            <a:spLocks noGrp="1"/>
          </p:cNvSpPr>
          <p:nvPr>
            <p:ph idx="1"/>
          </p:nvPr>
        </p:nvSpPr>
        <p:spPr>
          <a:xfrm>
            <a:off x="677334" y="2160589"/>
            <a:ext cx="3851122" cy="3880773"/>
          </a:xfrm>
        </p:spPr>
        <p:txBody>
          <a:bodyPr>
            <a:normAutofit/>
          </a:bodyPr>
          <a:lstStyle/>
          <a:p>
            <a:pPr>
              <a:lnSpc>
                <a:spcPct val="90000"/>
              </a:lnSpc>
            </a:pPr>
            <a:endParaRPr lang="en-GB" sz="1400"/>
          </a:p>
          <a:p>
            <a:pPr>
              <a:lnSpc>
                <a:spcPct val="90000"/>
              </a:lnSpc>
            </a:pPr>
            <a:r>
              <a:rPr lang="en-GB" sz="1400"/>
              <a:t> For care to be enabling, the relationship between health care professionals and patients' needs to be a partnership rather than the professional being the expert while the patient simply follows their instructions. </a:t>
            </a:r>
          </a:p>
          <a:p>
            <a:pPr>
              <a:lnSpc>
                <a:spcPct val="90000"/>
              </a:lnSpc>
            </a:pPr>
            <a:r>
              <a:rPr lang="en-GB" sz="1400"/>
              <a:t>It is a relationship in which health care professionals and patients work together to: </a:t>
            </a:r>
          </a:p>
          <a:p>
            <a:pPr>
              <a:lnSpc>
                <a:spcPct val="90000"/>
              </a:lnSpc>
            </a:pPr>
            <a:r>
              <a:rPr lang="en-GB" sz="1400"/>
              <a:t>understand what is important to the person </a:t>
            </a:r>
          </a:p>
          <a:p>
            <a:pPr>
              <a:lnSpc>
                <a:spcPct val="90000"/>
              </a:lnSpc>
            </a:pPr>
            <a:r>
              <a:rPr lang="en-GB" sz="1400"/>
              <a:t>make decisions about their care and treatment </a:t>
            </a:r>
          </a:p>
          <a:p>
            <a:pPr>
              <a:lnSpc>
                <a:spcPct val="90000"/>
              </a:lnSpc>
            </a:pPr>
            <a:r>
              <a:rPr lang="en-GB" sz="1400"/>
              <a:t>identify and achieve their goals. </a:t>
            </a:r>
          </a:p>
          <a:p>
            <a:pPr>
              <a:lnSpc>
                <a:spcPct val="90000"/>
              </a:lnSpc>
            </a:pPr>
            <a:endParaRPr lang="en-GB" sz="1400"/>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E5AD38BA-D285-719A-28AB-976F495456C3}"/>
              </a:ext>
            </a:extLst>
          </p:cNvPr>
          <p:cNvSpPr txBox="1"/>
          <p:nvPr/>
        </p:nvSpPr>
        <p:spPr>
          <a:xfrm>
            <a:off x="9665347" y="665794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highway-signs/p/partnership.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84008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Person Centred Qualities</a:t>
            </a:r>
            <a:endParaRPr lang="en-GB" dirty="0"/>
          </a:p>
        </p:txBody>
      </p:sp>
      <p:sp>
        <p:nvSpPr>
          <p:cNvPr id="3" name="Content Placeholder 2"/>
          <p:cNvSpPr>
            <a:spLocks noGrp="1"/>
          </p:cNvSpPr>
          <p:nvPr>
            <p:ph idx="1"/>
          </p:nvPr>
        </p:nvSpPr>
        <p:spPr>
          <a:xfrm>
            <a:off x="6336287" y="2160589"/>
            <a:ext cx="2934714" cy="3880773"/>
          </a:xfrm>
        </p:spPr>
        <p:txBody>
          <a:bodyPr>
            <a:normAutofit/>
          </a:bodyPr>
          <a:lstStyle/>
          <a:p>
            <a:r>
              <a:rPr lang="en-GB"/>
              <a:t>Respect</a:t>
            </a:r>
          </a:p>
          <a:p>
            <a:r>
              <a:rPr lang="en-GB"/>
              <a:t>Non-judgmental acceptance</a:t>
            </a:r>
          </a:p>
          <a:p>
            <a:r>
              <a:rPr lang="en-GB"/>
              <a:t>Emphasis on feelings</a:t>
            </a:r>
          </a:p>
          <a:p>
            <a:r>
              <a:rPr lang="en-GB"/>
              <a:t>Holistic</a:t>
            </a:r>
          </a:p>
          <a:p>
            <a:r>
              <a:rPr lang="en-GB"/>
              <a:t>Accent on relationships</a:t>
            </a:r>
          </a:p>
          <a:p>
            <a:r>
              <a:rPr lang="en-GB"/>
              <a:t>Positive</a:t>
            </a:r>
          </a:p>
          <a:p>
            <a:r>
              <a:rPr lang="en-GB"/>
              <a:t>Non-directive approach</a:t>
            </a:r>
            <a:endParaRPr lang="en-GB" dirty="0"/>
          </a:p>
        </p:txBody>
      </p:sp>
      <p:pic>
        <p:nvPicPr>
          <p:cNvPr id="5" name="Picture 4" descr="A heart with a quote&#10;&#10;Description automatically generated with medium confidence">
            <a:extLst>
              <a:ext uri="{FF2B5EF4-FFF2-40B4-BE49-F238E27FC236}">
                <a16:creationId xmlns:a16="http://schemas.microsoft.com/office/drawing/2014/main" id="{1536A950-F826-7055-9BAE-EDA6954FC31E}"/>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4972" r="3" b="13445"/>
          <a:stretch/>
        </p:blipFill>
        <p:spPr>
          <a:xfrm>
            <a:off x="677334" y="2159331"/>
            <a:ext cx="5423429" cy="3882362"/>
          </a:xfrm>
          <a:prstGeom prst="rect">
            <a:avLst/>
          </a:prstGeom>
        </p:spPr>
      </p:pic>
    </p:spTree>
    <p:extLst>
      <p:ext uri="{BB962C8B-B14F-4D97-AF65-F5344CB8AC3E}">
        <p14:creationId xmlns:p14="http://schemas.microsoft.com/office/powerpoint/2010/main" val="3987293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GB">
                <a:solidFill>
                  <a:srgbClr val="FFFFFF"/>
                </a:solidFill>
              </a:rPr>
              <a:t>The 6 Cs of care</a:t>
            </a:r>
          </a:p>
        </p:txBody>
      </p:sp>
      <p:pic>
        <p:nvPicPr>
          <p:cNvPr id="5" name="Picture 4" descr="A group of people holding hands&#10;&#10;Description automatically generated">
            <a:extLst>
              <a:ext uri="{FF2B5EF4-FFF2-40B4-BE49-F238E27FC236}">
                <a16:creationId xmlns:a16="http://schemas.microsoft.com/office/drawing/2014/main" id="{6859A8F6-ADA8-CCA5-E91D-812F3ED677F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264" b="2"/>
          <a:stretch/>
        </p:blipFill>
        <p:spPr>
          <a:xfrm>
            <a:off x="622153" y="1406746"/>
            <a:ext cx="4168921" cy="3447142"/>
          </a:xfrm>
          <a:prstGeom prst="rect">
            <a:avLst/>
          </a:prstGeom>
        </p:spPr>
      </p:pic>
      <p:sp>
        <p:nvSpPr>
          <p:cNvPr id="3" name="Content Placeholder 2"/>
          <p:cNvSpPr>
            <a:spLocks noGrp="1"/>
          </p:cNvSpPr>
          <p:nvPr>
            <p:ph idx="1"/>
          </p:nvPr>
        </p:nvSpPr>
        <p:spPr>
          <a:xfrm>
            <a:off x="7181725" y="2837329"/>
            <a:ext cx="4512988" cy="3317938"/>
          </a:xfrm>
        </p:spPr>
        <p:txBody>
          <a:bodyPr anchor="t">
            <a:normAutofit/>
          </a:bodyPr>
          <a:lstStyle/>
          <a:p>
            <a:pPr marL="0" indent="0">
              <a:buNone/>
            </a:pPr>
            <a:endParaRPr lang="en-GB">
              <a:solidFill>
                <a:srgbClr val="FFFFFF"/>
              </a:solidFill>
            </a:endParaRPr>
          </a:p>
          <a:p>
            <a:pPr marL="0" indent="0">
              <a:buNone/>
            </a:pPr>
            <a:endParaRPr lang="en-GB">
              <a:solidFill>
                <a:srgbClr val="FFFFFF"/>
              </a:solidFill>
            </a:endParaRPr>
          </a:p>
        </p:txBody>
      </p:sp>
      <p:sp>
        <p:nvSpPr>
          <p:cNvPr id="6" name="TextBox 5">
            <a:extLst>
              <a:ext uri="{FF2B5EF4-FFF2-40B4-BE49-F238E27FC236}">
                <a16:creationId xmlns:a16="http://schemas.microsoft.com/office/drawing/2014/main" id="{091DFB73-D453-ED2E-265F-BAEF3F539C2E}"/>
              </a:ext>
            </a:extLst>
          </p:cNvPr>
          <p:cNvSpPr txBox="1"/>
          <p:nvPr/>
        </p:nvSpPr>
        <p:spPr>
          <a:xfrm>
            <a:off x="1943102" y="4653833"/>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panishmidwife.blogspot.com/p/6-cs-de-enfermeri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823971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1333501"/>
            <a:ext cx="3737268" cy="1320800"/>
          </a:xfrm>
        </p:spPr>
        <p:txBody>
          <a:bodyPr>
            <a:normAutofit/>
          </a:bodyPr>
          <a:lstStyle/>
          <a:p>
            <a:endParaRPr lang="en-GB" dirty="0"/>
          </a:p>
        </p:txBody>
      </p:sp>
      <p:sp>
        <p:nvSpPr>
          <p:cNvPr id="3" name="Content Placeholder 2"/>
          <p:cNvSpPr>
            <a:spLocks noGrp="1"/>
          </p:cNvSpPr>
          <p:nvPr>
            <p:ph idx="1"/>
          </p:nvPr>
        </p:nvSpPr>
        <p:spPr>
          <a:xfrm>
            <a:off x="5209563" y="2160589"/>
            <a:ext cx="4064439" cy="3880773"/>
          </a:xfrm>
        </p:spPr>
        <p:txBody>
          <a:bodyPr>
            <a:normAutofit/>
          </a:bodyPr>
          <a:lstStyle/>
          <a:p>
            <a:pPr>
              <a:lnSpc>
                <a:spcPct val="90000"/>
              </a:lnSpc>
            </a:pPr>
            <a:r>
              <a:rPr lang="en-GB" sz="1500"/>
              <a:t>Given the current focus on safety and financial targets, some might ask whether person-centred care is a ‘nice to have’ rather than an essential – or at least a lower priority. However, if we turn this thinking around then, according to the four principles are we saying it is acceptable for health care to: </a:t>
            </a:r>
          </a:p>
          <a:p>
            <a:pPr>
              <a:lnSpc>
                <a:spcPct val="90000"/>
              </a:lnSpc>
            </a:pPr>
            <a:r>
              <a:rPr lang="en-GB" sz="1500"/>
              <a:t>fail to offer people dignity, compassion or respect?</a:t>
            </a:r>
          </a:p>
          <a:p>
            <a:pPr>
              <a:lnSpc>
                <a:spcPct val="90000"/>
              </a:lnSpc>
            </a:pPr>
            <a:r>
              <a:rPr lang="en-GB" sz="1500"/>
              <a:t>be poorly coordinated?</a:t>
            </a:r>
          </a:p>
          <a:p>
            <a:pPr>
              <a:lnSpc>
                <a:spcPct val="90000"/>
              </a:lnSpc>
            </a:pPr>
            <a:r>
              <a:rPr lang="en-GB" sz="1500"/>
              <a:t>treat patients as a set of diagnoses or symptoms, without considering their wider emotional, social and practical needs or those of their carers?</a:t>
            </a:r>
          </a:p>
          <a:p>
            <a:pPr>
              <a:lnSpc>
                <a:spcPct val="90000"/>
              </a:lnSpc>
            </a:pPr>
            <a:endParaRPr lang="en-GB" sz="1500"/>
          </a:p>
        </p:txBody>
      </p:sp>
      <p:pic>
        <p:nvPicPr>
          <p:cNvPr id="5" name="Picture 4" descr="Exclamation mark on a yellow background">
            <a:extLst>
              <a:ext uri="{FF2B5EF4-FFF2-40B4-BE49-F238E27FC236}">
                <a16:creationId xmlns:a16="http://schemas.microsoft.com/office/drawing/2014/main" id="{5594353F-D9BF-BCDA-6494-62FA3ECB1D78}"/>
              </a:ext>
            </a:extLst>
          </p:cNvPr>
          <p:cNvPicPr>
            <a:picLocks noChangeAspect="1"/>
          </p:cNvPicPr>
          <p:nvPr/>
        </p:nvPicPr>
        <p:blipFill rotWithShape="1">
          <a:blip r:embed="rId2"/>
          <a:srcRect l="26959" r="1404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6494812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flipV="1">
            <a:off x="639234" y="-45719"/>
            <a:ext cx="8596668" cy="45719"/>
          </a:xfrm>
        </p:spPr>
        <p:txBody>
          <a:bodyPr anchor="t">
            <a:normAutofit fontScale="90000"/>
          </a:bodyPr>
          <a:lstStyle/>
          <a:p>
            <a:endParaRPr lang="en-GB" dirty="0"/>
          </a:p>
        </p:txBody>
      </p:sp>
      <p:pic>
        <p:nvPicPr>
          <p:cNvPr id="5" name="Picture 4" descr="A close-up of words&#10;&#10;Description automatically generated">
            <a:extLst>
              <a:ext uri="{FF2B5EF4-FFF2-40B4-BE49-F238E27FC236}">
                <a16:creationId xmlns:a16="http://schemas.microsoft.com/office/drawing/2014/main" id="{4585FDAC-8996-AAAD-2A1D-1FFC3D3C0B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7474" y="2159331"/>
            <a:ext cx="5283289" cy="2654852"/>
          </a:xfrm>
          <a:prstGeom prst="rect">
            <a:avLst/>
          </a:prstGeom>
        </p:spPr>
      </p:pic>
      <p:sp>
        <p:nvSpPr>
          <p:cNvPr id="3" name="Content Placeholder 2"/>
          <p:cNvSpPr>
            <a:spLocks noGrp="1"/>
          </p:cNvSpPr>
          <p:nvPr>
            <p:ph idx="1"/>
          </p:nvPr>
        </p:nvSpPr>
        <p:spPr>
          <a:xfrm>
            <a:off x="6416039" y="2160589"/>
            <a:ext cx="2927185" cy="3880773"/>
          </a:xfrm>
        </p:spPr>
        <p:txBody>
          <a:bodyPr>
            <a:normAutofit/>
          </a:bodyPr>
          <a:lstStyle/>
          <a:p>
            <a:pPr marL="0" indent="0">
              <a:buNone/>
            </a:pPr>
            <a:endParaRPr lang="en-GB" sz="1400"/>
          </a:p>
          <a:p>
            <a:r>
              <a:rPr lang="en-GB" sz="1400"/>
              <a:t>However, in addition to the clear ethical rationale, there are also some very practical reasons for adopting person-centred care. Many people want to play a more active role in their health care, and there is growing evidence that approaches to person-centred care such as shared decision making and self-management support can improve a range of factors, including patient experience, care quality and health outcomes. </a:t>
            </a:r>
          </a:p>
        </p:txBody>
      </p:sp>
      <p:sp>
        <p:nvSpPr>
          <p:cNvPr id="6" name="TextBox 5">
            <a:extLst>
              <a:ext uri="{FF2B5EF4-FFF2-40B4-BE49-F238E27FC236}">
                <a16:creationId xmlns:a16="http://schemas.microsoft.com/office/drawing/2014/main" id="{CC3B38A4-91AD-E854-3076-404D66F3689A}"/>
              </a:ext>
            </a:extLst>
          </p:cNvPr>
          <p:cNvSpPr txBox="1"/>
          <p:nvPr/>
        </p:nvSpPr>
        <p:spPr>
          <a:xfrm>
            <a:off x="3703953" y="4614128"/>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182229932@N07/4901410395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6709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dirty="0"/>
              <a:t>Co-operation</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E80B855-6341-081D-4BBE-3EC7B015CE4D}"/>
              </a:ext>
            </a:extLst>
          </p:cNvPr>
          <p:cNvGraphicFramePr>
            <a:graphicFrameLocks noGrp="1"/>
          </p:cNvGraphicFramePr>
          <p:nvPr>
            <p:ph idx="1"/>
            <p:extLst>
              <p:ext uri="{D42A27DB-BD31-4B8C-83A1-F6EECF244321}">
                <p14:modId xmlns:p14="http://schemas.microsoft.com/office/powerpoint/2010/main" val="277877510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0548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Informed Decisions</a:t>
            </a:r>
          </a:p>
        </p:txBody>
      </p:sp>
      <p:sp>
        <p:nvSpPr>
          <p:cNvPr id="3" name="Content Placeholder 2"/>
          <p:cNvSpPr>
            <a:spLocks noGrp="1"/>
          </p:cNvSpPr>
          <p:nvPr>
            <p:ph idx="1"/>
          </p:nvPr>
        </p:nvSpPr>
        <p:spPr>
          <a:xfrm>
            <a:off x="6336287" y="2160589"/>
            <a:ext cx="2934714" cy="3880773"/>
          </a:xfrm>
        </p:spPr>
        <p:txBody>
          <a:bodyPr>
            <a:normAutofit/>
          </a:bodyPr>
          <a:lstStyle/>
          <a:p>
            <a:pPr>
              <a:lnSpc>
                <a:spcPct val="90000"/>
              </a:lnSpc>
            </a:pPr>
            <a:endParaRPr lang="en-GB" sz="1400"/>
          </a:p>
          <a:p>
            <a:pPr>
              <a:lnSpc>
                <a:spcPct val="90000"/>
              </a:lnSpc>
            </a:pPr>
            <a:r>
              <a:rPr lang="en-GB" sz="1400"/>
              <a:t>Patients who have the opportunity and support to make decisions about their care and treatment in partnership with health professionals are more satisfied with their care,</a:t>
            </a:r>
          </a:p>
          <a:p>
            <a:pPr>
              <a:lnSpc>
                <a:spcPct val="90000"/>
              </a:lnSpc>
            </a:pPr>
            <a:r>
              <a:rPr lang="en-GB" sz="1400"/>
              <a:t>Are more likely to choose treatments based on their values and preferences rather than those of their clinician,</a:t>
            </a:r>
          </a:p>
          <a:p>
            <a:pPr>
              <a:lnSpc>
                <a:spcPct val="90000"/>
              </a:lnSpc>
            </a:pPr>
            <a:r>
              <a:rPr lang="en-GB" sz="1400"/>
              <a:t>Tend to choose less invasive and costly treatments.</a:t>
            </a:r>
          </a:p>
          <a:p>
            <a:pPr>
              <a:lnSpc>
                <a:spcPct val="90000"/>
              </a:lnSpc>
            </a:pPr>
            <a:endParaRPr lang="en-GB" sz="1400"/>
          </a:p>
          <a:p>
            <a:pPr>
              <a:lnSpc>
                <a:spcPct val="90000"/>
              </a:lnSpc>
            </a:pPr>
            <a:r>
              <a:rPr lang="en-GB" sz="1400"/>
              <a:t>De Silva (2011)</a:t>
            </a:r>
          </a:p>
          <a:p>
            <a:pPr>
              <a:lnSpc>
                <a:spcPct val="90000"/>
              </a:lnSpc>
            </a:pPr>
            <a:endParaRPr lang="en-GB" sz="1400"/>
          </a:p>
          <a:p>
            <a:pPr marL="0" indent="0">
              <a:lnSpc>
                <a:spcPct val="90000"/>
              </a:lnSpc>
              <a:buNone/>
            </a:pPr>
            <a:endParaRPr lang="en-GB" sz="1400"/>
          </a:p>
          <a:p>
            <a:pPr>
              <a:lnSpc>
                <a:spcPct val="90000"/>
              </a:lnSpc>
            </a:pPr>
            <a:endParaRPr lang="en-GB" sz="1400"/>
          </a:p>
        </p:txBody>
      </p:sp>
      <p:pic>
        <p:nvPicPr>
          <p:cNvPr id="5" name="Picture 4" descr="A green sign with white text&#10;&#10;Description automatically generated">
            <a:extLst>
              <a:ext uri="{FF2B5EF4-FFF2-40B4-BE49-F238E27FC236}">
                <a16:creationId xmlns:a16="http://schemas.microsoft.com/office/drawing/2014/main" id="{0B984C65-7995-7E83-27D1-849E6DD62A5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789" b="1"/>
          <a:stretch/>
        </p:blipFill>
        <p:spPr>
          <a:xfrm>
            <a:off x="677334" y="2159331"/>
            <a:ext cx="5423429" cy="3882362"/>
          </a:xfrm>
          <a:prstGeom prst="rect">
            <a:avLst/>
          </a:prstGeom>
        </p:spPr>
      </p:pic>
      <p:sp>
        <p:nvSpPr>
          <p:cNvPr id="6" name="TextBox 5">
            <a:extLst>
              <a:ext uri="{FF2B5EF4-FFF2-40B4-BE49-F238E27FC236}">
                <a16:creationId xmlns:a16="http://schemas.microsoft.com/office/drawing/2014/main" id="{A2A91F3E-0AA0-95DB-EE9B-0B6FFCC24E2B}"/>
              </a:ext>
            </a:extLst>
          </p:cNvPr>
          <p:cNvSpPr txBox="1"/>
          <p:nvPr/>
        </p:nvSpPr>
        <p:spPr>
          <a:xfrm>
            <a:off x="3429840" y="5841638"/>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anaticcook.com/2015/06/page/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194276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sitting on a dock with her hands raised above her head&#10;&#10;Description automatically generated">
            <a:extLst>
              <a:ext uri="{FF2B5EF4-FFF2-40B4-BE49-F238E27FC236}">
                <a16:creationId xmlns:a16="http://schemas.microsoft.com/office/drawing/2014/main" id="{269C863E-06B1-FDB2-60CC-2B4ABCA26D1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787" r="24454"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endParaRPr lang="en-GB" dirty="0"/>
          </a:p>
        </p:txBody>
      </p:sp>
      <p:sp>
        <p:nvSpPr>
          <p:cNvPr id="3" name="Content Placeholder 2"/>
          <p:cNvSpPr>
            <a:spLocks noGrp="1"/>
          </p:cNvSpPr>
          <p:nvPr>
            <p:ph idx="1"/>
          </p:nvPr>
        </p:nvSpPr>
        <p:spPr>
          <a:xfrm>
            <a:off x="677334" y="2160589"/>
            <a:ext cx="3851122" cy="3880773"/>
          </a:xfrm>
        </p:spPr>
        <p:txBody>
          <a:bodyPr>
            <a:normAutofit/>
          </a:bodyPr>
          <a:lstStyle/>
          <a:p>
            <a:endParaRPr lang="en-GB" dirty="0"/>
          </a:p>
          <a:p>
            <a:r>
              <a:rPr lang="en-GB"/>
              <a:t>Individuals who have more knowledge, skills and confidence to manage their health and health care are more likely to engage in positive health behaviours and to have better health outcomes (Hibbard and  Gilburt  2014)</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EA0AB1EF-7318-7409-0CDD-87209B6BDCD2}"/>
              </a:ext>
            </a:extLst>
          </p:cNvPr>
          <p:cNvSpPr txBox="1"/>
          <p:nvPr/>
        </p:nvSpPr>
        <p:spPr>
          <a:xfrm>
            <a:off x="9650920" y="6657945"/>
            <a:ext cx="25410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etusgoto.com/2018/01/30/top-7-tips-towards-a-healthy-vac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187361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endParaRPr lang="en-GB"/>
          </a:p>
        </p:txBody>
      </p:sp>
      <p:sp>
        <p:nvSpPr>
          <p:cNvPr id="3" name="Content Placeholder 2"/>
          <p:cNvSpPr>
            <a:spLocks noGrp="1"/>
          </p:cNvSpPr>
          <p:nvPr>
            <p:ph idx="1"/>
          </p:nvPr>
        </p:nvSpPr>
        <p:spPr>
          <a:xfrm>
            <a:off x="5209563" y="2160589"/>
            <a:ext cx="4064439" cy="3880773"/>
          </a:xfrm>
        </p:spPr>
        <p:txBody>
          <a:bodyPr>
            <a:normAutofit/>
          </a:bodyPr>
          <a:lstStyle/>
          <a:p>
            <a:endParaRPr lang="en-GB" dirty="0"/>
          </a:p>
          <a:p>
            <a:r>
              <a:rPr lang="en-GB"/>
              <a:t>Person-centred care is good for health care professionals too. As patient engagement increases, staff performance and morale see a corresponding increase.</a:t>
            </a:r>
            <a:endParaRPr lang="en-GB" dirty="0"/>
          </a:p>
          <a:p>
            <a:endParaRPr lang="en-GB" dirty="0"/>
          </a:p>
        </p:txBody>
      </p:sp>
      <p:pic>
        <p:nvPicPr>
          <p:cNvPr id="5" name="Picture 4" descr="A group of people wearing medical uniforms&#10;&#10;Description automatically generated">
            <a:extLst>
              <a:ext uri="{FF2B5EF4-FFF2-40B4-BE49-F238E27FC236}">
                <a16:creationId xmlns:a16="http://schemas.microsoft.com/office/drawing/2014/main" id="{BE54E602-D5CC-9327-5811-E53822124B2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992" r="16008"/>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9" name="Isosceles Triangle 2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7A979DEA-C9F9-139C-5EE8-BBE7D1D4AA58}"/>
              </a:ext>
            </a:extLst>
          </p:cNvPr>
          <p:cNvSpPr txBox="1"/>
          <p:nvPr/>
        </p:nvSpPr>
        <p:spPr>
          <a:xfrm>
            <a:off x="9505046" y="6657945"/>
            <a:ext cx="26869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ulallevaslistosya.blogspot.com/2020/03/tareas-ies-butarque-1-bt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238880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endParaRPr lang="en-GB"/>
          </a:p>
        </p:txBody>
      </p:sp>
      <p:sp>
        <p:nvSpPr>
          <p:cNvPr id="3" name="Content Placeholder 2"/>
          <p:cNvSpPr>
            <a:spLocks noGrp="1"/>
          </p:cNvSpPr>
          <p:nvPr>
            <p:ph idx="1"/>
          </p:nvPr>
        </p:nvSpPr>
        <p:spPr>
          <a:xfrm>
            <a:off x="6336287" y="2160589"/>
            <a:ext cx="2934714" cy="3880773"/>
          </a:xfrm>
        </p:spPr>
        <p:txBody>
          <a:bodyPr>
            <a:normAutofit/>
          </a:bodyPr>
          <a:lstStyle/>
          <a:p>
            <a:pPr>
              <a:lnSpc>
                <a:spcPct val="90000"/>
              </a:lnSpc>
            </a:pPr>
            <a:r>
              <a:rPr lang="en-GB" sz="1400"/>
              <a:t>Care that is person-centred should also represent better value for money because it ensures that services are built on the needs and preferences of the people who use them, rather than on the convenience of providers. </a:t>
            </a:r>
          </a:p>
          <a:p>
            <a:pPr>
              <a:lnSpc>
                <a:spcPct val="90000"/>
              </a:lnSpc>
            </a:pPr>
            <a:r>
              <a:rPr lang="en-GB" sz="1400"/>
              <a:t>Person-centred care and approaches such as collaborative care and support planning and self-management support can also help services respond to the needs of the growing number of people living with long-term conditions. </a:t>
            </a:r>
          </a:p>
        </p:txBody>
      </p:sp>
      <p:pic>
        <p:nvPicPr>
          <p:cNvPr id="11" name="Picture 10" descr="A hand writing on a blackboard&#10;&#10;Description automatically generated">
            <a:extLst>
              <a:ext uri="{FF2B5EF4-FFF2-40B4-BE49-F238E27FC236}">
                <a16:creationId xmlns:a16="http://schemas.microsoft.com/office/drawing/2014/main" id="{F2B20760-50CC-01F3-D848-B6EFB69A415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7802" b="1"/>
          <a:stretch/>
        </p:blipFill>
        <p:spPr>
          <a:xfrm>
            <a:off x="677334" y="2159331"/>
            <a:ext cx="5423429" cy="3882362"/>
          </a:xfrm>
          <a:prstGeom prst="rect">
            <a:avLst/>
          </a:prstGeom>
        </p:spPr>
      </p:pic>
      <p:sp>
        <p:nvSpPr>
          <p:cNvPr id="12" name="TextBox 11">
            <a:extLst>
              <a:ext uri="{FF2B5EF4-FFF2-40B4-BE49-F238E27FC236}">
                <a16:creationId xmlns:a16="http://schemas.microsoft.com/office/drawing/2014/main" id="{DBAFBE76-251F-0F8A-45B9-89DF888B2831}"/>
              </a:ext>
            </a:extLst>
          </p:cNvPr>
          <p:cNvSpPr txBox="1"/>
          <p:nvPr/>
        </p:nvSpPr>
        <p:spPr>
          <a:xfrm>
            <a:off x="3703953" y="5841638"/>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oto.wuestenigel.com/growing-cost-of-automobiles-in-the-worl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7391405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endParaRPr lang="en-GB"/>
          </a:p>
        </p:txBody>
      </p:sp>
      <p:sp>
        <p:nvSpPr>
          <p:cNvPr id="3" name="Content Placeholder 2"/>
          <p:cNvSpPr>
            <a:spLocks noGrp="1"/>
          </p:cNvSpPr>
          <p:nvPr>
            <p:ph idx="1"/>
          </p:nvPr>
        </p:nvSpPr>
        <p:spPr>
          <a:xfrm>
            <a:off x="677334" y="2160590"/>
            <a:ext cx="5220430" cy="3701270"/>
          </a:xfrm>
        </p:spPr>
        <p:txBody>
          <a:bodyPr>
            <a:normAutofit/>
          </a:bodyPr>
          <a:lstStyle/>
          <a:p>
            <a:r>
              <a:rPr lang="en-GB"/>
              <a:t>In the early 1960s, psychologist Carl Rogers was the first to use the term ‘person-centred’, in relation to psychotherapy (and had used ‘client-centred’ as early as the 1950s). Although different in many ways from today’s meaning of ‘person-centred care’, a key element that both approaches share is empathy – the professional’s willingness to suspend judgement and appreciate the service user’s perspective. Rogers termed this ‘unconditional positive regard’ (Quality of Health Care in America, 2001)</a:t>
            </a:r>
          </a:p>
        </p:txBody>
      </p:sp>
      <p:pic>
        <p:nvPicPr>
          <p:cNvPr id="5" name="Graphic 4">
            <a:extLst>
              <a:ext uri="{FF2B5EF4-FFF2-40B4-BE49-F238E27FC236}">
                <a16:creationId xmlns:a16="http://schemas.microsoft.com/office/drawing/2014/main" id="{F4F2347E-5E6D-7799-80FA-1D9742628948}"/>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087417" y="2159000"/>
            <a:ext cx="3145536" cy="2143092"/>
          </a:xfrm>
          <a:prstGeom prst="rect">
            <a:avLst/>
          </a:prstGeom>
        </p:spPr>
      </p:pic>
    </p:spTree>
    <p:extLst>
      <p:ext uri="{BB962C8B-B14F-4D97-AF65-F5344CB8AC3E}">
        <p14:creationId xmlns:p14="http://schemas.microsoft.com/office/powerpoint/2010/main" val="2623481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endParaRPr lang="en-GB"/>
          </a:p>
        </p:txBody>
      </p:sp>
      <p:sp>
        <p:nvSpPr>
          <p:cNvPr id="3" name="Content Placeholder 2"/>
          <p:cNvSpPr>
            <a:spLocks noGrp="1"/>
          </p:cNvSpPr>
          <p:nvPr>
            <p:ph idx="1"/>
          </p:nvPr>
        </p:nvSpPr>
        <p:spPr>
          <a:xfrm>
            <a:off x="677334" y="2160590"/>
            <a:ext cx="5220430" cy="3701270"/>
          </a:xfrm>
        </p:spPr>
        <p:txBody>
          <a:bodyPr>
            <a:normAutofit/>
          </a:bodyPr>
          <a:lstStyle/>
          <a:p>
            <a:r>
              <a:rPr lang="en-GB"/>
              <a:t>Over the following decade, ideas of person centredness began appearing with increasing regularity in UK health policy. </a:t>
            </a:r>
          </a:p>
          <a:p>
            <a:r>
              <a:rPr lang="en-GB"/>
              <a:t>The 2000 NHS Plan highlighted the need for personalisation and coordination,</a:t>
            </a:r>
          </a:p>
          <a:p>
            <a:r>
              <a:rPr lang="en-GB"/>
              <a:t>2002 the Wanless report focused on enablement and empowerment, with patients as partners in care (Wanless 2002)</a:t>
            </a:r>
          </a:p>
        </p:txBody>
      </p:sp>
      <p:pic>
        <p:nvPicPr>
          <p:cNvPr id="5" name="Picture 4" descr="A close-up of words&#10;&#10;Description automatically generated">
            <a:extLst>
              <a:ext uri="{FF2B5EF4-FFF2-40B4-BE49-F238E27FC236}">
                <a16:creationId xmlns:a16="http://schemas.microsoft.com/office/drawing/2014/main" id="{3910DA71-4288-D2C1-41AD-61ABE681CC7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7417" y="2159000"/>
            <a:ext cx="3145536" cy="2319832"/>
          </a:xfrm>
          <a:prstGeom prst="rect">
            <a:avLst/>
          </a:prstGeom>
        </p:spPr>
      </p:pic>
      <p:sp>
        <p:nvSpPr>
          <p:cNvPr id="6" name="TextBox 5">
            <a:extLst>
              <a:ext uri="{FF2B5EF4-FFF2-40B4-BE49-F238E27FC236}">
                <a16:creationId xmlns:a16="http://schemas.microsoft.com/office/drawing/2014/main" id="{E2C2CC0E-8874-0AE1-5B81-AF56BB98F760}"/>
              </a:ext>
            </a:extLst>
          </p:cNvPr>
          <p:cNvSpPr txBox="1"/>
          <p:nvPr/>
        </p:nvSpPr>
        <p:spPr>
          <a:xfrm>
            <a:off x="6836143" y="4278777"/>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amvin.org/en/2017/10/28/one-person-collaborative-effor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208470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endParaRPr lang="en-GB">
              <a:solidFill>
                <a:srgbClr val="FFFFFF"/>
              </a:solidFill>
            </a:endParaRPr>
          </a:p>
        </p:txBody>
      </p:sp>
      <p:pic>
        <p:nvPicPr>
          <p:cNvPr id="5" name="Picture 4" descr="A logo for a company&#10;&#10;Description automatically generated">
            <a:extLst>
              <a:ext uri="{FF2B5EF4-FFF2-40B4-BE49-F238E27FC236}">
                <a16:creationId xmlns:a16="http://schemas.microsoft.com/office/drawing/2014/main" id="{8CCF5B2C-0C0B-7BD2-43CE-8AE8F024E7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251" y="1863246"/>
            <a:ext cx="3856774" cy="3220406"/>
          </a:xfrm>
          <a:prstGeom prst="rect">
            <a:avLst/>
          </a:prstGeom>
        </p:spPr>
      </p:pic>
      <p:sp>
        <p:nvSpPr>
          <p:cNvPr id="3" name="Content Placeholder 2"/>
          <p:cNvSpPr>
            <a:spLocks noGrp="1"/>
          </p:cNvSpPr>
          <p:nvPr>
            <p:ph idx="1"/>
          </p:nvPr>
        </p:nvSpPr>
        <p:spPr>
          <a:xfrm>
            <a:off x="7181725" y="2837329"/>
            <a:ext cx="4512988" cy="3317938"/>
          </a:xfrm>
        </p:spPr>
        <p:txBody>
          <a:bodyPr anchor="t">
            <a:normAutofit/>
          </a:bodyPr>
          <a:lstStyle/>
          <a:p>
            <a:pPr>
              <a:lnSpc>
                <a:spcPct val="90000"/>
              </a:lnSpc>
            </a:pPr>
            <a:r>
              <a:rPr lang="en-GB">
                <a:solidFill>
                  <a:srgbClr val="FFFFFF"/>
                </a:solidFill>
              </a:rPr>
              <a:t>The following year, the first NHS Constitution in England set out what people could expect the NHS to deliver, pulling together all of these policy statements of intent into a rights framework. It stated that ‘NHS services must reflect the needs and preferences of patients, their families and their carers. Patients, with their families and carers where appropriate, will be involved in and consulted on all decisions about their care and treatment.’</a:t>
            </a:r>
          </a:p>
        </p:txBody>
      </p:sp>
      <p:sp>
        <p:nvSpPr>
          <p:cNvPr id="6" name="TextBox 5">
            <a:extLst>
              <a:ext uri="{FF2B5EF4-FFF2-40B4-BE49-F238E27FC236}">
                <a16:creationId xmlns:a16="http://schemas.microsoft.com/office/drawing/2014/main" id="{DE47A335-69C7-5DD7-B945-688A64D43988}"/>
              </a:ext>
            </a:extLst>
          </p:cNvPr>
          <p:cNvSpPr txBox="1"/>
          <p:nvPr/>
        </p:nvSpPr>
        <p:spPr>
          <a:xfrm>
            <a:off x="2087372" y="4883597"/>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thecomnetwork/1523342271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8715602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endParaRPr lang="en-GB"/>
          </a:p>
        </p:txBody>
      </p:sp>
      <p:sp>
        <p:nvSpPr>
          <p:cNvPr id="3" name="Content Placeholder 2"/>
          <p:cNvSpPr>
            <a:spLocks noGrp="1"/>
          </p:cNvSpPr>
          <p:nvPr>
            <p:ph idx="1"/>
          </p:nvPr>
        </p:nvSpPr>
        <p:spPr>
          <a:xfrm>
            <a:off x="677334" y="2160590"/>
            <a:ext cx="5220430" cy="3701270"/>
          </a:xfrm>
        </p:spPr>
        <p:txBody>
          <a:bodyPr>
            <a:normAutofit/>
          </a:bodyPr>
          <a:lstStyle/>
          <a:p>
            <a:r>
              <a:rPr lang="en-GB"/>
              <a:t>Since 2010, the Francis inquiries into failings in care at Mid Staffordshire NHS Foundation Trust between 2005 and 2009 have propelled person-centred care back into the spotlight, focusing on dignity, compassion and respect. </a:t>
            </a:r>
          </a:p>
          <a:p>
            <a:r>
              <a:rPr lang="en-GB"/>
              <a:t>In 2013, the Berwick Advisory Group argued for ‘greater involvement of patients and their carers at every level of the health service in order to deliver safe, meaningful and appropriate health care’. (Berwick 2013) </a:t>
            </a:r>
          </a:p>
          <a:p>
            <a:endParaRPr lang="en-GB"/>
          </a:p>
        </p:txBody>
      </p:sp>
      <p:pic>
        <p:nvPicPr>
          <p:cNvPr id="5" name="Picture 4" descr="A green street sign with white text&#10;&#10;Description automatically generated">
            <a:extLst>
              <a:ext uri="{FF2B5EF4-FFF2-40B4-BE49-F238E27FC236}">
                <a16:creationId xmlns:a16="http://schemas.microsoft.com/office/drawing/2014/main" id="{4C81F6DA-3719-D3E8-EB1D-0FA4546B8B5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7417" y="2159000"/>
            <a:ext cx="3145536" cy="1800819"/>
          </a:xfrm>
          <a:prstGeom prst="rect">
            <a:avLst/>
          </a:prstGeom>
        </p:spPr>
      </p:pic>
      <p:sp>
        <p:nvSpPr>
          <p:cNvPr id="6" name="TextBox 5">
            <a:extLst>
              <a:ext uri="{FF2B5EF4-FFF2-40B4-BE49-F238E27FC236}">
                <a16:creationId xmlns:a16="http://schemas.microsoft.com/office/drawing/2014/main" id="{8FB26EC1-BCE6-B79D-F588-A2D173DFC028}"/>
              </a:ext>
            </a:extLst>
          </p:cNvPr>
          <p:cNvSpPr txBox="1"/>
          <p:nvPr/>
        </p:nvSpPr>
        <p:spPr>
          <a:xfrm>
            <a:off x="6706300" y="3759764"/>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server.org/i/inquir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653974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endParaRPr lang="en-GB"/>
          </a:p>
        </p:txBody>
      </p:sp>
      <p:sp>
        <p:nvSpPr>
          <p:cNvPr id="3" name="Content Placeholder 2"/>
          <p:cNvSpPr>
            <a:spLocks noGrp="1"/>
          </p:cNvSpPr>
          <p:nvPr>
            <p:ph idx="1"/>
          </p:nvPr>
        </p:nvSpPr>
        <p:spPr>
          <a:xfrm>
            <a:off x="5209563" y="2160589"/>
            <a:ext cx="4064439" cy="3880773"/>
          </a:xfrm>
        </p:spPr>
        <p:txBody>
          <a:bodyPr>
            <a:normAutofit/>
          </a:bodyPr>
          <a:lstStyle/>
          <a:p>
            <a:pPr>
              <a:lnSpc>
                <a:spcPct val="90000"/>
              </a:lnSpc>
            </a:pPr>
            <a:r>
              <a:rPr lang="en-GB" sz="1500"/>
              <a:t>Today, person-centred care is also central to the policies of the four UK countries. </a:t>
            </a:r>
          </a:p>
          <a:p>
            <a:pPr>
              <a:lnSpc>
                <a:spcPct val="90000"/>
              </a:lnSpc>
            </a:pPr>
            <a:r>
              <a:rPr lang="en-GB" sz="1500"/>
              <a:t>The Health and Social Care Act 2012 imposes a legal duty for NHS England and clinical commissioning groups (CCGs) to involve patients in their care.</a:t>
            </a:r>
          </a:p>
          <a:p>
            <a:pPr>
              <a:lnSpc>
                <a:spcPct val="90000"/>
              </a:lnSpc>
            </a:pPr>
            <a:r>
              <a:rPr lang="en-GB" sz="1500"/>
              <a:t>Vision 2020 for Scotland has a focus on supported self-management. Northern Ireland’s 2020 quality strategy cites ‘patient and client focus’ as one of its three main areas of focus, while the Welsh White Paper </a:t>
            </a:r>
            <a:r>
              <a:rPr lang="en-GB" sz="1500" i="1"/>
              <a:t>The listening organisation </a:t>
            </a:r>
            <a:r>
              <a:rPr lang="en-GB" sz="1500"/>
              <a:t>focuses exclusively on ‘ensuring care is person-centred in NHS Wales’.</a:t>
            </a:r>
          </a:p>
          <a:p>
            <a:pPr>
              <a:lnSpc>
                <a:spcPct val="90000"/>
              </a:lnSpc>
            </a:pPr>
            <a:endParaRPr lang="en-GB" sz="1500"/>
          </a:p>
        </p:txBody>
      </p:sp>
      <p:pic>
        <p:nvPicPr>
          <p:cNvPr id="5" name="Picture 4" descr="Desk with stethoscope and computer keyboard">
            <a:extLst>
              <a:ext uri="{FF2B5EF4-FFF2-40B4-BE49-F238E27FC236}">
                <a16:creationId xmlns:a16="http://schemas.microsoft.com/office/drawing/2014/main" id="{E494C2AD-B2B4-2B92-0007-18E5C008D9ED}"/>
              </a:ext>
            </a:extLst>
          </p:cNvPr>
          <p:cNvPicPr>
            <a:picLocks noChangeAspect="1"/>
          </p:cNvPicPr>
          <p:nvPr/>
        </p:nvPicPr>
        <p:blipFill rotWithShape="1">
          <a:blip r:embed="rId2"/>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0087646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77334" y="609600"/>
            <a:ext cx="3843375" cy="5175624"/>
          </a:xfrm>
        </p:spPr>
        <p:txBody>
          <a:bodyPr anchor="ctr">
            <a:normAutofit/>
          </a:bodyPr>
          <a:lstStyle/>
          <a:p>
            <a:r>
              <a:rPr lang="en-GB" b="1">
                <a:solidFill>
                  <a:schemeClr val="tx1">
                    <a:lumMod val="85000"/>
                    <a:lumOff val="15000"/>
                  </a:schemeClr>
                </a:solidFill>
              </a:rPr>
              <a:t>Collaborative care and support planning</a:t>
            </a:r>
            <a:br>
              <a:rPr lang="en-GB">
                <a:solidFill>
                  <a:schemeClr val="tx1">
                    <a:lumMod val="85000"/>
                    <a:lumOff val="15000"/>
                  </a:schemeClr>
                </a:solidFill>
              </a:rPr>
            </a:br>
            <a:endParaRPr lang="en-GB">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16084" y="609601"/>
            <a:ext cx="5511296" cy="5175624"/>
          </a:xfrm>
        </p:spPr>
        <p:txBody>
          <a:bodyPr anchor="ctr">
            <a:normAutofit/>
          </a:bodyPr>
          <a:lstStyle/>
          <a:p>
            <a:r>
              <a:rPr lang="en-GB">
                <a:solidFill>
                  <a:srgbClr val="FFFFFF"/>
                </a:solidFill>
              </a:rPr>
              <a:t>A way of supporting people with long-term conditions and disabilities to work together with their health care professionals to plan their care. The process involves exploring what matters to the person; identifying the best treatment, care and support; and supporting them to set goals and think about actions they can take to reach them </a:t>
            </a:r>
          </a:p>
        </p:txBody>
      </p:sp>
    </p:spTree>
    <p:extLst>
      <p:ext uri="{BB962C8B-B14F-4D97-AF65-F5344CB8AC3E}">
        <p14:creationId xmlns:p14="http://schemas.microsoft.com/office/powerpoint/2010/main" val="1126678086"/>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481" y="1382486"/>
            <a:ext cx="3547581" cy="4093028"/>
          </a:xfrm>
        </p:spPr>
        <p:txBody>
          <a:bodyPr anchor="ctr">
            <a:normAutofit/>
          </a:bodyPr>
          <a:lstStyle/>
          <a:p>
            <a:r>
              <a:rPr lang="en-GB" sz="4400" dirty="0"/>
              <a:t>Four Stages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CCEB0F-5049-A295-9589-03B6E12CD3E8}"/>
              </a:ext>
            </a:extLst>
          </p:cNvPr>
          <p:cNvGraphicFramePr>
            <a:graphicFrameLocks noGrp="1"/>
          </p:cNvGraphicFramePr>
          <p:nvPr>
            <p:ph idx="1"/>
            <p:extLst>
              <p:ext uri="{D42A27DB-BD31-4B8C-83A1-F6EECF244321}">
                <p14:modId xmlns:p14="http://schemas.microsoft.com/office/powerpoint/2010/main" val="415380564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56560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dirty="0"/>
              <a:t>Social Services and Well-Being Act 2014</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8A11A3E-E6CC-BB66-0D5A-2C4D4A20FB49}"/>
              </a:ext>
            </a:extLst>
          </p:cNvPr>
          <p:cNvGraphicFramePr>
            <a:graphicFrameLocks noGrp="1"/>
          </p:cNvGraphicFramePr>
          <p:nvPr>
            <p:ph idx="1"/>
            <p:extLst>
              <p:ext uri="{D42A27DB-BD31-4B8C-83A1-F6EECF244321}">
                <p14:modId xmlns:p14="http://schemas.microsoft.com/office/powerpoint/2010/main" val="361548292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38621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1" name="Rectangle 4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 name="Straight Connector 4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Isosceles Triangle 5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Freeform: Shape 5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GB">
                <a:solidFill>
                  <a:srgbClr val="FFFFFF"/>
                </a:solidFill>
              </a:rPr>
              <a:t>Decision Making</a:t>
            </a:r>
          </a:p>
        </p:txBody>
      </p:sp>
      <p:pic>
        <p:nvPicPr>
          <p:cNvPr id="12" name="Picture 11" descr="A green street sign with white text&#10;&#10;Description automatically generated">
            <a:extLst>
              <a:ext uri="{FF2B5EF4-FFF2-40B4-BE49-F238E27FC236}">
                <a16:creationId xmlns:a16="http://schemas.microsoft.com/office/drawing/2014/main" id="{DA7949DF-EB88-FFF0-8823-36BBA13677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251" y="2374269"/>
            <a:ext cx="3856774" cy="2198361"/>
          </a:xfrm>
          <a:prstGeom prst="rect">
            <a:avLst/>
          </a:prstGeom>
        </p:spPr>
      </p:pic>
      <p:sp>
        <p:nvSpPr>
          <p:cNvPr id="3" name="Content Placeholder 2"/>
          <p:cNvSpPr>
            <a:spLocks noGrp="1"/>
          </p:cNvSpPr>
          <p:nvPr>
            <p:ph idx="1"/>
          </p:nvPr>
        </p:nvSpPr>
        <p:spPr>
          <a:xfrm>
            <a:off x="7181725" y="2837329"/>
            <a:ext cx="4512988" cy="3317938"/>
          </a:xfrm>
        </p:spPr>
        <p:txBody>
          <a:bodyPr anchor="t">
            <a:normAutofit/>
          </a:bodyPr>
          <a:lstStyle/>
          <a:p>
            <a:pPr>
              <a:lnSpc>
                <a:spcPct val="90000"/>
              </a:lnSpc>
            </a:pPr>
            <a:r>
              <a:rPr lang="en-GB" sz="1300">
                <a:solidFill>
                  <a:srgbClr val="FFFFFF"/>
                </a:solidFill>
              </a:rPr>
              <a:t>The Act was passed by the National Assembly for Wales in 2014 and will come into force from April 2016. It will introduce a number of changes to the way social care services are organised and delivered in Wales, which your local authority is responsible for introducing. </a:t>
            </a:r>
          </a:p>
          <a:p>
            <a:pPr>
              <a:lnSpc>
                <a:spcPct val="90000"/>
              </a:lnSpc>
            </a:pPr>
            <a:r>
              <a:rPr lang="en-GB" sz="1300">
                <a:solidFill>
                  <a:srgbClr val="FFFFFF"/>
                </a:solidFill>
              </a:rPr>
              <a:t>The Welsh Government states that if you need care, you will make decisions about that care in partnership with professionals, to support you to achieve well-being. To help you to do so, it says you will also have easy access to information and advice about what is available in your area.</a:t>
            </a:r>
          </a:p>
          <a:p>
            <a:pPr>
              <a:lnSpc>
                <a:spcPct val="90000"/>
              </a:lnSpc>
            </a:pPr>
            <a:r>
              <a:rPr lang="en-GB" sz="1300">
                <a:solidFill>
                  <a:srgbClr val="FFFFFF"/>
                </a:solidFill>
              </a:rPr>
              <a:t>Carers will have an equal right to be assessed for support, to those that they care for, and more people will be entitled to Direct Payments according to the Welsh Government.</a:t>
            </a:r>
          </a:p>
        </p:txBody>
      </p:sp>
      <p:sp>
        <p:nvSpPr>
          <p:cNvPr id="14" name="TextBox 13">
            <a:extLst>
              <a:ext uri="{FF2B5EF4-FFF2-40B4-BE49-F238E27FC236}">
                <a16:creationId xmlns:a16="http://schemas.microsoft.com/office/drawing/2014/main" id="{0367424D-E215-58B6-BC62-10B117E7319F}"/>
              </a:ext>
            </a:extLst>
          </p:cNvPr>
          <p:cNvSpPr txBox="1"/>
          <p:nvPr/>
        </p:nvSpPr>
        <p:spPr>
          <a:xfrm>
            <a:off x="2087372" y="437257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server.org/d/decision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240501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flipV="1">
            <a:off x="1286933" y="-104775"/>
            <a:ext cx="10197494" cy="104775"/>
          </a:xfrm>
        </p:spPr>
        <p:txBody>
          <a:bodyPr>
            <a:normAutofit fontScale="90000"/>
          </a:bodyPr>
          <a:lstStyle/>
          <a:p>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8CD228F-E2E1-E257-9797-6D0DD3E6D740}"/>
              </a:ext>
            </a:extLst>
          </p:cNvPr>
          <p:cNvGraphicFramePr>
            <a:graphicFrameLocks noGrp="1"/>
          </p:cNvGraphicFramePr>
          <p:nvPr>
            <p:ph idx="1"/>
            <p:extLst>
              <p:ext uri="{D42A27DB-BD31-4B8C-83A1-F6EECF244321}">
                <p14:modId xmlns:p14="http://schemas.microsoft.com/office/powerpoint/2010/main" val="282073423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8850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r>
              <a:rPr lang="en-GB" dirty="0"/>
              <a:t>De Silva D. </a:t>
            </a:r>
            <a:r>
              <a:rPr lang="en-GB" i="1" dirty="0"/>
              <a:t>Helping people help themselves</a:t>
            </a:r>
            <a:r>
              <a:rPr lang="en-GB" dirty="0"/>
              <a:t>. London: The Health Foundation, May 2011, p6. www.health.org.uk/publications/evidence-helping-people-help-themselves</a:t>
            </a:r>
          </a:p>
          <a:p>
            <a:r>
              <a:rPr lang="en-GB" dirty="0"/>
              <a:t> De Silva D. </a:t>
            </a:r>
            <a:r>
              <a:rPr lang="en-GB" i="1" dirty="0"/>
              <a:t>Helping people help themselves</a:t>
            </a:r>
            <a:r>
              <a:rPr lang="en-GB" dirty="0"/>
              <a:t>. London: The Health Foundation, May 2011. www.health.org.uk/publications/evidence-helping-people-help-themselves </a:t>
            </a:r>
          </a:p>
          <a:p>
            <a:r>
              <a:rPr lang="en-GB" dirty="0"/>
              <a:t> De Silva D. </a:t>
            </a:r>
            <a:r>
              <a:rPr lang="en-GB" i="1" dirty="0"/>
              <a:t>Helping people share decision making</a:t>
            </a:r>
            <a:r>
              <a:rPr lang="en-GB" dirty="0"/>
              <a:t>. London: The Health Foundation, July 2012. www.health.org.uk/publications/helping-people-share-decision-making</a:t>
            </a:r>
          </a:p>
          <a:p>
            <a:r>
              <a:rPr lang="en-GB" dirty="0"/>
              <a:t>5De Silva D. </a:t>
            </a:r>
            <a:r>
              <a:rPr lang="en-GB" i="1" dirty="0"/>
              <a:t>Helping people share decision making</a:t>
            </a:r>
            <a:r>
              <a:rPr lang="en-GB" dirty="0"/>
              <a:t>. London: The Health Foundation, July 2012, p.9. www.health.org.uk/publications/helping-people-share-decision-making</a:t>
            </a:r>
          </a:p>
          <a:p>
            <a:r>
              <a:rPr lang="en-GB" dirty="0"/>
              <a:t>8. Hibbard J, Gilburt H. </a:t>
            </a:r>
            <a:r>
              <a:rPr lang="en-GB" i="1" dirty="0"/>
              <a:t>Supporting people to manage their health: An introduction to patient activation</a:t>
            </a:r>
            <a:r>
              <a:rPr lang="en-GB" dirty="0"/>
              <a:t>. The King’s Fund, 2014.</a:t>
            </a:r>
          </a:p>
          <a:p>
            <a:endParaRPr lang="en-GB" dirty="0"/>
          </a:p>
        </p:txBody>
      </p:sp>
    </p:spTree>
    <p:extLst>
      <p:ext uri="{BB962C8B-B14F-4D97-AF65-F5344CB8AC3E}">
        <p14:creationId xmlns:p14="http://schemas.microsoft.com/office/powerpoint/2010/main" val="3399592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endParaRPr lang="en-GB" dirty="0"/>
          </a:p>
          <a:p>
            <a:r>
              <a:rPr lang="en-GB" dirty="0"/>
              <a:t>Wanless D. </a:t>
            </a:r>
            <a:r>
              <a:rPr lang="en-GB" i="1" dirty="0"/>
              <a:t>Securing our future health: taking a long-term view</a:t>
            </a:r>
            <a:r>
              <a:rPr lang="en-GB" dirty="0"/>
              <a:t>. London: HM Treasury, April 2002. </a:t>
            </a:r>
          </a:p>
          <a:p>
            <a:r>
              <a:rPr lang="en-GB" dirty="0"/>
              <a:t>Francis R. </a:t>
            </a:r>
            <a:r>
              <a:rPr lang="en-GB" i="1" dirty="0"/>
              <a:t>Report of the Mid Staffordshire NHS Foundation Trust Public Inquiry</a:t>
            </a:r>
            <a:r>
              <a:rPr lang="en-GB" dirty="0"/>
              <a:t>. London: TSO, February 2013. www.midstaffspublicinquiry.com/report. </a:t>
            </a:r>
          </a:p>
          <a:p>
            <a:r>
              <a:rPr lang="en-GB" dirty="0"/>
              <a:t>Berwick D. </a:t>
            </a:r>
            <a:r>
              <a:rPr lang="en-GB" i="1" dirty="0"/>
              <a:t>A promise to learn – a commitment to act: Improving the safety of patients in England</a:t>
            </a:r>
            <a:r>
              <a:rPr lang="en-GB" dirty="0"/>
              <a:t>. London: Williams Lea, August 2013. </a:t>
            </a:r>
          </a:p>
          <a:p>
            <a:endParaRPr lang="en-GB" dirty="0"/>
          </a:p>
          <a:p>
            <a:endParaRPr lang="en-GB" dirty="0"/>
          </a:p>
        </p:txBody>
      </p:sp>
    </p:spTree>
    <p:extLst>
      <p:ext uri="{BB962C8B-B14F-4D97-AF65-F5344CB8AC3E}">
        <p14:creationId xmlns:p14="http://schemas.microsoft.com/office/powerpoint/2010/main" val="388129462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40</TotalTime>
  <Words>2090</Words>
  <Application>Microsoft Office PowerPoint</Application>
  <PresentationFormat>Widescreen</PresentationFormat>
  <Paragraphs>123</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Trebuchet MS</vt:lpstr>
      <vt:lpstr>Wingdings 3</vt:lpstr>
      <vt:lpstr>Facet</vt:lpstr>
      <vt:lpstr>Person Centred Care</vt:lpstr>
      <vt:lpstr>PowerPoint Presentation</vt:lpstr>
      <vt:lpstr>Person-centred care</vt:lpstr>
      <vt:lpstr>Controlling</vt:lpstr>
      <vt:lpstr>Subjective</vt:lpstr>
      <vt:lpstr>Principles</vt:lpstr>
      <vt:lpstr>PowerPoint Presentation</vt:lpstr>
      <vt:lpstr>Partnerships</vt:lpstr>
      <vt:lpstr>Person Centred Qualities</vt:lpstr>
      <vt:lpstr>The 6 Cs of care</vt:lpstr>
      <vt:lpstr>PowerPoint Presentation</vt:lpstr>
      <vt:lpstr>PowerPoint Presentation</vt:lpstr>
      <vt:lpstr>Co-operation</vt:lpstr>
      <vt:lpstr>Informed Decisions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Collaborative care and support planning </vt:lpstr>
      <vt:lpstr>Four Stages</vt:lpstr>
      <vt:lpstr>Social Services and Well-Being Act 2014</vt:lpstr>
      <vt:lpstr>Decision Making</vt:lpstr>
      <vt:lpstr>PowerPoint Presentation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Care</dc:title>
  <dc:creator>Karen Burton</dc:creator>
  <cp:lastModifiedBy>Beverley Howard</cp:lastModifiedBy>
  <cp:revision>10</cp:revision>
  <dcterms:created xsi:type="dcterms:W3CDTF">2016-06-17T11:27:34Z</dcterms:created>
  <dcterms:modified xsi:type="dcterms:W3CDTF">2024-03-05T10:03:39Z</dcterms:modified>
</cp:coreProperties>
</file>