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2" r:id="rId1"/>
  </p:sldMasterIdLst>
  <p:sldIdLst>
    <p:sldId id="263" r:id="rId2"/>
    <p:sldId id="267" r:id="rId3"/>
    <p:sldId id="256" r:id="rId4"/>
    <p:sldId id="258" r:id="rId5"/>
    <p:sldId id="265" r:id="rId6"/>
    <p:sldId id="264" r:id="rId7"/>
    <p:sldId id="266" r:id="rId8"/>
    <p:sldId id="262"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8" d="100"/>
          <a:sy n="88" d="100"/>
        </p:scale>
        <p:origin x="494"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B3C8110C-48DC-48BB-B96B-598901DB6CA5}" type="datetimeFigureOut">
              <a:rPr lang="en-US" smtClean="0"/>
              <a:t>7/20/2023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A776F85-AB00-457D-B266-6BB9C3C9131C}" type="slidenum">
              <a:rPr lang="en-US" smtClean="0"/>
              <a:t>‹#›</a:t>
            </a:fld>
            <a:endParaRPr lang="en-US"/>
          </a:p>
        </p:txBody>
      </p:sp>
    </p:spTree>
    <p:extLst>
      <p:ext uri="{BB962C8B-B14F-4D97-AF65-F5344CB8AC3E}">
        <p14:creationId xmlns:p14="http://schemas.microsoft.com/office/powerpoint/2010/main" val="23522187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B3C8110C-48DC-48BB-B96B-598901DB6CA5}" type="datetimeFigureOut">
              <a:rPr lang="en-US" smtClean="0"/>
              <a:t>7/20/2023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A776F85-AB00-457D-B266-6BB9C3C9131C}" type="slidenum">
              <a:rPr lang="en-US" smtClean="0"/>
              <a:t>‹#›</a:t>
            </a:fld>
            <a:endParaRPr lang="en-US"/>
          </a:p>
        </p:txBody>
      </p:sp>
    </p:spTree>
    <p:extLst>
      <p:ext uri="{BB962C8B-B14F-4D97-AF65-F5344CB8AC3E}">
        <p14:creationId xmlns:p14="http://schemas.microsoft.com/office/powerpoint/2010/main" val="33218815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3C8110C-48DC-48BB-B96B-598901DB6CA5}" type="datetimeFigureOut">
              <a:rPr lang="en-US" smtClean="0"/>
              <a:t>7/20/2023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A776F85-AB00-457D-B266-6BB9C3C9131C}" type="slidenum">
              <a:rPr lang="en-US" smtClean="0"/>
              <a:t>‹#›</a:t>
            </a:fld>
            <a:endParaRPr lang="en-US"/>
          </a:p>
        </p:txBody>
      </p:sp>
    </p:spTree>
    <p:extLst>
      <p:ext uri="{BB962C8B-B14F-4D97-AF65-F5344CB8AC3E}">
        <p14:creationId xmlns:p14="http://schemas.microsoft.com/office/powerpoint/2010/main" val="32845457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B3C8110C-48DC-48BB-B96B-598901DB6CA5}" type="datetimeFigureOut">
              <a:rPr lang="en-US" smtClean="0"/>
              <a:t>7/20/2023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A776F85-AB00-457D-B266-6BB9C3C9131C}" type="slidenum">
              <a:rPr lang="en-US" smtClean="0"/>
              <a:t>‹#›</a:t>
            </a:fld>
            <a:endParaRPr lang="en-US"/>
          </a:p>
        </p:txBody>
      </p:sp>
    </p:spTree>
    <p:extLst>
      <p:ext uri="{BB962C8B-B14F-4D97-AF65-F5344CB8AC3E}">
        <p14:creationId xmlns:p14="http://schemas.microsoft.com/office/powerpoint/2010/main" val="32835666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B3C8110C-48DC-48BB-B96B-598901DB6CA5}" type="datetimeFigureOut">
              <a:rPr lang="en-US" smtClean="0"/>
              <a:t>7/20/2023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A776F85-AB00-457D-B266-6BB9C3C9131C}" type="slidenum">
              <a:rPr lang="en-US" smtClean="0"/>
              <a:t>‹#›</a:t>
            </a:fld>
            <a:endParaRPr lang="en-US"/>
          </a:p>
        </p:txBody>
      </p:sp>
    </p:spTree>
    <p:extLst>
      <p:ext uri="{BB962C8B-B14F-4D97-AF65-F5344CB8AC3E}">
        <p14:creationId xmlns:p14="http://schemas.microsoft.com/office/powerpoint/2010/main" val="28574275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B3C8110C-48DC-48BB-B96B-598901DB6CA5}" type="datetimeFigureOut">
              <a:rPr lang="en-US" smtClean="0"/>
              <a:t>7/20/2023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A776F85-AB00-457D-B266-6BB9C3C9131C}" type="slidenum">
              <a:rPr lang="en-US" smtClean="0"/>
              <a:t>‹#›</a:t>
            </a:fld>
            <a:endParaRPr lang="en-US"/>
          </a:p>
        </p:txBody>
      </p:sp>
    </p:spTree>
    <p:extLst>
      <p:ext uri="{BB962C8B-B14F-4D97-AF65-F5344CB8AC3E}">
        <p14:creationId xmlns:p14="http://schemas.microsoft.com/office/powerpoint/2010/main" val="5828685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3C8110C-48DC-48BB-B96B-598901DB6CA5}" type="datetimeFigureOut">
              <a:rPr lang="en-US" smtClean="0"/>
              <a:t>7/20/2023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A776F85-AB00-457D-B266-6BB9C3C9131C}" type="slidenum">
              <a:rPr lang="en-US" smtClean="0"/>
              <a:t>‹#›</a:t>
            </a:fld>
            <a:endParaRPr lang="en-US"/>
          </a:p>
        </p:txBody>
      </p:sp>
    </p:spTree>
    <p:extLst>
      <p:ext uri="{BB962C8B-B14F-4D97-AF65-F5344CB8AC3E}">
        <p14:creationId xmlns:p14="http://schemas.microsoft.com/office/powerpoint/2010/main" val="32766302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B3C8110C-48DC-48BB-B96B-598901DB6CA5}" type="datetimeFigureOut">
              <a:rPr lang="en-US" smtClean="0"/>
              <a:t>7/20/2023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A776F85-AB00-457D-B266-6BB9C3C9131C}" type="slidenum">
              <a:rPr lang="en-US" smtClean="0"/>
              <a:t>‹#›</a:t>
            </a:fld>
            <a:endParaRPr lang="en-US"/>
          </a:p>
        </p:txBody>
      </p:sp>
    </p:spTree>
    <p:extLst>
      <p:ext uri="{BB962C8B-B14F-4D97-AF65-F5344CB8AC3E}">
        <p14:creationId xmlns:p14="http://schemas.microsoft.com/office/powerpoint/2010/main" val="9048400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B3C8110C-48DC-48BB-B96B-598901DB6CA5}" type="datetimeFigureOut">
              <a:rPr lang="en-US" smtClean="0"/>
              <a:t>7/20/2023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A776F85-AB00-457D-B266-6BB9C3C9131C}" type="slidenum">
              <a:rPr lang="en-US" smtClean="0"/>
              <a:t>‹#›</a:t>
            </a:fld>
            <a:endParaRPr lang="en-US"/>
          </a:p>
        </p:txBody>
      </p:sp>
    </p:spTree>
    <p:extLst>
      <p:ext uri="{BB962C8B-B14F-4D97-AF65-F5344CB8AC3E}">
        <p14:creationId xmlns:p14="http://schemas.microsoft.com/office/powerpoint/2010/main" val="30357840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B3C8110C-48DC-48BB-B96B-598901DB6CA5}" type="datetimeFigureOut">
              <a:rPr lang="en-US" smtClean="0"/>
              <a:t>7/20/2023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A776F85-AB00-457D-B266-6BB9C3C9131C}" type="slidenum">
              <a:rPr lang="en-US" smtClean="0"/>
              <a:t>‹#›</a:t>
            </a:fld>
            <a:endParaRPr lang="en-US"/>
          </a:p>
        </p:txBody>
      </p:sp>
    </p:spTree>
    <p:extLst>
      <p:ext uri="{BB962C8B-B14F-4D97-AF65-F5344CB8AC3E}">
        <p14:creationId xmlns:p14="http://schemas.microsoft.com/office/powerpoint/2010/main" val="25311412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B3C8110C-48DC-48BB-B96B-598901DB6CA5}" type="datetimeFigureOut">
              <a:rPr lang="en-US" smtClean="0"/>
              <a:t>7/20/2023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A776F85-AB00-457D-B266-6BB9C3C9131C}" type="slidenum">
              <a:rPr lang="en-US" smtClean="0"/>
              <a:t>‹#›</a:t>
            </a:fld>
            <a:endParaRPr lang="en-US"/>
          </a:p>
        </p:txBody>
      </p:sp>
    </p:spTree>
    <p:extLst>
      <p:ext uri="{BB962C8B-B14F-4D97-AF65-F5344CB8AC3E}">
        <p14:creationId xmlns:p14="http://schemas.microsoft.com/office/powerpoint/2010/main" val="20414271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3C8110C-48DC-48BB-B96B-598901DB6CA5}" type="datetimeFigureOut">
              <a:rPr lang="en-US" smtClean="0"/>
              <a:t>7/20/2023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A776F85-AB00-457D-B266-6BB9C3C9131C}" type="slidenum">
              <a:rPr lang="en-US" smtClean="0"/>
              <a:t>‹#›</a:t>
            </a:fld>
            <a:endParaRPr lang="en-US"/>
          </a:p>
        </p:txBody>
      </p:sp>
    </p:spTree>
    <p:extLst>
      <p:ext uri="{BB962C8B-B14F-4D97-AF65-F5344CB8AC3E}">
        <p14:creationId xmlns:p14="http://schemas.microsoft.com/office/powerpoint/2010/main" val="4196602467"/>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0" y="0"/>
            <a:ext cx="12192000" cy="6858000"/>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1275806" y="3289275"/>
            <a:ext cx="9640388" cy="1077218"/>
          </a:xfrm>
          <a:prstGeom prst="rect">
            <a:avLst/>
          </a:prstGeom>
          <a:noFill/>
        </p:spPr>
        <p:txBody>
          <a:bodyPr wrap="square" rtlCol="0">
            <a:spAutoFit/>
          </a:bodyPr>
          <a:lstStyle/>
          <a:p>
            <a:pPr algn="ctr"/>
            <a:r>
              <a:rPr lang="en-US" sz="1600" dirty="0" smtClean="0">
                <a:solidFill>
                  <a:schemeClr val="bg1"/>
                </a:solidFill>
              </a:rPr>
              <a:t>This </a:t>
            </a:r>
            <a:r>
              <a:rPr lang="en-US" sz="1600" dirty="0">
                <a:solidFill>
                  <a:schemeClr val="bg1"/>
                </a:solidFill>
              </a:rPr>
              <a:t>guide </a:t>
            </a:r>
            <a:r>
              <a:rPr lang="en-US" sz="1600" dirty="0" smtClean="0">
                <a:solidFill>
                  <a:schemeClr val="bg1"/>
                </a:solidFill>
              </a:rPr>
              <a:t>is</a:t>
            </a:r>
            <a:r>
              <a:rPr lang="en-US" sz="1600" dirty="0" smtClean="0">
                <a:solidFill>
                  <a:schemeClr val="bg1"/>
                </a:solidFill>
              </a:rPr>
              <a:t> </a:t>
            </a:r>
            <a:r>
              <a:rPr lang="en-US" sz="1600" dirty="0">
                <a:solidFill>
                  <a:schemeClr val="bg1"/>
                </a:solidFill>
              </a:rPr>
              <a:t>to provide </a:t>
            </a:r>
            <a:r>
              <a:rPr lang="en-US" sz="1600" dirty="0" smtClean="0">
                <a:solidFill>
                  <a:schemeClr val="bg1"/>
                </a:solidFill>
              </a:rPr>
              <a:t>practical </a:t>
            </a:r>
            <a:r>
              <a:rPr lang="en-US" sz="1600" dirty="0">
                <a:solidFill>
                  <a:schemeClr val="bg1"/>
                </a:solidFill>
              </a:rPr>
              <a:t>advice and theoretical models to help </a:t>
            </a:r>
            <a:r>
              <a:rPr lang="en-US" sz="1600" dirty="0" smtClean="0">
                <a:solidFill>
                  <a:schemeClr val="bg1"/>
                </a:solidFill>
              </a:rPr>
              <a:t>the leader or any other global leader with the global leadership </a:t>
            </a:r>
            <a:r>
              <a:rPr lang="en-US" sz="1600" dirty="0">
                <a:solidFill>
                  <a:schemeClr val="bg1"/>
                </a:solidFill>
              </a:rPr>
              <a:t>role </a:t>
            </a:r>
            <a:r>
              <a:rPr lang="en-US" sz="1600" dirty="0" smtClean="0">
                <a:solidFill>
                  <a:schemeClr val="bg1"/>
                </a:solidFill>
              </a:rPr>
              <a:t>and effectively manage diverse teams such as teams in </a:t>
            </a:r>
            <a:r>
              <a:rPr lang="en-US" sz="1600" dirty="0">
                <a:solidFill>
                  <a:schemeClr val="bg1"/>
                </a:solidFill>
              </a:rPr>
              <a:t>Australia and </a:t>
            </a:r>
            <a:r>
              <a:rPr lang="en-US" sz="1600" dirty="0" smtClean="0">
                <a:solidFill>
                  <a:schemeClr val="bg1"/>
                </a:solidFill>
              </a:rPr>
              <a:t>China. A leader should remember embracing </a:t>
            </a:r>
            <a:r>
              <a:rPr lang="en-US" sz="1600" dirty="0">
                <a:solidFill>
                  <a:schemeClr val="bg1"/>
                </a:solidFill>
              </a:rPr>
              <a:t>cultural diversity, </a:t>
            </a:r>
            <a:r>
              <a:rPr lang="en-US" sz="1600" dirty="0" smtClean="0">
                <a:solidFill>
                  <a:schemeClr val="bg1"/>
                </a:solidFill>
              </a:rPr>
              <a:t>develop effective </a:t>
            </a:r>
            <a:r>
              <a:rPr lang="en-US" sz="1600" dirty="0">
                <a:solidFill>
                  <a:schemeClr val="bg1"/>
                </a:solidFill>
              </a:rPr>
              <a:t>communication, and adapt </a:t>
            </a:r>
            <a:r>
              <a:rPr lang="en-US" sz="1600" dirty="0" smtClean="0">
                <a:solidFill>
                  <a:schemeClr val="bg1"/>
                </a:solidFill>
              </a:rPr>
              <a:t>their </a:t>
            </a:r>
            <a:r>
              <a:rPr lang="en-US" sz="1600" dirty="0">
                <a:solidFill>
                  <a:schemeClr val="bg1"/>
                </a:solidFill>
              </a:rPr>
              <a:t>leadership style to suit different contexts. </a:t>
            </a:r>
            <a:r>
              <a:rPr lang="en-US" sz="1600" dirty="0" smtClean="0">
                <a:solidFill>
                  <a:schemeClr val="bg1"/>
                </a:solidFill>
              </a:rPr>
              <a:t>The following sections include the essential </a:t>
            </a:r>
            <a:r>
              <a:rPr lang="en-US" sz="1600" dirty="0">
                <a:solidFill>
                  <a:schemeClr val="bg1"/>
                </a:solidFill>
              </a:rPr>
              <a:t>aspects of global leadership</a:t>
            </a:r>
            <a:r>
              <a:rPr lang="en-US" sz="1600" dirty="0" smtClean="0">
                <a:solidFill>
                  <a:schemeClr val="bg1"/>
                </a:solidFill>
              </a:rPr>
              <a:t>.</a:t>
            </a:r>
            <a:endParaRPr lang="en-US" sz="1600" dirty="0">
              <a:solidFill>
                <a:schemeClr val="bg1"/>
              </a:solidFill>
            </a:endParaRPr>
          </a:p>
        </p:txBody>
      </p:sp>
      <p:sp>
        <p:nvSpPr>
          <p:cNvPr id="3" name="Rectangle 2"/>
          <p:cNvSpPr/>
          <p:nvPr/>
        </p:nvSpPr>
        <p:spPr>
          <a:xfrm>
            <a:off x="4106091" y="1907177"/>
            <a:ext cx="3979818" cy="1045028"/>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bg2">
                    <a:lumMod val="25000"/>
                  </a:schemeClr>
                </a:solidFill>
              </a:rPr>
              <a:t>Leaders in a Global Business</a:t>
            </a:r>
          </a:p>
        </p:txBody>
      </p:sp>
    </p:spTree>
    <p:extLst>
      <p:ext uri="{BB962C8B-B14F-4D97-AF65-F5344CB8AC3E}">
        <p14:creationId xmlns:p14="http://schemas.microsoft.com/office/powerpoint/2010/main" val="208636320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0"/>
            <a:ext cx="12192000" cy="6858000"/>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ounded Rectangle 4"/>
          <p:cNvSpPr/>
          <p:nvPr/>
        </p:nvSpPr>
        <p:spPr>
          <a:xfrm>
            <a:off x="566056" y="667789"/>
            <a:ext cx="3705497" cy="705129"/>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pPr>
            <a:r>
              <a:rPr lang="en-US" b="1" dirty="0">
                <a:solidFill>
                  <a:schemeClr val="tx2">
                    <a:lumMod val="75000"/>
                  </a:schemeClr>
                </a:solidFill>
              </a:rPr>
              <a:t>Understanding Cultural Differences</a:t>
            </a:r>
            <a:endParaRPr lang="en-US" dirty="0">
              <a:solidFill>
                <a:schemeClr val="tx2">
                  <a:lumMod val="75000"/>
                </a:schemeClr>
              </a:solidFill>
            </a:endParaRPr>
          </a:p>
        </p:txBody>
      </p:sp>
      <p:sp>
        <p:nvSpPr>
          <p:cNvPr id="6" name="Rounded Rectangle 5"/>
          <p:cNvSpPr/>
          <p:nvPr/>
        </p:nvSpPr>
        <p:spPr>
          <a:xfrm>
            <a:off x="2523308" y="1882793"/>
            <a:ext cx="3705497" cy="705129"/>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pPr>
            <a:r>
              <a:rPr lang="en-US" b="1" dirty="0">
                <a:solidFill>
                  <a:schemeClr val="tx2">
                    <a:lumMod val="75000"/>
                  </a:schemeClr>
                </a:solidFill>
              </a:rPr>
              <a:t>Building Relationships and Trust</a:t>
            </a:r>
            <a:endParaRPr lang="en-US" dirty="0">
              <a:solidFill>
                <a:schemeClr val="tx2">
                  <a:lumMod val="75000"/>
                </a:schemeClr>
              </a:solidFill>
            </a:endParaRPr>
          </a:p>
        </p:txBody>
      </p:sp>
      <p:sp>
        <p:nvSpPr>
          <p:cNvPr id="7" name="Rounded Rectangle 6"/>
          <p:cNvSpPr/>
          <p:nvPr/>
        </p:nvSpPr>
        <p:spPr>
          <a:xfrm>
            <a:off x="4047306" y="3097797"/>
            <a:ext cx="3705497" cy="735647"/>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tx2">
                    <a:lumMod val="75000"/>
                  </a:schemeClr>
                </a:solidFill>
              </a:rPr>
              <a:t>Adapting Leadership Styles</a:t>
            </a:r>
            <a:endParaRPr lang="en-US" dirty="0">
              <a:solidFill>
                <a:schemeClr val="tx2">
                  <a:lumMod val="75000"/>
                </a:schemeClr>
              </a:solidFill>
            </a:endParaRPr>
          </a:p>
        </p:txBody>
      </p:sp>
      <p:sp>
        <p:nvSpPr>
          <p:cNvPr id="8" name="Rounded Rectangle 7"/>
          <p:cNvSpPr/>
          <p:nvPr/>
        </p:nvSpPr>
        <p:spPr>
          <a:xfrm>
            <a:off x="6096000" y="4340910"/>
            <a:ext cx="2904309" cy="717414"/>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b="1" dirty="0">
                <a:solidFill>
                  <a:schemeClr val="tx2">
                    <a:lumMod val="75000"/>
                  </a:schemeClr>
                </a:solidFill>
              </a:rPr>
              <a:t>Effective Communication</a:t>
            </a:r>
            <a:endParaRPr lang="en-US" sz="1600" dirty="0">
              <a:solidFill>
                <a:schemeClr val="tx2">
                  <a:lumMod val="75000"/>
                </a:schemeClr>
              </a:solidFill>
            </a:endParaRPr>
          </a:p>
        </p:txBody>
      </p:sp>
      <p:sp>
        <p:nvSpPr>
          <p:cNvPr id="9" name="Rounded Rectangle 8"/>
          <p:cNvSpPr/>
          <p:nvPr/>
        </p:nvSpPr>
        <p:spPr>
          <a:xfrm>
            <a:off x="7406638" y="5565790"/>
            <a:ext cx="2904309" cy="717414"/>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pPr>
            <a:r>
              <a:rPr lang="en-US" sz="1400" b="1" dirty="0">
                <a:solidFill>
                  <a:schemeClr val="tx2">
                    <a:lumMod val="75000"/>
                  </a:schemeClr>
                </a:solidFill>
              </a:rPr>
              <a:t>Continuous Learning and Development</a:t>
            </a:r>
            <a:endParaRPr lang="en-US" sz="1400" dirty="0">
              <a:solidFill>
                <a:schemeClr val="tx2">
                  <a:lumMod val="75000"/>
                </a:schemeClr>
              </a:solidFill>
            </a:endParaRPr>
          </a:p>
        </p:txBody>
      </p:sp>
    </p:spTree>
    <p:extLst>
      <p:ext uri="{BB962C8B-B14F-4D97-AF65-F5344CB8AC3E}">
        <p14:creationId xmlns:p14="http://schemas.microsoft.com/office/powerpoint/2010/main" val="422661276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0" y="0"/>
            <a:ext cx="12192000" cy="6858000"/>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p:cNvSpPr/>
          <p:nvPr/>
        </p:nvSpPr>
        <p:spPr>
          <a:xfrm>
            <a:off x="439782" y="977159"/>
            <a:ext cx="11325497" cy="5655394"/>
          </a:xfrm>
          <a:prstGeom prst="rect">
            <a:avLst/>
          </a:prstGeom>
        </p:spPr>
        <p:txBody>
          <a:bodyPr wrap="square">
            <a:spAutoFit/>
          </a:bodyPr>
          <a:lstStyle/>
          <a:p>
            <a:pPr algn="just">
              <a:lnSpc>
                <a:spcPct val="150000"/>
              </a:lnSpc>
            </a:pPr>
            <a:r>
              <a:rPr lang="en-US" sz="1400" dirty="0" smtClean="0"/>
              <a:t>Cultural </a:t>
            </a:r>
            <a:r>
              <a:rPr lang="en-US" sz="1400" dirty="0"/>
              <a:t>intelligence plays a crucial role in effectively managing teams from diverse </a:t>
            </a:r>
            <a:r>
              <a:rPr lang="en-US" sz="1400" dirty="0" smtClean="0"/>
              <a:t>backgrounds. It's </a:t>
            </a:r>
            <a:r>
              <a:rPr lang="en-US" sz="1400" dirty="0"/>
              <a:t>important to understand and appreciate the cultural norms, values, and etiquette of </a:t>
            </a:r>
            <a:r>
              <a:rPr lang="en-US" sz="1400" dirty="0"/>
              <a:t>every </a:t>
            </a:r>
            <a:r>
              <a:rPr lang="en-US" sz="1400" dirty="0" smtClean="0"/>
              <a:t>region to </a:t>
            </a:r>
            <a:r>
              <a:rPr lang="en-US" sz="1400" dirty="0"/>
              <a:t>ensure success </a:t>
            </a:r>
            <a:r>
              <a:rPr lang="en-US" sz="1400" dirty="0" smtClean="0"/>
              <a:t>such as in this case the culture of </a:t>
            </a:r>
            <a:r>
              <a:rPr lang="en-US" sz="1400" dirty="0" smtClean="0"/>
              <a:t>both </a:t>
            </a:r>
            <a:r>
              <a:rPr lang="en-US" sz="1400" dirty="0"/>
              <a:t>Australia and </a:t>
            </a:r>
            <a:r>
              <a:rPr lang="en-US" sz="1400" dirty="0" smtClean="0"/>
              <a:t>China. </a:t>
            </a:r>
            <a:r>
              <a:rPr lang="en-US" sz="1400" dirty="0"/>
              <a:t>Here are some key points to consider</a:t>
            </a:r>
            <a:r>
              <a:rPr lang="en-US" sz="1400" dirty="0" smtClean="0"/>
              <a:t>:</a:t>
            </a:r>
          </a:p>
          <a:p>
            <a:pPr algn="just">
              <a:lnSpc>
                <a:spcPct val="150000"/>
              </a:lnSpc>
            </a:pPr>
            <a:endParaRPr lang="en-US" sz="300" dirty="0" smtClean="0"/>
          </a:p>
          <a:p>
            <a:pPr algn="just">
              <a:lnSpc>
                <a:spcPct val="150000"/>
              </a:lnSpc>
            </a:pPr>
            <a:r>
              <a:rPr lang="en-US" sz="1400" b="1" dirty="0" smtClean="0"/>
              <a:t>Research </a:t>
            </a:r>
            <a:r>
              <a:rPr lang="en-US" sz="1400" b="1" dirty="0"/>
              <a:t>and </a:t>
            </a:r>
            <a:r>
              <a:rPr lang="en-US" sz="1400" b="1" dirty="0" smtClean="0"/>
              <a:t>Familiarize</a:t>
            </a:r>
            <a:r>
              <a:rPr lang="en-US" sz="1400" dirty="0" smtClean="0"/>
              <a:t>: Global leaders should research </a:t>
            </a:r>
            <a:r>
              <a:rPr lang="en-US" sz="1400" dirty="0"/>
              <a:t>and familiarize </a:t>
            </a:r>
            <a:r>
              <a:rPr lang="en-US" sz="1400" dirty="0" smtClean="0"/>
              <a:t>with </a:t>
            </a:r>
            <a:r>
              <a:rPr lang="en-US" sz="1400" dirty="0"/>
              <a:t>the cultural aspects of </a:t>
            </a:r>
            <a:r>
              <a:rPr lang="en-US" sz="1400" dirty="0" smtClean="0"/>
              <a:t>the regions to understand </a:t>
            </a:r>
            <a:r>
              <a:rPr lang="en-US" sz="1400" dirty="0"/>
              <a:t>their customs, traditions, social norms, and business practices. This knowledge will help </a:t>
            </a:r>
            <a:r>
              <a:rPr lang="en-US" sz="1400" dirty="0" smtClean="0"/>
              <a:t>in dealing with </a:t>
            </a:r>
            <a:r>
              <a:rPr lang="en-US" sz="1400" dirty="0"/>
              <a:t>cultural differences and build stronger relationships with </a:t>
            </a:r>
            <a:r>
              <a:rPr lang="en-US" sz="1400" dirty="0" smtClean="0"/>
              <a:t>the </a:t>
            </a:r>
            <a:r>
              <a:rPr lang="en-US" sz="1400" dirty="0"/>
              <a:t>team members.</a:t>
            </a:r>
          </a:p>
          <a:p>
            <a:pPr algn="just">
              <a:lnSpc>
                <a:spcPct val="150000"/>
              </a:lnSpc>
            </a:pPr>
            <a:r>
              <a:rPr lang="en-US" sz="1400" b="1" dirty="0"/>
              <a:t>Avoid Assumptions and Stereotypes</a:t>
            </a:r>
            <a:r>
              <a:rPr lang="en-US" sz="1400" dirty="0"/>
              <a:t>: It's essential to avoid making assumptions or generalizations based on cultural </a:t>
            </a:r>
            <a:r>
              <a:rPr lang="en-US" sz="1400" dirty="0" smtClean="0"/>
              <a:t>stereotypes (</a:t>
            </a:r>
            <a:r>
              <a:rPr lang="en-US" sz="1400" dirty="0" smtClean="0"/>
              <a:t>Bake </a:t>
            </a:r>
            <a:r>
              <a:rPr lang="en-US" sz="1400" dirty="0"/>
              <a:t>and </a:t>
            </a:r>
            <a:r>
              <a:rPr lang="en-US" sz="1400" dirty="0" err="1" smtClean="0"/>
              <a:t>Beagan</a:t>
            </a:r>
            <a:r>
              <a:rPr lang="en-US" sz="1400" dirty="0"/>
              <a:t>,</a:t>
            </a:r>
            <a:r>
              <a:rPr lang="en-US" sz="1400" dirty="0" smtClean="0"/>
              <a:t> </a:t>
            </a:r>
            <a:r>
              <a:rPr lang="en-US" sz="1400" dirty="0"/>
              <a:t>2014</a:t>
            </a:r>
            <a:r>
              <a:rPr lang="en-US" sz="1400" dirty="0" smtClean="0"/>
              <a:t>). The leader should </a:t>
            </a:r>
            <a:r>
              <a:rPr lang="en-US" sz="1400" dirty="0"/>
              <a:t>e</a:t>
            </a:r>
            <a:r>
              <a:rPr lang="en-US" sz="1400" dirty="0" smtClean="0"/>
              <a:t>mbrace </a:t>
            </a:r>
            <a:r>
              <a:rPr lang="en-US" sz="1400" dirty="0"/>
              <a:t>diversity and value the different perspectives and experiences </a:t>
            </a:r>
            <a:r>
              <a:rPr lang="en-US" sz="1400" dirty="0" smtClean="0"/>
              <a:t>of </a:t>
            </a:r>
            <a:r>
              <a:rPr lang="en-US" sz="1400" dirty="0"/>
              <a:t>each team </a:t>
            </a:r>
            <a:r>
              <a:rPr lang="en-US" sz="1400" dirty="0" smtClean="0"/>
              <a:t>member.</a:t>
            </a:r>
            <a:endParaRPr lang="en-US" sz="1400" dirty="0"/>
          </a:p>
          <a:p>
            <a:pPr algn="just">
              <a:lnSpc>
                <a:spcPct val="150000"/>
              </a:lnSpc>
            </a:pPr>
            <a:r>
              <a:rPr lang="en-US" sz="1400" b="1" dirty="0"/>
              <a:t>Develop Cultural Sensitivity</a:t>
            </a:r>
            <a:r>
              <a:rPr lang="en-US" sz="1400" dirty="0"/>
              <a:t>: </a:t>
            </a:r>
            <a:r>
              <a:rPr lang="en-US" sz="1400" dirty="0" smtClean="0"/>
              <a:t>D</a:t>
            </a:r>
            <a:r>
              <a:rPr lang="en-US" sz="1400" dirty="0" smtClean="0"/>
              <a:t>evelop </a:t>
            </a:r>
            <a:r>
              <a:rPr lang="en-US" sz="1400" dirty="0"/>
              <a:t>cultural </a:t>
            </a:r>
            <a:r>
              <a:rPr lang="en-US" sz="1400" dirty="0" smtClean="0"/>
              <a:t>sensitivity by actively </a:t>
            </a:r>
            <a:r>
              <a:rPr lang="en-US" sz="1400" dirty="0" smtClean="0"/>
              <a:t>listening, observing </a:t>
            </a:r>
            <a:r>
              <a:rPr lang="en-US" sz="1400" dirty="0"/>
              <a:t>and </a:t>
            </a:r>
            <a:r>
              <a:rPr lang="en-US" sz="1400" dirty="0" smtClean="0"/>
              <a:t>learning </a:t>
            </a:r>
            <a:r>
              <a:rPr lang="en-US" sz="1400" dirty="0"/>
              <a:t>from </a:t>
            </a:r>
            <a:r>
              <a:rPr lang="en-US" sz="1400" dirty="0" smtClean="0"/>
              <a:t>the</a:t>
            </a:r>
            <a:r>
              <a:rPr lang="en-US" sz="1400" dirty="0" smtClean="0"/>
              <a:t> </a:t>
            </a:r>
            <a:r>
              <a:rPr lang="en-US" sz="1400" dirty="0"/>
              <a:t>team </a:t>
            </a:r>
            <a:r>
              <a:rPr lang="en-US" sz="1400" dirty="0" smtClean="0"/>
              <a:t>members. Being </a:t>
            </a:r>
            <a:r>
              <a:rPr lang="en-US" sz="1400" dirty="0"/>
              <a:t>open to understanding their viewpoints, beliefs, and </a:t>
            </a:r>
            <a:r>
              <a:rPr lang="en-US" sz="1400" dirty="0" smtClean="0"/>
              <a:t>values allows deeper </a:t>
            </a:r>
            <a:r>
              <a:rPr lang="en-US" sz="1400" dirty="0"/>
              <a:t>insights into their </a:t>
            </a:r>
            <a:r>
              <a:rPr lang="en-US" sz="1400" dirty="0" smtClean="0"/>
              <a:t>cultures </a:t>
            </a:r>
            <a:r>
              <a:rPr lang="en-US" sz="1400" dirty="0"/>
              <a:t>and be willing to adapt </a:t>
            </a:r>
            <a:r>
              <a:rPr lang="en-US" sz="1400" dirty="0" smtClean="0"/>
              <a:t>leaders’ perspectives </a:t>
            </a:r>
            <a:r>
              <a:rPr lang="en-US" sz="1400" dirty="0"/>
              <a:t>and approaches as necessary.</a:t>
            </a:r>
          </a:p>
          <a:p>
            <a:pPr algn="just">
              <a:lnSpc>
                <a:spcPct val="150000"/>
              </a:lnSpc>
            </a:pPr>
            <a:r>
              <a:rPr lang="en-US" sz="1400" b="1" dirty="0"/>
              <a:t>Be Aware of Non-Verbal Cues</a:t>
            </a:r>
            <a:r>
              <a:rPr lang="en-US" sz="1400" dirty="0"/>
              <a:t>: Non-verbal cues can vary across </a:t>
            </a:r>
            <a:r>
              <a:rPr lang="en-US" sz="1400" dirty="0" smtClean="0"/>
              <a:t>cultures </a:t>
            </a:r>
            <a:r>
              <a:rPr lang="en-US" sz="1400" dirty="0"/>
              <a:t>and understanding them is crucial for effective communication. Gestures, body language, and facial expressions can carry different meanings in different </a:t>
            </a:r>
            <a:r>
              <a:rPr lang="en-US" sz="1400" dirty="0" smtClean="0"/>
              <a:t>cultures. These </a:t>
            </a:r>
            <a:r>
              <a:rPr lang="en-US" sz="1400" dirty="0"/>
              <a:t>differences </a:t>
            </a:r>
            <a:r>
              <a:rPr lang="en-US" sz="1400" dirty="0" smtClean="0"/>
              <a:t>should be strongly considered and adapted to the </a:t>
            </a:r>
            <a:r>
              <a:rPr lang="en-US" sz="1400" dirty="0"/>
              <a:t>communication style accordingly to avoid misunderstandings and </a:t>
            </a:r>
            <a:r>
              <a:rPr lang="en-US" sz="1400" dirty="0" smtClean="0"/>
              <a:t>build better </a:t>
            </a:r>
            <a:r>
              <a:rPr lang="en-US" sz="1400" dirty="0"/>
              <a:t>connections.</a:t>
            </a:r>
          </a:p>
          <a:p>
            <a:pPr algn="just">
              <a:lnSpc>
                <a:spcPct val="150000"/>
              </a:lnSpc>
            </a:pPr>
            <a:r>
              <a:rPr lang="en-US" sz="1400" b="1" dirty="0" smtClean="0"/>
              <a:t>Build </a:t>
            </a:r>
            <a:r>
              <a:rPr lang="en-US" sz="1400" b="1" dirty="0"/>
              <a:t>an Inclusive Environment</a:t>
            </a:r>
            <a:r>
              <a:rPr lang="en-US" sz="1400" dirty="0"/>
              <a:t>: </a:t>
            </a:r>
            <a:r>
              <a:rPr lang="en-US" sz="1400" dirty="0" smtClean="0"/>
              <a:t>The environment should be inclusive that </a:t>
            </a:r>
            <a:r>
              <a:rPr lang="en-US" sz="1400" dirty="0"/>
              <a:t>celebrates diversity and encourages collaboration among team members. </a:t>
            </a:r>
            <a:r>
              <a:rPr lang="en-US" sz="1400" dirty="0" smtClean="0"/>
              <a:t>The leader should follow </a:t>
            </a:r>
            <a:r>
              <a:rPr lang="en-US" sz="1400" dirty="0" smtClean="0"/>
              <a:t>social justice leadership to p</a:t>
            </a:r>
            <a:r>
              <a:rPr lang="en-US" sz="1400" dirty="0" smtClean="0"/>
              <a:t>romote </a:t>
            </a:r>
            <a:r>
              <a:rPr lang="en-US" sz="1400" dirty="0"/>
              <a:t>a culture where everyone feels valued and respected, regardless of their cultural </a:t>
            </a:r>
            <a:r>
              <a:rPr lang="en-US" sz="1400" dirty="0" smtClean="0"/>
              <a:t>background is necessary to let team </a:t>
            </a:r>
            <a:r>
              <a:rPr lang="en-US" sz="1400" dirty="0"/>
              <a:t>members </a:t>
            </a:r>
            <a:r>
              <a:rPr lang="en-US" sz="1400" dirty="0" smtClean="0"/>
              <a:t>share </a:t>
            </a:r>
            <a:r>
              <a:rPr lang="en-US" sz="1400" dirty="0"/>
              <a:t>their cultural experiences, ideas, and </a:t>
            </a:r>
            <a:r>
              <a:rPr lang="en-US" sz="1400" dirty="0" smtClean="0"/>
              <a:t>perspectives (</a:t>
            </a:r>
            <a:r>
              <a:rPr lang="en-US" sz="1400" dirty="0"/>
              <a:t>Wang, </a:t>
            </a:r>
            <a:r>
              <a:rPr lang="en-US" sz="1400" dirty="0" smtClean="0"/>
              <a:t>2018</a:t>
            </a:r>
            <a:r>
              <a:rPr lang="en-US" sz="1400" dirty="0"/>
              <a:t>)</a:t>
            </a:r>
            <a:r>
              <a:rPr lang="en-US" sz="1400" dirty="0" smtClean="0"/>
              <a:t>.</a:t>
            </a:r>
            <a:endParaRPr lang="en-US" sz="1400" dirty="0"/>
          </a:p>
        </p:txBody>
      </p:sp>
      <p:sp>
        <p:nvSpPr>
          <p:cNvPr id="7" name="Rounded Rectangle 6"/>
          <p:cNvSpPr/>
          <p:nvPr/>
        </p:nvSpPr>
        <p:spPr>
          <a:xfrm>
            <a:off x="439782" y="139340"/>
            <a:ext cx="3705497" cy="705129"/>
          </a:xfrm>
          <a:prstGeom prst="round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pPr>
            <a:r>
              <a:rPr lang="en-US" b="1" dirty="0"/>
              <a:t>Understanding Cultural Differences</a:t>
            </a:r>
            <a:endParaRPr lang="en-US" dirty="0"/>
          </a:p>
        </p:txBody>
      </p:sp>
    </p:spTree>
    <p:extLst>
      <p:ext uri="{BB962C8B-B14F-4D97-AF65-F5344CB8AC3E}">
        <p14:creationId xmlns:p14="http://schemas.microsoft.com/office/powerpoint/2010/main" val="391727781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0" y="0"/>
            <a:ext cx="12192000" cy="6858000"/>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ounded Rectangle 5"/>
          <p:cNvSpPr/>
          <p:nvPr/>
        </p:nvSpPr>
        <p:spPr>
          <a:xfrm>
            <a:off x="439782" y="139340"/>
            <a:ext cx="3705497" cy="705129"/>
          </a:xfrm>
          <a:prstGeom prst="round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pPr>
            <a:r>
              <a:rPr lang="en-US" b="1" dirty="0"/>
              <a:t>Building Relationships and Trust</a:t>
            </a:r>
            <a:endParaRPr lang="en-US" dirty="0"/>
          </a:p>
        </p:txBody>
      </p:sp>
      <p:sp>
        <p:nvSpPr>
          <p:cNvPr id="4" name="Rectangle 3"/>
          <p:cNvSpPr/>
          <p:nvPr/>
        </p:nvSpPr>
        <p:spPr>
          <a:xfrm>
            <a:off x="439782" y="966129"/>
            <a:ext cx="11286308" cy="5355312"/>
          </a:xfrm>
          <a:prstGeom prst="rect">
            <a:avLst/>
          </a:prstGeom>
        </p:spPr>
        <p:txBody>
          <a:bodyPr wrap="square">
            <a:spAutoFit/>
          </a:bodyPr>
          <a:lstStyle/>
          <a:p>
            <a:pPr algn="just">
              <a:lnSpc>
                <a:spcPct val="150000"/>
              </a:lnSpc>
            </a:pPr>
            <a:r>
              <a:rPr lang="en-US" sz="1400" dirty="0" smtClean="0"/>
              <a:t>Building </a:t>
            </a:r>
            <a:r>
              <a:rPr lang="en-US" sz="1400" dirty="0"/>
              <a:t>strong relationships and trust is vital for effective </a:t>
            </a:r>
            <a:r>
              <a:rPr lang="en-US" sz="1400" dirty="0" smtClean="0"/>
              <a:t>leadership, </a:t>
            </a:r>
            <a:r>
              <a:rPr lang="en-US" sz="1400" dirty="0"/>
              <a:t>especially </a:t>
            </a:r>
            <a:r>
              <a:rPr lang="en-US" sz="1400" dirty="0" smtClean="0"/>
              <a:t>for </a:t>
            </a:r>
            <a:r>
              <a:rPr lang="en-US" sz="1400" dirty="0"/>
              <a:t>managing international teams. Here are some strategies to consider:</a:t>
            </a:r>
          </a:p>
          <a:p>
            <a:pPr algn="just">
              <a:lnSpc>
                <a:spcPct val="150000"/>
              </a:lnSpc>
            </a:pPr>
            <a:r>
              <a:rPr lang="en-US" sz="1400" b="1" dirty="0"/>
              <a:t>Invest Time in Getting to </a:t>
            </a:r>
            <a:r>
              <a:rPr lang="en-US" sz="1400" b="1" dirty="0" smtClean="0"/>
              <a:t>Know the </a:t>
            </a:r>
            <a:r>
              <a:rPr lang="en-US" sz="1400" b="1" dirty="0"/>
              <a:t>Team Members</a:t>
            </a:r>
            <a:r>
              <a:rPr lang="en-US" sz="1400" dirty="0"/>
              <a:t>: </a:t>
            </a:r>
            <a:r>
              <a:rPr lang="en-US" sz="1400" dirty="0" smtClean="0"/>
              <a:t>Leaders should consider providing time to </a:t>
            </a:r>
            <a:r>
              <a:rPr lang="en-US" sz="1400" dirty="0"/>
              <a:t>individually get to know </a:t>
            </a:r>
            <a:r>
              <a:rPr lang="en-US" sz="1400" dirty="0" smtClean="0"/>
              <a:t>the </a:t>
            </a:r>
            <a:r>
              <a:rPr lang="en-US" sz="1400" dirty="0"/>
              <a:t>team </a:t>
            </a:r>
            <a:r>
              <a:rPr lang="en-US" sz="1400" dirty="0" smtClean="0"/>
              <a:t>members and think of it as an investment. Understanding </a:t>
            </a:r>
            <a:r>
              <a:rPr lang="en-US" sz="1400" dirty="0"/>
              <a:t>their aspirations, goals, strengths, and areas for </a:t>
            </a:r>
            <a:r>
              <a:rPr lang="en-US" sz="1400" dirty="0" smtClean="0"/>
              <a:t>development by engaging in conversation increases employee motivation (</a:t>
            </a:r>
            <a:r>
              <a:rPr lang="en-US" sz="1400" dirty="0" err="1" smtClean="0"/>
              <a:t>Ospina</a:t>
            </a:r>
            <a:r>
              <a:rPr lang="en-US" sz="1400" dirty="0" smtClean="0"/>
              <a:t>, 2017</a:t>
            </a:r>
            <a:r>
              <a:rPr lang="en-US" sz="1400" dirty="0" smtClean="0"/>
              <a:t>). They like the genuine </a:t>
            </a:r>
            <a:r>
              <a:rPr lang="en-US" sz="1400" dirty="0"/>
              <a:t>interest </a:t>
            </a:r>
            <a:r>
              <a:rPr lang="en-US" sz="1400" dirty="0" smtClean="0"/>
              <a:t>of leaders in </a:t>
            </a:r>
            <a:r>
              <a:rPr lang="en-US" sz="1400" dirty="0"/>
              <a:t>their personal and professional </a:t>
            </a:r>
            <a:r>
              <a:rPr lang="en-US" sz="1400" dirty="0" smtClean="0"/>
              <a:t>lives. It demonstrates </a:t>
            </a:r>
            <a:r>
              <a:rPr lang="en-US" sz="1400" dirty="0"/>
              <a:t>that </a:t>
            </a:r>
            <a:r>
              <a:rPr lang="en-US" sz="1400" dirty="0" smtClean="0"/>
              <a:t>the leader values </a:t>
            </a:r>
            <a:r>
              <a:rPr lang="en-US" sz="1400" dirty="0"/>
              <a:t>their unique contributions to the team.</a:t>
            </a:r>
          </a:p>
          <a:p>
            <a:pPr algn="just">
              <a:lnSpc>
                <a:spcPct val="150000"/>
              </a:lnSpc>
            </a:pPr>
            <a:r>
              <a:rPr lang="en-US" sz="1400" b="1" dirty="0"/>
              <a:t>Encourage Open and Transparent Communication</a:t>
            </a:r>
            <a:r>
              <a:rPr lang="en-US" sz="1400" dirty="0" smtClean="0"/>
              <a:t>: Building </a:t>
            </a:r>
            <a:r>
              <a:rPr lang="en-US" sz="1400" dirty="0"/>
              <a:t>a culture of open and transparent </a:t>
            </a:r>
            <a:r>
              <a:rPr lang="en-US" sz="1400" dirty="0" smtClean="0"/>
              <a:t>communication and </a:t>
            </a:r>
            <a:r>
              <a:rPr lang="en-US" sz="1400" dirty="0" smtClean="0"/>
              <a:t>c</a:t>
            </a:r>
            <a:r>
              <a:rPr lang="en-US" sz="1400" dirty="0" smtClean="0"/>
              <a:t>reating </a:t>
            </a:r>
            <a:r>
              <a:rPr lang="en-US" sz="1400" dirty="0"/>
              <a:t>an environment where team members feel </a:t>
            </a:r>
            <a:r>
              <a:rPr lang="en-US" sz="1400" dirty="0" smtClean="0"/>
              <a:t>comfortable helps them express </a:t>
            </a:r>
            <a:r>
              <a:rPr lang="en-US" sz="1400" dirty="0"/>
              <a:t>their concerns, ideas, and </a:t>
            </a:r>
            <a:r>
              <a:rPr lang="en-US" sz="1400" dirty="0" smtClean="0"/>
              <a:t>feedback (Lee et al., 2021). A global leader should actively </a:t>
            </a:r>
            <a:r>
              <a:rPr lang="en-US" sz="1400" dirty="0"/>
              <a:t>listen to their perspectives and validate their contributions. </a:t>
            </a:r>
            <a:r>
              <a:rPr lang="en-US" sz="1400" dirty="0" smtClean="0"/>
              <a:t>As well as provide </a:t>
            </a:r>
            <a:r>
              <a:rPr lang="en-US" sz="1400" dirty="0"/>
              <a:t>opportunities for open dialogue through regular team meetings, one-on-one discussions, and feedback sessions.</a:t>
            </a:r>
          </a:p>
          <a:p>
            <a:pPr algn="just">
              <a:lnSpc>
                <a:spcPct val="150000"/>
              </a:lnSpc>
            </a:pPr>
            <a:r>
              <a:rPr lang="en-US" sz="1400" b="1" dirty="0"/>
              <a:t>Lead by Example</a:t>
            </a:r>
            <a:r>
              <a:rPr lang="en-US" sz="1400" dirty="0"/>
              <a:t>: As a leader, it's important to lead by example. </a:t>
            </a:r>
            <a:r>
              <a:rPr lang="en-US" sz="1400" dirty="0" smtClean="0"/>
              <a:t>The t</a:t>
            </a:r>
            <a:r>
              <a:rPr lang="en-US" sz="1400" dirty="0" smtClean="0"/>
              <a:t>eam </a:t>
            </a:r>
            <a:r>
              <a:rPr lang="en-US" sz="1400" dirty="0"/>
              <a:t>members </a:t>
            </a:r>
            <a:r>
              <a:rPr lang="en-US" sz="1400" dirty="0" smtClean="0"/>
              <a:t>will most likely </a:t>
            </a:r>
            <a:r>
              <a:rPr lang="en-US" sz="1400" dirty="0"/>
              <a:t>trust and respect </a:t>
            </a:r>
            <a:r>
              <a:rPr lang="en-US" sz="1400" dirty="0" smtClean="0"/>
              <a:t>one as a leader when they see transparency in </a:t>
            </a:r>
            <a:r>
              <a:rPr lang="en-US" sz="1400" dirty="0"/>
              <a:t>actions and </a:t>
            </a:r>
            <a:r>
              <a:rPr lang="en-US" sz="1400" dirty="0" smtClean="0"/>
              <a:t>communication, </a:t>
            </a:r>
            <a:r>
              <a:rPr lang="en-US" sz="1400" dirty="0" smtClean="0"/>
              <a:t>integrity</a:t>
            </a:r>
            <a:r>
              <a:rPr lang="en-US" sz="1400" dirty="0"/>
              <a:t>, consistency, and fairness </a:t>
            </a:r>
            <a:r>
              <a:rPr lang="en-US" sz="1400" dirty="0" smtClean="0"/>
              <a:t>in decision-making </a:t>
            </a:r>
            <a:r>
              <a:rPr lang="en-US" sz="1400" dirty="0"/>
              <a:t>processes. </a:t>
            </a:r>
            <a:endParaRPr lang="en-US" sz="1400" dirty="0" smtClean="0"/>
          </a:p>
          <a:p>
            <a:pPr algn="just">
              <a:lnSpc>
                <a:spcPct val="150000"/>
              </a:lnSpc>
            </a:pPr>
            <a:r>
              <a:rPr lang="en-US" sz="1400" b="1" dirty="0" smtClean="0"/>
              <a:t>Bridge </a:t>
            </a:r>
            <a:r>
              <a:rPr lang="en-US" sz="1400" b="1" dirty="0"/>
              <a:t>Cultural Gaps with Team-Building Activities</a:t>
            </a:r>
            <a:r>
              <a:rPr lang="en-US" sz="1400" dirty="0"/>
              <a:t>: Organize team-building activities that promote understanding and respect among team members from different cultural backgrounds. </a:t>
            </a:r>
            <a:r>
              <a:rPr lang="en-US" sz="1400" dirty="0" smtClean="0"/>
              <a:t>Such as exchange </a:t>
            </a:r>
            <a:r>
              <a:rPr lang="en-US" sz="1400" dirty="0"/>
              <a:t>events, sharing traditional meals, or engaging in collaborative projects. </a:t>
            </a:r>
            <a:r>
              <a:rPr lang="en-US" sz="1400" dirty="0" smtClean="0"/>
              <a:t>The leader </a:t>
            </a:r>
            <a:r>
              <a:rPr lang="en-US" sz="1400" dirty="0" smtClean="0"/>
              <a:t>can establish stronger </a:t>
            </a:r>
            <a:r>
              <a:rPr lang="en-US" sz="1400" dirty="0"/>
              <a:t>relationships and a more cohesive </a:t>
            </a:r>
            <a:r>
              <a:rPr lang="en-US" sz="1400" dirty="0" smtClean="0"/>
              <a:t>team by </a:t>
            </a:r>
            <a:r>
              <a:rPr lang="en-US" sz="1400" dirty="0"/>
              <a:t>creating opportunities for team members to connect on a personal </a:t>
            </a:r>
            <a:r>
              <a:rPr lang="en-US" sz="1400" dirty="0" smtClean="0"/>
              <a:t>level (</a:t>
            </a:r>
            <a:r>
              <a:rPr lang="en-US" sz="1400" dirty="0" smtClean="0"/>
              <a:t>Dong et al., 2017</a:t>
            </a:r>
            <a:r>
              <a:rPr lang="en-US" dirty="0" smtClean="0"/>
              <a:t>)</a:t>
            </a:r>
            <a:r>
              <a:rPr lang="en-US" sz="1400" dirty="0" smtClean="0"/>
              <a:t>.</a:t>
            </a:r>
            <a:endParaRPr lang="en-US" sz="1400" dirty="0"/>
          </a:p>
          <a:p>
            <a:pPr algn="just">
              <a:lnSpc>
                <a:spcPct val="150000"/>
              </a:lnSpc>
            </a:pPr>
            <a:r>
              <a:rPr lang="en-US" sz="1400" b="1" dirty="0"/>
              <a:t>Recognize and Appreciate Contributions</a:t>
            </a:r>
            <a:r>
              <a:rPr lang="en-US" sz="1400" dirty="0"/>
              <a:t>: Recognize and appreciate the contributions of </a:t>
            </a:r>
            <a:r>
              <a:rPr lang="en-US" sz="1400" dirty="0" smtClean="0"/>
              <a:t>the </a:t>
            </a:r>
            <a:r>
              <a:rPr lang="en-US" sz="1400" dirty="0"/>
              <a:t>team </a:t>
            </a:r>
            <a:r>
              <a:rPr lang="en-US" sz="1400" dirty="0" smtClean="0"/>
              <a:t>members and </a:t>
            </a:r>
            <a:r>
              <a:rPr lang="en-US" sz="1400" dirty="0"/>
              <a:t>c</a:t>
            </a:r>
            <a:r>
              <a:rPr lang="en-US" sz="1400" dirty="0" smtClean="0"/>
              <a:t>elebrate </a:t>
            </a:r>
            <a:r>
              <a:rPr lang="en-US" sz="1400" dirty="0"/>
              <a:t>their achievements and publicly acknowledge their efforts. This </a:t>
            </a:r>
            <a:r>
              <a:rPr lang="en-US" sz="1400" dirty="0" smtClean="0"/>
              <a:t>will develop </a:t>
            </a:r>
            <a:r>
              <a:rPr lang="en-US" sz="1400" dirty="0"/>
              <a:t>a positive work environment and </a:t>
            </a:r>
            <a:r>
              <a:rPr lang="en-US" sz="1400" dirty="0" smtClean="0"/>
              <a:t>encourage </a:t>
            </a:r>
            <a:r>
              <a:rPr lang="en-US" sz="1400" dirty="0"/>
              <a:t>team members to continue performing at their best. </a:t>
            </a:r>
          </a:p>
        </p:txBody>
      </p:sp>
    </p:spTree>
    <p:extLst>
      <p:ext uri="{BB962C8B-B14F-4D97-AF65-F5344CB8AC3E}">
        <p14:creationId xmlns:p14="http://schemas.microsoft.com/office/powerpoint/2010/main" val="56853760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0" y="0"/>
            <a:ext cx="12192000" cy="6858000"/>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ounded Rectangle 5"/>
          <p:cNvSpPr/>
          <p:nvPr/>
        </p:nvSpPr>
        <p:spPr>
          <a:xfrm>
            <a:off x="261257" y="112684"/>
            <a:ext cx="2286001" cy="487677"/>
          </a:xfrm>
          <a:prstGeom prst="round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b="1" dirty="0"/>
              <a:t>Adapting Leadership Styles</a:t>
            </a:r>
            <a:endParaRPr lang="en-US" sz="1400" dirty="0"/>
          </a:p>
        </p:txBody>
      </p:sp>
      <p:sp>
        <p:nvSpPr>
          <p:cNvPr id="4" name="Rectangle 3"/>
          <p:cNvSpPr/>
          <p:nvPr/>
        </p:nvSpPr>
        <p:spPr>
          <a:xfrm>
            <a:off x="261257" y="600361"/>
            <a:ext cx="11721737" cy="6301725"/>
          </a:xfrm>
          <a:prstGeom prst="rect">
            <a:avLst/>
          </a:prstGeom>
        </p:spPr>
        <p:txBody>
          <a:bodyPr wrap="square">
            <a:spAutoFit/>
          </a:bodyPr>
          <a:lstStyle/>
          <a:p>
            <a:pPr algn="just">
              <a:lnSpc>
                <a:spcPct val="150000"/>
              </a:lnSpc>
            </a:pPr>
            <a:r>
              <a:rPr lang="en-US" sz="1300" dirty="0" smtClean="0"/>
              <a:t>Flexibility in leadership styles is essential when managing teams across different cultures. </a:t>
            </a:r>
            <a:r>
              <a:rPr lang="en-US" sz="1300" dirty="0" smtClean="0"/>
              <a:t>The following </a:t>
            </a:r>
            <a:r>
              <a:rPr lang="en-US" sz="1300" dirty="0" smtClean="0"/>
              <a:t>leadership models </a:t>
            </a:r>
            <a:r>
              <a:rPr lang="en-US" sz="1300" dirty="0" smtClean="0"/>
              <a:t>can </a:t>
            </a:r>
            <a:r>
              <a:rPr lang="en-US" sz="1300" dirty="0" smtClean="0"/>
              <a:t>help in adapting own approach</a:t>
            </a:r>
            <a:r>
              <a:rPr lang="en-US" sz="1300" dirty="0" smtClean="0"/>
              <a:t>:</a:t>
            </a:r>
          </a:p>
          <a:p>
            <a:pPr algn="just">
              <a:lnSpc>
                <a:spcPct val="150000"/>
              </a:lnSpc>
            </a:pPr>
            <a:r>
              <a:rPr lang="en-US" sz="1300" b="1" dirty="0" smtClean="0"/>
              <a:t>Hofstede's Cultural Dimensions</a:t>
            </a:r>
            <a:r>
              <a:rPr lang="en-US" sz="1300" dirty="0" smtClean="0"/>
              <a:t>: </a:t>
            </a:r>
            <a:r>
              <a:rPr lang="en-US" sz="1300" dirty="0" smtClean="0"/>
              <a:t>Understand Hofstede's </a:t>
            </a:r>
            <a:r>
              <a:rPr lang="en-US" sz="1300" dirty="0" smtClean="0"/>
              <a:t>cultural </a:t>
            </a:r>
            <a:r>
              <a:rPr lang="en-US" sz="1300" dirty="0" smtClean="0"/>
              <a:t>dimensions that provide </a:t>
            </a:r>
            <a:r>
              <a:rPr lang="en-US" sz="1300" dirty="0" smtClean="0"/>
              <a:t>insights into cultural differences. </a:t>
            </a:r>
            <a:r>
              <a:rPr lang="en-US" sz="1300" dirty="0" smtClean="0"/>
              <a:t>The </a:t>
            </a:r>
            <a:r>
              <a:rPr lang="en-US" sz="1300" dirty="0" smtClean="0"/>
              <a:t>dimensions </a:t>
            </a:r>
            <a:r>
              <a:rPr lang="en-US" sz="1300" dirty="0" smtClean="0"/>
              <a:t>are uncertainty </a:t>
            </a:r>
            <a:r>
              <a:rPr lang="en-US" sz="1300" dirty="0"/>
              <a:t>avoidance, </a:t>
            </a:r>
            <a:r>
              <a:rPr lang="en-US" sz="1300" dirty="0" smtClean="0"/>
              <a:t>individualism </a:t>
            </a:r>
            <a:r>
              <a:rPr lang="en-US" sz="1300" dirty="0" smtClean="0"/>
              <a:t>vs. collectivism, </a:t>
            </a:r>
            <a:r>
              <a:rPr lang="en-US" sz="1300" dirty="0"/>
              <a:t>power distance, masculinity-femininity, and short vs. long-term </a:t>
            </a:r>
            <a:r>
              <a:rPr lang="en-US" sz="1300" dirty="0" smtClean="0"/>
              <a:t>orientation (</a:t>
            </a:r>
            <a:r>
              <a:rPr lang="en-US" sz="1300" dirty="0" err="1"/>
              <a:t>Vasile</a:t>
            </a:r>
            <a:r>
              <a:rPr lang="en-US" sz="1300" dirty="0"/>
              <a:t>, </a:t>
            </a:r>
            <a:r>
              <a:rPr lang="en-US" sz="1300" dirty="0" smtClean="0"/>
              <a:t>2016</a:t>
            </a:r>
            <a:r>
              <a:rPr lang="en-US" sz="1300" dirty="0"/>
              <a:t>). </a:t>
            </a:r>
            <a:r>
              <a:rPr lang="en-US" sz="1300" dirty="0" smtClean="0"/>
              <a:t>Understanding these dimensions can </a:t>
            </a:r>
            <a:r>
              <a:rPr lang="en-US" sz="1300" dirty="0" smtClean="0"/>
              <a:t>help global leaders adapt their </a:t>
            </a:r>
            <a:r>
              <a:rPr lang="en-US" sz="1300" dirty="0" smtClean="0"/>
              <a:t>leadership </a:t>
            </a:r>
            <a:r>
              <a:rPr lang="en-US" sz="1300" dirty="0" smtClean="0"/>
              <a:t>styles according the situation. </a:t>
            </a:r>
            <a:r>
              <a:rPr lang="en-US" sz="1300" dirty="0" smtClean="0"/>
              <a:t>For example, </a:t>
            </a:r>
            <a:r>
              <a:rPr lang="en-US" sz="1300" dirty="0" smtClean="0"/>
              <a:t>it is expected to have authoritative leaders in </a:t>
            </a:r>
            <a:r>
              <a:rPr lang="en-US" sz="1300" dirty="0" smtClean="0"/>
              <a:t>cultures with high power </a:t>
            </a:r>
            <a:r>
              <a:rPr lang="en-US" sz="1300" dirty="0" smtClean="0"/>
              <a:t>distance and </a:t>
            </a:r>
            <a:r>
              <a:rPr lang="en-US" sz="1300" dirty="0" smtClean="0"/>
              <a:t>a </a:t>
            </a:r>
            <a:r>
              <a:rPr lang="en-US" sz="1300" dirty="0"/>
              <a:t>participative leadership style may be more </a:t>
            </a:r>
            <a:r>
              <a:rPr lang="en-US" sz="1300" dirty="0" smtClean="0"/>
              <a:t>effective in </a:t>
            </a:r>
            <a:r>
              <a:rPr lang="en-US" sz="1300" dirty="0" smtClean="0"/>
              <a:t>cultures with low power </a:t>
            </a:r>
            <a:r>
              <a:rPr lang="en-US" sz="1300" dirty="0" smtClean="0"/>
              <a:t>distance.</a:t>
            </a:r>
            <a:endParaRPr lang="en-US" sz="1300" dirty="0" smtClean="0"/>
          </a:p>
          <a:p>
            <a:pPr algn="just">
              <a:lnSpc>
                <a:spcPct val="150000"/>
              </a:lnSpc>
            </a:pPr>
            <a:r>
              <a:rPr lang="en-US" sz="1300" b="1" dirty="0" smtClean="0"/>
              <a:t>GLOBE Leadership Dimensions</a:t>
            </a:r>
            <a:r>
              <a:rPr lang="en-US" sz="1300" dirty="0" smtClean="0"/>
              <a:t>: The Global Leadership and Organizational Behavior Effectiveness (GLOBE) study identified </a:t>
            </a:r>
            <a:r>
              <a:rPr lang="en-US" sz="1300" dirty="0" smtClean="0"/>
              <a:t> some leadership </a:t>
            </a:r>
            <a:r>
              <a:rPr lang="en-US" sz="1300" dirty="0" smtClean="0"/>
              <a:t>dimensions that vary across cultures. These dimensions </a:t>
            </a:r>
            <a:r>
              <a:rPr lang="en-US" sz="1300" dirty="0" smtClean="0"/>
              <a:t>are </a:t>
            </a:r>
            <a:r>
              <a:rPr lang="en-US" sz="1300" dirty="0" smtClean="0"/>
              <a:t>assertiveness, </a:t>
            </a:r>
            <a:r>
              <a:rPr lang="en-US" sz="1300" dirty="0"/>
              <a:t>p</a:t>
            </a:r>
            <a:r>
              <a:rPr lang="fr-FR" sz="1300" dirty="0" err="1"/>
              <a:t>ower</a:t>
            </a:r>
            <a:r>
              <a:rPr lang="fr-FR" sz="1300" dirty="0"/>
              <a:t> distance</a:t>
            </a:r>
            <a:r>
              <a:rPr lang="fr-FR" sz="1300" dirty="0" smtClean="0"/>
              <a:t>, </a:t>
            </a:r>
            <a:r>
              <a:rPr lang="fr-FR" sz="1300" dirty="0" err="1"/>
              <a:t>uncertainty</a:t>
            </a:r>
            <a:r>
              <a:rPr lang="fr-FR" sz="1300" dirty="0"/>
              <a:t> </a:t>
            </a:r>
            <a:r>
              <a:rPr lang="fr-FR" sz="1300" dirty="0" err="1"/>
              <a:t>avoidance</a:t>
            </a:r>
            <a:r>
              <a:rPr lang="fr-FR" sz="1300" dirty="0"/>
              <a:t>, </a:t>
            </a:r>
            <a:r>
              <a:rPr lang="en-US" sz="1300" dirty="0" smtClean="0"/>
              <a:t>gender egalitarianism,</a:t>
            </a:r>
            <a:r>
              <a:rPr lang="fr-FR" sz="1300" dirty="0" smtClean="0"/>
              <a:t> performance orientation, future orientation</a:t>
            </a:r>
            <a:r>
              <a:rPr lang="en-US" sz="1300" dirty="0" smtClean="0"/>
              <a:t> </a:t>
            </a:r>
            <a:r>
              <a:rPr lang="en-US" sz="1300" dirty="0" smtClean="0"/>
              <a:t>and </a:t>
            </a:r>
            <a:r>
              <a:rPr lang="en-US" sz="1300" dirty="0"/>
              <a:t>more (</a:t>
            </a:r>
            <a:r>
              <a:rPr lang="en-US" sz="1300" dirty="0" err="1" smtClean="0"/>
              <a:t>Javidan</a:t>
            </a:r>
            <a:r>
              <a:rPr lang="en-US" sz="1300" dirty="0" smtClean="0"/>
              <a:t> et al., 2016). If a leader can</a:t>
            </a:r>
            <a:r>
              <a:rPr lang="en-US" sz="1300" dirty="0" smtClean="0"/>
              <a:t> understand </a:t>
            </a:r>
            <a:r>
              <a:rPr lang="en-US" sz="1300" dirty="0" smtClean="0"/>
              <a:t>the cultural expectations and values </a:t>
            </a:r>
            <a:r>
              <a:rPr lang="en-US" sz="1300" dirty="0" smtClean="0"/>
              <a:t>that these dimensions have he/she can </a:t>
            </a:r>
            <a:r>
              <a:rPr lang="en-US" sz="1300" dirty="0" smtClean="0"/>
              <a:t>tailor </a:t>
            </a:r>
            <a:r>
              <a:rPr lang="en-US" sz="1300" dirty="0" smtClean="0"/>
              <a:t>his/her </a:t>
            </a:r>
            <a:r>
              <a:rPr lang="en-US" sz="1300" dirty="0" smtClean="0"/>
              <a:t>leadership approach to be more effective. For </a:t>
            </a:r>
            <a:r>
              <a:rPr lang="en-US" sz="1300" dirty="0" smtClean="0"/>
              <a:t>example</a:t>
            </a:r>
            <a:r>
              <a:rPr lang="en-US" sz="1300" dirty="0" smtClean="0"/>
              <a:t>, </a:t>
            </a:r>
            <a:r>
              <a:rPr lang="en-US" sz="1300" dirty="0"/>
              <a:t>leaders may need to be more direct and assertive in their communication and </a:t>
            </a:r>
            <a:r>
              <a:rPr lang="en-US" sz="1300" dirty="0" smtClean="0"/>
              <a:t>decision-making in </a:t>
            </a:r>
            <a:r>
              <a:rPr lang="en-US" sz="1300" dirty="0" smtClean="0"/>
              <a:t>cultures with high </a:t>
            </a:r>
            <a:r>
              <a:rPr lang="en-US" sz="1300" dirty="0" smtClean="0"/>
              <a:t>assertiveness.</a:t>
            </a:r>
            <a:endParaRPr lang="en-US" sz="1300" dirty="0" smtClean="0"/>
          </a:p>
          <a:p>
            <a:pPr algn="just">
              <a:lnSpc>
                <a:spcPct val="150000"/>
              </a:lnSpc>
            </a:pPr>
            <a:r>
              <a:rPr lang="en-US" sz="1300" b="1" dirty="0" smtClean="0"/>
              <a:t>Situational </a:t>
            </a:r>
            <a:r>
              <a:rPr lang="en-US" sz="1300" b="1" dirty="0"/>
              <a:t>Leadership</a:t>
            </a:r>
            <a:r>
              <a:rPr lang="en-US" sz="1300" dirty="0"/>
              <a:t>: </a:t>
            </a:r>
            <a:r>
              <a:rPr lang="en-US" sz="1300" dirty="0" smtClean="0"/>
              <a:t>Adopt </a:t>
            </a:r>
            <a:r>
              <a:rPr lang="en-US" sz="1300" dirty="0" smtClean="0"/>
              <a:t>the situational leadership </a:t>
            </a:r>
            <a:r>
              <a:rPr lang="en-US" sz="1300" dirty="0" smtClean="0"/>
              <a:t>model. This model suggests </a:t>
            </a:r>
            <a:r>
              <a:rPr lang="en-US" sz="1300" dirty="0" smtClean="0"/>
              <a:t>that effective leadership depends on adapting </a:t>
            </a:r>
            <a:r>
              <a:rPr lang="en-US" sz="1300" dirty="0" smtClean="0"/>
              <a:t>own </a:t>
            </a:r>
            <a:r>
              <a:rPr lang="en-US" sz="1300" dirty="0" smtClean="0"/>
              <a:t>style to the specific needs of </a:t>
            </a:r>
            <a:r>
              <a:rPr lang="en-US" sz="1300" dirty="0" smtClean="0"/>
              <a:t>the </a:t>
            </a:r>
            <a:r>
              <a:rPr lang="en-US" sz="1300" dirty="0" smtClean="0"/>
              <a:t>team members and the </a:t>
            </a:r>
            <a:r>
              <a:rPr lang="en-US" sz="1300" dirty="0" smtClean="0"/>
              <a:t>operating areas </a:t>
            </a:r>
            <a:r>
              <a:rPr lang="en-US" sz="1300" dirty="0" smtClean="0"/>
              <a:t>(Nawaz and Khan</a:t>
            </a:r>
            <a:r>
              <a:rPr lang="en-US" sz="1300" dirty="0"/>
              <a:t>,</a:t>
            </a:r>
            <a:r>
              <a:rPr lang="en-US" sz="1300" dirty="0" smtClean="0"/>
              <a:t> </a:t>
            </a:r>
            <a:r>
              <a:rPr lang="en-US" sz="1300" dirty="0"/>
              <a:t>2016). </a:t>
            </a:r>
            <a:r>
              <a:rPr lang="en-US" sz="1300" dirty="0" smtClean="0"/>
              <a:t>As of this model a leader needs to a</a:t>
            </a:r>
            <a:r>
              <a:rPr lang="en-US" sz="1300" dirty="0" smtClean="0"/>
              <a:t>ssess </a:t>
            </a:r>
            <a:r>
              <a:rPr lang="en-US" sz="1300" dirty="0" smtClean="0"/>
              <a:t>the </a:t>
            </a:r>
            <a:r>
              <a:rPr lang="en-US" sz="1300" dirty="0" smtClean="0"/>
              <a:t>capabilities </a:t>
            </a:r>
            <a:r>
              <a:rPr lang="en-US" sz="1300" dirty="0" smtClean="0"/>
              <a:t>of </a:t>
            </a:r>
            <a:r>
              <a:rPr lang="en-US" sz="1300" dirty="0" smtClean="0"/>
              <a:t>the </a:t>
            </a:r>
            <a:r>
              <a:rPr lang="en-US" sz="1300" dirty="0" smtClean="0"/>
              <a:t>team members and adjust </a:t>
            </a:r>
            <a:r>
              <a:rPr lang="en-US" sz="1300" dirty="0" smtClean="0"/>
              <a:t>the</a:t>
            </a:r>
            <a:r>
              <a:rPr lang="en-US" sz="1300" dirty="0" smtClean="0"/>
              <a:t> </a:t>
            </a:r>
            <a:r>
              <a:rPr lang="en-US" sz="1300" dirty="0" smtClean="0"/>
              <a:t>leadership approach </a:t>
            </a:r>
            <a:r>
              <a:rPr lang="en-US" sz="1300" dirty="0" smtClean="0"/>
              <a:t>as required.</a:t>
            </a:r>
            <a:endParaRPr lang="en-US" sz="1300" dirty="0" smtClean="0"/>
          </a:p>
          <a:p>
            <a:pPr algn="just">
              <a:lnSpc>
                <a:spcPct val="150000"/>
              </a:lnSpc>
            </a:pPr>
            <a:r>
              <a:rPr lang="en-US" sz="1300" dirty="0" smtClean="0"/>
              <a:t>The following strategies </a:t>
            </a:r>
            <a:r>
              <a:rPr lang="en-US" sz="1300" dirty="0"/>
              <a:t>can </a:t>
            </a:r>
            <a:r>
              <a:rPr lang="en-US" sz="1300" dirty="0" smtClean="0"/>
              <a:t>help to adapt </a:t>
            </a:r>
            <a:r>
              <a:rPr lang="en-US" sz="1300" dirty="0"/>
              <a:t>leadership style </a:t>
            </a:r>
            <a:r>
              <a:rPr lang="en-US" sz="1300" dirty="0" smtClean="0"/>
              <a:t>effectively:</a:t>
            </a:r>
            <a:endParaRPr lang="en-US" sz="1300" dirty="0" smtClean="0"/>
          </a:p>
          <a:p>
            <a:pPr algn="just">
              <a:lnSpc>
                <a:spcPct val="150000"/>
              </a:lnSpc>
            </a:pPr>
            <a:r>
              <a:rPr lang="en-US" sz="1300" b="1" dirty="0" smtClean="0"/>
              <a:t>Cultural Sensitivity</a:t>
            </a:r>
            <a:r>
              <a:rPr lang="en-US" sz="1300" dirty="0" smtClean="0"/>
              <a:t>: </a:t>
            </a:r>
            <a:r>
              <a:rPr lang="en-US" sz="1300" dirty="0" smtClean="0"/>
              <a:t>Develop cultural sensitivity by learning about the cultural values, norms, and expectations of the team members. This knowledge will help in adjusting leadership styles and behaviors to suit their cultural preferences.</a:t>
            </a:r>
          </a:p>
          <a:p>
            <a:pPr algn="just">
              <a:lnSpc>
                <a:spcPct val="150000"/>
              </a:lnSpc>
            </a:pPr>
            <a:r>
              <a:rPr lang="en-US" sz="1200" b="1" dirty="0" smtClean="0"/>
              <a:t>Individualized </a:t>
            </a:r>
            <a:r>
              <a:rPr lang="en-US" sz="1200" b="1" dirty="0"/>
              <a:t>Approach</a:t>
            </a:r>
            <a:r>
              <a:rPr lang="en-US" sz="1200" dirty="0"/>
              <a:t>: Recognize that each team member is unique and may respond differently to leadership styles. Take the time to understand their strengths, weaknesses, and motivations. Adapt </a:t>
            </a:r>
            <a:r>
              <a:rPr lang="en-US" sz="1200" dirty="0" smtClean="0"/>
              <a:t>the </a:t>
            </a:r>
            <a:r>
              <a:rPr lang="en-US" sz="1200" dirty="0"/>
              <a:t>leadership style to meet their individual needs and aspirations.</a:t>
            </a:r>
          </a:p>
          <a:p>
            <a:pPr algn="just">
              <a:lnSpc>
                <a:spcPct val="150000"/>
              </a:lnSpc>
            </a:pPr>
            <a:r>
              <a:rPr lang="en-US" sz="1200" b="1" dirty="0"/>
              <a:t>Continuous Learning</a:t>
            </a:r>
            <a:r>
              <a:rPr lang="en-US" sz="1200" dirty="0"/>
              <a:t>: Stay curious and open-minded. Continuously </a:t>
            </a:r>
            <a:r>
              <a:rPr lang="en-US" sz="1200" dirty="0" smtClean="0"/>
              <a:t>learn about </a:t>
            </a:r>
            <a:r>
              <a:rPr lang="en-US" sz="1200" dirty="0"/>
              <a:t>different leadership theories, cross-cultural management, and global business practices. Attend leadership workshops, read relevant literature, and engage with other international managers to exchange insights and best practices.</a:t>
            </a:r>
          </a:p>
          <a:p>
            <a:pPr algn="just">
              <a:lnSpc>
                <a:spcPct val="150000"/>
              </a:lnSpc>
            </a:pPr>
            <a:endParaRPr lang="en-US" sz="1300" dirty="0"/>
          </a:p>
          <a:p>
            <a:pPr algn="just">
              <a:lnSpc>
                <a:spcPct val="150000"/>
              </a:lnSpc>
            </a:pPr>
            <a:endParaRPr lang="en-US" sz="1300" dirty="0" smtClean="0"/>
          </a:p>
        </p:txBody>
      </p:sp>
    </p:spTree>
    <p:extLst>
      <p:ext uri="{BB962C8B-B14F-4D97-AF65-F5344CB8AC3E}">
        <p14:creationId xmlns:p14="http://schemas.microsoft.com/office/powerpoint/2010/main" val="81916993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0" y="0"/>
            <a:ext cx="12192000" cy="6858000"/>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p:cNvSpPr/>
          <p:nvPr/>
        </p:nvSpPr>
        <p:spPr>
          <a:xfrm>
            <a:off x="439782" y="1317698"/>
            <a:ext cx="11286308" cy="5355312"/>
          </a:xfrm>
          <a:prstGeom prst="rect">
            <a:avLst/>
          </a:prstGeom>
        </p:spPr>
        <p:txBody>
          <a:bodyPr wrap="square">
            <a:spAutoFit/>
          </a:bodyPr>
          <a:lstStyle/>
          <a:p>
            <a:pPr algn="just">
              <a:lnSpc>
                <a:spcPct val="150000"/>
              </a:lnSpc>
            </a:pPr>
            <a:r>
              <a:rPr lang="en-US" sz="1400" dirty="0" smtClean="0"/>
              <a:t>Clear </a:t>
            </a:r>
            <a:r>
              <a:rPr lang="en-US" sz="1400" dirty="0"/>
              <a:t>and effective communication is crucial when leading international teams. To </a:t>
            </a:r>
            <a:r>
              <a:rPr lang="en-US" sz="1400" dirty="0" smtClean="0"/>
              <a:t>develop </a:t>
            </a:r>
            <a:r>
              <a:rPr lang="en-US" sz="1400" dirty="0"/>
              <a:t>understanding and </a:t>
            </a:r>
            <a:r>
              <a:rPr lang="en-US" sz="1400" dirty="0" smtClean="0"/>
              <a:t>collaboration the global leader should:</a:t>
            </a:r>
            <a:endParaRPr lang="en-US" sz="1400" dirty="0"/>
          </a:p>
          <a:p>
            <a:pPr algn="just">
              <a:lnSpc>
                <a:spcPct val="150000"/>
              </a:lnSpc>
            </a:pPr>
            <a:r>
              <a:rPr lang="en-US" sz="1400" b="1" dirty="0"/>
              <a:t>Use Language that is Easily Understood</a:t>
            </a:r>
            <a:r>
              <a:rPr lang="en-US" sz="1400" dirty="0"/>
              <a:t>: </a:t>
            </a:r>
            <a:r>
              <a:rPr lang="en-US" sz="1400" dirty="0" smtClean="0"/>
              <a:t>There are potential </a:t>
            </a:r>
            <a:r>
              <a:rPr lang="en-US" sz="1400" dirty="0"/>
              <a:t>language </a:t>
            </a:r>
            <a:r>
              <a:rPr lang="en-US" sz="1400" dirty="0" smtClean="0"/>
              <a:t>barriers in global business </a:t>
            </a:r>
            <a:r>
              <a:rPr lang="en-US" sz="1400" dirty="0"/>
              <a:t>and </a:t>
            </a:r>
            <a:r>
              <a:rPr lang="en-US" sz="1400" dirty="0" smtClean="0"/>
              <a:t>so adapting </a:t>
            </a:r>
            <a:r>
              <a:rPr lang="en-US" sz="1400" dirty="0"/>
              <a:t>communication style </a:t>
            </a:r>
            <a:r>
              <a:rPr lang="en-US" sz="1400" dirty="0" smtClean="0"/>
              <a:t>accordingly </a:t>
            </a:r>
            <a:r>
              <a:rPr lang="en-US" sz="1400" dirty="0"/>
              <a:t>is necessary (</a:t>
            </a:r>
            <a:r>
              <a:rPr lang="en-US" sz="1400" dirty="0" err="1" smtClean="0"/>
              <a:t>Grzeszczyk</a:t>
            </a:r>
            <a:r>
              <a:rPr lang="en-US" sz="1400" dirty="0" smtClean="0"/>
              <a:t>, 2015). </a:t>
            </a:r>
            <a:r>
              <a:rPr lang="en-US" sz="1400" dirty="0"/>
              <a:t>Use clear and concise language that can be easily understood by all team members. </a:t>
            </a:r>
            <a:r>
              <a:rPr lang="en-US" sz="1400" dirty="0" smtClean="0"/>
              <a:t>Consider jargon</a:t>
            </a:r>
            <a:r>
              <a:rPr lang="en-US" sz="1400" dirty="0"/>
              <a:t>, technical terms, or slang that may not translate well across cultures. If English is not the first language for some team </a:t>
            </a:r>
            <a:r>
              <a:rPr lang="en-US" sz="1400" dirty="0" smtClean="0"/>
              <a:t>members (i.e. Chinese members), </a:t>
            </a:r>
            <a:r>
              <a:rPr lang="en-US" sz="1400" dirty="0"/>
              <a:t>be patient and encourage them to ask questions or seek clarification.</a:t>
            </a:r>
          </a:p>
          <a:p>
            <a:pPr algn="just">
              <a:lnSpc>
                <a:spcPct val="150000"/>
              </a:lnSpc>
            </a:pPr>
            <a:r>
              <a:rPr lang="en-US" sz="1400" b="1" dirty="0"/>
              <a:t>Encourage Open Dialogue</a:t>
            </a:r>
            <a:r>
              <a:rPr lang="en-US" sz="1400" dirty="0"/>
              <a:t>: </a:t>
            </a:r>
            <a:r>
              <a:rPr lang="en-US" sz="1400" dirty="0" smtClean="0"/>
              <a:t>Establish </a:t>
            </a:r>
            <a:r>
              <a:rPr lang="en-US" sz="1400" dirty="0"/>
              <a:t>regular channels for feedback and updates, such as team meetings, one-on-one discussions, or virtual collaboration platforms. </a:t>
            </a:r>
            <a:r>
              <a:rPr lang="en-US" sz="1400" dirty="0" smtClean="0"/>
              <a:t>Let team members share </a:t>
            </a:r>
            <a:r>
              <a:rPr lang="en-US" sz="1400" dirty="0"/>
              <a:t>their ideas, concerns, and </a:t>
            </a:r>
            <a:r>
              <a:rPr lang="en-US" sz="1400" dirty="0" smtClean="0"/>
              <a:t>perspectives and encourage them to engage in conversations as well as </a:t>
            </a:r>
            <a:r>
              <a:rPr lang="en-US" sz="1400" dirty="0"/>
              <a:t>ensure that everyone has an equal opportunity to contribute.</a:t>
            </a:r>
          </a:p>
          <a:p>
            <a:pPr algn="just">
              <a:lnSpc>
                <a:spcPct val="150000"/>
              </a:lnSpc>
            </a:pPr>
            <a:r>
              <a:rPr lang="en-US" sz="1400" b="1" dirty="0"/>
              <a:t>Utilize Technology</a:t>
            </a:r>
            <a:r>
              <a:rPr lang="en-US" sz="1400" dirty="0"/>
              <a:t>: Leverage technology to facilitate communication across borders. Use video conferencing tools for face-to-face interactions, which help build rapport and strengthen </a:t>
            </a:r>
            <a:r>
              <a:rPr lang="en-US" sz="1400" dirty="0"/>
              <a:t>connections (</a:t>
            </a:r>
            <a:r>
              <a:rPr lang="en-US" sz="1400" dirty="0" smtClean="0"/>
              <a:t>Gray et al., 2020). </a:t>
            </a:r>
            <a:r>
              <a:rPr lang="en-US" sz="1400" dirty="0" smtClean="0"/>
              <a:t>Make use of project </a:t>
            </a:r>
            <a:r>
              <a:rPr lang="en-US" sz="1400" dirty="0"/>
              <a:t>management tools and instant messaging platforms to facilitate collaboration and real-time communication. These technologies enable seamless interaction and help bridge the physical distance between team members.</a:t>
            </a:r>
          </a:p>
          <a:p>
            <a:pPr algn="just">
              <a:lnSpc>
                <a:spcPct val="150000"/>
              </a:lnSpc>
            </a:pPr>
            <a:r>
              <a:rPr lang="en-US" sz="1400" b="1" dirty="0"/>
              <a:t>Be Mindful of Time Zone Differences</a:t>
            </a:r>
            <a:r>
              <a:rPr lang="en-US" sz="1400" dirty="0"/>
              <a:t>: Be aware of time zone differences when scheduling meetings or setting deadlines. Find mutually convenient meeting times that </a:t>
            </a:r>
            <a:r>
              <a:rPr lang="en-US" sz="1400" dirty="0" smtClean="0"/>
              <a:t>a</a:t>
            </a:r>
            <a:r>
              <a:rPr lang="en-US" sz="1400" dirty="0" smtClean="0"/>
              <a:t>djust </a:t>
            </a:r>
            <a:r>
              <a:rPr lang="en-US" sz="1400" dirty="0"/>
              <a:t>to the schedules of team members </a:t>
            </a:r>
            <a:r>
              <a:rPr lang="en-US" sz="1400" dirty="0" smtClean="0"/>
              <a:t>from </a:t>
            </a:r>
            <a:r>
              <a:rPr lang="en-US" sz="1400" dirty="0"/>
              <a:t>different regions. Be flexible and </a:t>
            </a:r>
            <a:r>
              <a:rPr lang="en-US" sz="1400" dirty="0" smtClean="0"/>
              <a:t>take </a:t>
            </a:r>
            <a:r>
              <a:rPr lang="en-US" sz="1400" dirty="0"/>
              <a:t>rotating meeting </a:t>
            </a:r>
            <a:r>
              <a:rPr lang="en-US" sz="1400" dirty="0" smtClean="0"/>
              <a:t>times into consideration </a:t>
            </a:r>
            <a:r>
              <a:rPr lang="en-US" sz="1400" dirty="0"/>
              <a:t>to ensure everyone has an opportunity to participate. When sharing important information or making decisions, ensure that all team members have access to the information regardless of their time zone.</a:t>
            </a:r>
          </a:p>
        </p:txBody>
      </p:sp>
      <p:sp>
        <p:nvSpPr>
          <p:cNvPr id="6" name="Rounded Rectangle 5"/>
          <p:cNvSpPr/>
          <p:nvPr/>
        </p:nvSpPr>
        <p:spPr>
          <a:xfrm>
            <a:off x="439782" y="493078"/>
            <a:ext cx="2904309" cy="717414"/>
          </a:xfrm>
          <a:prstGeom prst="round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b="1" dirty="0"/>
              <a:t>Effective Communication</a:t>
            </a:r>
            <a:endParaRPr lang="en-US" sz="1600" dirty="0"/>
          </a:p>
        </p:txBody>
      </p:sp>
    </p:spTree>
    <p:extLst>
      <p:ext uri="{BB962C8B-B14F-4D97-AF65-F5344CB8AC3E}">
        <p14:creationId xmlns:p14="http://schemas.microsoft.com/office/powerpoint/2010/main" val="124780119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0" y="0"/>
            <a:ext cx="12192000" cy="6858000"/>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ounded Rectangle 5"/>
          <p:cNvSpPr/>
          <p:nvPr/>
        </p:nvSpPr>
        <p:spPr>
          <a:xfrm>
            <a:off x="439782" y="113213"/>
            <a:ext cx="3174275" cy="461021"/>
          </a:xfrm>
          <a:prstGeom prst="round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pPr>
            <a:r>
              <a:rPr lang="en-US" sz="1400" b="1" dirty="0"/>
              <a:t>Continuous Learning and Development</a:t>
            </a:r>
            <a:endParaRPr lang="en-US" sz="1400" dirty="0"/>
          </a:p>
        </p:txBody>
      </p:sp>
      <p:sp>
        <p:nvSpPr>
          <p:cNvPr id="4" name="Rectangle 3"/>
          <p:cNvSpPr/>
          <p:nvPr/>
        </p:nvSpPr>
        <p:spPr>
          <a:xfrm>
            <a:off x="452846" y="548107"/>
            <a:ext cx="11286308" cy="5609228"/>
          </a:xfrm>
          <a:prstGeom prst="rect">
            <a:avLst/>
          </a:prstGeom>
        </p:spPr>
        <p:txBody>
          <a:bodyPr wrap="square">
            <a:spAutoFit/>
          </a:bodyPr>
          <a:lstStyle/>
          <a:p>
            <a:pPr algn="just">
              <a:lnSpc>
                <a:spcPct val="150000"/>
              </a:lnSpc>
            </a:pPr>
            <a:r>
              <a:rPr lang="en-US" sz="1300" dirty="0"/>
              <a:t>Successful global leaders understand the importance of continuous learning and </a:t>
            </a:r>
            <a:r>
              <a:rPr lang="en-US" sz="1300" dirty="0" smtClean="0"/>
              <a:t>development (</a:t>
            </a:r>
            <a:r>
              <a:rPr lang="en-US" sz="1300" dirty="0" err="1" smtClean="0"/>
              <a:t>Sessa</a:t>
            </a:r>
            <a:r>
              <a:rPr lang="en-US" sz="1300" dirty="0" smtClean="0"/>
              <a:t> and </a:t>
            </a:r>
            <a:r>
              <a:rPr lang="en-US" sz="1300" dirty="0"/>
              <a:t>London, </a:t>
            </a:r>
            <a:r>
              <a:rPr lang="en-US" sz="1300" dirty="0" smtClean="0"/>
              <a:t>2015</a:t>
            </a:r>
            <a:r>
              <a:rPr lang="en-US" sz="1300" dirty="0" smtClean="0"/>
              <a:t>). A global leader should:</a:t>
            </a:r>
            <a:endParaRPr lang="en-US" sz="1300" dirty="0"/>
          </a:p>
          <a:p>
            <a:pPr algn="just">
              <a:lnSpc>
                <a:spcPct val="150000"/>
              </a:lnSpc>
            </a:pPr>
            <a:r>
              <a:rPr lang="en-US" sz="1300" b="1" dirty="0"/>
              <a:t>Seek Cross-Cultural Training and Development</a:t>
            </a:r>
            <a:r>
              <a:rPr lang="en-US" sz="1300" dirty="0"/>
              <a:t>: Actively seek out opportunities for cross-cultural training and development to enhance </a:t>
            </a:r>
            <a:r>
              <a:rPr lang="en-US" sz="1300" dirty="0" smtClean="0"/>
              <a:t>cultural </a:t>
            </a:r>
            <a:r>
              <a:rPr lang="en-US" sz="1300" dirty="0"/>
              <a:t>intelligence. Participate in workshops, seminars, or courses that focus on cultural competence and intercultural communication. These programs will </a:t>
            </a:r>
            <a:r>
              <a:rPr lang="en-US" sz="1300" dirty="0" smtClean="0"/>
              <a:t>help with </a:t>
            </a:r>
            <a:r>
              <a:rPr lang="en-US" sz="1300" dirty="0"/>
              <a:t>the knowledge and skills needed to </a:t>
            </a:r>
            <a:r>
              <a:rPr lang="en-US" sz="1300" dirty="0" smtClean="0"/>
              <a:t>deal with diverse </a:t>
            </a:r>
            <a:r>
              <a:rPr lang="en-US" sz="1300" dirty="0"/>
              <a:t>cultural contexts successfully</a:t>
            </a:r>
            <a:r>
              <a:rPr lang="en-US" sz="1300" dirty="0" smtClean="0"/>
              <a:t>.</a:t>
            </a:r>
            <a:endParaRPr lang="en-US" sz="1300" dirty="0"/>
          </a:p>
          <a:p>
            <a:pPr algn="just">
              <a:lnSpc>
                <a:spcPct val="150000"/>
              </a:lnSpc>
            </a:pPr>
            <a:r>
              <a:rPr lang="en-US" sz="1300" b="1" dirty="0"/>
              <a:t>Attend Leadership Workshops, Conferences, and Webinars</a:t>
            </a:r>
            <a:r>
              <a:rPr lang="en-US" sz="1300" dirty="0"/>
              <a:t>: </a:t>
            </a:r>
            <a:r>
              <a:rPr lang="en-US" sz="1300" dirty="0" smtClean="0"/>
              <a:t>Stay up-to-date </a:t>
            </a:r>
            <a:r>
              <a:rPr lang="en-US" sz="1400" dirty="0"/>
              <a:t>bout the most recent </a:t>
            </a:r>
            <a:r>
              <a:rPr lang="en-US" sz="1400" dirty="0" smtClean="0"/>
              <a:t>tre</a:t>
            </a:r>
            <a:r>
              <a:rPr lang="en-US" sz="1300" dirty="0" smtClean="0"/>
              <a:t>nds and best practices in </a:t>
            </a:r>
            <a:r>
              <a:rPr lang="en-US" sz="1300" dirty="0"/>
              <a:t>global leadership by </a:t>
            </a:r>
            <a:r>
              <a:rPr lang="en-US" sz="1300" dirty="0" smtClean="0"/>
              <a:t>participating in leadership </a:t>
            </a:r>
            <a:r>
              <a:rPr lang="en-US" sz="1300" dirty="0"/>
              <a:t>workshops, conferences, and webinars. These events provide valuable insights and practical strategies shared by experienced global leaders. </a:t>
            </a:r>
            <a:r>
              <a:rPr lang="en-US" sz="1300" dirty="0" smtClean="0"/>
              <a:t>In these events, he/she should engage </a:t>
            </a:r>
            <a:r>
              <a:rPr lang="en-US" sz="1300" dirty="0"/>
              <a:t>in discussions, ask questions, and learn from the experiences of others in similar roles.</a:t>
            </a:r>
          </a:p>
          <a:p>
            <a:pPr algn="just">
              <a:lnSpc>
                <a:spcPct val="150000"/>
              </a:lnSpc>
            </a:pPr>
            <a:r>
              <a:rPr lang="en-US" sz="1300" b="1" dirty="0"/>
              <a:t>Network with International Managers and Join Professional Communities</a:t>
            </a:r>
            <a:r>
              <a:rPr lang="en-US" sz="1300" dirty="0"/>
              <a:t>: </a:t>
            </a:r>
            <a:r>
              <a:rPr lang="en-US" sz="1300" dirty="0" smtClean="0"/>
              <a:t>This will help expand the network </a:t>
            </a:r>
            <a:r>
              <a:rPr lang="en-US" sz="1300" dirty="0"/>
              <a:t>and share experiences. Engaging with professionals </a:t>
            </a:r>
            <a:r>
              <a:rPr lang="en-US" sz="1300" dirty="0" smtClean="0"/>
              <a:t>who are facing </a:t>
            </a:r>
            <a:r>
              <a:rPr lang="en-US" sz="1300" dirty="0"/>
              <a:t>similar challenges can provide </a:t>
            </a:r>
            <a:r>
              <a:rPr lang="en-US" sz="1300" dirty="0" smtClean="0"/>
              <a:t>guidance </a:t>
            </a:r>
            <a:r>
              <a:rPr lang="en-US" sz="1300" dirty="0"/>
              <a:t>and fresh perspectives. </a:t>
            </a:r>
            <a:r>
              <a:rPr lang="en-US" sz="1300" dirty="0" smtClean="0"/>
              <a:t>Collaborating </a:t>
            </a:r>
            <a:r>
              <a:rPr lang="en-US" sz="1300" dirty="0"/>
              <a:t>with peers, </a:t>
            </a:r>
            <a:r>
              <a:rPr lang="en-US" sz="1300" dirty="0" smtClean="0"/>
              <a:t>joining </a:t>
            </a:r>
            <a:r>
              <a:rPr lang="en-US" sz="1300" dirty="0"/>
              <a:t>industry-specific forums, and </a:t>
            </a:r>
            <a:r>
              <a:rPr lang="en-US" sz="1300" dirty="0" smtClean="0"/>
              <a:t>participating </a:t>
            </a:r>
            <a:r>
              <a:rPr lang="en-US" sz="1300" dirty="0"/>
              <a:t>in global leadership networks </a:t>
            </a:r>
            <a:r>
              <a:rPr lang="en-US" sz="1300" dirty="0" smtClean="0"/>
              <a:t>also allow for understanding </a:t>
            </a:r>
            <a:r>
              <a:rPr lang="en-US" sz="1300" dirty="0"/>
              <a:t>best practices and </a:t>
            </a:r>
            <a:r>
              <a:rPr lang="en-US" sz="1300" dirty="0" smtClean="0"/>
              <a:t>be </a:t>
            </a:r>
            <a:r>
              <a:rPr lang="en-US" sz="1300" dirty="0"/>
              <a:t>informed about the latest developments in global business.</a:t>
            </a:r>
          </a:p>
          <a:p>
            <a:pPr algn="just">
              <a:lnSpc>
                <a:spcPct val="150000"/>
              </a:lnSpc>
            </a:pPr>
            <a:r>
              <a:rPr lang="en-US" sz="1300" b="1" dirty="0"/>
              <a:t>Stay Updated on Global Business Trends</a:t>
            </a:r>
            <a:r>
              <a:rPr lang="en-US" sz="1300" dirty="0"/>
              <a:t>: </a:t>
            </a:r>
            <a:r>
              <a:rPr lang="en-US" sz="1300" dirty="0"/>
              <a:t>A</a:t>
            </a:r>
            <a:r>
              <a:rPr lang="en-US" sz="1300" dirty="0" smtClean="0"/>
              <a:t>wareness </a:t>
            </a:r>
            <a:r>
              <a:rPr lang="en-US" sz="1300" dirty="0"/>
              <a:t>of global business trends, cultural shifts, and economic developments that may impact </a:t>
            </a:r>
            <a:r>
              <a:rPr lang="en-US" sz="1300" dirty="0" smtClean="0"/>
              <a:t>leadership</a:t>
            </a:r>
            <a:r>
              <a:rPr lang="en-US" sz="1300" dirty="0" smtClean="0"/>
              <a:t> roles </a:t>
            </a:r>
            <a:r>
              <a:rPr lang="en-US" sz="1300" dirty="0"/>
              <a:t>and </a:t>
            </a:r>
            <a:r>
              <a:rPr lang="en-US" sz="1300" dirty="0" smtClean="0"/>
              <a:t>teams is important. Be up-to-dat</a:t>
            </a:r>
            <a:r>
              <a:rPr lang="en-US" sz="1300" dirty="0" smtClean="0"/>
              <a:t>e about </a:t>
            </a:r>
            <a:r>
              <a:rPr lang="en-US" sz="1300" dirty="0" smtClean="0"/>
              <a:t>political</a:t>
            </a:r>
            <a:r>
              <a:rPr lang="en-US" sz="1300" dirty="0"/>
              <a:t>, social, and economic dynamics of the </a:t>
            </a:r>
            <a:r>
              <a:rPr lang="en-US" sz="1300" dirty="0" smtClean="0"/>
              <a:t>regions. Read </a:t>
            </a:r>
            <a:r>
              <a:rPr lang="en-US" sz="1300" dirty="0"/>
              <a:t>industry </a:t>
            </a:r>
            <a:r>
              <a:rPr lang="en-US" sz="1300" dirty="0" smtClean="0"/>
              <a:t>publications and news sources </a:t>
            </a:r>
            <a:r>
              <a:rPr lang="en-US" sz="1300" dirty="0"/>
              <a:t>and </a:t>
            </a:r>
            <a:r>
              <a:rPr lang="en-US" sz="1300" dirty="0" smtClean="0"/>
              <a:t>use </a:t>
            </a:r>
            <a:r>
              <a:rPr lang="en-US" sz="1300" dirty="0"/>
              <a:t>online resources to stay updated.</a:t>
            </a:r>
          </a:p>
          <a:p>
            <a:pPr algn="just">
              <a:lnSpc>
                <a:spcPct val="150000"/>
              </a:lnSpc>
            </a:pPr>
            <a:r>
              <a:rPr lang="en-US" sz="1300" b="1" dirty="0"/>
              <a:t>Reflect and Learn from Experiences</a:t>
            </a:r>
            <a:r>
              <a:rPr lang="en-US" sz="1300" dirty="0"/>
              <a:t>: </a:t>
            </a:r>
            <a:r>
              <a:rPr lang="en-US" sz="1300" dirty="0" smtClean="0"/>
              <a:t>Allocate time </a:t>
            </a:r>
            <a:r>
              <a:rPr lang="en-US" sz="1300" dirty="0"/>
              <a:t>to </a:t>
            </a:r>
            <a:r>
              <a:rPr lang="en-US" sz="1300" dirty="0" smtClean="0"/>
              <a:t>review experiences </a:t>
            </a:r>
            <a:r>
              <a:rPr lang="en-US" sz="1300" dirty="0"/>
              <a:t>as a global leader. </a:t>
            </a:r>
            <a:r>
              <a:rPr lang="en-US" sz="1300" dirty="0" smtClean="0"/>
              <a:t>Measure </a:t>
            </a:r>
            <a:r>
              <a:rPr lang="en-US" sz="1300" dirty="0"/>
              <a:t>both </a:t>
            </a:r>
            <a:r>
              <a:rPr lang="en-US" sz="1300" dirty="0" smtClean="0"/>
              <a:t>successes </a:t>
            </a:r>
            <a:r>
              <a:rPr lang="en-US" sz="1300" dirty="0"/>
              <a:t>and </a:t>
            </a:r>
            <a:r>
              <a:rPr lang="en-US" sz="1300" dirty="0" smtClean="0"/>
              <a:t>failures and identify </a:t>
            </a:r>
            <a:r>
              <a:rPr lang="en-US" sz="1300" dirty="0" smtClean="0"/>
              <a:t>new learnings and </a:t>
            </a:r>
            <a:r>
              <a:rPr lang="en-US" sz="1300" dirty="0" smtClean="0"/>
              <a:t>areas </a:t>
            </a:r>
            <a:r>
              <a:rPr lang="en-US" sz="1300" dirty="0"/>
              <a:t>for improvement. Seek feedback from </a:t>
            </a:r>
            <a:r>
              <a:rPr lang="en-US" sz="1300" dirty="0" smtClean="0"/>
              <a:t>team </a:t>
            </a:r>
            <a:r>
              <a:rPr lang="en-US" sz="1300" dirty="0"/>
              <a:t>members and peers </a:t>
            </a:r>
            <a:r>
              <a:rPr lang="en-US" sz="1300" dirty="0" smtClean="0"/>
              <a:t>for different </a:t>
            </a:r>
            <a:r>
              <a:rPr lang="en-US" sz="1300" dirty="0"/>
              <a:t>perspectives. </a:t>
            </a:r>
            <a:r>
              <a:rPr lang="en-US" sz="1300" dirty="0" smtClean="0"/>
              <a:t>Adapt the leadership </a:t>
            </a:r>
            <a:r>
              <a:rPr lang="en-US" sz="1300" dirty="0"/>
              <a:t>approach based on the insights </a:t>
            </a:r>
            <a:r>
              <a:rPr lang="en-US" sz="1300" dirty="0" smtClean="0"/>
              <a:t>of self-reflection </a:t>
            </a:r>
            <a:r>
              <a:rPr lang="en-US" sz="1300" dirty="0"/>
              <a:t>and feedback.</a:t>
            </a:r>
          </a:p>
          <a:p>
            <a:pPr algn="just">
              <a:lnSpc>
                <a:spcPct val="150000"/>
              </a:lnSpc>
            </a:pPr>
            <a:r>
              <a:rPr lang="en-US" sz="1300" b="1" dirty="0"/>
              <a:t>Embrace a Growth Mindset</a:t>
            </a:r>
            <a:r>
              <a:rPr lang="en-US" sz="1300" dirty="0"/>
              <a:t>: Embrace a growth mindset that values continuous learning and development. Approach challenges with a mindset that sees them as opportunities for growth and improvement. Encourage </a:t>
            </a:r>
            <a:r>
              <a:rPr lang="en-US" sz="1300" dirty="0" smtClean="0"/>
              <a:t>the </a:t>
            </a:r>
            <a:r>
              <a:rPr lang="en-US" sz="1300" dirty="0"/>
              <a:t>team members to embrace a similar mindset, fostering a culture of continuous learning and innovation.</a:t>
            </a:r>
          </a:p>
        </p:txBody>
      </p:sp>
    </p:spTree>
    <p:extLst>
      <p:ext uri="{BB962C8B-B14F-4D97-AF65-F5344CB8AC3E}">
        <p14:creationId xmlns:p14="http://schemas.microsoft.com/office/powerpoint/2010/main" val="158154854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0" y="0"/>
            <a:ext cx="12192000" cy="6858000"/>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p:cNvSpPr/>
          <p:nvPr/>
        </p:nvSpPr>
        <p:spPr>
          <a:xfrm>
            <a:off x="198120" y="258332"/>
            <a:ext cx="6096000" cy="369332"/>
          </a:xfrm>
          <a:prstGeom prst="rect">
            <a:avLst/>
          </a:prstGeom>
        </p:spPr>
        <p:txBody>
          <a:bodyPr>
            <a:spAutoFit/>
          </a:bodyPr>
          <a:lstStyle/>
          <a:p>
            <a:r>
              <a:rPr lang="en-US" b="1" dirty="0" smtClean="0"/>
              <a:t>References</a:t>
            </a:r>
            <a:endParaRPr lang="en-US" dirty="0"/>
          </a:p>
        </p:txBody>
      </p:sp>
      <p:sp>
        <p:nvSpPr>
          <p:cNvPr id="2" name="Rectangle 1"/>
          <p:cNvSpPr/>
          <p:nvPr/>
        </p:nvSpPr>
        <p:spPr>
          <a:xfrm>
            <a:off x="198120" y="711233"/>
            <a:ext cx="11795760" cy="6063198"/>
          </a:xfrm>
          <a:prstGeom prst="rect">
            <a:avLst/>
          </a:prstGeom>
        </p:spPr>
        <p:txBody>
          <a:bodyPr wrap="square">
            <a:spAutoFit/>
          </a:bodyPr>
          <a:lstStyle/>
          <a:p>
            <a:r>
              <a:rPr lang="en-US" sz="1200" dirty="0">
                <a:latin typeface="Times New Roman" panose="02020603050405020304" pitchFamily="18" charset="0"/>
                <a:ea typeface="Times New Roman" panose="02020603050405020304" pitchFamily="18" charset="0"/>
                <a:cs typeface="Times New Roman" panose="02020603050405020304" pitchFamily="18" charset="0"/>
              </a:rPr>
              <a:t>Baker, K. and </a:t>
            </a:r>
            <a:r>
              <a:rPr lang="en-US" sz="1200" dirty="0" err="1">
                <a:latin typeface="Times New Roman" panose="02020603050405020304" pitchFamily="18" charset="0"/>
                <a:ea typeface="Times New Roman" panose="02020603050405020304" pitchFamily="18" charset="0"/>
                <a:cs typeface="Times New Roman" panose="02020603050405020304" pitchFamily="18" charset="0"/>
              </a:rPr>
              <a:t>Beagan</a:t>
            </a:r>
            <a:r>
              <a:rPr lang="en-US" sz="1200" dirty="0">
                <a:latin typeface="Times New Roman" panose="02020603050405020304" pitchFamily="18" charset="0"/>
                <a:ea typeface="Times New Roman" panose="02020603050405020304" pitchFamily="18" charset="0"/>
                <a:cs typeface="Times New Roman" panose="02020603050405020304" pitchFamily="18" charset="0"/>
              </a:rPr>
              <a:t>, B., (2014), ‘Making assumptions, making space: an anthropological critique of cultural competency and its relevance to queer patients’, </a:t>
            </a:r>
            <a:r>
              <a:rPr lang="en-US" sz="1200" i="1" dirty="0">
                <a:latin typeface="Times New Roman" panose="02020603050405020304" pitchFamily="18" charset="0"/>
                <a:ea typeface="Times New Roman" panose="02020603050405020304" pitchFamily="18" charset="0"/>
                <a:cs typeface="Times New Roman" panose="02020603050405020304" pitchFamily="18" charset="0"/>
              </a:rPr>
              <a:t>Medical anthropology quarterly</a:t>
            </a:r>
            <a:r>
              <a:rPr lang="en-US" sz="1200" dirty="0">
                <a:latin typeface="Times New Roman" panose="02020603050405020304" pitchFamily="18" charset="0"/>
                <a:ea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ea typeface="Times New Roman" panose="02020603050405020304" pitchFamily="18" charset="0"/>
                <a:cs typeface="Times New Roman" panose="02020603050405020304" pitchFamily="18" charset="0"/>
              </a:rPr>
              <a:t>28</a:t>
            </a:r>
            <a:r>
              <a:rPr lang="en-US" sz="1200" dirty="0">
                <a:latin typeface="Times New Roman" panose="02020603050405020304" pitchFamily="18" charset="0"/>
                <a:ea typeface="Times New Roman" panose="02020603050405020304" pitchFamily="18" charset="0"/>
                <a:cs typeface="Times New Roman" panose="02020603050405020304" pitchFamily="18" charset="0"/>
              </a:rPr>
              <a:t>(4), pp.578-598.</a:t>
            </a:r>
            <a:endParaRPr lang="en-US" sz="1200" dirty="0">
              <a:latin typeface="Times New Roman" panose="02020603050405020304" pitchFamily="18" charset="0"/>
              <a:ea typeface="Calibri" panose="020F0502020204030204" pitchFamily="34" charset="0"/>
              <a:cs typeface="Vrinda"/>
            </a:endParaRPr>
          </a:p>
          <a:p>
            <a:pPr algn="just">
              <a:spcAft>
                <a:spcPts val="800"/>
              </a:spcAft>
            </a:pPr>
            <a:r>
              <a:rPr lang="en-US" sz="1200" dirty="0">
                <a:latin typeface="Times New Roman" panose="02020603050405020304" pitchFamily="18" charset="0"/>
                <a:ea typeface="Calibri" panose="020F0502020204030204" pitchFamily="34" charset="0"/>
                <a:cs typeface="Vrinda"/>
              </a:rPr>
              <a:t> </a:t>
            </a:r>
          </a:p>
          <a:p>
            <a:r>
              <a:rPr lang="en-US" sz="1200" dirty="0">
                <a:latin typeface="Times New Roman" panose="02020603050405020304" pitchFamily="18" charset="0"/>
                <a:ea typeface="Times New Roman" panose="02020603050405020304" pitchFamily="18" charset="0"/>
                <a:cs typeface="Times New Roman" panose="02020603050405020304" pitchFamily="18" charset="0"/>
              </a:rPr>
              <a:t>Dong, Y., </a:t>
            </a:r>
            <a:r>
              <a:rPr lang="en-US" sz="1200" dirty="0" err="1">
                <a:latin typeface="Times New Roman" panose="02020603050405020304" pitchFamily="18" charset="0"/>
                <a:ea typeface="Times New Roman" panose="02020603050405020304" pitchFamily="18" charset="0"/>
                <a:cs typeface="Times New Roman" panose="02020603050405020304" pitchFamily="18" charset="0"/>
              </a:rPr>
              <a:t>Bartol</a:t>
            </a:r>
            <a:r>
              <a:rPr lang="en-US" sz="1200" dirty="0">
                <a:latin typeface="Times New Roman" panose="02020603050405020304" pitchFamily="18" charset="0"/>
                <a:ea typeface="Times New Roman" panose="02020603050405020304" pitchFamily="18" charset="0"/>
                <a:cs typeface="Times New Roman" panose="02020603050405020304" pitchFamily="18" charset="0"/>
              </a:rPr>
              <a:t>, K.M., Zhang, Z.X. and Li, C., 2017. Enhancing employee creativity via individual skill development and team knowledge sharing: Influences of dual‐focused transformational leadership. </a:t>
            </a:r>
            <a:r>
              <a:rPr lang="en-US" sz="1200" i="1" dirty="0">
                <a:latin typeface="Times New Roman" panose="02020603050405020304" pitchFamily="18" charset="0"/>
                <a:ea typeface="Times New Roman" panose="02020603050405020304" pitchFamily="18" charset="0"/>
                <a:cs typeface="Times New Roman" panose="02020603050405020304" pitchFamily="18" charset="0"/>
              </a:rPr>
              <a:t>Journal of organizational behavior</a:t>
            </a:r>
            <a:r>
              <a:rPr lang="en-US" sz="1200" dirty="0">
                <a:latin typeface="Times New Roman" panose="02020603050405020304" pitchFamily="18" charset="0"/>
                <a:ea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ea typeface="Times New Roman" panose="02020603050405020304" pitchFamily="18" charset="0"/>
                <a:cs typeface="Times New Roman" panose="02020603050405020304" pitchFamily="18" charset="0"/>
              </a:rPr>
              <a:t>38</a:t>
            </a:r>
            <a:r>
              <a:rPr lang="en-US" sz="1200" dirty="0">
                <a:latin typeface="Times New Roman" panose="02020603050405020304" pitchFamily="18" charset="0"/>
                <a:ea typeface="Times New Roman" panose="02020603050405020304" pitchFamily="18" charset="0"/>
                <a:cs typeface="Times New Roman" panose="02020603050405020304" pitchFamily="18" charset="0"/>
              </a:rPr>
              <a:t>(3), pp.439-458.</a:t>
            </a:r>
            <a:endParaRPr lang="en-US" sz="1200" dirty="0">
              <a:latin typeface="Times New Roman" panose="02020603050405020304" pitchFamily="18" charset="0"/>
              <a:ea typeface="Calibri" panose="020F0502020204030204" pitchFamily="34" charset="0"/>
              <a:cs typeface="Vrinda"/>
            </a:endParaRPr>
          </a:p>
          <a:p>
            <a:pPr algn="just">
              <a:spcAft>
                <a:spcPts val="800"/>
              </a:spcAft>
            </a:pPr>
            <a:r>
              <a:rPr lang="en-US" sz="1200" dirty="0">
                <a:latin typeface="Times New Roman" panose="02020603050405020304" pitchFamily="18" charset="0"/>
                <a:ea typeface="Calibri" panose="020F0502020204030204" pitchFamily="34" charset="0"/>
                <a:cs typeface="Vrinda"/>
              </a:rPr>
              <a:t> </a:t>
            </a:r>
          </a:p>
          <a:p>
            <a:r>
              <a:rPr lang="en-US" sz="1200" dirty="0">
                <a:latin typeface="Times New Roman" panose="02020603050405020304" pitchFamily="18" charset="0"/>
                <a:ea typeface="Times New Roman" panose="02020603050405020304" pitchFamily="18" charset="0"/>
                <a:cs typeface="Times New Roman" panose="02020603050405020304" pitchFamily="18" charset="0"/>
              </a:rPr>
              <a:t>Gray, L.M., Wong-Wylie, G., </a:t>
            </a:r>
            <a:r>
              <a:rPr lang="en-US" sz="1200" dirty="0" err="1">
                <a:latin typeface="Times New Roman" panose="02020603050405020304" pitchFamily="18" charset="0"/>
                <a:ea typeface="Times New Roman" panose="02020603050405020304" pitchFamily="18" charset="0"/>
                <a:cs typeface="Times New Roman" panose="02020603050405020304" pitchFamily="18" charset="0"/>
              </a:rPr>
              <a:t>Rempel</a:t>
            </a:r>
            <a:r>
              <a:rPr lang="en-US" sz="1200" dirty="0">
                <a:latin typeface="Times New Roman" panose="02020603050405020304" pitchFamily="18" charset="0"/>
                <a:ea typeface="Times New Roman" panose="02020603050405020304" pitchFamily="18" charset="0"/>
                <a:cs typeface="Times New Roman" panose="02020603050405020304" pitchFamily="18" charset="0"/>
              </a:rPr>
              <a:t>, G.R. and Cook, K., 2020. Expanding qualitative research interviewing strategies: Zoom video communications. </a:t>
            </a:r>
            <a:r>
              <a:rPr lang="en-US" sz="1200" i="1" dirty="0">
                <a:latin typeface="Times New Roman" panose="02020603050405020304" pitchFamily="18" charset="0"/>
                <a:ea typeface="Times New Roman" panose="02020603050405020304" pitchFamily="18" charset="0"/>
                <a:cs typeface="Times New Roman" panose="02020603050405020304" pitchFamily="18" charset="0"/>
              </a:rPr>
              <a:t>The qualitative report</a:t>
            </a:r>
            <a:r>
              <a:rPr lang="en-US" sz="1200" dirty="0">
                <a:latin typeface="Times New Roman" panose="02020603050405020304" pitchFamily="18" charset="0"/>
                <a:ea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ea typeface="Times New Roman" panose="02020603050405020304" pitchFamily="18" charset="0"/>
                <a:cs typeface="Times New Roman" panose="02020603050405020304" pitchFamily="18" charset="0"/>
              </a:rPr>
              <a:t>25</a:t>
            </a:r>
            <a:r>
              <a:rPr lang="en-US" sz="1200" dirty="0">
                <a:latin typeface="Times New Roman" panose="02020603050405020304" pitchFamily="18" charset="0"/>
                <a:ea typeface="Times New Roman" panose="02020603050405020304" pitchFamily="18" charset="0"/>
                <a:cs typeface="Times New Roman" panose="02020603050405020304" pitchFamily="18" charset="0"/>
              </a:rPr>
              <a:t>(5), pp.1292-1301.</a:t>
            </a:r>
            <a:endParaRPr lang="en-US" sz="1200" dirty="0">
              <a:latin typeface="Times New Roman" panose="02020603050405020304" pitchFamily="18" charset="0"/>
              <a:ea typeface="Calibri" panose="020F0502020204030204" pitchFamily="34" charset="0"/>
              <a:cs typeface="Vrinda"/>
            </a:endParaRPr>
          </a:p>
          <a:p>
            <a:pPr algn="just">
              <a:spcAft>
                <a:spcPts val="800"/>
              </a:spcAft>
            </a:pPr>
            <a:r>
              <a:rPr lang="en-US" sz="1200" dirty="0">
                <a:latin typeface="Times New Roman" panose="02020603050405020304" pitchFamily="18" charset="0"/>
                <a:ea typeface="Calibri" panose="020F0502020204030204" pitchFamily="34" charset="0"/>
                <a:cs typeface="Vrinda"/>
              </a:rPr>
              <a:t> </a:t>
            </a:r>
          </a:p>
          <a:p>
            <a:r>
              <a:rPr lang="en-US" sz="1200" dirty="0" err="1">
                <a:latin typeface="Times New Roman" panose="02020603050405020304" pitchFamily="18" charset="0"/>
                <a:ea typeface="Times New Roman" panose="02020603050405020304" pitchFamily="18" charset="0"/>
                <a:cs typeface="Times New Roman" panose="02020603050405020304" pitchFamily="18" charset="0"/>
              </a:rPr>
              <a:t>Grzeszczyk</a:t>
            </a:r>
            <a:r>
              <a:rPr lang="en-US" sz="1200" dirty="0">
                <a:latin typeface="Times New Roman" panose="02020603050405020304" pitchFamily="18" charset="0"/>
                <a:ea typeface="Times New Roman" panose="02020603050405020304" pitchFamily="18" charset="0"/>
                <a:cs typeface="Times New Roman" panose="02020603050405020304" pitchFamily="18" charset="0"/>
              </a:rPr>
              <a:t>, K.B., 2015. Language management in international business. Implementation of strategies to bridge linguistic and cultural barriers. </a:t>
            </a:r>
            <a:r>
              <a:rPr lang="en-US" sz="1200" i="1" dirty="0">
                <a:latin typeface="Times New Roman" panose="02020603050405020304" pitchFamily="18" charset="0"/>
                <a:ea typeface="Times New Roman" panose="02020603050405020304" pitchFamily="18" charset="0"/>
                <a:cs typeface="Times New Roman" panose="02020603050405020304" pitchFamily="18" charset="0"/>
              </a:rPr>
              <a:t>World Scientific News</a:t>
            </a:r>
            <a:r>
              <a:rPr lang="en-US" sz="1200" dirty="0">
                <a:latin typeface="Times New Roman" panose="02020603050405020304" pitchFamily="18" charset="0"/>
                <a:ea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ea typeface="Times New Roman" panose="02020603050405020304" pitchFamily="18" charset="0"/>
                <a:cs typeface="Times New Roman" panose="02020603050405020304" pitchFamily="18" charset="0"/>
              </a:rPr>
              <a:t>7</a:t>
            </a:r>
            <a:r>
              <a:rPr lang="en-US" sz="1200" dirty="0">
                <a:latin typeface="Times New Roman" panose="02020603050405020304" pitchFamily="18" charset="0"/>
                <a:ea typeface="Times New Roman" panose="02020603050405020304" pitchFamily="18" charset="0"/>
                <a:cs typeface="Times New Roman" panose="02020603050405020304" pitchFamily="18" charset="0"/>
              </a:rPr>
              <a:t>, pp.136-159.</a:t>
            </a:r>
            <a:endParaRPr lang="en-US" sz="1200" dirty="0">
              <a:latin typeface="Times New Roman" panose="02020603050405020304" pitchFamily="18" charset="0"/>
              <a:ea typeface="Calibri" panose="020F0502020204030204" pitchFamily="34" charset="0"/>
              <a:cs typeface="Vrinda"/>
            </a:endParaRPr>
          </a:p>
          <a:p>
            <a:pPr algn="just">
              <a:spcAft>
                <a:spcPts val="800"/>
              </a:spcAft>
            </a:pPr>
            <a:r>
              <a:rPr lang="en-US" sz="1200" dirty="0">
                <a:latin typeface="Times New Roman" panose="02020603050405020304" pitchFamily="18" charset="0"/>
                <a:ea typeface="Calibri" panose="020F0502020204030204" pitchFamily="34" charset="0"/>
                <a:cs typeface="Vrinda"/>
              </a:rPr>
              <a:t> </a:t>
            </a:r>
          </a:p>
          <a:p>
            <a:r>
              <a:rPr lang="en-US" sz="1200" dirty="0" err="1">
                <a:latin typeface="Times New Roman" panose="02020603050405020304" pitchFamily="18" charset="0"/>
                <a:ea typeface="Times New Roman" panose="02020603050405020304" pitchFamily="18" charset="0"/>
                <a:cs typeface="Times New Roman" panose="02020603050405020304" pitchFamily="18" charset="0"/>
              </a:rPr>
              <a:t>Javidan</a:t>
            </a:r>
            <a:r>
              <a:rPr lang="en-US" sz="1200" dirty="0">
                <a:latin typeface="Times New Roman" panose="02020603050405020304" pitchFamily="18" charset="0"/>
                <a:ea typeface="Times New Roman" panose="02020603050405020304" pitchFamily="18" charset="0"/>
                <a:cs typeface="Times New Roman" panose="02020603050405020304" pitchFamily="18" charset="0"/>
              </a:rPr>
              <a:t>, M., </a:t>
            </a:r>
            <a:r>
              <a:rPr lang="en-US" sz="1200" dirty="0" err="1">
                <a:latin typeface="Times New Roman" panose="02020603050405020304" pitchFamily="18" charset="0"/>
                <a:ea typeface="Times New Roman" panose="02020603050405020304" pitchFamily="18" charset="0"/>
                <a:cs typeface="Times New Roman" panose="02020603050405020304" pitchFamily="18" charset="0"/>
              </a:rPr>
              <a:t>Dorfman</a:t>
            </a:r>
            <a:r>
              <a:rPr lang="en-US" sz="1200" dirty="0">
                <a:latin typeface="Times New Roman" panose="02020603050405020304" pitchFamily="18" charset="0"/>
                <a:ea typeface="Times New Roman" panose="02020603050405020304" pitchFamily="18" charset="0"/>
                <a:cs typeface="Times New Roman" panose="02020603050405020304" pitchFamily="18" charset="0"/>
              </a:rPr>
              <a:t>, P.W., De </a:t>
            </a:r>
            <a:r>
              <a:rPr lang="en-US" sz="1200" dirty="0" err="1">
                <a:latin typeface="Times New Roman" panose="02020603050405020304" pitchFamily="18" charset="0"/>
                <a:ea typeface="Times New Roman" panose="02020603050405020304" pitchFamily="18" charset="0"/>
                <a:cs typeface="Times New Roman" panose="02020603050405020304" pitchFamily="18" charset="0"/>
              </a:rPr>
              <a:t>Luque</a:t>
            </a:r>
            <a:r>
              <a:rPr lang="en-US" sz="1200" dirty="0">
                <a:latin typeface="Times New Roman" panose="02020603050405020304" pitchFamily="18" charset="0"/>
                <a:ea typeface="Times New Roman" panose="02020603050405020304" pitchFamily="18" charset="0"/>
                <a:cs typeface="Times New Roman" panose="02020603050405020304" pitchFamily="18" charset="0"/>
              </a:rPr>
              <a:t>, M.S. and House, R.J., 2016. In the eye of the beholder: Cross-cultural lessons in leadership from Project GLOBE. In </a:t>
            </a:r>
            <a:r>
              <a:rPr lang="en-US" sz="1200" i="1" dirty="0">
                <a:latin typeface="Times New Roman" panose="02020603050405020304" pitchFamily="18" charset="0"/>
                <a:ea typeface="Times New Roman" panose="02020603050405020304" pitchFamily="18" charset="0"/>
                <a:cs typeface="Times New Roman" panose="02020603050405020304" pitchFamily="18" charset="0"/>
              </a:rPr>
              <a:t>Readings and Cases in International Human Resource Management</a:t>
            </a:r>
            <a:r>
              <a:rPr lang="en-US" sz="1200" dirty="0">
                <a:latin typeface="Times New Roman" panose="02020603050405020304" pitchFamily="18" charset="0"/>
                <a:ea typeface="Times New Roman" panose="02020603050405020304" pitchFamily="18" charset="0"/>
                <a:cs typeface="Times New Roman" panose="02020603050405020304" pitchFamily="18" charset="0"/>
              </a:rPr>
              <a:t> (pp. 119-154). Routledge.</a:t>
            </a:r>
            <a:endParaRPr lang="en-US" sz="1200" dirty="0">
              <a:latin typeface="Times New Roman" panose="02020603050405020304" pitchFamily="18" charset="0"/>
              <a:ea typeface="Calibri" panose="020F0502020204030204" pitchFamily="34" charset="0"/>
              <a:cs typeface="Vrinda"/>
            </a:endParaRPr>
          </a:p>
          <a:p>
            <a:pPr algn="just">
              <a:spcAft>
                <a:spcPts val="800"/>
              </a:spcAft>
            </a:pPr>
            <a:r>
              <a:rPr lang="en-US" sz="1200" dirty="0">
                <a:latin typeface="Times New Roman" panose="02020603050405020304" pitchFamily="18" charset="0"/>
                <a:ea typeface="Calibri" panose="020F0502020204030204" pitchFamily="34" charset="0"/>
                <a:cs typeface="Vrinda"/>
              </a:rPr>
              <a:t> </a:t>
            </a:r>
          </a:p>
          <a:p>
            <a:r>
              <a:rPr lang="en-US" sz="1200" dirty="0">
                <a:latin typeface="Times New Roman" panose="02020603050405020304" pitchFamily="18" charset="0"/>
                <a:ea typeface="Times New Roman" panose="02020603050405020304" pitchFamily="18" charset="0"/>
                <a:cs typeface="Times New Roman" panose="02020603050405020304" pitchFamily="18" charset="0"/>
              </a:rPr>
              <a:t>Lee, Y., Tao, W., Li, J.Y.Q. and Sun, R., 2021. Enhancing employees’ knowledge sharing through diversity-oriented leadership and strategic internal communication during the COVID-19 outbreak. </a:t>
            </a:r>
            <a:r>
              <a:rPr lang="en-US" sz="1200" i="1" dirty="0">
                <a:latin typeface="Times New Roman" panose="02020603050405020304" pitchFamily="18" charset="0"/>
                <a:ea typeface="Times New Roman" panose="02020603050405020304" pitchFamily="18" charset="0"/>
                <a:cs typeface="Times New Roman" panose="02020603050405020304" pitchFamily="18" charset="0"/>
              </a:rPr>
              <a:t>Journal of Knowledge Management</a:t>
            </a:r>
            <a:r>
              <a:rPr lang="en-US" sz="1200" dirty="0">
                <a:latin typeface="Times New Roman" panose="02020603050405020304" pitchFamily="18" charset="0"/>
                <a:ea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ea typeface="Times New Roman" panose="02020603050405020304" pitchFamily="18" charset="0"/>
                <a:cs typeface="Times New Roman" panose="02020603050405020304" pitchFamily="18" charset="0"/>
              </a:rPr>
              <a:t>25</a:t>
            </a:r>
            <a:r>
              <a:rPr lang="en-US" sz="1200" dirty="0">
                <a:latin typeface="Times New Roman" panose="02020603050405020304" pitchFamily="18" charset="0"/>
                <a:ea typeface="Times New Roman" panose="02020603050405020304" pitchFamily="18" charset="0"/>
                <a:cs typeface="Times New Roman" panose="02020603050405020304" pitchFamily="18" charset="0"/>
              </a:rPr>
              <a:t>(6), pp.1526-1549.</a:t>
            </a:r>
            <a:endParaRPr lang="en-US" sz="1200" dirty="0">
              <a:latin typeface="Times New Roman" panose="02020603050405020304" pitchFamily="18" charset="0"/>
              <a:ea typeface="Calibri" panose="020F0502020204030204" pitchFamily="34" charset="0"/>
              <a:cs typeface="Vrinda"/>
            </a:endParaRPr>
          </a:p>
          <a:p>
            <a:pPr algn="just">
              <a:spcAft>
                <a:spcPts val="800"/>
              </a:spcAft>
            </a:pPr>
            <a:r>
              <a:rPr lang="en-US" sz="1200" dirty="0">
                <a:latin typeface="Times New Roman" panose="02020603050405020304" pitchFamily="18" charset="0"/>
                <a:ea typeface="Calibri" panose="020F0502020204030204" pitchFamily="34" charset="0"/>
                <a:cs typeface="Vrinda"/>
              </a:rPr>
              <a:t> </a:t>
            </a:r>
          </a:p>
          <a:p>
            <a:r>
              <a:rPr lang="en-US" sz="1200" dirty="0">
                <a:latin typeface="Times New Roman" panose="02020603050405020304" pitchFamily="18" charset="0"/>
                <a:ea typeface="Times New Roman" panose="02020603050405020304" pitchFamily="18" charset="0"/>
                <a:cs typeface="Times New Roman" panose="02020603050405020304" pitchFamily="18" charset="0"/>
              </a:rPr>
              <a:t>Nawaz, Z.A.K.D.A. and Khan, I., 2016. Leadership theories and styles: A literature review. </a:t>
            </a:r>
            <a:r>
              <a:rPr lang="en-US" sz="1200" i="1" dirty="0">
                <a:latin typeface="Times New Roman" panose="02020603050405020304" pitchFamily="18" charset="0"/>
                <a:ea typeface="Times New Roman" panose="02020603050405020304" pitchFamily="18" charset="0"/>
                <a:cs typeface="Times New Roman" panose="02020603050405020304" pitchFamily="18" charset="0"/>
              </a:rPr>
              <a:t>Leadership</a:t>
            </a:r>
            <a:r>
              <a:rPr lang="en-US" sz="1200" dirty="0">
                <a:latin typeface="Times New Roman" panose="02020603050405020304" pitchFamily="18" charset="0"/>
                <a:ea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ea typeface="Times New Roman" panose="02020603050405020304" pitchFamily="18" charset="0"/>
                <a:cs typeface="Times New Roman" panose="02020603050405020304" pitchFamily="18" charset="0"/>
              </a:rPr>
              <a:t>16</a:t>
            </a:r>
            <a:r>
              <a:rPr lang="en-US" sz="1200" dirty="0">
                <a:latin typeface="Times New Roman" panose="02020603050405020304" pitchFamily="18" charset="0"/>
                <a:ea typeface="Times New Roman" panose="02020603050405020304" pitchFamily="18" charset="0"/>
                <a:cs typeface="Times New Roman" panose="02020603050405020304" pitchFamily="18" charset="0"/>
              </a:rPr>
              <a:t>(1), pp.1-7.</a:t>
            </a:r>
            <a:endParaRPr lang="en-US" sz="1200" dirty="0">
              <a:latin typeface="Times New Roman" panose="02020603050405020304" pitchFamily="18" charset="0"/>
              <a:ea typeface="Calibri" panose="020F0502020204030204" pitchFamily="34" charset="0"/>
              <a:cs typeface="Vrinda"/>
            </a:endParaRPr>
          </a:p>
          <a:p>
            <a:pPr algn="just">
              <a:spcAft>
                <a:spcPts val="800"/>
              </a:spcAft>
            </a:pPr>
            <a:r>
              <a:rPr lang="en-US" sz="1200" dirty="0">
                <a:latin typeface="Times New Roman" panose="02020603050405020304" pitchFamily="18" charset="0"/>
                <a:ea typeface="Calibri" panose="020F0502020204030204" pitchFamily="34" charset="0"/>
                <a:cs typeface="Vrinda"/>
              </a:rPr>
              <a:t> </a:t>
            </a:r>
          </a:p>
          <a:p>
            <a:r>
              <a:rPr lang="en-US" sz="1200" dirty="0" err="1">
                <a:latin typeface="Times New Roman" panose="02020603050405020304" pitchFamily="18" charset="0"/>
                <a:ea typeface="Times New Roman" panose="02020603050405020304" pitchFamily="18" charset="0"/>
                <a:cs typeface="Times New Roman" panose="02020603050405020304" pitchFamily="18" charset="0"/>
              </a:rPr>
              <a:t>Ospina</a:t>
            </a:r>
            <a:r>
              <a:rPr lang="en-US" sz="1200" dirty="0">
                <a:latin typeface="Times New Roman" panose="02020603050405020304" pitchFamily="18" charset="0"/>
                <a:ea typeface="Times New Roman" panose="02020603050405020304" pitchFamily="18" charset="0"/>
                <a:cs typeface="Times New Roman" panose="02020603050405020304" pitchFamily="18" charset="0"/>
              </a:rPr>
              <a:t>, S.M., 2017. Collective leadership and context in public administration: Bridging public leadership research and leadership studies. </a:t>
            </a:r>
            <a:r>
              <a:rPr lang="en-US" sz="1200" i="1" dirty="0">
                <a:latin typeface="Times New Roman" panose="02020603050405020304" pitchFamily="18" charset="0"/>
                <a:ea typeface="Times New Roman" panose="02020603050405020304" pitchFamily="18" charset="0"/>
                <a:cs typeface="Times New Roman" panose="02020603050405020304" pitchFamily="18" charset="0"/>
              </a:rPr>
              <a:t>Public Administration Review</a:t>
            </a:r>
            <a:r>
              <a:rPr lang="en-US" sz="1200" dirty="0">
                <a:latin typeface="Times New Roman" panose="02020603050405020304" pitchFamily="18" charset="0"/>
                <a:ea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ea typeface="Times New Roman" panose="02020603050405020304" pitchFamily="18" charset="0"/>
                <a:cs typeface="Times New Roman" panose="02020603050405020304" pitchFamily="18" charset="0"/>
              </a:rPr>
              <a:t>77</a:t>
            </a:r>
            <a:r>
              <a:rPr lang="en-US" sz="1200" dirty="0">
                <a:latin typeface="Times New Roman" panose="02020603050405020304" pitchFamily="18" charset="0"/>
                <a:ea typeface="Times New Roman" panose="02020603050405020304" pitchFamily="18" charset="0"/>
                <a:cs typeface="Times New Roman" panose="02020603050405020304" pitchFamily="18" charset="0"/>
              </a:rPr>
              <a:t>(2), pp.275-287.</a:t>
            </a:r>
            <a:endParaRPr lang="en-US" sz="1200" dirty="0">
              <a:latin typeface="Times New Roman" panose="02020603050405020304" pitchFamily="18" charset="0"/>
              <a:ea typeface="Calibri" panose="020F0502020204030204" pitchFamily="34" charset="0"/>
              <a:cs typeface="Vrinda"/>
            </a:endParaRPr>
          </a:p>
          <a:p>
            <a:pPr algn="just">
              <a:spcAft>
                <a:spcPts val="800"/>
              </a:spcAft>
            </a:pPr>
            <a:r>
              <a:rPr lang="en-US" sz="1200" dirty="0">
                <a:latin typeface="Times New Roman" panose="02020603050405020304" pitchFamily="18" charset="0"/>
                <a:ea typeface="Calibri" panose="020F0502020204030204" pitchFamily="34" charset="0"/>
                <a:cs typeface="Vrinda"/>
              </a:rPr>
              <a:t> </a:t>
            </a:r>
          </a:p>
          <a:p>
            <a:r>
              <a:rPr lang="en-US" sz="1200" dirty="0" err="1"/>
              <a:t>Sessa</a:t>
            </a:r>
            <a:r>
              <a:rPr lang="en-US" sz="1200" dirty="0"/>
              <a:t>, V.I. and London, M., 2015. </a:t>
            </a:r>
            <a:r>
              <a:rPr lang="en-US" sz="1200" i="1" dirty="0"/>
              <a:t>Continuous learning in organizations: Individual, group, and organizational perspectives</a:t>
            </a:r>
            <a:r>
              <a:rPr lang="en-US" sz="1200" dirty="0"/>
              <a:t>. Psychology Press.</a:t>
            </a:r>
          </a:p>
          <a:p>
            <a:endParaRPr lang="en-US" sz="1200" dirty="0" smtClean="0">
              <a:latin typeface="Times New Roman" panose="02020603050405020304" pitchFamily="18" charset="0"/>
              <a:ea typeface="Times New Roman" panose="02020603050405020304" pitchFamily="18" charset="0"/>
              <a:cs typeface="Times New Roman" panose="02020603050405020304" pitchFamily="18" charset="0"/>
            </a:endParaRPr>
          </a:p>
          <a:p>
            <a:r>
              <a:rPr lang="en-US" sz="1200" dirty="0" err="1" smtClean="0">
                <a:latin typeface="Times New Roman" panose="02020603050405020304" pitchFamily="18" charset="0"/>
                <a:ea typeface="Times New Roman" panose="02020603050405020304" pitchFamily="18" charset="0"/>
                <a:cs typeface="Times New Roman" panose="02020603050405020304" pitchFamily="18" charset="0"/>
              </a:rPr>
              <a:t>Vasile</a:t>
            </a:r>
            <a:r>
              <a:rPr lang="en-US" sz="1200" dirty="0">
                <a:latin typeface="Times New Roman" panose="02020603050405020304" pitchFamily="18" charset="0"/>
                <a:ea typeface="Times New Roman" panose="02020603050405020304" pitchFamily="18" charset="0"/>
                <a:cs typeface="Times New Roman" panose="02020603050405020304" pitchFamily="18" charset="0"/>
              </a:rPr>
              <a:t>, A.C., 2016. Hofstede’s cultural dimensions and management in corporations. </a:t>
            </a:r>
            <a:r>
              <a:rPr lang="en-US" sz="1200" i="1" dirty="0">
                <a:latin typeface="Times New Roman" panose="02020603050405020304" pitchFamily="18" charset="0"/>
                <a:ea typeface="Times New Roman" panose="02020603050405020304" pitchFamily="18" charset="0"/>
                <a:cs typeface="Times New Roman" panose="02020603050405020304" pitchFamily="18" charset="0"/>
              </a:rPr>
              <a:t>Cross-Cultural Management Journal</a:t>
            </a:r>
            <a:r>
              <a:rPr lang="en-US" sz="1200" dirty="0">
                <a:latin typeface="Times New Roman" panose="02020603050405020304" pitchFamily="18" charset="0"/>
                <a:ea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ea typeface="Times New Roman" panose="02020603050405020304" pitchFamily="18" charset="0"/>
                <a:cs typeface="Times New Roman" panose="02020603050405020304" pitchFamily="18" charset="0"/>
              </a:rPr>
              <a:t>18</a:t>
            </a:r>
            <a:r>
              <a:rPr lang="en-US" sz="1200" dirty="0">
                <a:latin typeface="Times New Roman" panose="02020603050405020304" pitchFamily="18" charset="0"/>
                <a:ea typeface="Times New Roman" panose="02020603050405020304" pitchFamily="18" charset="0"/>
                <a:cs typeface="Times New Roman" panose="02020603050405020304" pitchFamily="18" charset="0"/>
              </a:rPr>
              <a:t>(01), pp.35-46.</a:t>
            </a:r>
            <a:endParaRPr lang="en-US" sz="1200" dirty="0">
              <a:latin typeface="Times New Roman" panose="02020603050405020304" pitchFamily="18" charset="0"/>
              <a:ea typeface="Calibri" panose="020F0502020204030204" pitchFamily="34" charset="0"/>
              <a:cs typeface="Vrinda"/>
            </a:endParaRPr>
          </a:p>
          <a:p>
            <a:pPr algn="just">
              <a:spcAft>
                <a:spcPts val="800"/>
              </a:spcAft>
            </a:pPr>
            <a:r>
              <a:rPr lang="en-US" sz="1200" dirty="0">
                <a:latin typeface="Times New Roman" panose="02020603050405020304" pitchFamily="18" charset="0"/>
                <a:ea typeface="Calibri" panose="020F0502020204030204" pitchFamily="34" charset="0"/>
                <a:cs typeface="Vrinda"/>
              </a:rPr>
              <a:t> </a:t>
            </a:r>
          </a:p>
          <a:p>
            <a:r>
              <a:rPr lang="en-US" sz="1200" dirty="0">
                <a:latin typeface="Times New Roman" panose="02020603050405020304" pitchFamily="18" charset="0"/>
                <a:ea typeface="Times New Roman" panose="02020603050405020304" pitchFamily="18" charset="0"/>
                <a:cs typeface="Times New Roman" panose="02020603050405020304" pitchFamily="18" charset="0"/>
              </a:rPr>
              <a:t>Wang, F., 2018. Social justice leadership—Theory and practice: A case of Ontario. </a:t>
            </a:r>
            <a:r>
              <a:rPr lang="en-US" sz="1200" i="1" dirty="0">
                <a:latin typeface="Times New Roman" panose="02020603050405020304" pitchFamily="18" charset="0"/>
                <a:ea typeface="Times New Roman" panose="02020603050405020304" pitchFamily="18" charset="0"/>
                <a:cs typeface="Times New Roman" panose="02020603050405020304" pitchFamily="18" charset="0"/>
              </a:rPr>
              <a:t>Educational Administration Quarterly</a:t>
            </a:r>
            <a:r>
              <a:rPr lang="en-US" sz="1200" dirty="0">
                <a:latin typeface="Times New Roman" panose="02020603050405020304" pitchFamily="18" charset="0"/>
                <a:ea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ea typeface="Times New Roman" panose="02020603050405020304" pitchFamily="18" charset="0"/>
                <a:cs typeface="Times New Roman" panose="02020603050405020304" pitchFamily="18" charset="0"/>
              </a:rPr>
              <a:t>54</a:t>
            </a:r>
            <a:r>
              <a:rPr lang="en-US" sz="1200" dirty="0">
                <a:latin typeface="Times New Roman" panose="02020603050405020304" pitchFamily="18" charset="0"/>
                <a:ea typeface="Times New Roman" panose="02020603050405020304" pitchFamily="18" charset="0"/>
                <a:cs typeface="Times New Roman" panose="02020603050405020304" pitchFamily="18" charset="0"/>
              </a:rPr>
              <a:t>(3), pp.470-498.</a:t>
            </a:r>
            <a:endParaRPr lang="en-US" sz="1200" dirty="0">
              <a:latin typeface="Times New Roman" panose="02020603050405020304" pitchFamily="18" charset="0"/>
              <a:ea typeface="Calibri" panose="020F0502020204030204" pitchFamily="34" charset="0"/>
              <a:cs typeface="Vrinda"/>
            </a:endParaRPr>
          </a:p>
          <a:p>
            <a:pPr algn="just">
              <a:spcAft>
                <a:spcPts val="800"/>
              </a:spcAft>
            </a:pPr>
            <a:r>
              <a:rPr lang="en-US" sz="1200" dirty="0">
                <a:latin typeface="Times New Roman" panose="02020603050405020304" pitchFamily="18" charset="0"/>
                <a:ea typeface="Calibri" panose="020F0502020204030204" pitchFamily="34" charset="0"/>
                <a:cs typeface="Vrinda"/>
              </a:rPr>
              <a:t> </a:t>
            </a:r>
          </a:p>
        </p:txBody>
      </p:sp>
    </p:spTree>
    <p:extLst>
      <p:ext uri="{BB962C8B-B14F-4D97-AF65-F5344CB8AC3E}">
        <p14:creationId xmlns:p14="http://schemas.microsoft.com/office/powerpoint/2010/main" val="2310347295"/>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271</TotalTime>
  <Words>1896</Words>
  <Application>Microsoft Office PowerPoint</Application>
  <PresentationFormat>Widescreen</PresentationFormat>
  <Paragraphs>68</Paragraphs>
  <Slides>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Arial</vt:lpstr>
      <vt:lpstr>Calibri</vt:lpstr>
      <vt:lpstr>Calibri Light</vt:lpstr>
      <vt:lpstr>Times New Roman</vt:lpstr>
      <vt:lpstr>Vrinda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hp</dc:creator>
  <cp:lastModifiedBy>hp</cp:lastModifiedBy>
  <cp:revision>44</cp:revision>
  <dcterms:created xsi:type="dcterms:W3CDTF">2023-07-17T14:14:31Z</dcterms:created>
  <dcterms:modified xsi:type="dcterms:W3CDTF">2023-07-20T14:05:51Z</dcterms:modified>
</cp:coreProperties>
</file>