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9"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tableStyles" Target="tableStyles.xml" Id="rId8" /><Relationship Type="http://schemas.openxmlformats.org/officeDocument/2006/relationships/slide" Target="slides/slide2.xml" Id="rId3" /><Relationship Type="http://schemas.openxmlformats.org/officeDocument/2006/relationships/theme" Target="theme/theme1.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viewProps" Target="viewProps.xml" Id="rId6" /><Relationship Type="http://schemas.openxmlformats.org/officeDocument/2006/relationships/presProps" Target="presProps.xml" Id="rId5" /><Relationship Type="http://schemas.openxmlformats.org/officeDocument/2006/relationships/slide" Target="slides/slide3.xml" Id="rId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10/12/2017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91334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10/12/2017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77895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2020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GB" smtClean="0"/>
              <a:t>10/12/2017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73273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10/12/2017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36845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t>10/12/2017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05988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9385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9205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55586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10/12/2017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37512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10/12/2017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03007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570919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www.nscb.org.uk/staff-and-volunteers/procedures/childs-voice" TargetMode="External"/><Relationship Id="rId3" Type="http://schemas.openxmlformats.org/officeDocument/2006/relationships/hyperlink" Target="https://www.cypcs.org.uk/rights/uncrcarticles/article-29" TargetMode="External"/><Relationship Id="rId7" Type="http://schemas.openxmlformats.org/officeDocument/2006/relationships/hyperlink" Target="https://nurturegroups.org/introducing-nurture/what-nurture" TargetMode="External"/><Relationship Id="rId2" Type="http://schemas.openxmlformats.org/officeDocument/2006/relationships/hyperlink" Target="https://www.gov.uk/government/uploads/system/uploads/attachment_data/file/296368/uncrc_how_legislation_underpins_implementation_in_england_march_2010.pdf" TargetMode="External"/><Relationship Id="rId1" Type="http://schemas.openxmlformats.org/officeDocument/2006/relationships/slideLayout" Target="../slideLayouts/slideLayout7.xml"/><Relationship Id="rId6" Type="http://schemas.openxmlformats.org/officeDocument/2006/relationships/hyperlink" Target="http://stonebridge.schooljotter2.com/pupils/article-12" TargetMode="External"/><Relationship Id="rId5" Type="http://schemas.openxmlformats.org/officeDocument/2006/relationships/hyperlink" Target="https://dnn.essex.gov.uk/portals/49/Documents/EYFES/Understanding%20sustained%20shared%20thingkin.pdf" TargetMode="External"/><Relationship Id="rId10" Type="http://schemas.openxmlformats.org/officeDocument/2006/relationships/hyperlink" Target="http://gov.wales/topics/educationandskills/foundation-phase/?lang=en" TargetMode="External"/><Relationship Id="rId4" Type="http://schemas.openxmlformats.org/officeDocument/2006/relationships/hyperlink" Target="http://www.trinitysaintdavid.ac.uk/en/media/uniweb/content/documents/departments/lrc/thestudentresearcher/Helen%20Phillips,%20The%20Foundation%20Phase.pdf" TargetMode="External"/><Relationship Id="rId9" Type="http://schemas.openxmlformats.org/officeDocument/2006/relationships/hyperlink" Target="https://walesppa.org/about-us/what-is-the-foundation-ph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025860-68A4-46B2-BBC3-C267F4CAFCE0}"/>
              </a:ext>
            </a:extLst>
          </p:cNvPr>
          <p:cNvSpPr txBox="1"/>
          <p:nvPr/>
        </p:nvSpPr>
        <p:spPr>
          <a:xfrm>
            <a:off x="-47625" y="1190625"/>
            <a:ext cx="12011730"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This is a briefing paper directed at early years practitioners to highlight the importance of respecting the voice of the child with reference to the United Nations Convention on The Rights of the child (UNCRC).</a:t>
            </a:r>
            <a:endParaRPr lang="en-US" sz="1400">
              <a:latin typeface="Arial"/>
              <a:cs typeface="Arial"/>
            </a:endParaRPr>
          </a:p>
        </p:txBody>
      </p:sp>
      <p:sp>
        <p:nvSpPr>
          <p:cNvPr id="6" name="TextBox 5">
            <a:extLst>
              <a:ext uri="{FF2B5EF4-FFF2-40B4-BE49-F238E27FC236}">
                <a16:creationId xmlns:a16="http://schemas.microsoft.com/office/drawing/2014/main" id="{EF36F6D2-708B-4357-B16D-119025667B0E}"/>
              </a:ext>
            </a:extLst>
          </p:cNvPr>
          <p:cNvSpPr txBox="1"/>
          <p:nvPr/>
        </p:nvSpPr>
        <p:spPr>
          <a:xfrm>
            <a:off x="2314575" y="180975"/>
            <a:ext cx="6883720" cy="861774"/>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5000">
                <a:latin typeface="Arial"/>
                <a:cs typeface="Arial"/>
              </a:rPr>
              <a:t>The voice of the child</a:t>
            </a:r>
          </a:p>
        </p:txBody>
      </p:sp>
      <p:sp>
        <p:nvSpPr>
          <p:cNvPr id="7" name="TextBox 6">
            <a:extLst>
              <a:ext uri="{FF2B5EF4-FFF2-40B4-BE49-F238E27FC236}">
                <a16:creationId xmlns:a16="http://schemas.microsoft.com/office/drawing/2014/main" id="{2DAD2B1D-B426-43A4-A4FD-F96AC74A4059}"/>
              </a:ext>
            </a:extLst>
          </p:cNvPr>
          <p:cNvSpPr txBox="1"/>
          <p:nvPr/>
        </p:nvSpPr>
        <p:spPr>
          <a:xfrm>
            <a:off x="941537" y="1971675"/>
            <a:ext cx="2743200" cy="307777"/>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latin typeface="Arial"/>
                <a:cs typeface="Arial"/>
              </a:rPr>
              <a:t>What is the UNCRC? </a:t>
            </a:r>
          </a:p>
        </p:txBody>
      </p:sp>
      <p:sp>
        <p:nvSpPr>
          <p:cNvPr id="8" name="TextBox 7">
            <a:extLst>
              <a:ext uri="{FF2B5EF4-FFF2-40B4-BE49-F238E27FC236}">
                <a16:creationId xmlns:a16="http://schemas.microsoft.com/office/drawing/2014/main" id="{9DCDEB3D-9CF3-4B4B-8D3B-514D79A29223}"/>
              </a:ext>
            </a:extLst>
          </p:cNvPr>
          <p:cNvSpPr txBox="1"/>
          <p:nvPr/>
        </p:nvSpPr>
        <p:spPr>
          <a:xfrm>
            <a:off x="85725" y="2495550"/>
            <a:ext cx="6073602"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400">
                <a:latin typeface="Arial"/>
                <a:cs typeface="Arial"/>
              </a:rPr>
              <a:t>The UNCRC is a human rights agreement that grants all children and young people under the age of 17 a comprehensive set of rights. The United Kingdom signed the convention in April 1990 and it came into force On 15th January 1992. (Department for Education Equality 2010)</a:t>
            </a:r>
            <a:endParaRPr lang="en-US" sz="1400">
              <a:latin typeface="Arial"/>
              <a:cs typeface="Arial"/>
            </a:endParaRPr>
          </a:p>
          <a:p>
            <a:pPr algn="just"/>
            <a:r>
              <a:rPr lang="en-GB" sz="1400">
                <a:latin typeface="Arial"/>
                <a:cs typeface="Arial"/>
              </a:rPr>
              <a:t>It is said that the UNCRC changed the way that children are viewed and treated. </a:t>
            </a:r>
          </a:p>
        </p:txBody>
      </p:sp>
      <p:sp>
        <p:nvSpPr>
          <p:cNvPr id="9" name="TextBox 8">
            <a:extLst>
              <a:ext uri="{FF2B5EF4-FFF2-40B4-BE49-F238E27FC236}">
                <a16:creationId xmlns:a16="http://schemas.microsoft.com/office/drawing/2014/main" id="{950FF1E1-3222-4CA9-97C9-906B0A805D3A}"/>
              </a:ext>
            </a:extLst>
          </p:cNvPr>
          <p:cNvSpPr txBox="1"/>
          <p:nvPr/>
        </p:nvSpPr>
        <p:spPr>
          <a:xfrm>
            <a:off x="7486650" y="1924050"/>
            <a:ext cx="2743200" cy="307777"/>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latin typeface="Arial"/>
                <a:cs typeface="Arial"/>
              </a:rPr>
              <a:t>The voice of the child</a:t>
            </a:r>
          </a:p>
        </p:txBody>
      </p:sp>
      <p:sp>
        <p:nvSpPr>
          <p:cNvPr id="10" name="TextBox 9">
            <a:extLst>
              <a:ext uri="{FF2B5EF4-FFF2-40B4-BE49-F238E27FC236}">
                <a16:creationId xmlns:a16="http://schemas.microsoft.com/office/drawing/2014/main" id="{46BE0B11-CFDD-4DD9-8A0D-2B9B8BAF91AC}"/>
              </a:ext>
            </a:extLst>
          </p:cNvPr>
          <p:cNvSpPr txBox="1"/>
          <p:nvPr/>
        </p:nvSpPr>
        <p:spPr>
          <a:xfrm>
            <a:off x="6267450" y="2443163"/>
            <a:ext cx="5810675"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400">
                <a:latin typeface="Arial"/>
                <a:cs typeface="Arial"/>
              </a:rPr>
              <a:t>The voice of the child let children and young people have a say and have more involvement. It is more than just a child saying what they want. Children should be continually involved with their education and every other aspect of their lives. Children should be able to speak freely, act freely and have information fed back to them in a way that they understand. (Newcastle Safeguarding board, 2010)</a:t>
            </a:r>
            <a:endParaRPr lang="en-US" sz="1400">
              <a:latin typeface="Arial"/>
              <a:cs typeface="Arial"/>
            </a:endParaRPr>
          </a:p>
        </p:txBody>
      </p:sp>
      <p:sp>
        <p:nvSpPr>
          <p:cNvPr id="11" name="TextBox 10">
            <a:extLst>
              <a:ext uri="{FF2B5EF4-FFF2-40B4-BE49-F238E27FC236}">
                <a16:creationId xmlns:a16="http://schemas.microsoft.com/office/drawing/2014/main" id="{393EC71C-ED2C-4F06-B966-E7769CAD0079}"/>
              </a:ext>
            </a:extLst>
          </p:cNvPr>
          <p:cNvSpPr txBox="1"/>
          <p:nvPr/>
        </p:nvSpPr>
        <p:spPr>
          <a:xfrm>
            <a:off x="161925" y="4886325"/>
            <a:ext cx="2743200" cy="307777"/>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latin typeface="Arial"/>
                <a:cs typeface="Arial"/>
              </a:rPr>
              <a:t>Article 4 </a:t>
            </a:r>
          </a:p>
        </p:txBody>
      </p:sp>
      <p:sp>
        <p:nvSpPr>
          <p:cNvPr id="13" name="TextBox 12">
            <a:extLst>
              <a:ext uri="{FF2B5EF4-FFF2-40B4-BE49-F238E27FC236}">
                <a16:creationId xmlns:a16="http://schemas.microsoft.com/office/drawing/2014/main" id="{0689AFFD-0AE0-4938-921D-8123B8CF96D1}"/>
              </a:ext>
            </a:extLst>
          </p:cNvPr>
          <p:cNvSpPr txBox="1"/>
          <p:nvPr/>
        </p:nvSpPr>
        <p:spPr>
          <a:xfrm>
            <a:off x="3057525" y="4796155"/>
            <a:ext cx="4889663" cy="584775"/>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latin typeface="Arial"/>
                <a:cs typeface="Arial"/>
              </a:rPr>
              <a:t>Governments should make these rights available to children</a:t>
            </a:r>
            <a:r>
              <a:rPr lang="en-GB"/>
              <a:t>.</a:t>
            </a:r>
          </a:p>
        </p:txBody>
      </p:sp>
      <p:sp>
        <p:nvSpPr>
          <p:cNvPr id="14" name="TextBox 13">
            <a:extLst>
              <a:ext uri="{FF2B5EF4-FFF2-40B4-BE49-F238E27FC236}">
                <a16:creationId xmlns:a16="http://schemas.microsoft.com/office/drawing/2014/main" id="{4AF02587-8397-4541-898B-B4DFA4DD82A4}"/>
              </a:ext>
            </a:extLst>
          </p:cNvPr>
          <p:cNvSpPr txBox="1"/>
          <p:nvPr/>
        </p:nvSpPr>
        <p:spPr>
          <a:xfrm>
            <a:off x="85725" y="3844685"/>
            <a:ext cx="11901807" cy="73866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400">
                <a:latin typeface="Arial"/>
                <a:cs typeface="Arial"/>
              </a:rPr>
              <a:t>Linked to many of the UNCRC articles is the Foundation Phase. Throughout some point in an early years practitioners career it is highly likely or  almost definite to work in or as part of the Foundation Phase. The foundation phase works with children ages 3-7 years in Wales. The welsh Assembly Governments priorities of the Foundation phase are based on the seven core aims of the UNCRC. (Phillips,). </a:t>
            </a:r>
            <a:endParaRPr lang="en-US"/>
          </a:p>
        </p:txBody>
      </p:sp>
      <p:sp>
        <p:nvSpPr>
          <p:cNvPr id="16" name="Speech Bubble: Rectangle with Corners Rounded 15">
            <a:extLst>
              <a:ext uri="{FF2B5EF4-FFF2-40B4-BE49-F238E27FC236}">
                <a16:creationId xmlns:a16="http://schemas.microsoft.com/office/drawing/2014/main" id="{9C7E485C-14F6-49FB-BC12-2F41434D24CC}"/>
              </a:ext>
            </a:extLst>
          </p:cNvPr>
          <p:cNvSpPr/>
          <p:nvPr/>
        </p:nvSpPr>
        <p:spPr>
          <a:xfrm>
            <a:off x="9010650" y="4577932"/>
            <a:ext cx="2820987" cy="190435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a:p>
        </p:txBody>
      </p:sp>
      <p:sp>
        <p:nvSpPr>
          <p:cNvPr id="15" name="TextBox 14">
            <a:extLst>
              <a:ext uri="{FF2B5EF4-FFF2-40B4-BE49-F238E27FC236}">
                <a16:creationId xmlns:a16="http://schemas.microsoft.com/office/drawing/2014/main" id="{E899C37D-FC6A-4814-9999-77E082063795}"/>
              </a:ext>
            </a:extLst>
          </p:cNvPr>
          <p:cNvSpPr txBox="1"/>
          <p:nvPr/>
        </p:nvSpPr>
        <p:spPr>
          <a:xfrm>
            <a:off x="9046592" y="4737555"/>
            <a:ext cx="2743200" cy="147732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000">
                <a:latin typeface="Arial"/>
                <a:cs typeface="Arial"/>
              </a:rPr>
              <a:t>“Through the Foundation Phase we are giving children the chance to learn by taking part in practical activities that are fun and enjoyable.  They are also gaining first hand experiences through play and active involvement which enables them to be creative, imaginative and have fun whilst learning”.</a:t>
            </a:r>
            <a:endParaRPr lang="en-US" sz="1000">
              <a:latin typeface="Arial"/>
              <a:cs typeface="Arial"/>
            </a:endParaRPr>
          </a:p>
          <a:p>
            <a:pPr algn="ctr"/>
            <a:r>
              <a:rPr lang="en-GB" sz="1000">
                <a:latin typeface="Arial"/>
                <a:cs typeface="Arial"/>
              </a:rPr>
              <a:t>                                    Jones, 2010.</a:t>
            </a:r>
            <a:endParaRPr lang="en-US" sz="1000">
              <a:latin typeface="Arial"/>
              <a:cs typeface="Arial"/>
            </a:endParaRPr>
          </a:p>
        </p:txBody>
      </p:sp>
      <p:sp>
        <p:nvSpPr>
          <p:cNvPr id="17" name="TextBox 16">
            <a:extLst>
              <a:ext uri="{FF2B5EF4-FFF2-40B4-BE49-F238E27FC236}">
                <a16:creationId xmlns:a16="http://schemas.microsoft.com/office/drawing/2014/main" id="{D7E099CF-38A1-466C-8835-EDAE3473A0BA}"/>
              </a:ext>
            </a:extLst>
          </p:cNvPr>
          <p:cNvSpPr txBox="1"/>
          <p:nvPr/>
        </p:nvSpPr>
        <p:spPr>
          <a:xfrm>
            <a:off x="885825" y="8010525"/>
            <a:ext cx="2743200" cy="4572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Click to add text</a:t>
            </a:r>
          </a:p>
        </p:txBody>
      </p:sp>
      <p:sp>
        <p:nvSpPr>
          <p:cNvPr id="18" name="TextBox 17">
            <a:extLst>
              <a:ext uri="{FF2B5EF4-FFF2-40B4-BE49-F238E27FC236}">
                <a16:creationId xmlns:a16="http://schemas.microsoft.com/office/drawing/2014/main" id="{4C003767-285C-4691-AC76-669E60B26FB5}"/>
              </a:ext>
            </a:extLst>
          </p:cNvPr>
          <p:cNvSpPr txBox="1"/>
          <p:nvPr/>
        </p:nvSpPr>
        <p:spPr>
          <a:xfrm>
            <a:off x="114300" y="5299710"/>
            <a:ext cx="8089372" cy="160043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400">
                <a:latin typeface="Arial"/>
                <a:cs typeface="Arial"/>
              </a:rPr>
              <a:t>Children are individual members of their families and communities and have rights and responsibilities appropriate to their age. It is important that practitioners respect children are aware of the UNCRC and know that these rights are available. Schools are now adopting and working toward the Rights Respecting schools award. (UNICEF, 2014)  It aims to build children's knowledge as right holders and informs them of their rights.  Child rights education helps adults, children and young people to work together, providing the space and encouragement for the meaningful participation (UNICEF, no date)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997816-0E7C-4FF8-8DA0-A4047A952522}"/>
              </a:ext>
            </a:extLst>
          </p:cNvPr>
          <p:cNvSpPr txBox="1"/>
          <p:nvPr/>
        </p:nvSpPr>
        <p:spPr>
          <a:xfrm>
            <a:off x="447675" y="581025"/>
            <a:ext cx="2743200" cy="307777"/>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latin typeface="Arial"/>
                <a:cs typeface="Arial"/>
              </a:rPr>
              <a:t>Article 12</a:t>
            </a:r>
          </a:p>
        </p:txBody>
      </p:sp>
      <p:sp>
        <p:nvSpPr>
          <p:cNvPr id="3" name="TextBox 2">
            <a:extLst>
              <a:ext uri="{FF2B5EF4-FFF2-40B4-BE49-F238E27FC236}">
                <a16:creationId xmlns:a16="http://schemas.microsoft.com/office/drawing/2014/main" id="{F7886AD6-5A32-4831-9244-56A71B3329DE}"/>
              </a:ext>
            </a:extLst>
          </p:cNvPr>
          <p:cNvSpPr txBox="1"/>
          <p:nvPr/>
        </p:nvSpPr>
        <p:spPr>
          <a:xfrm>
            <a:off x="3219450" y="428625"/>
            <a:ext cx="8789958" cy="523220"/>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Children have the right to say what they think should happen, when adults are making decisions that affect them, and to have their opinions taken into account.</a:t>
            </a:r>
          </a:p>
        </p:txBody>
      </p:sp>
      <p:sp>
        <p:nvSpPr>
          <p:cNvPr id="4" name="TextBox 3">
            <a:extLst>
              <a:ext uri="{FF2B5EF4-FFF2-40B4-BE49-F238E27FC236}">
                <a16:creationId xmlns:a16="http://schemas.microsoft.com/office/drawing/2014/main" id="{DCFEE1EA-8E8A-45CD-A9B2-377FDB7611C8}"/>
              </a:ext>
            </a:extLst>
          </p:cNvPr>
          <p:cNvSpPr txBox="1"/>
          <p:nvPr/>
        </p:nvSpPr>
        <p:spPr>
          <a:xfrm>
            <a:off x="433298" y="2612726"/>
            <a:ext cx="2743200" cy="307777"/>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latin typeface="Arial"/>
                <a:cs typeface="Arial"/>
              </a:rPr>
              <a:t>Article 29</a:t>
            </a:r>
          </a:p>
        </p:txBody>
      </p:sp>
      <p:sp>
        <p:nvSpPr>
          <p:cNvPr id="5" name="TextBox 4">
            <a:extLst>
              <a:ext uri="{FF2B5EF4-FFF2-40B4-BE49-F238E27FC236}">
                <a16:creationId xmlns:a16="http://schemas.microsoft.com/office/drawing/2014/main" id="{1CC925F5-5A7D-417C-85C9-DB722745C290}"/>
              </a:ext>
            </a:extLst>
          </p:cNvPr>
          <p:cNvSpPr txBox="1"/>
          <p:nvPr/>
        </p:nvSpPr>
        <p:spPr>
          <a:xfrm>
            <a:off x="3476625" y="2533650"/>
            <a:ext cx="8659442" cy="523220"/>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400">
                <a:latin typeface="Arial"/>
                <a:cs typeface="Arial"/>
              </a:rPr>
              <a:t>Education should develop each child's personality and talents to the full. It should encourage children to respect their parents, and their own cultures.</a:t>
            </a:r>
            <a:endParaRPr lang="en-US"/>
          </a:p>
        </p:txBody>
      </p:sp>
      <p:sp>
        <p:nvSpPr>
          <p:cNvPr id="6" name="TextBox 5">
            <a:extLst>
              <a:ext uri="{FF2B5EF4-FFF2-40B4-BE49-F238E27FC236}">
                <a16:creationId xmlns:a16="http://schemas.microsoft.com/office/drawing/2014/main" id="{ACE5D133-4287-41F0-B38B-1CEFA76AA93C}"/>
              </a:ext>
            </a:extLst>
          </p:cNvPr>
          <p:cNvSpPr txBox="1"/>
          <p:nvPr/>
        </p:nvSpPr>
        <p:spPr>
          <a:xfrm>
            <a:off x="447675" y="4495800"/>
            <a:ext cx="2743200" cy="369332"/>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Article 31</a:t>
            </a:r>
          </a:p>
        </p:txBody>
      </p:sp>
      <p:sp>
        <p:nvSpPr>
          <p:cNvPr id="7" name="TextBox 6">
            <a:extLst>
              <a:ext uri="{FF2B5EF4-FFF2-40B4-BE49-F238E27FC236}">
                <a16:creationId xmlns:a16="http://schemas.microsoft.com/office/drawing/2014/main" id="{2146F049-F343-430C-90DE-41198057816B}"/>
              </a:ext>
            </a:extLst>
          </p:cNvPr>
          <p:cNvSpPr txBox="1"/>
          <p:nvPr/>
        </p:nvSpPr>
        <p:spPr>
          <a:xfrm>
            <a:off x="3609975" y="4546120"/>
            <a:ext cx="7388737" cy="646331"/>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t>All children should have the right to relax and play, and join in a wide range of activities.</a:t>
            </a:r>
            <a:endParaRPr lang="en-US"/>
          </a:p>
        </p:txBody>
      </p:sp>
      <p:sp>
        <p:nvSpPr>
          <p:cNvPr id="8" name="TextBox 7">
            <a:extLst>
              <a:ext uri="{FF2B5EF4-FFF2-40B4-BE49-F238E27FC236}">
                <a16:creationId xmlns:a16="http://schemas.microsoft.com/office/drawing/2014/main" id="{F1FF4168-E1D4-40F3-A9A3-84C142CA7A61}"/>
              </a:ext>
            </a:extLst>
          </p:cNvPr>
          <p:cNvSpPr txBox="1"/>
          <p:nvPr/>
        </p:nvSpPr>
        <p:spPr>
          <a:xfrm>
            <a:off x="4724400" y="3193211"/>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a:p>
        </p:txBody>
      </p:sp>
      <p:sp>
        <p:nvSpPr>
          <p:cNvPr id="9" name="TextBox 8">
            <a:extLst>
              <a:ext uri="{FF2B5EF4-FFF2-40B4-BE49-F238E27FC236}">
                <a16:creationId xmlns:a16="http://schemas.microsoft.com/office/drawing/2014/main" id="{4EF357EE-B5D5-4412-9FE6-580CF6A18EDF}"/>
              </a:ext>
            </a:extLst>
          </p:cNvPr>
          <p:cNvSpPr txBox="1"/>
          <p:nvPr/>
        </p:nvSpPr>
        <p:spPr>
          <a:xfrm>
            <a:off x="260350" y="1009650"/>
            <a:ext cx="11705088" cy="184665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a:latin typeface="Arial"/>
                <a:cs typeface="Arial"/>
              </a:rPr>
              <a:t>On the 25th Anniversary of the UNCRC, The Special educational needs and disability code of practice 2002: 0-25 years was published. This is a document that emphasises upon involving children in decision-making at both individual and strategic levels. This means that when individual education plans (I.E.P) are developed or children are put on the SEN pathway. The child MUST be consulted. Children should be given a voice to say what they think, in an education setting a practitioner should understandably explain to the child what is in their I.E.P and seek the child's opinion of the I.E.P. (Mackay &amp; Murphy, 2012)</a:t>
            </a:r>
            <a:endParaRPr lang="en-US">
              <a:latin typeface="Calibri"/>
              <a:cs typeface="Arial"/>
            </a:endParaRPr>
          </a:p>
          <a:p>
            <a:pPr algn="just"/>
            <a:r>
              <a:rPr lang="en-GB" sz="1200">
                <a:latin typeface="Arial"/>
                <a:cs typeface="Arial"/>
              </a:rPr>
              <a:t>(Stonebridge Primary school, 2016) In day to day education throughout the Foundation Phase it is a requirement that practitioners take the time to listen to the opinions of children and involve them in all kinds  of decision making. This can be done across the curriculum, especially via sustained shared thinking. This occurs by working together with children to solve a problem, clarify a concept or evaluate an activity. This is promoting equality between adults and children and letting the child have an equal voice (no </a:t>
            </a:r>
            <a:r>
              <a:rPr lang="en-GB" sz="1200" err="1">
                <a:latin typeface="Arial"/>
                <a:cs typeface="Arial"/>
              </a:rPr>
              <a:t>authour</a:t>
            </a:r>
            <a:r>
              <a:rPr lang="en-GB" sz="1200">
                <a:latin typeface="Arial"/>
                <a:cs typeface="Arial"/>
              </a:rPr>
              <a:t>, 2010).</a:t>
            </a:r>
            <a:br>
              <a:rPr lang="en-US">
                <a:latin typeface="+mn-ea"/>
                <a:cs typeface="+mn-ea"/>
              </a:rPr>
            </a:br>
            <a:r>
              <a:rPr lang="en-GB"/>
              <a:t> </a:t>
            </a:r>
            <a:endParaRPr lang="en-US"/>
          </a:p>
        </p:txBody>
      </p:sp>
      <p:sp>
        <p:nvSpPr>
          <p:cNvPr id="10" name="TextBox 9">
            <a:extLst>
              <a:ext uri="{FF2B5EF4-FFF2-40B4-BE49-F238E27FC236}">
                <a16:creationId xmlns:a16="http://schemas.microsoft.com/office/drawing/2014/main" id="{B1DDC8A4-AA84-4FC4-AEF1-1093D85060A8}"/>
              </a:ext>
            </a:extLst>
          </p:cNvPr>
          <p:cNvSpPr txBox="1"/>
          <p:nvPr/>
        </p:nvSpPr>
        <p:spPr>
          <a:xfrm>
            <a:off x="260350" y="3051235"/>
            <a:ext cx="11791929" cy="15696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a:latin typeface="Arial"/>
                <a:cs typeface="Arial"/>
              </a:rPr>
              <a:t>Early education should help a child's mind, body and talents be the best that they can be and to be understanding, respectful and tolerant in a non-violent way (Young Peoples Commissioner Scotland, no date). A good link for practitioners to use in referral to Article 29 is The Nurture Group intervention. The Nurture group gives every child a chance, children who have had a poor start in life sometimes tend to do not as well at school; they might attend school less, struggle to make friends, they might be more likely to offend and might experience more physical and mental health problems. Nurture groups offer children the chance to re-learn those missed experiences, focusing less on curriculum learning for a while. This gives them new skills to do well at school, helps them make new friends and helps them to deal more calmly with any trials and tribulations they might come across in life. Another intervention brought into early years practice that links with this article is Relationship based play, it is a play based intervention focusing purely on the relationship between adult and child, it helps to promote trust and gain respect for adults and peers alike. (The Nurture Group Network, 2009)</a:t>
            </a:r>
            <a:endParaRPr lang="en-US"/>
          </a:p>
        </p:txBody>
      </p:sp>
      <p:sp>
        <p:nvSpPr>
          <p:cNvPr id="11" name="TextBox 10">
            <a:extLst>
              <a:ext uri="{FF2B5EF4-FFF2-40B4-BE49-F238E27FC236}">
                <a16:creationId xmlns:a16="http://schemas.microsoft.com/office/drawing/2014/main" id="{5D96B3C7-BEAA-4EBB-8773-8623C0545A17}"/>
              </a:ext>
            </a:extLst>
          </p:cNvPr>
          <p:cNvSpPr txBox="1"/>
          <p:nvPr/>
        </p:nvSpPr>
        <p:spPr>
          <a:xfrm>
            <a:off x="123825" y="5314950"/>
            <a:ext cx="11770343"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400">
                <a:latin typeface="Arial"/>
                <a:cs typeface="Arial"/>
              </a:rPr>
              <a:t>As mentioned overleaf, the Foundation Phase now plays a big part in early years and has many links to the UNCRC. This links in greatly with Article 31. The Foundation Phase encourages children to be creative, imaginative and to have fun. It makes learning more enjoyable and fun (Wales Pre-school providers, 2012). The foundation Phase lets children move around areas in classes safely and freely. There are many different activities and interventions that should be accessed by children such as fun phonic groups, mathematical focus groups, forest schools, outdoor learning areas, role play areas, construction and many more. It is a practitioners place to ensure that the children have all of these to hand. (Welsh Government,2017)</a:t>
            </a:r>
          </a:p>
        </p:txBody>
      </p:sp>
    </p:spTree>
    <p:extLst>
      <p:ext uri="{BB962C8B-B14F-4D97-AF65-F5344CB8AC3E}">
        <p14:creationId xmlns:p14="http://schemas.microsoft.com/office/powerpoint/2010/main" val="2066155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96FA6E-6F5E-4C4A-B9C5-4E1DCE982C04}"/>
              </a:ext>
            </a:extLst>
          </p:cNvPr>
          <p:cNvSpPr txBox="1"/>
          <p:nvPr/>
        </p:nvSpPr>
        <p:spPr>
          <a:xfrm>
            <a:off x="323850" y="247650"/>
            <a:ext cx="11989449" cy="63709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a:latin typeface="Arial"/>
                <a:cs typeface="Arial"/>
              </a:rPr>
              <a:t>References</a:t>
            </a:r>
            <a:endParaRPr lang="en-US"/>
          </a:p>
          <a:p>
            <a:pPr algn="just"/>
            <a:endParaRPr lang="en-GB" sz="1200">
              <a:latin typeface="Arial"/>
              <a:cs typeface="Arial"/>
            </a:endParaRPr>
          </a:p>
          <a:p>
            <a:pPr algn="just"/>
            <a:r>
              <a:rPr lang="en-GB" sz="1200">
                <a:latin typeface="Arial"/>
                <a:cs typeface="Arial"/>
              </a:rPr>
              <a:t>Department for Education Equality (2010</a:t>
            </a:r>
            <a:r>
              <a:rPr lang="en-GB" sz="1200" i="1">
                <a:latin typeface="Arial"/>
                <a:cs typeface="Arial"/>
              </a:rPr>
              <a:t>) </a:t>
            </a:r>
            <a:r>
              <a:rPr lang="en-GB" sz="1200" i="1">
                <a:latin typeface="Arial"/>
                <a:cs typeface="Arial"/>
                <a:hlinkClick r:id="rId2"/>
              </a:rPr>
              <a:t>UNCRC: how legislation underpins implementation in England</a:t>
            </a:r>
            <a:r>
              <a:rPr lang="en-GB" sz="1200" i="1">
                <a:latin typeface="Arial"/>
                <a:cs typeface="Arial"/>
              </a:rPr>
              <a:t> </a:t>
            </a:r>
            <a:r>
              <a:rPr lang="en-GB" sz="1200">
                <a:latin typeface="Arial"/>
                <a:cs typeface="Arial"/>
              </a:rPr>
              <a:t>GOV.UK</a:t>
            </a:r>
          </a:p>
          <a:p>
            <a:pPr algn="just"/>
            <a:endParaRPr lang="en-GB" sz="1200">
              <a:latin typeface="Arial"/>
              <a:cs typeface="Arial"/>
            </a:endParaRPr>
          </a:p>
          <a:p>
            <a:pPr algn="just"/>
            <a:r>
              <a:rPr lang="en-GB" sz="1200">
                <a:latin typeface="Arial"/>
                <a:cs typeface="Arial"/>
              </a:rPr>
              <a:t>Young Peoples </a:t>
            </a:r>
            <a:r>
              <a:rPr lang="en-GB" sz="1200" err="1">
                <a:latin typeface="Arial"/>
                <a:cs typeface="Arial"/>
              </a:rPr>
              <a:t>Commisioner</a:t>
            </a:r>
            <a:r>
              <a:rPr lang="en-GB" sz="1200">
                <a:latin typeface="Arial"/>
                <a:cs typeface="Arial"/>
              </a:rPr>
              <a:t> Scotland (No date) </a:t>
            </a:r>
            <a:r>
              <a:rPr lang="en-GB" sz="1200" i="1">
                <a:latin typeface="Arial"/>
                <a:cs typeface="Arial"/>
              </a:rPr>
              <a:t>Article 29 </a:t>
            </a:r>
            <a:r>
              <a:rPr lang="en-GB" sz="1200">
                <a:latin typeface="Arial"/>
                <a:cs typeface="Arial"/>
              </a:rPr>
              <a:t>[online] Available at: </a:t>
            </a:r>
            <a:r>
              <a:rPr lang="en-GB" sz="1200" i="1">
                <a:latin typeface="Arial"/>
                <a:cs typeface="Arial"/>
                <a:hlinkClick r:id="rId3"/>
              </a:rPr>
              <a:t>https://www.cypcs.org.uk/rights/uncrcarticles/article-29</a:t>
            </a:r>
            <a:r>
              <a:rPr lang="en-GB" sz="1200" i="1">
                <a:latin typeface="Arial"/>
                <a:cs typeface="Arial"/>
              </a:rPr>
              <a:t> [Accessed: 09/12/17]</a:t>
            </a:r>
          </a:p>
          <a:p>
            <a:pPr algn="just"/>
            <a:endParaRPr lang="en-GB" sz="1200" i="1">
              <a:latin typeface="Arial"/>
              <a:cs typeface="Arial"/>
            </a:endParaRPr>
          </a:p>
          <a:p>
            <a:pPr algn="just"/>
            <a:r>
              <a:rPr lang="en-GB" sz="1200">
                <a:latin typeface="Arial"/>
                <a:cs typeface="Arial"/>
              </a:rPr>
              <a:t>Phillips, H. (2016) '</a:t>
            </a:r>
            <a:r>
              <a:rPr lang="en-GB" sz="1200" i="1">
                <a:latin typeface="Arial"/>
                <a:cs typeface="Arial"/>
              </a:rPr>
              <a:t>The Foundation Phase' </a:t>
            </a:r>
            <a:r>
              <a:rPr lang="en-GB" sz="1200">
                <a:latin typeface="Arial"/>
                <a:cs typeface="Arial"/>
              </a:rPr>
              <a:t>The </a:t>
            </a:r>
            <a:r>
              <a:rPr lang="en-GB" sz="1200" err="1">
                <a:latin typeface="Arial"/>
                <a:cs typeface="Arial"/>
              </a:rPr>
              <a:t>FoundationPhase</a:t>
            </a:r>
            <a:r>
              <a:rPr lang="en-GB" sz="1200">
                <a:latin typeface="Arial"/>
                <a:cs typeface="Arial"/>
              </a:rPr>
              <a:t> [Online] 2, (1) 54. Available at: </a:t>
            </a:r>
            <a:r>
              <a:rPr lang="en-GB" sz="1200">
                <a:latin typeface="Arial"/>
                <a:cs typeface="Arial"/>
                <a:hlinkClick r:id="rId4"/>
              </a:rPr>
              <a:t>http://www.trinitysaintdavid.ac.uk/en/media/uniweb/content/documents/departments/lrc/thestudentresearcher/Helen%20Phillips,%20The%20Foundation%20Phase.pdf</a:t>
            </a:r>
            <a:r>
              <a:rPr lang="en-GB" sz="1200">
                <a:latin typeface="Arial"/>
                <a:cs typeface="Arial"/>
              </a:rPr>
              <a:t> [Accessed: 09/12/17]</a:t>
            </a:r>
          </a:p>
          <a:p>
            <a:pPr algn="just"/>
            <a:endParaRPr lang="en-GB" sz="1200">
              <a:latin typeface="Arial"/>
              <a:cs typeface="Arial"/>
            </a:endParaRPr>
          </a:p>
          <a:p>
            <a:pPr algn="just"/>
            <a:r>
              <a:rPr lang="en-GB" sz="1200">
                <a:latin typeface="Arial"/>
                <a:cs typeface="Arial"/>
              </a:rPr>
              <a:t>No Author (2010) </a:t>
            </a:r>
            <a:r>
              <a:rPr lang="en-GB" sz="1200" i="1" err="1">
                <a:latin typeface="Arial"/>
                <a:cs typeface="Arial"/>
              </a:rPr>
              <a:t>Undertsanding</a:t>
            </a:r>
            <a:r>
              <a:rPr lang="en-GB" sz="1200" i="1">
                <a:latin typeface="Arial"/>
                <a:cs typeface="Arial"/>
              </a:rPr>
              <a:t> sustained shard thinking </a:t>
            </a:r>
            <a:r>
              <a:rPr lang="en-GB" sz="1200">
                <a:latin typeface="Arial"/>
                <a:cs typeface="Arial"/>
              </a:rPr>
              <a:t>[online] Available at: </a:t>
            </a:r>
            <a:r>
              <a:rPr lang="en-GB" sz="1200">
                <a:latin typeface="Arial"/>
                <a:cs typeface="Arial"/>
                <a:hlinkClick r:id="rId5"/>
              </a:rPr>
              <a:t>Https://dnn.essex.gov.uk/portals/49/Documents/EYFES/Understanding</a:t>
            </a:r>
            <a:r>
              <a:rPr lang="en-GB" sz="1200">
                <a:latin typeface="Arial"/>
                <a:cs typeface="Arial"/>
                <a:hlinkClick r:id="" action="ppaction://noaction"/>
              </a:rPr>
              <a:t>%20sustained%20shared%20thingkin.pdf</a:t>
            </a:r>
            <a:r>
              <a:rPr lang="en-GB" sz="1200">
                <a:latin typeface="Arial"/>
                <a:cs typeface="Arial"/>
              </a:rPr>
              <a:t>  [Accessed: 09/12/17]</a:t>
            </a:r>
          </a:p>
          <a:p>
            <a:pPr algn="just"/>
            <a:r>
              <a:rPr lang="en-GB" sz="1200">
                <a:latin typeface="Arial"/>
                <a:cs typeface="Arial"/>
              </a:rPr>
              <a:t>Stonebridge Primary School (2016) </a:t>
            </a:r>
            <a:r>
              <a:rPr lang="en-GB" sz="1200" i="1">
                <a:latin typeface="Arial"/>
                <a:cs typeface="Arial"/>
              </a:rPr>
              <a:t>Article 12 group</a:t>
            </a:r>
            <a:r>
              <a:rPr lang="en-GB" sz="1200">
                <a:latin typeface="Arial"/>
                <a:cs typeface="Arial"/>
              </a:rPr>
              <a:t> [Online] Available at: </a:t>
            </a:r>
            <a:r>
              <a:rPr lang="en-GB" sz="1200">
                <a:latin typeface="Arial"/>
                <a:cs typeface="Arial"/>
                <a:hlinkClick r:id="rId6"/>
              </a:rPr>
              <a:t>http://stonebridge.schooljotter2.com/pupils/article-12</a:t>
            </a:r>
            <a:r>
              <a:rPr lang="en-GB" sz="1200">
                <a:latin typeface="Arial"/>
                <a:cs typeface="Arial"/>
              </a:rPr>
              <a:t> [Accessed: 09/12/17]</a:t>
            </a:r>
          </a:p>
          <a:p>
            <a:pPr algn="just"/>
            <a:endParaRPr lang="en-GB" sz="1200">
              <a:latin typeface="Arial"/>
              <a:cs typeface="Arial"/>
            </a:endParaRPr>
          </a:p>
          <a:p>
            <a:pPr algn="just"/>
            <a:r>
              <a:rPr lang="en-GB" sz="1200">
                <a:latin typeface="Arial"/>
                <a:cs typeface="Arial"/>
              </a:rPr>
              <a:t>The Nurture Group Network (2009) </a:t>
            </a:r>
            <a:r>
              <a:rPr lang="en-GB" sz="1200" i="1">
                <a:latin typeface="Arial"/>
                <a:cs typeface="Arial"/>
              </a:rPr>
              <a:t>What is Nurture? [online] Available at </a:t>
            </a:r>
            <a:r>
              <a:rPr lang="en-GB" sz="1200">
                <a:latin typeface="Arial"/>
                <a:cs typeface="Arial"/>
                <a:hlinkClick r:id="rId7"/>
              </a:rPr>
              <a:t>https://nurturegroups.org/introducing-nurture/what-nurture</a:t>
            </a:r>
            <a:r>
              <a:rPr lang="en-GB" sz="1200">
                <a:latin typeface="Arial"/>
                <a:cs typeface="Arial"/>
              </a:rPr>
              <a:t> [Accessed: 09/12/17]</a:t>
            </a:r>
          </a:p>
          <a:p>
            <a:pPr algn="just"/>
            <a:endParaRPr lang="en-GB" sz="1200">
              <a:latin typeface="Arial"/>
              <a:cs typeface="Arial"/>
            </a:endParaRPr>
          </a:p>
          <a:p>
            <a:pPr algn="just"/>
            <a:r>
              <a:rPr lang="en-GB" sz="1200">
                <a:latin typeface="Arial"/>
                <a:cs typeface="Arial"/>
              </a:rPr>
              <a:t>Mackay, M. A. &amp; Murphy, J (2012) Talking Mats and the World Health Organisation International Classification of Functioning Disability and Health – Children and Youth – A framework for helping adolescents set IEP targets. </a:t>
            </a:r>
            <a:endParaRPr lang="en-GB"/>
          </a:p>
          <a:p>
            <a:pPr algn="just"/>
            <a:endParaRPr lang="en-GB" sz="1200">
              <a:latin typeface="Arial"/>
              <a:cs typeface="Arial"/>
            </a:endParaRPr>
          </a:p>
          <a:p>
            <a:pPr algn="just"/>
            <a:r>
              <a:rPr lang="en-GB" sz="1200">
                <a:latin typeface="Arial"/>
                <a:cs typeface="Arial"/>
              </a:rPr>
              <a:t>Newcastle Safeguarding board (2010) No Title [Online] available at</a:t>
            </a:r>
            <a:r>
              <a:rPr lang="en-GB" sz="1200">
                <a:latin typeface="Arial"/>
                <a:cs typeface="Arial"/>
                <a:hlinkClick r:id="rId8"/>
              </a:rPr>
              <a:t>https://www.nscb.org.uk/staff-and-volunteers/procedures/childs-voice</a:t>
            </a:r>
            <a:r>
              <a:rPr lang="en-GB" sz="1200">
                <a:latin typeface="Arial"/>
                <a:cs typeface="Arial"/>
              </a:rPr>
              <a:t> [Accessed: 09/12/17]</a:t>
            </a:r>
          </a:p>
          <a:p>
            <a:pPr algn="just"/>
            <a:endParaRPr lang="en-GB" sz="1200">
              <a:latin typeface="Arial"/>
              <a:cs typeface="Arial"/>
            </a:endParaRPr>
          </a:p>
          <a:p>
            <a:pPr algn="just"/>
            <a:r>
              <a:rPr lang="en-GB" sz="1200">
                <a:latin typeface="Arial"/>
                <a:cs typeface="Arial"/>
              </a:rPr>
              <a:t>UNICEF (2014) What makes the United Nations Convention on the Rights of the Child so special? Available at: https://www.unicef.org.uk/rights-respecting-schools/about-the-award/introducing-united-nations-convention-rights-child/</a:t>
            </a:r>
          </a:p>
          <a:p>
            <a:pPr algn="just"/>
            <a:r>
              <a:rPr lang="en-GB" sz="1200">
                <a:latin typeface="Arial"/>
                <a:cs typeface="Arial"/>
              </a:rPr>
              <a:t>[Accessed: 09/12/17]</a:t>
            </a:r>
          </a:p>
          <a:p>
            <a:pPr algn="just"/>
            <a:endParaRPr lang="en-GB" sz="1200">
              <a:latin typeface="Arial"/>
              <a:cs typeface="Arial"/>
            </a:endParaRPr>
          </a:p>
          <a:p>
            <a:pPr algn="just"/>
            <a:r>
              <a:rPr lang="en-GB" sz="1200">
                <a:latin typeface="Arial"/>
                <a:cs typeface="Arial"/>
              </a:rPr>
              <a:t>UNICEF (no date) Know your rights and responsibilities [Online] Available at:  [https://www.unicef.org/rightsite/files/Know_your_rights_and_responsibilities.pdf [accessed: 09/12/17]</a:t>
            </a:r>
          </a:p>
          <a:p>
            <a:pPr algn="just"/>
            <a:endParaRPr lang="en-GB" sz="1200">
              <a:latin typeface="Arial"/>
              <a:cs typeface="Arial"/>
            </a:endParaRPr>
          </a:p>
          <a:p>
            <a:pPr algn="just"/>
            <a:r>
              <a:rPr lang="en-GB" sz="1200">
                <a:latin typeface="Arial"/>
                <a:cs typeface="Arial"/>
              </a:rPr>
              <a:t>Wales Pre-school Providers (2012) </a:t>
            </a:r>
            <a:r>
              <a:rPr lang="en-GB" sz="1200" i="1">
                <a:latin typeface="Arial"/>
                <a:cs typeface="Arial"/>
              </a:rPr>
              <a:t>What is The Foundation Phase [Online] Available at </a:t>
            </a:r>
            <a:r>
              <a:rPr lang="en-GB" sz="1200">
                <a:latin typeface="Arial"/>
                <a:cs typeface="Arial"/>
                <a:hlinkClick r:id="rId9"/>
              </a:rPr>
              <a:t>https://walesppa.org/about-us/what-is-the-foundation-phase/</a:t>
            </a:r>
            <a:endParaRPr lang="en-GB" sz="1200">
              <a:latin typeface="Arial"/>
              <a:cs typeface="Arial"/>
            </a:endParaRPr>
          </a:p>
          <a:p>
            <a:pPr algn="just"/>
            <a:endParaRPr lang="en-GB" sz="1200">
              <a:latin typeface="Arial"/>
              <a:cs typeface="Arial"/>
            </a:endParaRPr>
          </a:p>
          <a:p>
            <a:pPr algn="just"/>
            <a:r>
              <a:rPr lang="en-GB" sz="1200">
                <a:latin typeface="Arial"/>
                <a:cs typeface="Arial"/>
              </a:rPr>
              <a:t>Welsh Government (2017) </a:t>
            </a:r>
            <a:r>
              <a:rPr lang="en-GB" sz="1200" i="1">
                <a:latin typeface="Arial"/>
                <a:cs typeface="Arial"/>
              </a:rPr>
              <a:t>Foundation Phase</a:t>
            </a:r>
            <a:r>
              <a:rPr lang="en-GB" sz="1200">
                <a:latin typeface="Arial"/>
                <a:cs typeface="Arial"/>
              </a:rPr>
              <a:t> [Online] Available at: </a:t>
            </a:r>
            <a:r>
              <a:rPr lang="en-GB" sz="1200">
                <a:latin typeface="Arial"/>
                <a:cs typeface="Arial"/>
                <a:hlinkClick r:id="rId10"/>
              </a:rPr>
              <a:t>http://gov.wales/topics/educationandskills/foundation-phase/?lang=en</a:t>
            </a:r>
            <a:r>
              <a:rPr lang="en-GB" sz="1200">
                <a:latin typeface="Arial"/>
                <a:cs typeface="Arial"/>
              </a:rPr>
              <a:t> [Accessed: 09/12/17]</a:t>
            </a:r>
          </a:p>
          <a:p>
            <a:endParaRPr lang="en-GB"/>
          </a:p>
          <a:p>
            <a:endParaRPr lang="en-GB"/>
          </a:p>
        </p:txBody>
      </p:sp>
    </p:spTree>
    <p:extLst>
      <p:ext uri="{BB962C8B-B14F-4D97-AF65-F5344CB8AC3E}">
        <p14:creationId xmlns:p14="http://schemas.microsoft.com/office/powerpoint/2010/main" val="12603236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cp:revision>
  <dcterms:modified xsi:type="dcterms:W3CDTF">2017-12-10T22:18:33Z</dcterms:modified>
</cp:coreProperties>
</file>