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sldIdLst>
    <p:sldId id="256" r:id="rId2"/>
    <p:sldId id="264" r:id="rId3"/>
    <p:sldId id="260" r:id="rId4"/>
    <p:sldId id="257" r:id="rId5"/>
    <p:sldId id="265" r:id="rId6"/>
    <p:sldId id="258" r:id="rId7"/>
    <p:sldId id="262" r:id="rId8"/>
    <p:sldId id="259"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385068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1905009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3500005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D84973-66E4-4CF8-B700-C18E627B96A1}" type="datetimeFigureOut">
              <a:rPr lang="en-GB" smtClean="0"/>
              <a:t>30/09/2022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4041971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D84973-66E4-4CF8-B700-C18E627B96A1}" type="datetimeFigureOut">
              <a:rPr lang="en-GB" smtClean="0"/>
              <a:t>30/09/2022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2109132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D84973-66E4-4CF8-B700-C18E627B96A1}" type="datetimeFigureOut">
              <a:rPr lang="en-GB" smtClean="0"/>
              <a:t>30/09/2022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1746456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D84973-66E4-4CF8-B700-C18E627B96A1}" type="datetimeFigureOut">
              <a:rPr lang="en-GB" smtClean="0"/>
              <a:t>30/09/2022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4026090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D84973-66E4-4CF8-B700-C18E627B96A1}" type="datetimeFigureOut">
              <a:rPr lang="en-GB" smtClean="0"/>
              <a:t>30/09/2022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531323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D84973-66E4-4CF8-B700-C18E627B96A1}" type="datetimeFigureOut">
              <a:rPr lang="en-GB" smtClean="0"/>
              <a:t>30/09/2022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3579710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3811118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614043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2189210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382229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2133998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1138862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D84973-66E4-4CF8-B700-C18E627B96A1}" type="datetimeFigureOut">
              <a:rPr lang="en-GB" smtClean="0"/>
              <a:t>30/09/2022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2C0568-A95D-41F8-84B6-AC41587A2DD8}" type="slidenum">
              <a:rPr lang="en-GB" smtClean="0"/>
              <a:t>‹#›</a:t>
            </a:fld>
            <a:endParaRPr lang="en-GB"/>
          </a:p>
        </p:txBody>
      </p:sp>
    </p:spTree>
    <p:extLst>
      <p:ext uri="{BB962C8B-B14F-4D97-AF65-F5344CB8AC3E}">
        <p14:creationId xmlns:p14="http://schemas.microsoft.com/office/powerpoint/2010/main" val="2059186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3D84973-66E4-4CF8-B700-C18E627B96A1}" type="datetimeFigureOut">
              <a:rPr lang="en-GB" smtClean="0"/>
              <a:t>30/09/2022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02C0568-A95D-41F8-84B6-AC41587A2DD8}" type="slidenum">
              <a:rPr lang="en-GB" smtClean="0"/>
              <a:t>‹#›</a:t>
            </a:fld>
            <a:endParaRPr lang="en-GB"/>
          </a:p>
        </p:txBody>
      </p:sp>
    </p:spTree>
    <p:extLst>
      <p:ext uri="{BB962C8B-B14F-4D97-AF65-F5344CB8AC3E}">
        <p14:creationId xmlns:p14="http://schemas.microsoft.com/office/powerpoint/2010/main" val="1347051099"/>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icpedia.org/highway-signs/p/psychology.html" TargetMode="External"/><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182229932@N07/48189906827"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icpedia.org/highway-signs/t/theory.html"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el_ramon/5577626341"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doi.org/10.2307/1129634http/www.jstor.org/stable/112963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F9733-FE8E-98DA-4265-4E88C02BDD52}"/>
              </a:ext>
            </a:extLst>
          </p:cNvPr>
          <p:cNvSpPr>
            <a:spLocks noGrp="1"/>
          </p:cNvSpPr>
          <p:nvPr>
            <p:ph type="ctrTitle"/>
          </p:nvPr>
        </p:nvSpPr>
        <p:spPr>
          <a:xfrm>
            <a:off x="1524000" y="1122363"/>
            <a:ext cx="9144000" cy="2479676"/>
          </a:xfrm>
        </p:spPr>
        <p:txBody>
          <a:bodyPr>
            <a:normAutofit/>
          </a:bodyPr>
          <a:lstStyle/>
          <a:p>
            <a:r>
              <a:rPr lang="en-GB" sz="3200" dirty="0">
                <a:solidFill>
                  <a:schemeClr val="tx1"/>
                </a:solidFill>
              </a:rPr>
              <a:t>Psychology for health and social care</a:t>
            </a:r>
            <a:br>
              <a:rPr lang="en-GB" sz="3200" dirty="0">
                <a:solidFill>
                  <a:schemeClr val="tx1"/>
                </a:solidFill>
              </a:rPr>
            </a:br>
            <a:r>
              <a:rPr lang="en-GB" sz="3200" dirty="0">
                <a:solidFill>
                  <a:schemeClr val="tx1"/>
                </a:solidFill>
                <a:latin typeface="Arial" panose="020B0604020202020204" pitchFamily="34" charset="0"/>
                <a:cs typeface="Arial" panose="020B0604020202020204" pitchFamily="34" charset="0"/>
              </a:rPr>
              <a:t>Athene Hamilton</a:t>
            </a:r>
            <a:br>
              <a:rPr lang="en-GB" sz="3200" dirty="0">
                <a:solidFill>
                  <a:schemeClr val="tx1"/>
                </a:solidFill>
              </a:rPr>
            </a:br>
            <a:r>
              <a:rPr lang="en-GB" sz="3200" dirty="0">
                <a:solidFill>
                  <a:schemeClr val="tx1"/>
                </a:solidFill>
              </a:rPr>
              <a:t>2120033</a:t>
            </a:r>
            <a:br>
              <a:rPr lang="en-GB" sz="3600" dirty="0">
                <a:solidFill>
                  <a:schemeClr val="tx1"/>
                </a:solidFill>
              </a:rPr>
            </a:br>
            <a:r>
              <a:rPr lang="en-GB" sz="2800" dirty="0">
                <a:solidFill>
                  <a:schemeClr val="tx1"/>
                </a:solidFill>
              </a:rPr>
              <a:t>BMHP4003</a:t>
            </a:r>
            <a:br>
              <a:rPr lang="en-GB" sz="2800" dirty="0">
                <a:solidFill>
                  <a:schemeClr val="tx1"/>
                </a:solidFill>
              </a:rPr>
            </a:br>
            <a:r>
              <a:rPr lang="en-GB" sz="2800" dirty="0">
                <a:solidFill>
                  <a:schemeClr val="tx1"/>
                </a:solidFill>
              </a:rPr>
              <a:t>Neale  Haddon</a:t>
            </a:r>
          </a:p>
        </p:txBody>
      </p:sp>
      <p:sp>
        <p:nvSpPr>
          <p:cNvPr id="3" name="Subtitle 2">
            <a:extLst>
              <a:ext uri="{FF2B5EF4-FFF2-40B4-BE49-F238E27FC236}">
                <a16:creationId xmlns:a16="http://schemas.microsoft.com/office/drawing/2014/main" id="{56CA1DD5-DF00-615C-09FE-0E9C5412440F}"/>
              </a:ext>
            </a:extLst>
          </p:cNvPr>
          <p:cNvSpPr>
            <a:spLocks noGrp="1"/>
          </p:cNvSpPr>
          <p:nvPr>
            <p:ph type="subTitle" idx="1"/>
          </p:nvPr>
        </p:nvSpPr>
        <p:spPr>
          <a:xfrm>
            <a:off x="1435223" y="4412202"/>
            <a:ext cx="9144000" cy="1189608"/>
          </a:xfrm>
        </p:spPr>
        <p:txBody>
          <a:bodyPr>
            <a:normAutofit/>
          </a:bodyPr>
          <a:lstStyle/>
          <a:p>
            <a:pPr algn="ctr"/>
            <a:r>
              <a:rPr lang="en-GB" sz="3600" dirty="0">
                <a:solidFill>
                  <a:schemeClr val="tx1"/>
                </a:solidFill>
                <a:latin typeface="Arial Black" panose="020B0A04020102020204" pitchFamily="34" charset="0"/>
              </a:rPr>
              <a:t>Why is psychology important working as a social worker</a:t>
            </a:r>
          </a:p>
        </p:txBody>
      </p:sp>
    </p:spTree>
    <p:extLst>
      <p:ext uri="{BB962C8B-B14F-4D97-AF65-F5344CB8AC3E}">
        <p14:creationId xmlns:p14="http://schemas.microsoft.com/office/powerpoint/2010/main" val="183735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A26007-CA2C-D34C-1EFB-26102B1C80C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2191100"/>
            <a:ext cx="12191999" cy="9152887"/>
          </a:xfrm>
          <a:prstGeom prst="rect">
            <a:avLst/>
          </a:prstGeom>
        </p:spPr>
      </p:pic>
      <p:sp>
        <p:nvSpPr>
          <p:cNvPr id="3" name="TextBox 2">
            <a:extLst>
              <a:ext uri="{FF2B5EF4-FFF2-40B4-BE49-F238E27FC236}">
                <a16:creationId xmlns:a16="http://schemas.microsoft.com/office/drawing/2014/main" id="{B94C68BF-6900-DA8A-3A76-E32A38C3506B}"/>
              </a:ext>
            </a:extLst>
          </p:cNvPr>
          <p:cNvSpPr txBox="1"/>
          <p:nvPr/>
        </p:nvSpPr>
        <p:spPr>
          <a:xfrm>
            <a:off x="440266" y="6846371"/>
            <a:ext cx="11751733" cy="230832"/>
          </a:xfrm>
          <a:prstGeom prst="rect">
            <a:avLst/>
          </a:prstGeom>
          <a:noFill/>
        </p:spPr>
        <p:txBody>
          <a:bodyPr wrap="square" rtlCol="0">
            <a:spAutoFit/>
          </a:bodyPr>
          <a:lstStyle/>
          <a:p>
            <a:r>
              <a:rPr lang="en-GB" sz="900">
                <a:hlinkClick r:id="rId3" tooltip="https://www.picpedia.org/highway-signs/p/psychology.html"/>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47864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F585F-A586-A098-B517-B3041D1D4FBA}"/>
              </a:ext>
            </a:extLst>
          </p:cNvPr>
          <p:cNvSpPr>
            <a:spLocks noGrp="1"/>
          </p:cNvSpPr>
          <p:nvPr>
            <p:ph type="ctrTitle"/>
          </p:nvPr>
        </p:nvSpPr>
        <p:spPr>
          <a:xfrm>
            <a:off x="508000" y="338667"/>
            <a:ext cx="11322756" cy="903111"/>
          </a:xfrm>
        </p:spPr>
        <p:txBody>
          <a:bodyPr>
            <a:normAutofit fontScale="90000"/>
          </a:bodyPr>
          <a:lstStyle/>
          <a:p>
            <a:br>
              <a:rPr lang="en-GB" sz="3600" dirty="0"/>
            </a:br>
            <a:endParaRPr lang="en-GB" sz="3600" dirty="0"/>
          </a:p>
        </p:txBody>
      </p:sp>
      <p:sp>
        <p:nvSpPr>
          <p:cNvPr id="3" name="Subtitle 2">
            <a:extLst>
              <a:ext uri="{FF2B5EF4-FFF2-40B4-BE49-F238E27FC236}">
                <a16:creationId xmlns:a16="http://schemas.microsoft.com/office/drawing/2014/main" id="{773AFC09-8836-C9A3-216E-BC4FD7187FE9}"/>
              </a:ext>
            </a:extLst>
          </p:cNvPr>
          <p:cNvSpPr>
            <a:spLocks noGrp="1"/>
          </p:cNvSpPr>
          <p:nvPr>
            <p:ph type="subTitle" idx="1"/>
          </p:nvPr>
        </p:nvSpPr>
        <p:spPr>
          <a:xfrm>
            <a:off x="508000" y="338667"/>
            <a:ext cx="10160000" cy="6519334"/>
          </a:xfrm>
        </p:spPr>
        <p:txBody>
          <a:bodyPr/>
          <a:lstStyle/>
          <a:p>
            <a:pPr algn="l"/>
            <a:r>
              <a:rPr lang="en-GB" dirty="0">
                <a:solidFill>
                  <a:schemeClr val="tx1"/>
                </a:solidFill>
              </a:rPr>
              <a:t>What is Psychology ?</a:t>
            </a:r>
          </a:p>
          <a:p>
            <a:pPr algn="l"/>
            <a:r>
              <a:rPr lang="en-GB" dirty="0">
                <a:solidFill>
                  <a:schemeClr val="tx1"/>
                </a:solidFill>
              </a:rPr>
              <a:t>Psychology is the scientific study of the human mind and how it functions this includes the study of the conscious and the unconscious  mind</a:t>
            </a:r>
          </a:p>
        </p:txBody>
      </p:sp>
      <p:pic>
        <p:nvPicPr>
          <p:cNvPr id="5" name="Picture 4">
            <a:extLst>
              <a:ext uri="{FF2B5EF4-FFF2-40B4-BE49-F238E27FC236}">
                <a16:creationId xmlns:a16="http://schemas.microsoft.com/office/drawing/2014/main" id="{1B480826-77E0-29FB-88A1-F9025FDDCF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61244" y="2517422"/>
            <a:ext cx="11469512" cy="3364265"/>
          </a:xfrm>
          <a:prstGeom prst="rect">
            <a:avLst/>
          </a:prstGeom>
        </p:spPr>
      </p:pic>
      <p:sp>
        <p:nvSpPr>
          <p:cNvPr id="6" name="TextBox 5">
            <a:extLst>
              <a:ext uri="{FF2B5EF4-FFF2-40B4-BE49-F238E27FC236}">
                <a16:creationId xmlns:a16="http://schemas.microsoft.com/office/drawing/2014/main" id="{87B996E4-A19E-5564-93B1-441649A47D23}"/>
              </a:ext>
            </a:extLst>
          </p:cNvPr>
          <p:cNvSpPr txBox="1"/>
          <p:nvPr/>
        </p:nvSpPr>
        <p:spPr>
          <a:xfrm>
            <a:off x="361244" y="5881687"/>
            <a:ext cx="11469512" cy="230832"/>
          </a:xfrm>
          <a:prstGeom prst="rect">
            <a:avLst/>
          </a:prstGeom>
          <a:noFill/>
        </p:spPr>
        <p:txBody>
          <a:bodyPr wrap="square" rtlCol="0">
            <a:spAutoFit/>
          </a:bodyPr>
          <a:lstStyle/>
          <a:p>
            <a:r>
              <a:rPr lang="en-GB" sz="900">
                <a:hlinkClick r:id="rId3" tooltip="https://www.flickr.com/photos/182229932@N07/48189906827"/>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542352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F120B-971C-ADE1-F290-B077C5A8BE7A}"/>
              </a:ext>
            </a:extLst>
          </p:cNvPr>
          <p:cNvSpPr>
            <a:spLocks noGrp="1"/>
          </p:cNvSpPr>
          <p:nvPr>
            <p:ph type="title"/>
          </p:nvPr>
        </p:nvSpPr>
        <p:spPr/>
        <p:txBody>
          <a:bodyPr/>
          <a:lstStyle/>
          <a:p>
            <a:r>
              <a:rPr lang="en-GB" dirty="0"/>
              <a:t>psychology</a:t>
            </a:r>
          </a:p>
        </p:txBody>
      </p:sp>
      <p:sp>
        <p:nvSpPr>
          <p:cNvPr id="3" name="Content Placeholder 2">
            <a:extLst>
              <a:ext uri="{FF2B5EF4-FFF2-40B4-BE49-F238E27FC236}">
                <a16:creationId xmlns:a16="http://schemas.microsoft.com/office/drawing/2014/main" id="{07736F84-C059-7F3A-58F7-A38C55EDCF51}"/>
              </a:ext>
            </a:extLst>
          </p:cNvPr>
          <p:cNvSpPr>
            <a:spLocks noGrp="1"/>
          </p:cNvSpPr>
          <p:nvPr>
            <p:ph idx="1"/>
          </p:nvPr>
        </p:nvSpPr>
        <p:spPr>
          <a:xfrm>
            <a:off x="838200" y="1825624"/>
            <a:ext cx="10515600" cy="5032375"/>
          </a:xfrm>
        </p:spPr>
        <p:txBody>
          <a:bodyPr>
            <a:normAutofit fontScale="92500" lnSpcReduction="10000"/>
          </a:bodyPr>
          <a:lstStyle/>
          <a:p>
            <a:r>
              <a:rPr lang="en-GB" sz="1800" dirty="0">
                <a:solidFill>
                  <a:schemeClr val="tx1"/>
                </a:solidFill>
              </a:rPr>
              <a:t>Developmental theory is that of the sequence of development in children from birth </a:t>
            </a:r>
          </a:p>
          <a:p>
            <a:endParaRPr lang="en-GB" sz="1800" dirty="0">
              <a:solidFill>
                <a:schemeClr val="tx1"/>
              </a:solidFill>
            </a:endParaRPr>
          </a:p>
          <a:p>
            <a:r>
              <a:rPr lang="en-GB" sz="1800" dirty="0">
                <a:solidFill>
                  <a:schemeClr val="tx1"/>
                </a:solidFill>
              </a:rPr>
              <a:t>Behavioural </a:t>
            </a:r>
          </a:p>
          <a:p>
            <a:r>
              <a:rPr lang="en-GB" sz="1800" dirty="0">
                <a:solidFill>
                  <a:schemeClr val="tx1"/>
                </a:solidFill>
              </a:rPr>
              <a:t> develop insight into Mental health</a:t>
            </a:r>
          </a:p>
          <a:p>
            <a:r>
              <a:rPr lang="en-GB" sz="1800" dirty="0">
                <a:solidFill>
                  <a:schemeClr val="tx1"/>
                </a:solidFill>
              </a:rPr>
              <a:t>Psychology helps to understand yourself and others</a:t>
            </a:r>
          </a:p>
          <a:p>
            <a:r>
              <a:rPr lang="en-GB" sz="1800" dirty="0">
                <a:solidFill>
                  <a:schemeClr val="tx1"/>
                </a:solidFill>
              </a:rPr>
              <a:t>Improve decision making,</a:t>
            </a:r>
          </a:p>
          <a:p>
            <a:r>
              <a:rPr lang="en-GB" sz="1800" dirty="0">
                <a:solidFill>
                  <a:schemeClr val="tx1"/>
                </a:solidFill>
              </a:rPr>
              <a:t>Develop critical thinking</a:t>
            </a:r>
          </a:p>
          <a:p>
            <a:endParaRPr lang="en-GB" sz="1800" dirty="0">
              <a:solidFill>
                <a:schemeClr val="tx1"/>
              </a:solidFill>
            </a:endParaRPr>
          </a:p>
          <a:p>
            <a:r>
              <a:rPr lang="en-US" sz="1800" dirty="0">
                <a:solidFill>
                  <a:schemeClr val="tx1"/>
                </a:solidFill>
                <a:latin typeface="Arial" panose="020B0604020202020204" pitchFamily="34" charset="0"/>
                <a:cs typeface="Arial" panose="020B0604020202020204" pitchFamily="34" charset="0"/>
              </a:rPr>
              <a:t>From the moment we are born we are actively involved in the process of learning.</a:t>
            </a:r>
          </a:p>
          <a:p>
            <a:endParaRPr lang="en-US" sz="1800" dirty="0">
              <a:solidFill>
                <a:schemeClr val="tx1"/>
              </a:solidFill>
              <a:latin typeface="Arial" panose="020B0604020202020204" pitchFamily="34" charset="0"/>
              <a:cs typeface="Arial" panose="020B0604020202020204" pitchFamily="34" charset="0"/>
            </a:endParaRPr>
          </a:p>
          <a:p>
            <a:pPr marL="0" indent="0">
              <a:buNone/>
            </a:pPr>
            <a:r>
              <a:rPr lang="en-US" sz="1800" dirty="0">
                <a:solidFill>
                  <a:schemeClr val="tx1"/>
                </a:solidFill>
                <a:latin typeface="Arial" panose="020B0604020202020204" pitchFamily="34" charset="0"/>
                <a:cs typeface="Arial" panose="020B0604020202020204" pitchFamily="34" charset="0"/>
              </a:rPr>
              <a:t>Piaget's stage theory is the most influential developmental theory of cognitive development. He suggested that children go through different stages of development, and at each stage they think qualitatively differently to the stage before</a:t>
            </a:r>
          </a:p>
          <a:p>
            <a:pPr marL="0" indent="0">
              <a:buNone/>
            </a:pPr>
            <a:r>
              <a:rPr lang="en-US" sz="1800" dirty="0">
                <a:solidFill>
                  <a:schemeClr val="tx1"/>
                </a:solidFill>
                <a:latin typeface="Arial" panose="020B0604020202020204" pitchFamily="34" charset="0"/>
                <a:cs typeface="Arial" panose="020B0604020202020204" pitchFamily="34" charset="0"/>
              </a:rPr>
              <a:t>. Older children are capable of thoughts that are simply beyond younger children.</a:t>
            </a:r>
          </a:p>
          <a:p>
            <a:endParaRPr lang="en-GB" sz="1800" dirty="0">
              <a:solidFill>
                <a:schemeClr val="tx1"/>
              </a:solidFill>
            </a:endParaRPr>
          </a:p>
          <a:p>
            <a:endParaRPr lang="en-GB" dirty="0"/>
          </a:p>
        </p:txBody>
      </p:sp>
    </p:spTree>
    <p:extLst>
      <p:ext uri="{BB962C8B-B14F-4D97-AF65-F5344CB8AC3E}">
        <p14:creationId xmlns:p14="http://schemas.microsoft.com/office/powerpoint/2010/main" val="1076725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7AED8-EA0D-DBD1-3991-FB599CB5118E}"/>
              </a:ext>
            </a:extLst>
          </p:cNvPr>
          <p:cNvSpPr>
            <a:spLocks noGrp="1"/>
          </p:cNvSpPr>
          <p:nvPr>
            <p:ph type="title"/>
          </p:nvPr>
        </p:nvSpPr>
        <p:spPr>
          <a:xfrm>
            <a:off x="677334" y="346229"/>
            <a:ext cx="9434332" cy="1584171"/>
          </a:xfrm>
        </p:spPr>
        <p:txBody>
          <a:bodyPr/>
          <a:lstStyle/>
          <a:p>
            <a:r>
              <a:rPr lang="en-GB" dirty="0"/>
              <a:t>Psychology  </a:t>
            </a:r>
          </a:p>
        </p:txBody>
      </p:sp>
      <p:sp>
        <p:nvSpPr>
          <p:cNvPr id="3" name="Content Placeholder 2">
            <a:extLst>
              <a:ext uri="{FF2B5EF4-FFF2-40B4-BE49-F238E27FC236}">
                <a16:creationId xmlns:a16="http://schemas.microsoft.com/office/drawing/2014/main" id="{29F3718B-1928-4A80-5AA3-3EDC00111A3F}"/>
              </a:ext>
            </a:extLst>
          </p:cNvPr>
          <p:cNvSpPr>
            <a:spLocks noGrp="1"/>
          </p:cNvSpPr>
          <p:nvPr>
            <p:ph idx="1"/>
          </p:nvPr>
        </p:nvSpPr>
        <p:spPr>
          <a:xfrm>
            <a:off x="677334" y="3053917"/>
            <a:ext cx="8596668" cy="3648723"/>
          </a:xfrm>
        </p:spPr>
        <p:txBody>
          <a:bodyPr/>
          <a:lstStyle/>
          <a:p>
            <a:r>
              <a:rPr lang="en-GB" dirty="0">
                <a:solidFill>
                  <a:schemeClr val="tx1"/>
                </a:solidFill>
              </a:rPr>
              <a:t>Theories of development are important a</a:t>
            </a:r>
            <a:r>
              <a:rPr lang="en-GB" dirty="0"/>
              <a:t>s they can help and influence</a:t>
            </a:r>
          </a:p>
          <a:p>
            <a:r>
              <a:rPr lang="en-GB" dirty="0">
                <a:solidFill>
                  <a:schemeClr val="tx1"/>
                </a:solidFill>
              </a:rPr>
              <a:t>practices and under stand behaviour.</a:t>
            </a:r>
          </a:p>
          <a:p>
            <a:r>
              <a:rPr lang="en-GB" dirty="0">
                <a:solidFill>
                  <a:schemeClr val="tx1"/>
                </a:solidFill>
              </a:rPr>
              <a:t> Jean Piaget's theory. </a:t>
            </a:r>
          </a:p>
          <a:p>
            <a:r>
              <a:rPr lang="en-GB" dirty="0">
                <a:solidFill>
                  <a:schemeClr val="tx1"/>
                </a:solidFill>
              </a:rPr>
              <a:t>Four broad stages of cognitive development</a:t>
            </a:r>
          </a:p>
          <a:p>
            <a:r>
              <a:rPr lang="en-GB" dirty="0">
                <a:solidFill>
                  <a:schemeClr val="tx1"/>
                </a:solidFill>
              </a:rPr>
              <a:t>0-2yrs Sensorimotor stages, which the child development of object  </a:t>
            </a:r>
          </a:p>
          <a:p>
            <a:r>
              <a:rPr lang="en-GB" dirty="0">
                <a:solidFill>
                  <a:schemeClr val="tx1"/>
                </a:solidFill>
              </a:rPr>
              <a:t>2-7 Pre-operational stages, which the child uses their thinking</a:t>
            </a:r>
          </a:p>
          <a:p>
            <a:r>
              <a:rPr lang="en-GB" dirty="0">
                <a:solidFill>
                  <a:schemeClr val="tx1"/>
                </a:solidFill>
              </a:rPr>
              <a:t>7-11 concrete operational stage where the child</a:t>
            </a:r>
          </a:p>
          <a:p>
            <a:r>
              <a:rPr lang="en-GB" dirty="0">
                <a:solidFill>
                  <a:schemeClr val="tx1"/>
                </a:solidFill>
              </a:rPr>
              <a:t>11year and up formal operational stage where young people can think about thing, and can have ideas in their minds.</a:t>
            </a:r>
          </a:p>
          <a:p>
            <a:endParaRPr lang="en-GB" dirty="0">
              <a:solidFill>
                <a:schemeClr val="tx1"/>
              </a:solidFill>
            </a:endParaRPr>
          </a:p>
        </p:txBody>
      </p:sp>
      <p:pic>
        <p:nvPicPr>
          <p:cNvPr id="5" name="Picture 4">
            <a:extLst>
              <a:ext uri="{FF2B5EF4-FFF2-40B4-BE49-F238E27FC236}">
                <a16:creationId xmlns:a16="http://schemas.microsoft.com/office/drawing/2014/main" id="{C71E503F-098C-38A1-88D5-B2062C09D7D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46882" y="71021"/>
            <a:ext cx="8708994" cy="1953088"/>
          </a:xfrm>
          <a:prstGeom prst="rect">
            <a:avLst/>
          </a:prstGeom>
        </p:spPr>
      </p:pic>
      <p:sp>
        <p:nvSpPr>
          <p:cNvPr id="6" name="TextBox 5">
            <a:extLst>
              <a:ext uri="{FF2B5EF4-FFF2-40B4-BE49-F238E27FC236}">
                <a16:creationId xmlns:a16="http://schemas.microsoft.com/office/drawing/2014/main" id="{107A2374-E840-AA07-2201-938C7726C3BA}"/>
              </a:ext>
            </a:extLst>
          </p:cNvPr>
          <p:cNvSpPr txBox="1"/>
          <p:nvPr/>
        </p:nvSpPr>
        <p:spPr>
          <a:xfrm>
            <a:off x="4989535" y="6962580"/>
            <a:ext cx="6170432" cy="230832"/>
          </a:xfrm>
          <a:prstGeom prst="rect">
            <a:avLst/>
          </a:prstGeom>
          <a:noFill/>
        </p:spPr>
        <p:txBody>
          <a:bodyPr wrap="square" rtlCol="0">
            <a:spAutoFit/>
          </a:bodyPr>
          <a:lstStyle/>
          <a:p>
            <a:r>
              <a:rPr lang="en-GB" sz="900">
                <a:hlinkClick r:id="rId3" tooltip="https://www.picpedia.org/highway-signs/t/theory.html"/>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141252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699B4-A6FB-D506-34E5-EA293264E0D3}"/>
              </a:ext>
            </a:extLst>
          </p:cNvPr>
          <p:cNvSpPr>
            <a:spLocks noGrp="1"/>
          </p:cNvSpPr>
          <p:nvPr>
            <p:ph type="title"/>
          </p:nvPr>
        </p:nvSpPr>
        <p:spPr/>
        <p:txBody>
          <a:bodyPr/>
          <a:lstStyle/>
          <a:p>
            <a:r>
              <a:rPr lang="en-GB" dirty="0"/>
              <a:t>Social worker</a:t>
            </a:r>
          </a:p>
        </p:txBody>
      </p:sp>
      <p:sp>
        <p:nvSpPr>
          <p:cNvPr id="3" name="Content Placeholder 2">
            <a:extLst>
              <a:ext uri="{FF2B5EF4-FFF2-40B4-BE49-F238E27FC236}">
                <a16:creationId xmlns:a16="http://schemas.microsoft.com/office/drawing/2014/main" id="{360AB413-EC48-13DC-B338-B025A685F6B7}"/>
              </a:ext>
            </a:extLst>
          </p:cNvPr>
          <p:cNvSpPr>
            <a:spLocks noGrp="1"/>
          </p:cNvSpPr>
          <p:nvPr>
            <p:ph idx="1"/>
          </p:nvPr>
        </p:nvSpPr>
        <p:spPr>
          <a:xfrm>
            <a:off x="106532" y="2160589"/>
            <a:ext cx="5788241" cy="3880773"/>
          </a:xfrm>
        </p:spPr>
        <p:txBody>
          <a:bodyPr/>
          <a:lstStyle/>
          <a:p>
            <a:r>
              <a:rPr lang="en-GB" dirty="0">
                <a:solidFill>
                  <a:schemeClr val="tx1"/>
                </a:solidFill>
              </a:rPr>
              <a:t>Understanding the family</a:t>
            </a:r>
          </a:p>
          <a:p>
            <a:r>
              <a:rPr lang="en-GB" dirty="0">
                <a:solidFill>
                  <a:schemeClr val="tx1"/>
                </a:solidFill>
              </a:rPr>
              <a:t>Building trust</a:t>
            </a:r>
          </a:p>
          <a:p>
            <a:r>
              <a:rPr lang="en-GB" dirty="0">
                <a:solidFill>
                  <a:schemeClr val="tx1"/>
                </a:solidFill>
              </a:rPr>
              <a:t>Meeting the basic and complex needs of all people</a:t>
            </a:r>
          </a:p>
          <a:p>
            <a:r>
              <a:rPr lang="en-GB" dirty="0">
                <a:solidFill>
                  <a:schemeClr val="tx1"/>
                </a:solidFill>
              </a:rPr>
              <a:t>Enhance human well-being</a:t>
            </a:r>
          </a:p>
        </p:txBody>
      </p:sp>
      <p:pic>
        <p:nvPicPr>
          <p:cNvPr id="5" name="Picture 4">
            <a:extLst>
              <a:ext uri="{FF2B5EF4-FFF2-40B4-BE49-F238E27FC236}">
                <a16:creationId xmlns:a16="http://schemas.microsoft.com/office/drawing/2014/main" id="{7EE8DEDD-757B-1657-AC64-9ACE176B289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442013" y="0"/>
            <a:ext cx="6829884" cy="6795856"/>
          </a:xfrm>
          <a:prstGeom prst="rect">
            <a:avLst/>
          </a:prstGeom>
        </p:spPr>
      </p:pic>
      <p:sp>
        <p:nvSpPr>
          <p:cNvPr id="6" name="TextBox 5">
            <a:extLst>
              <a:ext uri="{FF2B5EF4-FFF2-40B4-BE49-F238E27FC236}">
                <a16:creationId xmlns:a16="http://schemas.microsoft.com/office/drawing/2014/main" id="{EA7E9096-FC68-7809-8391-0B5B1F41EB1F}"/>
              </a:ext>
            </a:extLst>
          </p:cNvPr>
          <p:cNvSpPr txBox="1"/>
          <p:nvPr/>
        </p:nvSpPr>
        <p:spPr>
          <a:xfrm>
            <a:off x="10237045" y="6684922"/>
            <a:ext cx="576818" cy="1615827"/>
          </a:xfrm>
          <a:prstGeom prst="rect">
            <a:avLst/>
          </a:prstGeom>
          <a:noFill/>
        </p:spPr>
        <p:txBody>
          <a:bodyPr wrap="square" rtlCol="0">
            <a:spAutoFit/>
          </a:bodyPr>
          <a:lstStyle/>
          <a:p>
            <a:r>
              <a:rPr lang="en-GB" sz="900">
                <a:hlinkClick r:id="rId3" tooltip="https://www.flickr.com/photos/el_ramon/5577626341"/>
              </a:rPr>
              <a:t>This Photo</a:t>
            </a:r>
            <a:r>
              <a:rPr lang="en-GB" sz="900"/>
              <a:t> by Unknown Author is licensed under </a:t>
            </a:r>
            <a:r>
              <a:rPr lang="en-GB" sz="900">
                <a:hlinkClick r:id="rId4" tooltip="https://creativecommons.org/licenses/by-nc-sa/3.0/"/>
              </a:rPr>
              <a:t>CC BY-SA-NC</a:t>
            </a:r>
            <a:endParaRPr lang="en-GB" sz="900"/>
          </a:p>
        </p:txBody>
      </p:sp>
    </p:spTree>
    <p:extLst>
      <p:ext uri="{BB962C8B-B14F-4D97-AF65-F5344CB8AC3E}">
        <p14:creationId xmlns:p14="http://schemas.microsoft.com/office/powerpoint/2010/main" val="2600391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421F9-4A75-4297-AE74-8C3DA287F472}"/>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C640F76F-31F0-7E3E-14FF-A72B66FCB471}"/>
              </a:ext>
            </a:extLst>
          </p:cNvPr>
          <p:cNvSpPr>
            <a:spLocks noGrp="1"/>
          </p:cNvSpPr>
          <p:nvPr>
            <p:ph idx="1"/>
          </p:nvPr>
        </p:nvSpPr>
        <p:spPr>
          <a:xfrm>
            <a:off x="677334" y="2555648"/>
            <a:ext cx="8596668" cy="4302351"/>
          </a:xfrm>
        </p:spPr>
        <p:txBody>
          <a:bodyPr>
            <a:normAutofit/>
          </a:bodyPr>
          <a:lstStyle/>
          <a:p>
            <a:r>
              <a:rPr lang="en-GB" dirty="0"/>
              <a:t>Theories are there to describe how people receive, process and retain knowledge during learning.as well as prior experiences</a:t>
            </a:r>
          </a:p>
          <a:p>
            <a:r>
              <a:rPr lang="en-GB" dirty="0"/>
              <a:t>Piaget theory state that children develop schemas based on their direct experience, and as they develop so does their thinking. Also based on Piaget work  it helps to manage children behaviour </a:t>
            </a:r>
          </a:p>
          <a:p>
            <a:r>
              <a:rPr lang="en-GB" dirty="0"/>
              <a:t>And as Piaget uses the word schema which refers to a conclusion of taught</a:t>
            </a:r>
          </a:p>
          <a:p>
            <a:r>
              <a:rPr lang="en-GB" dirty="0"/>
              <a:t>Also there are five primary educational theories of learning which are also involve in jean Piaget theory when constructing in the development of children</a:t>
            </a:r>
          </a:p>
          <a:p>
            <a:r>
              <a:rPr lang="en-GB" dirty="0"/>
              <a:t>Behaviourism, cognitive ,constructivism, humanism, and connectivism are the 5 most used in development in people to get better outcome improving and learning everyday.</a:t>
            </a:r>
          </a:p>
          <a:p>
            <a:endParaRPr lang="en-GB" dirty="0"/>
          </a:p>
        </p:txBody>
      </p:sp>
    </p:spTree>
    <p:extLst>
      <p:ext uri="{BB962C8B-B14F-4D97-AF65-F5344CB8AC3E}">
        <p14:creationId xmlns:p14="http://schemas.microsoft.com/office/powerpoint/2010/main" val="2565012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B2F78-3284-3BD7-660B-DFE6AD9D1DA5}"/>
              </a:ext>
            </a:extLst>
          </p:cNvPr>
          <p:cNvSpPr>
            <a:spLocks noGrp="1"/>
          </p:cNvSpPr>
          <p:nvPr>
            <p:ph type="title"/>
          </p:nvPr>
        </p:nvSpPr>
        <p:spPr/>
        <p:txBody>
          <a:bodyPr/>
          <a:lstStyle/>
          <a:p>
            <a:pPr algn="ctr"/>
            <a:r>
              <a:rPr lang="en-GB" dirty="0"/>
              <a:t>References</a:t>
            </a:r>
          </a:p>
        </p:txBody>
      </p:sp>
      <p:sp>
        <p:nvSpPr>
          <p:cNvPr id="3" name="Content Placeholder 2">
            <a:extLst>
              <a:ext uri="{FF2B5EF4-FFF2-40B4-BE49-F238E27FC236}">
                <a16:creationId xmlns:a16="http://schemas.microsoft.com/office/drawing/2014/main" id="{56A8C39C-F2DE-FBFB-01F8-C88E1CB5B957}"/>
              </a:ext>
            </a:extLst>
          </p:cNvPr>
          <p:cNvSpPr>
            <a:spLocks noGrp="1"/>
          </p:cNvSpPr>
          <p:nvPr>
            <p:ph idx="1"/>
          </p:nvPr>
        </p:nvSpPr>
        <p:spPr/>
        <p:txBody>
          <a:bodyPr>
            <a:normAutofit lnSpcReduction="10000"/>
          </a:bodyPr>
          <a:lstStyle/>
          <a:p>
            <a:r>
              <a:rPr lang="en-GB" dirty="0">
                <a:solidFill>
                  <a:schemeClr val="tx1"/>
                </a:solidFill>
              </a:rPr>
              <a:t>Jean Piaget(1896-1980) cognitive development</a:t>
            </a:r>
          </a:p>
          <a:p>
            <a:r>
              <a:rPr lang="en-GB" dirty="0">
                <a:solidFill>
                  <a:schemeClr val="tx1"/>
                </a:solidFill>
              </a:rPr>
              <a:t>Gross, R, D.,(2015),Psychology: The science of mind and behaviour7thedn,H publishing: eBook collection(EBSCOhost)</a:t>
            </a:r>
          </a:p>
          <a:p>
            <a:r>
              <a:rPr lang="en-GB" dirty="0">
                <a:solidFill>
                  <a:schemeClr val="tx1"/>
                </a:solidFill>
              </a:rPr>
              <a:t>Carlson, N, R., Buskist, W.,(2013)Psychology: UEL, Pearson Education UK ,2013</a:t>
            </a:r>
          </a:p>
          <a:p>
            <a:r>
              <a:rPr lang="en-GB" dirty="0">
                <a:solidFill>
                  <a:schemeClr val="tx1"/>
                </a:solidFill>
              </a:rPr>
              <a:t> Lev Vygotsky's social cognitive Theory (1896-1934)</a:t>
            </a:r>
          </a:p>
          <a:p>
            <a:r>
              <a:rPr lang="en-GB" dirty="0">
                <a:solidFill>
                  <a:schemeClr val="tx1"/>
                </a:solidFill>
              </a:rPr>
              <a:t>On cognitive development John H Flavell Child Development. Vol.53,No 1 (Feb).,1982).,pp 1-10,1982(10 pages published By :Wiley </a:t>
            </a:r>
            <a:r>
              <a:rPr lang="en-GB" dirty="0">
                <a:solidFill>
                  <a:schemeClr val="tx1"/>
                </a:solidFill>
                <a:hlinkClick r:id="rId2"/>
              </a:rPr>
              <a:t>http://doi.org/10.2307/1129634http//www.jstor.org/stable/1129634</a:t>
            </a:r>
            <a:endParaRPr lang="en-GB" dirty="0">
              <a:solidFill>
                <a:schemeClr val="tx1"/>
              </a:solidFill>
            </a:endParaRPr>
          </a:p>
          <a:p>
            <a:r>
              <a:rPr lang="en-GB" dirty="0">
                <a:solidFill>
                  <a:schemeClr val="tx1"/>
                </a:solidFill>
              </a:rPr>
              <a:t>John Bowlby(Febuary26,1907-September2,1990) Early childhood attachment</a:t>
            </a:r>
          </a:p>
          <a:p>
            <a:r>
              <a:rPr lang="en-GB" dirty="0">
                <a:solidFill>
                  <a:schemeClr val="tx1"/>
                </a:solidFill>
              </a:rPr>
              <a:t>Howard, Gardner Developmental psychology :an introduction .Glenview I11.,Scott,Foresman,1982</a:t>
            </a:r>
          </a:p>
          <a:p>
            <a:endParaRPr lang="en-GB" dirty="0">
              <a:solidFill>
                <a:schemeClr val="tx1"/>
              </a:solidFill>
            </a:endParaRPr>
          </a:p>
          <a:p>
            <a:endParaRPr lang="en-GB" dirty="0">
              <a:solidFill>
                <a:schemeClr val="tx1"/>
              </a:solidFill>
            </a:endParaRPr>
          </a:p>
          <a:p>
            <a:endParaRPr lang="en-GB" dirty="0">
              <a:solidFill>
                <a:schemeClr val="tx1"/>
              </a:solidFill>
            </a:endParaRPr>
          </a:p>
          <a:p>
            <a:pPr marL="0" indent="0">
              <a:buNone/>
            </a:pPr>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15271058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11594</TotalTime>
  <Words>545</Words>
  <Application>Microsoft Office PowerPoint</Application>
  <PresentationFormat>Widescreen</PresentationFormat>
  <Paragraphs>53</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 Black</vt:lpstr>
      <vt:lpstr>Trebuchet MS</vt:lpstr>
      <vt:lpstr>Wingdings 3</vt:lpstr>
      <vt:lpstr>Facet</vt:lpstr>
      <vt:lpstr>Psychology for health and social care Athene Hamilton 2120033 BMHP4003 Neale  Haddon</vt:lpstr>
      <vt:lpstr>PowerPoint Presentation</vt:lpstr>
      <vt:lpstr> </vt:lpstr>
      <vt:lpstr>psychology</vt:lpstr>
      <vt:lpstr>Psychology  </vt:lpstr>
      <vt:lpstr>Social worker</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for health and social care Athene Hamilton 2120033 BMHP4003</dc:title>
  <dc:creator>Latona Hamilton</dc:creator>
  <cp:lastModifiedBy>Latona Hamilton</cp:lastModifiedBy>
  <cp:revision>2</cp:revision>
  <dcterms:created xsi:type="dcterms:W3CDTF">2022-09-30T13:47:08Z</dcterms:created>
  <dcterms:modified xsi:type="dcterms:W3CDTF">2022-10-08T15:02:01Z</dcterms:modified>
</cp:coreProperties>
</file>