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7" r:id="rId2"/>
    <p:sldId id="266" r:id="rId3"/>
    <p:sldId id="267" r:id="rId4"/>
    <p:sldId id="258" r:id="rId5"/>
    <p:sldId id="259" r:id="rId6"/>
    <p:sldId id="260" r:id="rId7"/>
    <p:sldId id="261" r:id="rId8"/>
    <p:sldId id="262" r:id="rId9"/>
    <p:sldId id="263" r:id="rId10"/>
    <p:sldId id="264" r:id="rId11"/>
    <p:sldId id="265" r:id="rId1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A0FEC81D-D667-45DA-BEAC-795DE92A1662}">
          <p14:sldIdLst/>
        </p14:section>
        <p14:section name="Untitled Section" id="{BFA5C4A2-C571-47CA-8C31-89634AE0AEEA}">
          <p14:sldIdLst>
            <p14:sldId id="257"/>
            <p14:sldId id="266"/>
            <p14:sldId id="267"/>
            <p14:sldId id="258"/>
            <p14:sldId id="259"/>
            <p14:sldId id="260"/>
            <p14:sldId id="261"/>
            <p14:sldId id="262"/>
            <p14:sldId id="263"/>
            <p14:sldId id="264"/>
            <p14:sldId id="265"/>
          </p14:sldIdLst>
        </p14:section>
      </p14:sectionLst>
    </p:ext>
    <p:ext uri="{EFAFB233-063F-42B5-8137-9DF3F51BA10A}">
      <p15:sldGuideLst xmlns:p15="http://schemas.microsoft.com/office/powerpoint/2012/main">
        <p15:guide id="1" orient="horz" pos="2160" userDrawn="1">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BCC7AC6-7D4D-4A24-AA44-1BB3CAE59BAD}" v="15" dt="2023-06-23T15:45:31.47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5033" autoAdjust="0"/>
  </p:normalViewPr>
  <p:slideViewPr>
    <p:cSldViewPr snapToGrid="0">
      <p:cViewPr varScale="1">
        <p:scale>
          <a:sx n="78" d="100"/>
          <a:sy n="78" d="100"/>
        </p:scale>
        <p:origin x="850" y="7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18" Type="http://schemas.microsoft.com/office/2015/10/relationships/revisionInfo" Target="revisionInfo.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microsoft.com/office/2016/11/relationships/changesInfo" Target="changesInfos/changesInfo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Elena Turcanu" userId="7a7acfde2ab577f5" providerId="LiveId" clId="{0BCC7AC6-7D4D-4A24-AA44-1BB3CAE59BAD}"/>
    <pc:docChg chg="undo custSel addSld delSld modSld addSection modSection">
      <pc:chgData name="Elena Turcanu" userId="7a7acfde2ab577f5" providerId="LiveId" clId="{0BCC7AC6-7D4D-4A24-AA44-1BB3CAE59BAD}" dt="2023-06-24T07:01:00.506" v="1968" actId="114"/>
      <pc:docMkLst>
        <pc:docMk/>
      </pc:docMkLst>
      <pc:sldChg chg="modSp new del mod">
        <pc:chgData name="Elena Turcanu" userId="7a7acfde2ab577f5" providerId="LiveId" clId="{0BCC7AC6-7D4D-4A24-AA44-1BB3CAE59BAD}" dt="2023-06-22T18:54:17.305" v="513" actId="2696"/>
        <pc:sldMkLst>
          <pc:docMk/>
          <pc:sldMk cId="118529835" sldId="256"/>
        </pc:sldMkLst>
        <pc:spChg chg="mod">
          <ac:chgData name="Elena Turcanu" userId="7a7acfde2ab577f5" providerId="LiveId" clId="{0BCC7AC6-7D4D-4A24-AA44-1BB3CAE59BAD}" dt="2023-06-22T18:48:51.435" v="400" actId="21"/>
          <ac:spMkLst>
            <pc:docMk/>
            <pc:sldMk cId="118529835" sldId="256"/>
            <ac:spMk id="2" creationId="{16BE9422-B582-3B07-7C44-BCA21546BD82}"/>
          </ac:spMkLst>
        </pc:spChg>
        <pc:spChg chg="mod">
          <ac:chgData name="Elena Turcanu" userId="7a7acfde2ab577f5" providerId="LiveId" clId="{0BCC7AC6-7D4D-4A24-AA44-1BB3CAE59BAD}" dt="2023-06-21T15:05:43.949" v="75" actId="1076"/>
          <ac:spMkLst>
            <pc:docMk/>
            <pc:sldMk cId="118529835" sldId="256"/>
            <ac:spMk id="3" creationId="{35FC661C-7712-F8FF-8581-4D7F04F22ADE}"/>
          </ac:spMkLst>
        </pc:spChg>
      </pc:sldChg>
      <pc:sldChg chg="addSp delSp modSp new mod modClrScheme chgLayout">
        <pc:chgData name="Elena Turcanu" userId="7a7acfde2ab577f5" providerId="LiveId" clId="{0BCC7AC6-7D4D-4A24-AA44-1BB3CAE59BAD}" dt="2023-06-22T18:55:45.571" v="522" actId="1076"/>
        <pc:sldMkLst>
          <pc:docMk/>
          <pc:sldMk cId="1537056595" sldId="257"/>
        </pc:sldMkLst>
        <pc:spChg chg="mod ord">
          <ac:chgData name="Elena Turcanu" userId="7a7acfde2ab577f5" providerId="LiveId" clId="{0BCC7AC6-7D4D-4A24-AA44-1BB3CAE59BAD}" dt="2023-06-22T18:55:45.571" v="522" actId="1076"/>
          <ac:spMkLst>
            <pc:docMk/>
            <pc:sldMk cId="1537056595" sldId="257"/>
            <ac:spMk id="2" creationId="{7BDB0151-0E10-AD62-A554-7AA955888F50}"/>
          </ac:spMkLst>
        </pc:spChg>
        <pc:spChg chg="mod ord">
          <ac:chgData name="Elena Turcanu" userId="7a7acfde2ab577f5" providerId="LiveId" clId="{0BCC7AC6-7D4D-4A24-AA44-1BB3CAE59BAD}" dt="2023-06-22T18:54:36.926" v="517" actId="20577"/>
          <ac:spMkLst>
            <pc:docMk/>
            <pc:sldMk cId="1537056595" sldId="257"/>
            <ac:spMk id="3" creationId="{0CE17EE8-B2BA-FCD1-C9CC-90E3E65E9FFA}"/>
          </ac:spMkLst>
        </pc:spChg>
        <pc:spChg chg="add del mod ord">
          <ac:chgData name="Elena Turcanu" userId="7a7acfde2ab577f5" providerId="LiveId" clId="{0BCC7AC6-7D4D-4A24-AA44-1BB3CAE59BAD}" dt="2023-06-22T18:49:23.344" v="404" actId="700"/>
          <ac:spMkLst>
            <pc:docMk/>
            <pc:sldMk cId="1537056595" sldId="257"/>
            <ac:spMk id="4" creationId="{9772C046-A176-F74D-8C5A-86F57515D90F}"/>
          </ac:spMkLst>
        </pc:spChg>
        <pc:spChg chg="add mod">
          <ac:chgData name="Elena Turcanu" userId="7a7acfde2ab577f5" providerId="LiveId" clId="{0BCC7AC6-7D4D-4A24-AA44-1BB3CAE59BAD}" dt="2023-06-22T18:53:18.932" v="510" actId="1076"/>
          <ac:spMkLst>
            <pc:docMk/>
            <pc:sldMk cId="1537056595" sldId="257"/>
            <ac:spMk id="6" creationId="{0BFB128E-F5BD-EEF7-A47A-6D6B0B631589}"/>
          </ac:spMkLst>
        </pc:spChg>
        <pc:spChg chg="add mod">
          <ac:chgData name="Elena Turcanu" userId="7a7acfde2ab577f5" providerId="LiveId" clId="{0BCC7AC6-7D4D-4A24-AA44-1BB3CAE59BAD}" dt="2023-06-22T18:55:40.860" v="521" actId="1076"/>
          <ac:spMkLst>
            <pc:docMk/>
            <pc:sldMk cId="1537056595" sldId="257"/>
            <ac:spMk id="8" creationId="{AD21D87B-C3F9-4912-450E-57A063F2C126}"/>
          </ac:spMkLst>
        </pc:spChg>
      </pc:sldChg>
      <pc:sldChg chg="modSp new mod">
        <pc:chgData name="Elena Turcanu" userId="7a7acfde2ab577f5" providerId="LiveId" clId="{0BCC7AC6-7D4D-4A24-AA44-1BB3CAE59BAD}" dt="2023-06-23T14:11:58.779" v="1390" actId="113"/>
        <pc:sldMkLst>
          <pc:docMk/>
          <pc:sldMk cId="2005440145" sldId="258"/>
        </pc:sldMkLst>
        <pc:spChg chg="mod">
          <ac:chgData name="Elena Turcanu" userId="7a7acfde2ab577f5" providerId="LiveId" clId="{0BCC7AC6-7D4D-4A24-AA44-1BB3CAE59BAD}" dt="2023-06-23T14:01:59.648" v="1337" actId="255"/>
          <ac:spMkLst>
            <pc:docMk/>
            <pc:sldMk cId="2005440145" sldId="258"/>
            <ac:spMk id="2" creationId="{1BCB3764-C6C5-65B1-3516-76FD600AF7E5}"/>
          </ac:spMkLst>
        </pc:spChg>
        <pc:spChg chg="mod">
          <ac:chgData name="Elena Turcanu" userId="7a7acfde2ab577f5" providerId="LiveId" clId="{0BCC7AC6-7D4D-4A24-AA44-1BB3CAE59BAD}" dt="2023-06-23T14:11:58.779" v="1390" actId="113"/>
          <ac:spMkLst>
            <pc:docMk/>
            <pc:sldMk cId="2005440145" sldId="258"/>
            <ac:spMk id="3" creationId="{754BAE3F-39C6-BD06-8440-B0C40188378D}"/>
          </ac:spMkLst>
        </pc:spChg>
      </pc:sldChg>
      <pc:sldChg chg="modSp new mod">
        <pc:chgData name="Elena Turcanu" userId="7a7acfde2ab577f5" providerId="LiveId" clId="{0BCC7AC6-7D4D-4A24-AA44-1BB3CAE59BAD}" dt="2023-06-23T14:06:20.359" v="1363" actId="113"/>
        <pc:sldMkLst>
          <pc:docMk/>
          <pc:sldMk cId="2934835842" sldId="259"/>
        </pc:sldMkLst>
        <pc:spChg chg="mod">
          <ac:chgData name="Elena Turcanu" userId="7a7acfde2ab577f5" providerId="LiveId" clId="{0BCC7AC6-7D4D-4A24-AA44-1BB3CAE59BAD}" dt="2023-06-23T14:02:52.739" v="1340" actId="113"/>
          <ac:spMkLst>
            <pc:docMk/>
            <pc:sldMk cId="2934835842" sldId="259"/>
            <ac:spMk id="2" creationId="{7B6A8E0E-10D5-E36F-73E7-D63DC451A995}"/>
          </ac:spMkLst>
        </pc:spChg>
        <pc:spChg chg="mod">
          <ac:chgData name="Elena Turcanu" userId="7a7acfde2ab577f5" providerId="LiveId" clId="{0BCC7AC6-7D4D-4A24-AA44-1BB3CAE59BAD}" dt="2023-06-23T14:06:20.359" v="1363" actId="113"/>
          <ac:spMkLst>
            <pc:docMk/>
            <pc:sldMk cId="2934835842" sldId="259"/>
            <ac:spMk id="3" creationId="{E0D85278-0263-E2A3-8C8F-E109D4F6D621}"/>
          </ac:spMkLst>
        </pc:spChg>
      </pc:sldChg>
      <pc:sldChg chg="modSp new mod">
        <pc:chgData name="Elena Turcanu" userId="7a7acfde2ab577f5" providerId="LiveId" clId="{0BCC7AC6-7D4D-4A24-AA44-1BB3CAE59BAD}" dt="2023-06-23T14:06:58.169" v="1366" actId="113"/>
        <pc:sldMkLst>
          <pc:docMk/>
          <pc:sldMk cId="2167891237" sldId="260"/>
        </pc:sldMkLst>
        <pc:spChg chg="mod">
          <ac:chgData name="Elena Turcanu" userId="7a7acfde2ab577f5" providerId="LiveId" clId="{0BCC7AC6-7D4D-4A24-AA44-1BB3CAE59BAD}" dt="2023-06-23T14:03:05.571" v="1341" actId="113"/>
          <ac:spMkLst>
            <pc:docMk/>
            <pc:sldMk cId="2167891237" sldId="260"/>
            <ac:spMk id="2" creationId="{37BFF35B-B75F-9413-AEF5-6C2CF0CDC7B9}"/>
          </ac:spMkLst>
        </pc:spChg>
        <pc:spChg chg="mod">
          <ac:chgData name="Elena Turcanu" userId="7a7acfde2ab577f5" providerId="LiveId" clId="{0BCC7AC6-7D4D-4A24-AA44-1BB3CAE59BAD}" dt="2023-06-23T14:06:58.169" v="1366" actId="113"/>
          <ac:spMkLst>
            <pc:docMk/>
            <pc:sldMk cId="2167891237" sldId="260"/>
            <ac:spMk id="3" creationId="{7DBF6421-6721-320B-EB3C-F8CADC3D3C31}"/>
          </ac:spMkLst>
        </pc:spChg>
      </pc:sldChg>
      <pc:sldChg chg="modSp new mod">
        <pc:chgData name="Elena Turcanu" userId="7a7acfde2ab577f5" providerId="LiveId" clId="{0BCC7AC6-7D4D-4A24-AA44-1BB3CAE59BAD}" dt="2023-06-23T14:07:25.308" v="1370" actId="113"/>
        <pc:sldMkLst>
          <pc:docMk/>
          <pc:sldMk cId="1498872125" sldId="261"/>
        </pc:sldMkLst>
        <pc:spChg chg="mod">
          <ac:chgData name="Elena Turcanu" userId="7a7acfde2ab577f5" providerId="LiveId" clId="{0BCC7AC6-7D4D-4A24-AA44-1BB3CAE59BAD}" dt="2023-06-23T14:03:14.231" v="1342" actId="113"/>
          <ac:spMkLst>
            <pc:docMk/>
            <pc:sldMk cId="1498872125" sldId="261"/>
            <ac:spMk id="2" creationId="{39BF9596-1314-BFB2-9E1F-BD200A6055B4}"/>
          </ac:spMkLst>
        </pc:spChg>
        <pc:spChg chg="mod">
          <ac:chgData name="Elena Turcanu" userId="7a7acfde2ab577f5" providerId="LiveId" clId="{0BCC7AC6-7D4D-4A24-AA44-1BB3CAE59BAD}" dt="2023-06-23T14:07:25.308" v="1370" actId="113"/>
          <ac:spMkLst>
            <pc:docMk/>
            <pc:sldMk cId="1498872125" sldId="261"/>
            <ac:spMk id="3" creationId="{BFAD6964-353B-BA5D-65B5-4F9F81ECA3D0}"/>
          </ac:spMkLst>
        </pc:spChg>
      </pc:sldChg>
      <pc:sldChg chg="modSp new mod">
        <pc:chgData name="Elena Turcanu" userId="7a7acfde2ab577f5" providerId="LiveId" clId="{0BCC7AC6-7D4D-4A24-AA44-1BB3CAE59BAD}" dt="2023-06-23T14:08:44.812" v="1377" actId="113"/>
        <pc:sldMkLst>
          <pc:docMk/>
          <pc:sldMk cId="1430672535" sldId="262"/>
        </pc:sldMkLst>
        <pc:spChg chg="mod">
          <ac:chgData name="Elena Turcanu" userId="7a7acfde2ab577f5" providerId="LiveId" clId="{0BCC7AC6-7D4D-4A24-AA44-1BB3CAE59BAD}" dt="2023-06-22T19:40:48.491" v="1009"/>
          <ac:spMkLst>
            <pc:docMk/>
            <pc:sldMk cId="1430672535" sldId="262"/>
            <ac:spMk id="2" creationId="{49FCB5E6-A95E-BA59-63DF-F01737725754}"/>
          </ac:spMkLst>
        </pc:spChg>
        <pc:spChg chg="mod">
          <ac:chgData name="Elena Turcanu" userId="7a7acfde2ab577f5" providerId="LiveId" clId="{0BCC7AC6-7D4D-4A24-AA44-1BB3CAE59BAD}" dt="2023-06-23T14:08:44.812" v="1377" actId="113"/>
          <ac:spMkLst>
            <pc:docMk/>
            <pc:sldMk cId="1430672535" sldId="262"/>
            <ac:spMk id="3" creationId="{499FA92E-E856-C6A1-2B15-8FDF148191CC}"/>
          </ac:spMkLst>
        </pc:spChg>
      </pc:sldChg>
      <pc:sldChg chg="modSp new mod">
        <pc:chgData name="Elena Turcanu" userId="7a7acfde2ab577f5" providerId="LiveId" clId="{0BCC7AC6-7D4D-4A24-AA44-1BB3CAE59BAD}" dt="2023-06-23T15:27:30.957" v="1823" actId="20577"/>
        <pc:sldMkLst>
          <pc:docMk/>
          <pc:sldMk cId="4287055645" sldId="263"/>
        </pc:sldMkLst>
        <pc:spChg chg="mod">
          <ac:chgData name="Elena Turcanu" userId="7a7acfde2ab577f5" providerId="LiveId" clId="{0BCC7AC6-7D4D-4A24-AA44-1BB3CAE59BAD}" dt="2023-06-23T14:03:27.267" v="1343" actId="113"/>
          <ac:spMkLst>
            <pc:docMk/>
            <pc:sldMk cId="4287055645" sldId="263"/>
            <ac:spMk id="2" creationId="{803C0C3D-049A-DCC5-388D-E581F1953E5B}"/>
          </ac:spMkLst>
        </pc:spChg>
        <pc:spChg chg="mod">
          <ac:chgData name="Elena Turcanu" userId="7a7acfde2ab577f5" providerId="LiveId" clId="{0BCC7AC6-7D4D-4A24-AA44-1BB3CAE59BAD}" dt="2023-06-23T15:27:30.957" v="1823" actId="20577"/>
          <ac:spMkLst>
            <pc:docMk/>
            <pc:sldMk cId="4287055645" sldId="263"/>
            <ac:spMk id="3" creationId="{2F682427-1550-EE54-38E7-5CD059690779}"/>
          </ac:spMkLst>
        </pc:spChg>
      </pc:sldChg>
      <pc:sldChg chg="addSp delSp modSp new mod">
        <pc:chgData name="Elena Turcanu" userId="7a7acfde2ab577f5" providerId="LiveId" clId="{0BCC7AC6-7D4D-4A24-AA44-1BB3CAE59BAD}" dt="2023-06-23T15:28:39.686" v="1824" actId="255"/>
        <pc:sldMkLst>
          <pc:docMk/>
          <pc:sldMk cId="2433132467" sldId="264"/>
        </pc:sldMkLst>
        <pc:spChg chg="mod">
          <ac:chgData name="Elena Turcanu" userId="7a7acfde2ab577f5" providerId="LiveId" clId="{0BCC7AC6-7D4D-4A24-AA44-1BB3CAE59BAD}" dt="2023-06-23T14:04:09.789" v="1351" actId="113"/>
          <ac:spMkLst>
            <pc:docMk/>
            <pc:sldMk cId="2433132467" sldId="264"/>
            <ac:spMk id="2" creationId="{DF66C380-6C6B-B6A0-9124-2F2C598EB02A}"/>
          </ac:spMkLst>
        </pc:spChg>
        <pc:spChg chg="del mod">
          <ac:chgData name="Elena Turcanu" userId="7a7acfde2ab577f5" providerId="LiveId" clId="{0BCC7AC6-7D4D-4A24-AA44-1BB3CAE59BAD}" dt="2023-06-22T12:42:18.997" v="344"/>
          <ac:spMkLst>
            <pc:docMk/>
            <pc:sldMk cId="2433132467" sldId="264"/>
            <ac:spMk id="3" creationId="{6994252B-CDB3-4A5F-D48B-70993F18508E}"/>
          </ac:spMkLst>
        </pc:spChg>
        <pc:spChg chg="add del mod">
          <ac:chgData name="Elena Turcanu" userId="7a7acfde2ab577f5" providerId="LiveId" clId="{0BCC7AC6-7D4D-4A24-AA44-1BB3CAE59BAD}" dt="2023-06-22T12:42:24.108" v="345" actId="478"/>
          <ac:spMkLst>
            <pc:docMk/>
            <pc:sldMk cId="2433132467" sldId="264"/>
            <ac:spMk id="4" creationId="{619E3719-17A5-C007-E974-61048EC2CD2F}"/>
          </ac:spMkLst>
        </pc:spChg>
        <pc:spChg chg="add del mod">
          <ac:chgData name="Elena Turcanu" userId="7a7acfde2ab577f5" providerId="LiveId" clId="{0BCC7AC6-7D4D-4A24-AA44-1BB3CAE59BAD}" dt="2023-06-22T12:42:27.730" v="346"/>
          <ac:spMkLst>
            <pc:docMk/>
            <pc:sldMk cId="2433132467" sldId="264"/>
            <ac:spMk id="5" creationId="{74E5B8AD-900D-9D26-60E4-953B96302BDF}"/>
          </ac:spMkLst>
        </pc:spChg>
        <pc:spChg chg="add del mod">
          <ac:chgData name="Elena Turcanu" userId="7a7acfde2ab577f5" providerId="LiveId" clId="{0BCC7AC6-7D4D-4A24-AA44-1BB3CAE59BAD}" dt="2023-06-22T12:42:28.814" v="347" actId="478"/>
          <ac:spMkLst>
            <pc:docMk/>
            <pc:sldMk cId="2433132467" sldId="264"/>
            <ac:spMk id="6" creationId="{BF93CC27-9089-93F1-F6EE-CAD0CC93A0B8}"/>
          </ac:spMkLst>
        </pc:spChg>
        <pc:spChg chg="add del mod">
          <ac:chgData name="Elena Turcanu" userId="7a7acfde2ab577f5" providerId="LiveId" clId="{0BCC7AC6-7D4D-4A24-AA44-1BB3CAE59BAD}" dt="2023-06-22T12:42:35.124" v="350"/>
          <ac:spMkLst>
            <pc:docMk/>
            <pc:sldMk cId="2433132467" sldId="264"/>
            <ac:spMk id="7" creationId="{21B4A0A1-9F90-426E-1661-1A5657B31AD9}"/>
          </ac:spMkLst>
        </pc:spChg>
        <pc:spChg chg="add del mod">
          <ac:chgData name="Elena Turcanu" userId="7a7acfde2ab577f5" providerId="LiveId" clId="{0BCC7AC6-7D4D-4A24-AA44-1BB3CAE59BAD}" dt="2023-06-22T12:42:36.197" v="351" actId="478"/>
          <ac:spMkLst>
            <pc:docMk/>
            <pc:sldMk cId="2433132467" sldId="264"/>
            <ac:spMk id="8" creationId="{C99D9727-6864-6462-3414-957183F68F6B}"/>
          </ac:spMkLst>
        </pc:spChg>
        <pc:spChg chg="add mod">
          <ac:chgData name="Elena Turcanu" userId="7a7acfde2ab577f5" providerId="LiveId" clId="{0BCC7AC6-7D4D-4A24-AA44-1BB3CAE59BAD}" dt="2023-06-23T15:28:39.686" v="1824" actId="255"/>
          <ac:spMkLst>
            <pc:docMk/>
            <pc:sldMk cId="2433132467" sldId="264"/>
            <ac:spMk id="9" creationId="{5C14DD75-FA1C-55C3-A538-915756519280}"/>
          </ac:spMkLst>
        </pc:spChg>
      </pc:sldChg>
      <pc:sldChg chg="modSp new mod">
        <pc:chgData name="Elena Turcanu" userId="7a7acfde2ab577f5" providerId="LiveId" clId="{0BCC7AC6-7D4D-4A24-AA44-1BB3CAE59BAD}" dt="2023-06-24T07:01:00.506" v="1968" actId="114"/>
        <pc:sldMkLst>
          <pc:docMk/>
          <pc:sldMk cId="3813866732" sldId="265"/>
        </pc:sldMkLst>
        <pc:spChg chg="mod">
          <ac:chgData name="Elena Turcanu" userId="7a7acfde2ab577f5" providerId="LiveId" clId="{0BCC7AC6-7D4D-4A24-AA44-1BB3CAE59BAD}" dt="2023-06-23T14:04:21.690" v="1352" actId="113"/>
          <ac:spMkLst>
            <pc:docMk/>
            <pc:sldMk cId="3813866732" sldId="265"/>
            <ac:spMk id="2" creationId="{1258F4FA-70D9-699D-A092-0F4999194554}"/>
          </ac:spMkLst>
        </pc:spChg>
        <pc:spChg chg="mod">
          <ac:chgData name="Elena Turcanu" userId="7a7acfde2ab577f5" providerId="LiveId" clId="{0BCC7AC6-7D4D-4A24-AA44-1BB3CAE59BAD}" dt="2023-06-24T07:01:00.506" v="1968" actId="114"/>
          <ac:spMkLst>
            <pc:docMk/>
            <pc:sldMk cId="3813866732" sldId="265"/>
            <ac:spMk id="3" creationId="{E5D96515-2A0D-ED22-08A9-28497E57A9F6}"/>
          </ac:spMkLst>
        </pc:spChg>
      </pc:sldChg>
      <pc:sldChg chg="modSp new mod">
        <pc:chgData name="Elena Turcanu" userId="7a7acfde2ab577f5" providerId="LiveId" clId="{0BCC7AC6-7D4D-4A24-AA44-1BB3CAE59BAD}" dt="2023-06-23T14:02:24.817" v="1339" actId="255"/>
        <pc:sldMkLst>
          <pc:docMk/>
          <pc:sldMk cId="862587841" sldId="266"/>
        </pc:sldMkLst>
        <pc:spChg chg="mod">
          <ac:chgData name="Elena Turcanu" userId="7a7acfde2ab577f5" providerId="LiveId" clId="{0BCC7AC6-7D4D-4A24-AA44-1BB3CAE59BAD}" dt="2023-06-23T14:02:24.817" v="1339" actId="255"/>
          <ac:spMkLst>
            <pc:docMk/>
            <pc:sldMk cId="862587841" sldId="266"/>
            <ac:spMk id="2" creationId="{FADD1685-D382-B2EA-A603-90B8DB402016}"/>
          </ac:spMkLst>
        </pc:spChg>
        <pc:spChg chg="mod">
          <ac:chgData name="Elena Turcanu" userId="7a7acfde2ab577f5" providerId="LiveId" clId="{0BCC7AC6-7D4D-4A24-AA44-1BB3CAE59BAD}" dt="2023-06-23T13:57:58.344" v="1277" actId="20577"/>
          <ac:spMkLst>
            <pc:docMk/>
            <pc:sldMk cId="862587841" sldId="266"/>
            <ac:spMk id="3" creationId="{6017955B-59D0-1C47-168C-95B3FA3E54F7}"/>
          </ac:spMkLst>
        </pc:spChg>
      </pc:sldChg>
      <pc:sldChg chg="modSp new mod">
        <pc:chgData name="Elena Turcanu" userId="7a7acfde2ab577f5" providerId="LiveId" clId="{0BCC7AC6-7D4D-4A24-AA44-1BB3CAE59BAD}" dt="2023-06-22T19:03:49.591" v="549" actId="20577"/>
        <pc:sldMkLst>
          <pc:docMk/>
          <pc:sldMk cId="3462523061" sldId="267"/>
        </pc:sldMkLst>
        <pc:spChg chg="mod">
          <ac:chgData name="Elena Turcanu" userId="7a7acfde2ab577f5" providerId="LiveId" clId="{0BCC7AC6-7D4D-4A24-AA44-1BB3CAE59BAD}" dt="2023-06-22T18:57:17.558" v="541" actId="27636"/>
          <ac:spMkLst>
            <pc:docMk/>
            <pc:sldMk cId="3462523061" sldId="267"/>
            <ac:spMk id="2" creationId="{97675E4F-29F6-6DEF-3EDA-76A5DEE0E42A}"/>
          </ac:spMkLst>
        </pc:spChg>
        <pc:spChg chg="mod">
          <ac:chgData name="Elena Turcanu" userId="7a7acfde2ab577f5" providerId="LiveId" clId="{0BCC7AC6-7D4D-4A24-AA44-1BB3CAE59BAD}" dt="2023-06-22T19:03:49.591" v="549" actId="20577"/>
          <ac:spMkLst>
            <pc:docMk/>
            <pc:sldMk cId="3462523061" sldId="267"/>
            <ac:spMk id="3" creationId="{A42C4395-8466-4373-C2F0-7BA6970DD910}"/>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9" name="Group 18"/>
          <p:cNvGrpSpPr/>
          <p:nvPr/>
        </p:nvGrpSpPr>
        <p:grpSpPr>
          <a:xfrm>
            <a:off x="546100" y="-4763"/>
            <a:ext cx="5014912" cy="6862763"/>
            <a:chOff x="2928938" y="-4763"/>
            <a:chExt cx="5014912" cy="6862763"/>
          </a:xfrm>
        </p:grpSpPr>
        <p:sp>
          <p:nvSpPr>
            <p:cNvPr id="22" name="Freeform 6"/>
            <p:cNvSpPr/>
            <p:nvPr/>
          </p:nvSpPr>
          <p:spPr bwMode="auto">
            <a:xfrm>
              <a:off x="3367088" y="-4763"/>
              <a:ext cx="1063625" cy="2782888"/>
            </a:xfrm>
            <a:custGeom>
              <a:avLst/>
              <a:gdLst/>
              <a:ahLst/>
              <a:cxnLst/>
              <a:rect l="0" t="0" r="r" b="b"/>
              <a:pathLst>
                <a:path w="670" h="1753">
                  <a:moveTo>
                    <a:pt x="0" y="1696"/>
                  </a:moveTo>
                  <a:lnTo>
                    <a:pt x="225" y="1753"/>
                  </a:lnTo>
                  <a:lnTo>
                    <a:pt x="670" y="0"/>
                  </a:lnTo>
                  <a:lnTo>
                    <a:pt x="430" y="0"/>
                  </a:lnTo>
                  <a:lnTo>
                    <a:pt x="0" y="1696"/>
                  </a:lnTo>
                  <a:close/>
                </a:path>
              </a:pathLst>
            </a:custGeom>
            <a:solidFill>
              <a:schemeClr val="accent1"/>
            </a:solidFill>
            <a:ln>
              <a:noFill/>
            </a:ln>
          </p:spPr>
        </p:sp>
        <p:sp>
          <p:nvSpPr>
            <p:cNvPr id="23" name="Freeform 7"/>
            <p:cNvSpPr/>
            <p:nvPr/>
          </p:nvSpPr>
          <p:spPr bwMode="auto">
            <a:xfrm>
              <a:off x="2928938" y="-4763"/>
              <a:ext cx="1035050" cy="2673350"/>
            </a:xfrm>
            <a:custGeom>
              <a:avLst/>
              <a:gdLst/>
              <a:ahLst/>
              <a:cxnLst/>
              <a:rect l="0" t="0" r="r" b="b"/>
              <a:pathLst>
                <a:path w="652" h="1684">
                  <a:moveTo>
                    <a:pt x="225" y="1684"/>
                  </a:moveTo>
                  <a:lnTo>
                    <a:pt x="652" y="0"/>
                  </a:lnTo>
                  <a:lnTo>
                    <a:pt x="411" y="0"/>
                  </a:lnTo>
                  <a:lnTo>
                    <a:pt x="0" y="1627"/>
                  </a:lnTo>
                  <a:lnTo>
                    <a:pt x="219" y="1681"/>
                  </a:lnTo>
                  <a:lnTo>
                    <a:pt x="225" y="1684"/>
                  </a:lnTo>
                  <a:close/>
                </a:path>
              </a:pathLst>
            </a:custGeom>
            <a:solidFill>
              <a:schemeClr val="tx1">
                <a:lumMod val="65000"/>
                <a:lumOff val="35000"/>
              </a:schemeClr>
            </a:solidFill>
            <a:ln>
              <a:noFill/>
            </a:ln>
          </p:spPr>
        </p:sp>
        <p:sp>
          <p:nvSpPr>
            <p:cNvPr id="24" name="Freeform 9"/>
            <p:cNvSpPr/>
            <p:nvPr/>
          </p:nvSpPr>
          <p:spPr bwMode="auto">
            <a:xfrm>
              <a:off x="2928938" y="2582862"/>
              <a:ext cx="2693987" cy="4275138"/>
            </a:xfrm>
            <a:custGeom>
              <a:avLst/>
              <a:gdLst/>
              <a:ahLst/>
              <a:cxnLst/>
              <a:rect l="0" t="0" r="r" b="b"/>
              <a:pathLst>
                <a:path w="1697" h="2693">
                  <a:moveTo>
                    <a:pt x="0" y="0"/>
                  </a:moveTo>
                  <a:lnTo>
                    <a:pt x="1622" y="2693"/>
                  </a:lnTo>
                  <a:lnTo>
                    <a:pt x="1697" y="2693"/>
                  </a:lnTo>
                  <a:lnTo>
                    <a:pt x="0" y="0"/>
                  </a:lnTo>
                  <a:close/>
                </a:path>
              </a:pathLst>
            </a:custGeom>
            <a:solidFill>
              <a:schemeClr val="tx1">
                <a:lumMod val="85000"/>
                <a:lumOff val="15000"/>
              </a:schemeClr>
            </a:solidFill>
            <a:ln>
              <a:noFill/>
            </a:ln>
          </p:spPr>
        </p:sp>
        <p:sp>
          <p:nvSpPr>
            <p:cNvPr id="25" name="Freeform 10"/>
            <p:cNvSpPr/>
            <p:nvPr/>
          </p:nvSpPr>
          <p:spPr bwMode="auto">
            <a:xfrm>
              <a:off x="3371850" y="2692400"/>
              <a:ext cx="3332162" cy="4165600"/>
            </a:xfrm>
            <a:custGeom>
              <a:avLst/>
              <a:gdLst/>
              <a:ahLst/>
              <a:cxnLst/>
              <a:rect l="0" t="0" r="r" b="b"/>
              <a:pathLst>
                <a:path w="2099" h="2624">
                  <a:moveTo>
                    <a:pt x="2099" y="2624"/>
                  </a:moveTo>
                  <a:lnTo>
                    <a:pt x="0" y="0"/>
                  </a:lnTo>
                  <a:lnTo>
                    <a:pt x="2021" y="2624"/>
                  </a:lnTo>
                  <a:lnTo>
                    <a:pt x="2099" y="2624"/>
                  </a:lnTo>
                  <a:close/>
                </a:path>
              </a:pathLst>
            </a:custGeom>
            <a:solidFill>
              <a:schemeClr val="accent1">
                <a:lumMod val="50000"/>
              </a:schemeClr>
            </a:solidFill>
            <a:ln>
              <a:noFill/>
            </a:ln>
          </p:spPr>
        </p:sp>
        <p:sp>
          <p:nvSpPr>
            <p:cNvPr id="26" name="Freeform 11"/>
            <p:cNvSpPr/>
            <p:nvPr/>
          </p:nvSpPr>
          <p:spPr bwMode="auto">
            <a:xfrm>
              <a:off x="3367088" y="2687637"/>
              <a:ext cx="4576762" cy="4170363"/>
            </a:xfrm>
            <a:custGeom>
              <a:avLst/>
              <a:gdLst/>
              <a:ahLst/>
              <a:cxnLst/>
              <a:rect l="0" t="0" r="r" b="b"/>
              <a:pathLst>
                <a:path w="2883" h="2627">
                  <a:moveTo>
                    <a:pt x="0" y="0"/>
                  </a:moveTo>
                  <a:lnTo>
                    <a:pt x="3" y="3"/>
                  </a:lnTo>
                  <a:lnTo>
                    <a:pt x="2102" y="2627"/>
                  </a:lnTo>
                  <a:lnTo>
                    <a:pt x="2883" y="2627"/>
                  </a:lnTo>
                  <a:lnTo>
                    <a:pt x="225" y="57"/>
                  </a:lnTo>
                  <a:lnTo>
                    <a:pt x="0" y="0"/>
                  </a:lnTo>
                  <a:close/>
                </a:path>
              </a:pathLst>
            </a:custGeom>
            <a:solidFill>
              <a:schemeClr val="accent1">
                <a:lumMod val="75000"/>
              </a:schemeClr>
            </a:solidFill>
            <a:ln>
              <a:noFill/>
            </a:ln>
          </p:spPr>
        </p:sp>
        <p:sp>
          <p:nvSpPr>
            <p:cNvPr id="27" name="Freeform 12"/>
            <p:cNvSpPr/>
            <p:nvPr/>
          </p:nvSpPr>
          <p:spPr bwMode="auto">
            <a:xfrm>
              <a:off x="2928938" y="2578100"/>
              <a:ext cx="3584575" cy="4279900"/>
            </a:xfrm>
            <a:custGeom>
              <a:avLst/>
              <a:gdLst/>
              <a:ahLst/>
              <a:cxnLst/>
              <a:rect l="0" t="0" r="r" b="b"/>
              <a:pathLst>
                <a:path w="2258" h="2696">
                  <a:moveTo>
                    <a:pt x="2258" y="2696"/>
                  </a:moveTo>
                  <a:lnTo>
                    <a:pt x="264" y="111"/>
                  </a:lnTo>
                  <a:lnTo>
                    <a:pt x="228" y="60"/>
                  </a:lnTo>
                  <a:lnTo>
                    <a:pt x="225" y="57"/>
                  </a:lnTo>
                  <a:lnTo>
                    <a:pt x="0" y="0"/>
                  </a:lnTo>
                  <a:lnTo>
                    <a:pt x="0" y="3"/>
                  </a:lnTo>
                  <a:lnTo>
                    <a:pt x="1697" y="2696"/>
                  </a:lnTo>
                  <a:lnTo>
                    <a:pt x="2258" y="2696"/>
                  </a:lnTo>
                  <a:close/>
                </a:path>
              </a:pathLst>
            </a:custGeom>
            <a:solidFill>
              <a:schemeClr val="tx1">
                <a:lumMod val="75000"/>
                <a:lumOff val="25000"/>
              </a:schemeClr>
            </a:solidFill>
            <a:ln>
              <a:noFill/>
            </a:ln>
          </p:spPr>
        </p:sp>
      </p:grpSp>
      <p:sp>
        <p:nvSpPr>
          <p:cNvPr id="2" name="Title 1"/>
          <p:cNvSpPr>
            <a:spLocks noGrp="1"/>
          </p:cNvSpPr>
          <p:nvPr>
            <p:ph type="ctrTitle"/>
          </p:nvPr>
        </p:nvSpPr>
        <p:spPr>
          <a:xfrm>
            <a:off x="2928401" y="1380068"/>
            <a:ext cx="8574622" cy="2616199"/>
          </a:xfrm>
        </p:spPr>
        <p:txBody>
          <a:bodyPr anchor="b">
            <a:normAutofit/>
          </a:bodyPr>
          <a:lstStyle>
            <a:lvl1pPr algn="r">
              <a:defRPr sz="6000">
                <a:effectLst/>
              </a:defRPr>
            </a:lvl1pPr>
          </a:lstStyle>
          <a:p>
            <a:r>
              <a:rPr lang="en-US"/>
              <a:t>Click to edit Master title style</a:t>
            </a:r>
            <a:endParaRPr lang="en-US" dirty="0"/>
          </a:p>
        </p:txBody>
      </p:sp>
      <p:sp>
        <p:nvSpPr>
          <p:cNvPr id="3" name="Subtitle 2"/>
          <p:cNvSpPr>
            <a:spLocks noGrp="1"/>
          </p:cNvSpPr>
          <p:nvPr>
            <p:ph type="subTitle" idx="1"/>
          </p:nvPr>
        </p:nvSpPr>
        <p:spPr>
          <a:xfrm>
            <a:off x="4515377" y="3996267"/>
            <a:ext cx="6987645" cy="1388534"/>
          </a:xfrm>
        </p:spPr>
        <p:txBody>
          <a:bodyPr anchor="t">
            <a:normAutofit/>
          </a:bodyPr>
          <a:lstStyle>
            <a:lvl1pPr marL="0" indent="0" algn="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E96AB630-DD71-4CC7-9207-A7F9E4A76E37}" type="datetimeFigureOut">
              <a:rPr lang="en-GB" smtClean="0"/>
              <a:t>24/06/2023</a:t>
            </a:fld>
            <a:endParaRPr lang="en-GB"/>
          </a:p>
        </p:txBody>
      </p:sp>
      <p:sp>
        <p:nvSpPr>
          <p:cNvPr id="5" name="Footer Placeholder 4"/>
          <p:cNvSpPr>
            <a:spLocks noGrp="1"/>
          </p:cNvSpPr>
          <p:nvPr>
            <p:ph type="ftr" sz="quarter" idx="11"/>
          </p:nvPr>
        </p:nvSpPr>
        <p:spPr>
          <a:xfrm>
            <a:off x="5332412" y="5883275"/>
            <a:ext cx="4324044" cy="365125"/>
          </a:xfrm>
        </p:spPr>
        <p:txBody>
          <a:bodyPr/>
          <a:lstStyle/>
          <a:p>
            <a:endParaRPr lang="en-GB"/>
          </a:p>
        </p:txBody>
      </p:sp>
      <p:sp>
        <p:nvSpPr>
          <p:cNvPr id="6" name="Slide Number Placeholder 5"/>
          <p:cNvSpPr>
            <a:spLocks noGrp="1"/>
          </p:cNvSpPr>
          <p:nvPr>
            <p:ph type="sldNum" sz="quarter" idx="12"/>
          </p:nvPr>
        </p:nvSpPr>
        <p:spPr/>
        <p:txBody>
          <a:bodyPr/>
          <a:lstStyle/>
          <a:p>
            <a:fld id="{39C8D00E-738C-4799-B65E-30B1B78301F5}" type="slidenum">
              <a:rPr lang="en-GB" smtClean="0"/>
              <a:t>‹#›</a:t>
            </a:fld>
            <a:endParaRPr lang="en-GB"/>
          </a:p>
        </p:txBody>
      </p:sp>
    </p:spTree>
    <p:extLst>
      <p:ext uri="{BB962C8B-B14F-4D97-AF65-F5344CB8AC3E}">
        <p14:creationId xmlns:p14="http://schemas.microsoft.com/office/powerpoint/2010/main" val="169868993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96AB630-DD71-4CC7-9207-A7F9E4A76E37}" type="datetimeFigureOut">
              <a:rPr lang="en-GB" smtClean="0"/>
              <a:t>24/06/2023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a:xfrm>
            <a:off x="10951856" y="5867131"/>
            <a:ext cx="551167" cy="365125"/>
          </a:xfrm>
        </p:spPr>
        <p:txBody>
          <a:bodyPr/>
          <a:lstStyle/>
          <a:p>
            <a:fld id="{39C8D00E-738C-4799-B65E-30B1B78301F5}" type="slidenum">
              <a:rPr lang="en-GB" smtClean="0"/>
              <a:t>‹#›</a:t>
            </a:fld>
            <a:endParaRPr lang="en-GB"/>
          </a:p>
        </p:txBody>
      </p:sp>
    </p:spTree>
    <p:extLst>
      <p:ext uri="{BB962C8B-B14F-4D97-AF65-F5344CB8AC3E}">
        <p14:creationId xmlns:p14="http://schemas.microsoft.com/office/powerpoint/2010/main" val="428154174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72279" y="2666999"/>
            <a:ext cx="8930747" cy="2110382"/>
          </a:xfrm>
        </p:spPr>
        <p:txBody>
          <a:bodyPr anchor="b"/>
          <a:lstStyle>
            <a:lvl1pPr algn="r">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2572278" y="4777381"/>
            <a:ext cx="8930748" cy="860400"/>
          </a:xfrm>
        </p:spPr>
        <p:txBody>
          <a:bodyPr anchor="t">
            <a:normAutofit/>
          </a:bodyPr>
          <a:lstStyle>
            <a:lvl1pPr marL="0" indent="0" algn="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96AB630-DD71-4CC7-9207-A7F9E4A76E37}" type="datetimeFigureOut">
              <a:rPr lang="en-GB" smtClean="0"/>
              <a:t>24/06/2023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9C8D00E-738C-4799-B65E-30B1B78301F5}" type="slidenum">
              <a:rPr lang="en-GB" smtClean="0"/>
              <a:t>‹#›</a:t>
            </a:fld>
            <a:endParaRPr lang="en-GB"/>
          </a:p>
        </p:txBody>
      </p:sp>
    </p:spTree>
    <p:extLst>
      <p:ext uri="{BB962C8B-B14F-4D97-AF65-F5344CB8AC3E}">
        <p14:creationId xmlns:p14="http://schemas.microsoft.com/office/powerpoint/2010/main" val="62380295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84311" y="685800"/>
            <a:ext cx="10018713" cy="1752599"/>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484312" y="2666999"/>
            <a:ext cx="4895055" cy="3124201"/>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607967" y="2667000"/>
            <a:ext cx="4895056" cy="3124200"/>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E96AB630-DD71-4CC7-9207-A7F9E4A76E37}" type="datetimeFigureOut">
              <a:rPr lang="en-GB" smtClean="0"/>
              <a:t>24/06/2023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9C8D00E-738C-4799-B65E-30B1B78301F5}" type="slidenum">
              <a:rPr lang="en-GB" smtClean="0"/>
              <a:t>‹#›</a:t>
            </a:fld>
            <a:endParaRPr lang="en-GB"/>
          </a:p>
        </p:txBody>
      </p:sp>
    </p:spTree>
    <p:extLst>
      <p:ext uri="{BB962C8B-B14F-4D97-AF65-F5344CB8AC3E}">
        <p14:creationId xmlns:p14="http://schemas.microsoft.com/office/powerpoint/2010/main" val="129908411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772179" y="2658533"/>
            <a:ext cx="4607188" cy="576262"/>
          </a:xfrm>
        </p:spPr>
        <p:txBody>
          <a:bodyPr anchor="b">
            <a:noAutofit/>
          </a:bodyPr>
          <a:lstStyle>
            <a:lvl1pPr marL="0" indent="0">
              <a:buNone/>
              <a:defRPr sz="2800" b="0">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484311" y="3335337"/>
            <a:ext cx="4895056" cy="2455862"/>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880487" y="2667000"/>
            <a:ext cx="4622537" cy="576262"/>
          </a:xfrm>
        </p:spPr>
        <p:txBody>
          <a:bodyPr anchor="b">
            <a:noAutofit/>
          </a:bodyPr>
          <a:lstStyle>
            <a:lvl1pPr marL="0" indent="0">
              <a:buNone/>
              <a:defRPr sz="2800" b="0">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607967" y="3335337"/>
            <a:ext cx="4895056" cy="2455862"/>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E96AB630-DD71-4CC7-9207-A7F9E4A76E37}" type="datetimeFigureOut">
              <a:rPr lang="en-GB" smtClean="0"/>
              <a:t>24/06/2023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9C8D00E-738C-4799-B65E-30B1B78301F5}" type="slidenum">
              <a:rPr lang="en-GB" smtClean="0"/>
              <a:t>‹#›</a:t>
            </a:fld>
            <a:endParaRPr lang="en-GB"/>
          </a:p>
        </p:txBody>
      </p:sp>
    </p:spTree>
    <p:extLst>
      <p:ext uri="{BB962C8B-B14F-4D97-AF65-F5344CB8AC3E}">
        <p14:creationId xmlns:p14="http://schemas.microsoft.com/office/powerpoint/2010/main" val="315146728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E96AB630-DD71-4CC7-9207-A7F9E4A76E37}" type="datetimeFigureOut">
              <a:rPr lang="en-GB" smtClean="0"/>
              <a:t>24/06/2023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9C8D00E-738C-4799-B65E-30B1B78301F5}" type="slidenum">
              <a:rPr lang="en-GB" smtClean="0"/>
              <a:t>‹#›</a:t>
            </a:fld>
            <a:endParaRPr lang="en-GB"/>
          </a:p>
        </p:txBody>
      </p:sp>
    </p:spTree>
    <p:extLst>
      <p:ext uri="{BB962C8B-B14F-4D97-AF65-F5344CB8AC3E}">
        <p14:creationId xmlns:p14="http://schemas.microsoft.com/office/powerpoint/2010/main" val="164464942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96AB630-DD71-4CC7-9207-A7F9E4A76E37}" type="datetimeFigureOut">
              <a:rPr lang="en-GB" smtClean="0"/>
              <a:t>24/06/2023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9C8D00E-738C-4799-B65E-30B1B78301F5}" type="slidenum">
              <a:rPr lang="en-GB" smtClean="0"/>
              <a:t>‹#›</a:t>
            </a:fld>
            <a:endParaRPr lang="en-GB"/>
          </a:p>
        </p:txBody>
      </p:sp>
    </p:spTree>
    <p:extLst>
      <p:ext uri="{BB962C8B-B14F-4D97-AF65-F5344CB8AC3E}">
        <p14:creationId xmlns:p14="http://schemas.microsoft.com/office/powerpoint/2010/main" val="335193385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84312" y="1600200"/>
            <a:ext cx="3549121" cy="1371600"/>
          </a:xfrm>
        </p:spPr>
        <p:txBody>
          <a:bodyPr anchor="b">
            <a:normAutofit/>
          </a:bodyPr>
          <a:lstStyle>
            <a:lvl1pPr algn="ctr">
              <a:defRPr sz="2400" b="0"/>
            </a:lvl1pPr>
          </a:lstStyle>
          <a:p>
            <a:r>
              <a:rPr lang="en-US"/>
              <a:t>Click to edit Master title style</a:t>
            </a:r>
            <a:endParaRPr lang="en-US" dirty="0"/>
          </a:p>
        </p:txBody>
      </p:sp>
      <p:sp>
        <p:nvSpPr>
          <p:cNvPr id="3" name="Content Placeholder 2"/>
          <p:cNvSpPr>
            <a:spLocks noGrp="1"/>
          </p:cNvSpPr>
          <p:nvPr>
            <p:ph idx="1"/>
          </p:nvPr>
        </p:nvSpPr>
        <p:spPr>
          <a:xfrm>
            <a:off x="5262033" y="685799"/>
            <a:ext cx="6240990" cy="5105401"/>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484312" y="2971800"/>
            <a:ext cx="3549121" cy="18288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E96AB630-DD71-4CC7-9207-A7F9E4A76E37}" type="datetimeFigureOut">
              <a:rPr lang="en-GB" smtClean="0"/>
              <a:t>24/06/2023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9C8D00E-738C-4799-B65E-30B1B78301F5}" type="slidenum">
              <a:rPr lang="en-GB" smtClean="0"/>
              <a:t>‹#›</a:t>
            </a:fld>
            <a:endParaRPr lang="en-GB"/>
          </a:p>
        </p:txBody>
      </p:sp>
    </p:spTree>
    <p:extLst>
      <p:ext uri="{BB962C8B-B14F-4D97-AF65-F5344CB8AC3E}">
        <p14:creationId xmlns:p14="http://schemas.microsoft.com/office/powerpoint/2010/main" val="124127828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82724" y="1752599"/>
            <a:ext cx="5426158" cy="1371600"/>
          </a:xfrm>
        </p:spPr>
        <p:txBody>
          <a:bodyPr anchor="b">
            <a:normAutofit/>
          </a:bodyPr>
          <a:lstStyle>
            <a:lvl1pPr algn="ctr">
              <a:defRPr sz="2800" b="0"/>
            </a:lvl1pPr>
          </a:lstStyle>
          <a:p>
            <a:r>
              <a:rPr lang="en-US"/>
              <a:t>Click to edit Master title style</a:t>
            </a:r>
            <a:endParaRPr lang="en-US" dirty="0"/>
          </a:p>
        </p:txBody>
      </p:sp>
      <p:sp>
        <p:nvSpPr>
          <p:cNvPr id="14" name="Picture Placeholder 2"/>
          <p:cNvSpPr>
            <a:spLocks noGrp="1" noChangeAspect="1"/>
          </p:cNvSpPr>
          <p:nvPr>
            <p:ph type="pic" idx="1"/>
          </p:nvPr>
        </p:nvSpPr>
        <p:spPr>
          <a:xfrm>
            <a:off x="7594682" y="914400"/>
            <a:ext cx="3280974" cy="4572000"/>
          </a:xfrm>
          <a:prstGeom prst="roundRect">
            <a:avLst>
              <a:gd name="adj" fmla="val 42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482724" y="3124199"/>
            <a:ext cx="5426158" cy="1828800"/>
          </a:xfrm>
        </p:spPr>
        <p:txBody>
          <a:bodyPr>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E96AB630-DD71-4CC7-9207-A7F9E4A76E37}" type="datetimeFigureOut">
              <a:rPr lang="en-GB" smtClean="0"/>
              <a:t>24/06/2023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9C8D00E-738C-4799-B65E-30B1B78301F5}" type="slidenum">
              <a:rPr lang="en-GB" smtClean="0"/>
              <a:t>‹#›</a:t>
            </a:fld>
            <a:endParaRPr lang="en-GB"/>
          </a:p>
        </p:txBody>
      </p:sp>
    </p:spTree>
    <p:extLst>
      <p:ext uri="{BB962C8B-B14F-4D97-AF65-F5344CB8AC3E}">
        <p14:creationId xmlns:p14="http://schemas.microsoft.com/office/powerpoint/2010/main" val="329063809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84311" y="4732865"/>
            <a:ext cx="10018711" cy="566738"/>
          </a:xfrm>
        </p:spPr>
        <p:txBody>
          <a:bodyPr anchor="b">
            <a:normAutofit/>
          </a:bodyPr>
          <a:lstStyle>
            <a:lvl1pPr algn="ctr">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2386012" y="932112"/>
            <a:ext cx="8225944" cy="3164976"/>
          </a:xfrm>
          <a:prstGeom prst="roundRect">
            <a:avLst>
              <a:gd name="adj" fmla="val 43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484311" y="5299603"/>
            <a:ext cx="10018711"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E96AB630-DD71-4CC7-9207-A7F9E4A76E37}" type="datetimeFigureOut">
              <a:rPr lang="en-GB" smtClean="0"/>
              <a:t>24/06/2023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9C8D00E-738C-4799-B65E-30B1B78301F5}" type="slidenum">
              <a:rPr lang="en-GB" smtClean="0"/>
              <a:t>‹#›</a:t>
            </a:fld>
            <a:endParaRPr lang="en-GB"/>
          </a:p>
        </p:txBody>
      </p:sp>
    </p:spTree>
    <p:extLst>
      <p:ext uri="{BB962C8B-B14F-4D97-AF65-F5344CB8AC3E}">
        <p14:creationId xmlns:p14="http://schemas.microsoft.com/office/powerpoint/2010/main" val="164879343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484312" y="685800"/>
            <a:ext cx="10018711" cy="3048000"/>
          </a:xfrm>
        </p:spPr>
        <p:txBody>
          <a:bodyPr anchor="ctr">
            <a:normAutofit/>
          </a:bodyPr>
          <a:lstStyle>
            <a:lvl1pPr algn="ctr">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484312" y="4343400"/>
            <a:ext cx="10018713" cy="1447800"/>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96AB630-DD71-4CC7-9207-A7F9E4A76E37}" type="datetimeFigureOut">
              <a:rPr lang="en-GB" smtClean="0"/>
              <a:t>24/06/2023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9C8D00E-738C-4799-B65E-30B1B78301F5}" type="slidenum">
              <a:rPr lang="en-GB" smtClean="0"/>
              <a:t>‹#›</a:t>
            </a:fld>
            <a:endParaRPr lang="en-GB"/>
          </a:p>
        </p:txBody>
      </p:sp>
    </p:spTree>
    <p:extLst>
      <p:ext uri="{BB962C8B-B14F-4D97-AF65-F5344CB8AC3E}">
        <p14:creationId xmlns:p14="http://schemas.microsoft.com/office/powerpoint/2010/main" val="312230698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14" name="TextBox 13"/>
          <p:cNvSpPr txBox="1"/>
          <p:nvPr/>
        </p:nvSpPr>
        <p:spPr>
          <a:xfrm>
            <a:off x="1598612" y="86302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5" name="TextBox 14"/>
          <p:cNvSpPr txBox="1"/>
          <p:nvPr/>
        </p:nvSpPr>
        <p:spPr>
          <a:xfrm>
            <a:off x="10893425" y="2819399"/>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2208212" y="685800"/>
            <a:ext cx="8990012" cy="2743199"/>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2436811" y="3428999"/>
            <a:ext cx="8532815" cy="381000"/>
          </a:xfrm>
        </p:spPr>
        <p:txBody>
          <a:bodyPr anchor="ctr">
            <a:normAutofit/>
          </a:bodyPr>
          <a:lstStyle>
            <a:lvl1pPr marL="0" indent="0">
              <a:buFontTx/>
              <a:buNone/>
              <a:defRPr sz="18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1484311" y="4343400"/>
            <a:ext cx="10018711" cy="1447800"/>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96AB630-DD71-4CC7-9207-A7F9E4A76E37}" type="datetimeFigureOut">
              <a:rPr lang="en-GB" smtClean="0"/>
              <a:t>24/06/2023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9C8D00E-738C-4799-B65E-30B1B78301F5}" type="slidenum">
              <a:rPr lang="en-GB" smtClean="0"/>
              <a:t>‹#›</a:t>
            </a:fld>
            <a:endParaRPr lang="en-GB"/>
          </a:p>
        </p:txBody>
      </p:sp>
    </p:spTree>
    <p:extLst>
      <p:ext uri="{BB962C8B-B14F-4D97-AF65-F5344CB8AC3E}">
        <p14:creationId xmlns:p14="http://schemas.microsoft.com/office/powerpoint/2010/main" val="113557895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484313" y="3308581"/>
            <a:ext cx="10018709" cy="1468800"/>
          </a:xfrm>
        </p:spPr>
        <p:txBody>
          <a:bodyPr anchor="b">
            <a:normAutofit/>
          </a:bodyPr>
          <a:lstStyle>
            <a:lvl1pPr algn="r">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484312" y="4777381"/>
            <a:ext cx="10018710" cy="860400"/>
          </a:xfrm>
        </p:spPr>
        <p:txBody>
          <a:bodyPr anchor="t">
            <a:normAutofit/>
          </a:bodyPr>
          <a:lstStyle>
            <a:lvl1pPr marL="0" indent="0" algn="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96AB630-DD71-4CC7-9207-A7F9E4A76E37}" type="datetimeFigureOut">
              <a:rPr lang="en-GB" smtClean="0"/>
              <a:t>24/06/2023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9C8D00E-738C-4799-B65E-30B1B78301F5}" type="slidenum">
              <a:rPr lang="en-GB" smtClean="0"/>
              <a:t>‹#›</a:t>
            </a:fld>
            <a:endParaRPr lang="en-GB"/>
          </a:p>
        </p:txBody>
      </p:sp>
    </p:spTree>
    <p:extLst>
      <p:ext uri="{BB962C8B-B14F-4D97-AF65-F5344CB8AC3E}">
        <p14:creationId xmlns:p14="http://schemas.microsoft.com/office/powerpoint/2010/main" val="340469884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4" name="TextBox 13"/>
          <p:cNvSpPr txBox="1"/>
          <p:nvPr/>
        </p:nvSpPr>
        <p:spPr>
          <a:xfrm>
            <a:off x="1598612" y="86302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5" name="TextBox 14"/>
          <p:cNvSpPr txBox="1"/>
          <p:nvPr/>
        </p:nvSpPr>
        <p:spPr>
          <a:xfrm>
            <a:off x="10893425" y="2819399"/>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2208212" y="685800"/>
            <a:ext cx="8990012" cy="2743199"/>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484313" y="3886200"/>
            <a:ext cx="10018710" cy="889000"/>
          </a:xfrm>
        </p:spPr>
        <p:txBody>
          <a:bodyPr vert="horz" lIns="91440" tIns="45720" rIns="91440" bIns="45720" rtlCol="0" anchor="b">
            <a:normAutofit/>
          </a:bodyPr>
          <a:lstStyle>
            <a:lvl1pPr algn="r">
              <a:buNone/>
              <a:defRPr lang="en-US" sz="24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1484312" y="4775200"/>
            <a:ext cx="10018710" cy="1016000"/>
          </a:xfrm>
        </p:spPr>
        <p:txBody>
          <a:bodyPr anchor="t">
            <a:normAutofit/>
          </a:bodyPr>
          <a:lstStyle>
            <a:lvl1pPr marL="0" indent="0" algn="r">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96AB630-DD71-4CC7-9207-A7F9E4A76E37}" type="datetimeFigureOut">
              <a:rPr lang="en-GB" smtClean="0"/>
              <a:t>24/06/2023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9C8D00E-738C-4799-B65E-30B1B78301F5}" type="slidenum">
              <a:rPr lang="en-GB" smtClean="0"/>
              <a:t>‹#›</a:t>
            </a:fld>
            <a:endParaRPr lang="en-GB"/>
          </a:p>
        </p:txBody>
      </p:sp>
    </p:spTree>
    <p:extLst>
      <p:ext uri="{BB962C8B-B14F-4D97-AF65-F5344CB8AC3E}">
        <p14:creationId xmlns:p14="http://schemas.microsoft.com/office/powerpoint/2010/main" val="129722896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484313" y="685800"/>
            <a:ext cx="10018712" cy="2727325"/>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0" name="Text Placeholder 9"/>
          <p:cNvSpPr>
            <a:spLocks noGrp="1"/>
          </p:cNvSpPr>
          <p:nvPr>
            <p:ph type="body" sz="quarter" idx="13"/>
          </p:nvPr>
        </p:nvSpPr>
        <p:spPr>
          <a:xfrm>
            <a:off x="1484312" y="3505200"/>
            <a:ext cx="10018713"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1484311" y="4343400"/>
            <a:ext cx="10018713"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96AB630-DD71-4CC7-9207-A7F9E4A76E37}" type="datetimeFigureOut">
              <a:rPr lang="en-GB" smtClean="0"/>
              <a:t>24/06/2023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9C8D00E-738C-4799-B65E-30B1B78301F5}" type="slidenum">
              <a:rPr lang="en-GB" smtClean="0"/>
              <a:t>‹#›</a:t>
            </a:fld>
            <a:endParaRPr lang="en-GB"/>
          </a:p>
        </p:txBody>
      </p:sp>
    </p:spTree>
    <p:extLst>
      <p:ext uri="{BB962C8B-B14F-4D97-AF65-F5344CB8AC3E}">
        <p14:creationId xmlns:p14="http://schemas.microsoft.com/office/powerpoint/2010/main" val="408140034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96AB630-DD71-4CC7-9207-A7F9E4A76E37}" type="datetimeFigureOut">
              <a:rPr lang="en-GB" smtClean="0"/>
              <a:t>24/06/2023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9C8D00E-738C-4799-B65E-30B1B78301F5}" type="slidenum">
              <a:rPr lang="en-GB" smtClean="0"/>
              <a:t>‹#›</a:t>
            </a:fld>
            <a:endParaRPr lang="en-GB"/>
          </a:p>
        </p:txBody>
      </p:sp>
    </p:spTree>
    <p:extLst>
      <p:ext uri="{BB962C8B-B14F-4D97-AF65-F5344CB8AC3E}">
        <p14:creationId xmlns:p14="http://schemas.microsoft.com/office/powerpoint/2010/main" val="429031899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732655" y="685800"/>
            <a:ext cx="1770369" cy="51054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484312" y="685800"/>
            <a:ext cx="8019742" cy="5105400"/>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96AB630-DD71-4CC7-9207-A7F9E4A76E37}" type="datetimeFigureOut">
              <a:rPr lang="en-GB" smtClean="0"/>
              <a:t>24/06/2023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9C8D00E-738C-4799-B65E-30B1B78301F5}" type="slidenum">
              <a:rPr lang="en-GB" smtClean="0"/>
              <a:t>‹#›</a:t>
            </a:fld>
            <a:endParaRPr lang="en-GB"/>
          </a:p>
        </p:txBody>
      </p:sp>
    </p:spTree>
    <p:extLst>
      <p:ext uri="{BB962C8B-B14F-4D97-AF65-F5344CB8AC3E}">
        <p14:creationId xmlns:p14="http://schemas.microsoft.com/office/powerpoint/2010/main" val="291722687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7" name="Group 6"/>
          <p:cNvGrpSpPr/>
          <p:nvPr/>
        </p:nvGrpSpPr>
        <p:grpSpPr>
          <a:xfrm>
            <a:off x="150812" y="0"/>
            <a:ext cx="2436813" cy="6858001"/>
            <a:chOff x="1320800" y="0"/>
            <a:chExt cx="2436813" cy="6858001"/>
          </a:xfrm>
        </p:grpSpPr>
        <p:sp>
          <p:nvSpPr>
            <p:cNvPr id="8" name="Freeform 6"/>
            <p:cNvSpPr/>
            <p:nvPr/>
          </p:nvSpPr>
          <p:spPr bwMode="auto">
            <a:xfrm>
              <a:off x="1627188" y="0"/>
              <a:ext cx="1122363" cy="5329238"/>
            </a:xfrm>
            <a:custGeom>
              <a:avLst/>
              <a:gdLst/>
              <a:ahLst/>
              <a:cxnLst/>
              <a:rect l="0" t="0" r="r" b="b"/>
              <a:pathLst>
                <a:path w="707" h="3357">
                  <a:moveTo>
                    <a:pt x="0" y="3330"/>
                  </a:moveTo>
                  <a:lnTo>
                    <a:pt x="156" y="3357"/>
                  </a:lnTo>
                  <a:lnTo>
                    <a:pt x="707" y="0"/>
                  </a:lnTo>
                  <a:lnTo>
                    <a:pt x="547" y="0"/>
                  </a:lnTo>
                  <a:lnTo>
                    <a:pt x="0" y="3330"/>
                  </a:lnTo>
                  <a:close/>
                </a:path>
              </a:pathLst>
            </a:custGeom>
            <a:solidFill>
              <a:schemeClr val="accent1"/>
            </a:solidFill>
            <a:ln>
              <a:noFill/>
            </a:ln>
          </p:spPr>
        </p:sp>
        <p:sp>
          <p:nvSpPr>
            <p:cNvPr id="9" name="Freeform 7"/>
            <p:cNvSpPr/>
            <p:nvPr/>
          </p:nvSpPr>
          <p:spPr bwMode="auto">
            <a:xfrm>
              <a:off x="1320800" y="0"/>
              <a:ext cx="1117600" cy="5276850"/>
            </a:xfrm>
            <a:custGeom>
              <a:avLst/>
              <a:gdLst/>
              <a:ahLst/>
              <a:cxnLst/>
              <a:rect l="0" t="0" r="r" b="b"/>
              <a:pathLst>
                <a:path w="704" h="3324">
                  <a:moveTo>
                    <a:pt x="704" y="0"/>
                  </a:moveTo>
                  <a:lnTo>
                    <a:pt x="545" y="0"/>
                  </a:lnTo>
                  <a:lnTo>
                    <a:pt x="0" y="3300"/>
                  </a:lnTo>
                  <a:lnTo>
                    <a:pt x="157" y="3324"/>
                  </a:lnTo>
                  <a:lnTo>
                    <a:pt x="704" y="0"/>
                  </a:lnTo>
                  <a:close/>
                </a:path>
              </a:pathLst>
            </a:custGeom>
            <a:solidFill>
              <a:schemeClr val="tx1">
                <a:lumMod val="65000"/>
                <a:lumOff val="35000"/>
              </a:schemeClr>
            </a:solidFill>
            <a:ln>
              <a:noFill/>
            </a:ln>
          </p:spPr>
        </p:sp>
        <p:sp>
          <p:nvSpPr>
            <p:cNvPr id="10" name="Freeform 8"/>
            <p:cNvSpPr/>
            <p:nvPr/>
          </p:nvSpPr>
          <p:spPr bwMode="auto">
            <a:xfrm>
              <a:off x="1320800" y="5238750"/>
              <a:ext cx="1228725" cy="1619250"/>
            </a:xfrm>
            <a:custGeom>
              <a:avLst/>
              <a:gdLst/>
              <a:ahLst/>
              <a:cxnLst/>
              <a:rect l="0" t="0" r="r" b="b"/>
              <a:pathLst>
                <a:path w="774" h="1020">
                  <a:moveTo>
                    <a:pt x="0" y="0"/>
                  </a:moveTo>
                  <a:lnTo>
                    <a:pt x="740" y="1020"/>
                  </a:lnTo>
                  <a:lnTo>
                    <a:pt x="774" y="1020"/>
                  </a:lnTo>
                  <a:lnTo>
                    <a:pt x="0" y="0"/>
                  </a:lnTo>
                  <a:close/>
                </a:path>
              </a:pathLst>
            </a:custGeom>
            <a:solidFill>
              <a:schemeClr val="tx1">
                <a:lumMod val="85000"/>
                <a:lumOff val="15000"/>
              </a:schemeClr>
            </a:solidFill>
            <a:ln>
              <a:noFill/>
            </a:ln>
          </p:spPr>
        </p:sp>
        <p:sp>
          <p:nvSpPr>
            <p:cNvPr id="11" name="Freeform 9"/>
            <p:cNvSpPr/>
            <p:nvPr/>
          </p:nvSpPr>
          <p:spPr bwMode="auto">
            <a:xfrm>
              <a:off x="1627188" y="5291138"/>
              <a:ext cx="1495425" cy="1566863"/>
            </a:xfrm>
            <a:custGeom>
              <a:avLst/>
              <a:gdLst/>
              <a:ahLst/>
              <a:cxnLst/>
              <a:rect l="0" t="0" r="r" b="b"/>
              <a:pathLst>
                <a:path w="942" h="987">
                  <a:moveTo>
                    <a:pt x="0" y="0"/>
                  </a:moveTo>
                  <a:lnTo>
                    <a:pt x="909" y="987"/>
                  </a:lnTo>
                  <a:lnTo>
                    <a:pt x="942" y="987"/>
                  </a:lnTo>
                  <a:lnTo>
                    <a:pt x="0" y="0"/>
                  </a:lnTo>
                  <a:close/>
                </a:path>
              </a:pathLst>
            </a:custGeom>
            <a:solidFill>
              <a:schemeClr val="accent1">
                <a:lumMod val="50000"/>
              </a:schemeClr>
            </a:solidFill>
            <a:ln>
              <a:noFill/>
            </a:ln>
          </p:spPr>
        </p:sp>
        <p:sp>
          <p:nvSpPr>
            <p:cNvPr id="12" name="Freeform 10"/>
            <p:cNvSpPr/>
            <p:nvPr/>
          </p:nvSpPr>
          <p:spPr bwMode="auto">
            <a:xfrm>
              <a:off x="1627188" y="5286375"/>
              <a:ext cx="2130425" cy="1571625"/>
            </a:xfrm>
            <a:custGeom>
              <a:avLst/>
              <a:gdLst/>
              <a:ahLst/>
              <a:cxnLst/>
              <a:rect l="0" t="0" r="r" b="b"/>
              <a:pathLst>
                <a:path w="1342" h="990">
                  <a:moveTo>
                    <a:pt x="0" y="3"/>
                  </a:moveTo>
                  <a:lnTo>
                    <a:pt x="942" y="990"/>
                  </a:lnTo>
                  <a:lnTo>
                    <a:pt x="1342" y="990"/>
                  </a:lnTo>
                  <a:lnTo>
                    <a:pt x="156" y="27"/>
                  </a:lnTo>
                  <a:lnTo>
                    <a:pt x="0" y="0"/>
                  </a:lnTo>
                  <a:lnTo>
                    <a:pt x="0" y="3"/>
                  </a:lnTo>
                  <a:close/>
                </a:path>
              </a:pathLst>
            </a:custGeom>
            <a:solidFill>
              <a:schemeClr val="accent1">
                <a:lumMod val="75000"/>
              </a:schemeClr>
            </a:solidFill>
            <a:ln>
              <a:noFill/>
            </a:ln>
          </p:spPr>
        </p:sp>
        <p:sp>
          <p:nvSpPr>
            <p:cNvPr id="13" name="Freeform 11"/>
            <p:cNvSpPr/>
            <p:nvPr/>
          </p:nvSpPr>
          <p:spPr bwMode="auto">
            <a:xfrm>
              <a:off x="1320800" y="5238750"/>
              <a:ext cx="1695450" cy="1619250"/>
            </a:xfrm>
            <a:custGeom>
              <a:avLst/>
              <a:gdLst/>
              <a:ahLst/>
              <a:cxnLst/>
              <a:rect l="0" t="0" r="r" b="b"/>
              <a:pathLst>
                <a:path w="1068" h="1020">
                  <a:moveTo>
                    <a:pt x="1068" y="1020"/>
                  </a:moveTo>
                  <a:lnTo>
                    <a:pt x="184" y="60"/>
                  </a:lnTo>
                  <a:lnTo>
                    <a:pt x="154" y="27"/>
                  </a:lnTo>
                  <a:lnTo>
                    <a:pt x="157" y="27"/>
                  </a:lnTo>
                  <a:lnTo>
                    <a:pt x="157" y="24"/>
                  </a:lnTo>
                  <a:lnTo>
                    <a:pt x="154" y="24"/>
                  </a:lnTo>
                  <a:lnTo>
                    <a:pt x="0" y="0"/>
                  </a:lnTo>
                  <a:lnTo>
                    <a:pt x="0" y="0"/>
                  </a:lnTo>
                  <a:lnTo>
                    <a:pt x="774" y="1020"/>
                  </a:lnTo>
                  <a:lnTo>
                    <a:pt x="1068" y="1020"/>
                  </a:lnTo>
                  <a:close/>
                </a:path>
              </a:pathLst>
            </a:custGeom>
            <a:solidFill>
              <a:schemeClr val="tx1">
                <a:lumMod val="75000"/>
                <a:lumOff val="25000"/>
              </a:schemeClr>
            </a:solidFill>
            <a:ln>
              <a:noFill/>
            </a:ln>
          </p:spPr>
        </p:sp>
      </p:grpSp>
      <p:sp>
        <p:nvSpPr>
          <p:cNvPr id="2" name="Title Placeholder 1"/>
          <p:cNvSpPr>
            <a:spLocks noGrp="1"/>
          </p:cNvSpPr>
          <p:nvPr>
            <p:ph type="title"/>
          </p:nvPr>
        </p:nvSpPr>
        <p:spPr>
          <a:xfrm>
            <a:off x="1484311" y="685800"/>
            <a:ext cx="10018713" cy="1752599"/>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484310" y="2666999"/>
            <a:ext cx="10018713" cy="3124201"/>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9732656" y="5883275"/>
            <a:ext cx="1143000" cy="3651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E96AB630-DD71-4CC7-9207-A7F9E4A76E37}" type="datetimeFigureOut">
              <a:rPr lang="en-GB" smtClean="0"/>
              <a:t>24/06/2023</a:t>
            </a:fld>
            <a:endParaRPr lang="en-GB"/>
          </a:p>
        </p:txBody>
      </p:sp>
      <p:sp>
        <p:nvSpPr>
          <p:cNvPr id="5" name="Footer Placeholder 4"/>
          <p:cNvSpPr>
            <a:spLocks noGrp="1"/>
          </p:cNvSpPr>
          <p:nvPr>
            <p:ph type="ftr" sz="quarter" idx="3"/>
          </p:nvPr>
        </p:nvSpPr>
        <p:spPr>
          <a:xfrm>
            <a:off x="2572279" y="5883275"/>
            <a:ext cx="7084177" cy="3651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GB"/>
          </a:p>
        </p:txBody>
      </p:sp>
      <p:sp>
        <p:nvSpPr>
          <p:cNvPr id="6" name="Slide Number Placeholder 5"/>
          <p:cNvSpPr>
            <a:spLocks noGrp="1"/>
          </p:cNvSpPr>
          <p:nvPr>
            <p:ph type="sldNum" sz="quarter" idx="4"/>
          </p:nvPr>
        </p:nvSpPr>
        <p:spPr>
          <a:xfrm>
            <a:off x="10951856" y="5883275"/>
            <a:ext cx="551167" cy="3651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39C8D00E-738C-4799-B65E-30B1B78301F5}" type="slidenum">
              <a:rPr lang="en-GB" smtClean="0"/>
              <a:t>‹#›</a:t>
            </a:fld>
            <a:endParaRPr lang="en-GB"/>
          </a:p>
        </p:txBody>
      </p:sp>
    </p:spTree>
    <p:extLst>
      <p:ext uri="{BB962C8B-B14F-4D97-AF65-F5344CB8AC3E}">
        <p14:creationId xmlns:p14="http://schemas.microsoft.com/office/powerpoint/2010/main" val="172508277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hyperlink" Target="http://www.cipd.org/"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DB0151-0E10-AD62-A554-7AA955888F50}"/>
              </a:ext>
            </a:extLst>
          </p:cNvPr>
          <p:cNvSpPr>
            <a:spLocks noGrp="1"/>
          </p:cNvSpPr>
          <p:nvPr>
            <p:ph type="title"/>
          </p:nvPr>
        </p:nvSpPr>
        <p:spPr>
          <a:xfrm>
            <a:off x="1533473" y="1783541"/>
            <a:ext cx="10018713" cy="707886"/>
          </a:xfrm>
        </p:spPr>
        <p:txBody>
          <a:bodyPr>
            <a:normAutofit fontScale="90000"/>
          </a:bodyPr>
          <a:lstStyle/>
          <a:p>
            <a:r>
              <a:rPr lang="en-GB" sz="2400" b="1" dirty="0"/>
              <a:t>Assessment Component 1 </a:t>
            </a:r>
            <a:br>
              <a:rPr lang="en-GB" sz="2400" b="1" dirty="0"/>
            </a:br>
            <a:endParaRPr lang="en-GB" sz="2400" dirty="0"/>
          </a:p>
        </p:txBody>
      </p:sp>
      <p:sp>
        <p:nvSpPr>
          <p:cNvPr id="3" name="Content Placeholder 2">
            <a:extLst>
              <a:ext uri="{FF2B5EF4-FFF2-40B4-BE49-F238E27FC236}">
                <a16:creationId xmlns:a16="http://schemas.microsoft.com/office/drawing/2014/main" id="{0CE17EE8-B2BA-FCD1-C9CC-90E3E65E9FFA}"/>
              </a:ext>
            </a:extLst>
          </p:cNvPr>
          <p:cNvSpPr>
            <a:spLocks noGrp="1"/>
          </p:cNvSpPr>
          <p:nvPr>
            <p:ph idx="1"/>
          </p:nvPr>
        </p:nvSpPr>
        <p:spPr>
          <a:xfrm>
            <a:off x="7236544" y="5604386"/>
            <a:ext cx="5525728" cy="1327355"/>
          </a:xfrm>
        </p:spPr>
        <p:txBody>
          <a:bodyPr>
            <a:normAutofit fontScale="92500" lnSpcReduction="20000"/>
          </a:bodyPr>
          <a:lstStyle/>
          <a:p>
            <a:r>
              <a:rPr lang="en-GB" dirty="0">
                <a:latin typeface="Arial" panose="020B0604020202020204" pitchFamily="34" charset="0"/>
                <a:cs typeface="Arial" panose="020B0604020202020204" pitchFamily="34" charset="0"/>
              </a:rPr>
              <a:t>Student name: </a:t>
            </a:r>
            <a:r>
              <a:rPr lang="en-GB" dirty="0" err="1">
                <a:latin typeface="Arial" panose="020B0604020202020204" pitchFamily="34" charset="0"/>
                <a:cs typeface="Arial" panose="020B0604020202020204" pitchFamily="34" charset="0"/>
              </a:rPr>
              <a:t>Vasile</a:t>
            </a:r>
            <a:r>
              <a:rPr lang="en-GB" dirty="0">
                <a:latin typeface="Arial" panose="020B0604020202020204" pitchFamily="34" charset="0"/>
                <a:cs typeface="Arial" panose="020B0604020202020204" pitchFamily="34" charset="0"/>
              </a:rPr>
              <a:t> Turcanu</a:t>
            </a:r>
          </a:p>
          <a:p>
            <a:r>
              <a:rPr lang="en-GB" dirty="0">
                <a:latin typeface="Arial" panose="020B0604020202020204" pitchFamily="34" charset="0"/>
                <a:cs typeface="Arial" panose="020B0604020202020204" pitchFamily="34" charset="0"/>
              </a:rPr>
              <a:t>Student number: 2127548</a:t>
            </a:r>
          </a:p>
          <a:p>
            <a:r>
              <a:rPr lang="en-GB" dirty="0">
                <a:latin typeface="Arial" panose="020B0604020202020204" pitchFamily="34" charset="0"/>
                <a:cs typeface="Arial" panose="020B0604020202020204" pitchFamily="34" charset="0"/>
              </a:rPr>
              <a:t>Name of lecturer: </a:t>
            </a:r>
            <a:r>
              <a:rPr lang="en-GB" i="0" dirty="0">
                <a:effectLst/>
                <a:latin typeface="Arial" panose="020B0604020202020204" pitchFamily="34" charset="0"/>
                <a:cs typeface="Arial" panose="020B0604020202020204" pitchFamily="34" charset="0"/>
              </a:rPr>
              <a:t>Samuel Ofori</a:t>
            </a:r>
          </a:p>
          <a:p>
            <a:pPr marL="0" indent="0">
              <a:buNone/>
            </a:pPr>
            <a:endParaRPr lang="en-GB" i="0" dirty="0">
              <a:effectLst/>
              <a:latin typeface="Arial" panose="020B0604020202020204" pitchFamily="34" charset="0"/>
              <a:cs typeface="Arial" panose="020B0604020202020204" pitchFamily="34" charset="0"/>
            </a:endParaRPr>
          </a:p>
        </p:txBody>
      </p:sp>
      <p:sp>
        <p:nvSpPr>
          <p:cNvPr id="6" name="TextBox 5">
            <a:extLst>
              <a:ext uri="{FF2B5EF4-FFF2-40B4-BE49-F238E27FC236}">
                <a16:creationId xmlns:a16="http://schemas.microsoft.com/office/drawing/2014/main" id="{0BFB128E-F5BD-EEF7-A47A-6D6B0B631589}"/>
              </a:ext>
            </a:extLst>
          </p:cNvPr>
          <p:cNvSpPr txBox="1"/>
          <p:nvPr/>
        </p:nvSpPr>
        <p:spPr>
          <a:xfrm>
            <a:off x="3259394" y="2960786"/>
            <a:ext cx="7123471" cy="707886"/>
          </a:xfrm>
          <a:prstGeom prst="rect">
            <a:avLst/>
          </a:prstGeom>
          <a:noFill/>
        </p:spPr>
        <p:txBody>
          <a:bodyPr wrap="square">
            <a:spAutoFit/>
          </a:bodyPr>
          <a:lstStyle/>
          <a:p>
            <a:r>
              <a:rPr lang="en-GB" sz="4000" b="1" dirty="0">
                <a:effectLst/>
                <a:latin typeface="Calibri" panose="020F0502020204030204" pitchFamily="34" charset="0"/>
                <a:ea typeface="Calibri" panose="020F0502020204030204" pitchFamily="34" charset="0"/>
                <a:cs typeface="Times New Roman" panose="02020603050405020304" pitchFamily="18" charset="0"/>
              </a:rPr>
              <a:t>Human Resources Importance</a:t>
            </a:r>
            <a:endParaRPr lang="en-GB" sz="4000" b="1" dirty="0"/>
          </a:p>
        </p:txBody>
      </p:sp>
      <p:sp>
        <p:nvSpPr>
          <p:cNvPr id="8" name="TextBox 7">
            <a:extLst>
              <a:ext uri="{FF2B5EF4-FFF2-40B4-BE49-F238E27FC236}">
                <a16:creationId xmlns:a16="http://schemas.microsoft.com/office/drawing/2014/main" id="{AD21D87B-C3F9-4912-450E-57A063F2C126}"/>
              </a:ext>
            </a:extLst>
          </p:cNvPr>
          <p:cNvSpPr txBox="1"/>
          <p:nvPr/>
        </p:nvSpPr>
        <p:spPr>
          <a:xfrm>
            <a:off x="1464645" y="113853"/>
            <a:ext cx="4434709" cy="1200329"/>
          </a:xfrm>
          <a:prstGeom prst="rect">
            <a:avLst/>
          </a:prstGeom>
          <a:noFill/>
        </p:spPr>
        <p:txBody>
          <a:bodyPr wrap="square">
            <a:spAutoFit/>
          </a:bodyPr>
          <a:lstStyle/>
          <a:p>
            <a:r>
              <a:rPr lang="en-GB" sz="1800" dirty="0">
                <a:effectLst/>
                <a:latin typeface="Calibri" panose="020F0502020204030204" pitchFamily="34" charset="0"/>
                <a:ea typeface="Calibri" panose="020F0502020204030204" pitchFamily="34" charset="0"/>
                <a:cs typeface="Times New Roman" panose="02020603050405020304" pitchFamily="18" charset="0"/>
              </a:rPr>
              <a:t>The University of Wales Trinity Saint David</a:t>
            </a:r>
          </a:p>
          <a:p>
            <a:r>
              <a:rPr lang="en-US" altLang="en-US" dirty="0">
                <a:latin typeface="Calibri" panose="020F0502020204030204" pitchFamily="34" charset="0"/>
                <a:ea typeface="Calibri" panose="020F0502020204030204" pitchFamily="34" charset="0"/>
                <a:cs typeface="Times New Roman" panose="02020603050405020304" pitchFamily="18" charset="0"/>
              </a:rPr>
              <a:t>Module: Managing People</a:t>
            </a:r>
            <a:br>
              <a:rPr lang="en-US" altLang="en-US" dirty="0">
                <a:latin typeface="Calibri" panose="020F0502020204030204" pitchFamily="34" charset="0"/>
                <a:ea typeface="Calibri" panose="020F0502020204030204" pitchFamily="34" charset="0"/>
                <a:cs typeface="Times New Roman" panose="02020603050405020304" pitchFamily="18" charset="0"/>
              </a:rPr>
            </a:br>
            <a:r>
              <a:rPr lang="en-US" altLang="en-US" dirty="0">
                <a:latin typeface="Calibri" panose="020F0502020204030204" pitchFamily="34" charset="0"/>
                <a:ea typeface="Calibri" panose="020F0502020204030204" pitchFamily="34" charset="0"/>
                <a:cs typeface="Times New Roman" panose="02020603050405020304" pitchFamily="18" charset="0"/>
              </a:rPr>
              <a:t>Module code:	LCBB5004</a:t>
            </a:r>
            <a:endParaRPr lang="en-GB" dirty="0">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Tree>
    <p:extLst>
      <p:ext uri="{BB962C8B-B14F-4D97-AF65-F5344CB8AC3E}">
        <p14:creationId xmlns:p14="http://schemas.microsoft.com/office/powerpoint/2010/main" val="153705659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DD1685-D382-B2EA-A603-90B8DB402016}"/>
              </a:ext>
            </a:extLst>
          </p:cNvPr>
          <p:cNvSpPr>
            <a:spLocks noGrp="1"/>
          </p:cNvSpPr>
          <p:nvPr>
            <p:ph type="title"/>
          </p:nvPr>
        </p:nvSpPr>
        <p:spPr>
          <a:xfrm>
            <a:off x="1484310" y="154858"/>
            <a:ext cx="10018713" cy="1025013"/>
          </a:xfrm>
        </p:spPr>
        <p:txBody>
          <a:bodyPr/>
          <a:lstStyle/>
          <a:p>
            <a:r>
              <a:rPr lang="en-GB" b="1" dirty="0"/>
              <a:t>Introduction</a:t>
            </a:r>
            <a:r>
              <a:rPr lang="en-GB" dirty="0"/>
              <a:t> </a:t>
            </a:r>
          </a:p>
        </p:txBody>
      </p:sp>
      <p:sp>
        <p:nvSpPr>
          <p:cNvPr id="3" name="Content Placeholder 2">
            <a:extLst>
              <a:ext uri="{FF2B5EF4-FFF2-40B4-BE49-F238E27FC236}">
                <a16:creationId xmlns:a16="http://schemas.microsoft.com/office/drawing/2014/main" id="{6017955B-59D0-1C47-168C-95B3FA3E54F7}"/>
              </a:ext>
            </a:extLst>
          </p:cNvPr>
          <p:cNvSpPr>
            <a:spLocks noGrp="1"/>
          </p:cNvSpPr>
          <p:nvPr>
            <p:ph idx="1"/>
          </p:nvPr>
        </p:nvSpPr>
        <p:spPr>
          <a:xfrm>
            <a:off x="1381611" y="1338416"/>
            <a:ext cx="10018713" cy="4181167"/>
          </a:xfrm>
        </p:spPr>
        <p:txBody>
          <a:bodyPr>
            <a:normAutofit fontScale="32500" lnSpcReduction="20000"/>
          </a:bodyPr>
          <a:lstStyle/>
          <a:p>
            <a:pPr marL="0" indent="0">
              <a:buNone/>
            </a:pPr>
            <a:r>
              <a:rPr lang="en-GB" sz="6200" dirty="0">
                <a:solidFill>
                  <a:srgbClr val="374151"/>
                </a:solidFill>
                <a:latin typeface="Söhne"/>
              </a:rPr>
              <a:t>In this article, we will explore the significance of Human Resource professionals in promoting positive engagement within organizations and the impact it has on overall employee satisfaction and organizational success.</a:t>
            </a:r>
          </a:p>
          <a:p>
            <a:pPr marL="0" indent="0">
              <a:buNone/>
            </a:pPr>
            <a:r>
              <a:rPr lang="en-GB" sz="6200" b="1" dirty="0">
                <a:solidFill>
                  <a:srgbClr val="374151"/>
                </a:solidFill>
                <a:latin typeface="Söhne"/>
              </a:rPr>
              <a:t>Topics covered:</a:t>
            </a:r>
          </a:p>
          <a:p>
            <a:pPr marL="457200" indent="-457200">
              <a:buAutoNum type="arabicPeriod"/>
            </a:pPr>
            <a:r>
              <a:rPr lang="en-GB" sz="6200" dirty="0">
                <a:solidFill>
                  <a:srgbClr val="374151"/>
                </a:solidFill>
                <a:latin typeface="Söhne"/>
              </a:rPr>
              <a:t>The role of a Human Resources Professional</a:t>
            </a:r>
          </a:p>
          <a:p>
            <a:pPr marL="457200" indent="-457200">
              <a:buAutoNum type="arabicPeriod"/>
            </a:pPr>
            <a:r>
              <a:rPr lang="en-GB" sz="6200" dirty="0">
                <a:solidFill>
                  <a:srgbClr val="374151"/>
                </a:solidFill>
                <a:latin typeface="Söhne"/>
              </a:rPr>
              <a:t>Job responsibilities and functional areas of the HR manager</a:t>
            </a:r>
          </a:p>
          <a:p>
            <a:pPr marL="457200" indent="-457200">
              <a:buAutoNum type="arabicPeriod"/>
            </a:pPr>
            <a:r>
              <a:rPr lang="en-GB" sz="6200" dirty="0">
                <a:solidFill>
                  <a:srgbClr val="374151"/>
                </a:solidFill>
                <a:latin typeface="Söhne"/>
              </a:rPr>
              <a:t>Values Promoted by HR Professionals </a:t>
            </a:r>
          </a:p>
          <a:p>
            <a:pPr marL="457200" indent="-457200">
              <a:buAutoNum type="arabicPeriod"/>
            </a:pPr>
            <a:r>
              <a:rPr lang="en-GB" sz="6200" dirty="0">
                <a:solidFill>
                  <a:srgbClr val="374151"/>
                </a:solidFill>
                <a:latin typeface="Söhne"/>
              </a:rPr>
              <a:t>CIPD Profession Map</a:t>
            </a:r>
          </a:p>
          <a:p>
            <a:pPr marL="457200" indent="-457200">
              <a:buAutoNum type="arabicPeriod"/>
            </a:pPr>
            <a:r>
              <a:rPr lang="en-GB" sz="6200" dirty="0">
                <a:solidFill>
                  <a:srgbClr val="374151"/>
                </a:solidFill>
                <a:latin typeface="Söhne"/>
              </a:rPr>
              <a:t>Types of Relationship between the Employer and Employee</a:t>
            </a:r>
          </a:p>
          <a:p>
            <a:pPr marL="457200" indent="-457200">
              <a:buAutoNum type="arabicPeriod"/>
            </a:pPr>
            <a:r>
              <a:rPr lang="en-GB" sz="6200" dirty="0">
                <a:solidFill>
                  <a:srgbClr val="374151"/>
                </a:solidFill>
                <a:latin typeface="Söhne"/>
              </a:rPr>
              <a:t>How to build a positive relationship between the employer and the employee?</a:t>
            </a:r>
          </a:p>
          <a:p>
            <a:pPr marL="0" indent="0">
              <a:buNone/>
            </a:pPr>
            <a:endParaRPr lang="en-GB" b="0" i="0" dirty="0">
              <a:solidFill>
                <a:srgbClr val="374151"/>
              </a:solidFill>
              <a:effectLst/>
              <a:latin typeface="Söhne"/>
            </a:endParaRPr>
          </a:p>
          <a:p>
            <a:pPr marL="0" indent="0">
              <a:buNone/>
            </a:pPr>
            <a:endParaRPr lang="en-GB" dirty="0"/>
          </a:p>
        </p:txBody>
      </p:sp>
    </p:spTree>
    <p:extLst>
      <p:ext uri="{BB962C8B-B14F-4D97-AF65-F5344CB8AC3E}">
        <p14:creationId xmlns:p14="http://schemas.microsoft.com/office/powerpoint/2010/main" val="86258784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675E4F-29F6-6DEF-3EDA-76A5DEE0E42A}"/>
              </a:ext>
            </a:extLst>
          </p:cNvPr>
          <p:cNvSpPr>
            <a:spLocks noGrp="1"/>
          </p:cNvSpPr>
          <p:nvPr>
            <p:ph type="title"/>
          </p:nvPr>
        </p:nvSpPr>
        <p:spPr/>
        <p:txBody>
          <a:bodyPr>
            <a:normAutofit/>
          </a:bodyPr>
          <a:lstStyle/>
          <a:p>
            <a:r>
              <a:rPr lang="en-GB" sz="4000" b="1" dirty="0">
                <a:solidFill>
                  <a:srgbClr val="000000"/>
                </a:solidFill>
                <a:effectLst/>
                <a:latin typeface="Arial" panose="020B0604020202020204" pitchFamily="34" charset="0"/>
                <a:ea typeface="Arial" panose="020B0604020202020204" pitchFamily="34" charset="0"/>
              </a:rPr>
              <a:t>What is the role of a Human Resources professional</a:t>
            </a:r>
            <a:r>
              <a:rPr lang="en-GB" sz="4000" dirty="0">
                <a:solidFill>
                  <a:srgbClr val="000000"/>
                </a:solidFill>
                <a:effectLst/>
                <a:latin typeface="Arial" panose="020B0604020202020204" pitchFamily="34" charset="0"/>
                <a:ea typeface="Arial" panose="020B0604020202020204" pitchFamily="34" charset="0"/>
              </a:rPr>
              <a:t>?</a:t>
            </a:r>
            <a:r>
              <a:rPr lang="en-GB" sz="3600" dirty="0">
                <a:solidFill>
                  <a:srgbClr val="000000"/>
                </a:solidFill>
                <a:latin typeface="Arial" panose="020B0604020202020204" pitchFamily="34" charset="0"/>
                <a:ea typeface="Arial" panose="020B0604020202020204" pitchFamily="34" charset="0"/>
              </a:rPr>
              <a:t> </a:t>
            </a:r>
            <a:endParaRPr lang="en-GB" dirty="0"/>
          </a:p>
        </p:txBody>
      </p:sp>
      <p:sp>
        <p:nvSpPr>
          <p:cNvPr id="3" name="Content Placeholder 2">
            <a:extLst>
              <a:ext uri="{FF2B5EF4-FFF2-40B4-BE49-F238E27FC236}">
                <a16:creationId xmlns:a16="http://schemas.microsoft.com/office/drawing/2014/main" id="{A42C4395-8466-4373-C2F0-7BA6970DD910}"/>
              </a:ext>
            </a:extLst>
          </p:cNvPr>
          <p:cNvSpPr>
            <a:spLocks noGrp="1"/>
          </p:cNvSpPr>
          <p:nvPr>
            <p:ph idx="1"/>
          </p:nvPr>
        </p:nvSpPr>
        <p:spPr/>
        <p:txBody>
          <a:bodyPr/>
          <a:lstStyle/>
          <a:p>
            <a:r>
              <a:rPr lang="en-GB" b="0" i="0" dirty="0">
                <a:solidFill>
                  <a:srgbClr val="374151"/>
                </a:solidFill>
                <a:effectLst/>
                <a:latin typeface="Söhne"/>
              </a:rPr>
              <a:t>According to the CIPD, human resources (HR) refers to the function within an organization that is responsible for managing people and the employment relationship.</a:t>
            </a:r>
          </a:p>
          <a:p>
            <a:r>
              <a:rPr lang="en-GB" dirty="0">
                <a:solidFill>
                  <a:srgbClr val="374151"/>
                </a:solidFill>
                <a:latin typeface="Söhne"/>
              </a:rPr>
              <a:t>H</a:t>
            </a:r>
            <a:r>
              <a:rPr lang="en-GB" b="0" i="0" dirty="0">
                <a:solidFill>
                  <a:srgbClr val="374151"/>
                </a:solidFill>
                <a:effectLst/>
                <a:latin typeface="Söhne"/>
              </a:rPr>
              <a:t>uman resources is responsible for various aspects of managing and developing employees to ensure that the organization can effectively achieve its objectives and create a positive work environment.</a:t>
            </a:r>
            <a:endParaRPr lang="en-GB" dirty="0"/>
          </a:p>
        </p:txBody>
      </p:sp>
    </p:spTree>
    <p:extLst>
      <p:ext uri="{BB962C8B-B14F-4D97-AF65-F5344CB8AC3E}">
        <p14:creationId xmlns:p14="http://schemas.microsoft.com/office/powerpoint/2010/main" val="346252306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CB3764-C6C5-65B1-3516-76FD600AF7E5}"/>
              </a:ext>
            </a:extLst>
          </p:cNvPr>
          <p:cNvSpPr>
            <a:spLocks noGrp="1"/>
          </p:cNvSpPr>
          <p:nvPr>
            <p:ph type="title"/>
          </p:nvPr>
        </p:nvSpPr>
        <p:spPr>
          <a:xfrm>
            <a:off x="1215370" y="0"/>
            <a:ext cx="10018713" cy="833718"/>
          </a:xfrm>
        </p:spPr>
        <p:txBody>
          <a:bodyPr>
            <a:normAutofit fontScale="90000"/>
          </a:bodyPr>
          <a:lstStyle/>
          <a:p>
            <a:br>
              <a:rPr lang="en-GB" sz="2800" b="1" dirty="0">
                <a:effectLst/>
                <a:latin typeface="Calibri" panose="020F0502020204030204" pitchFamily="34" charset="0"/>
                <a:ea typeface="Calibri" panose="020F0502020204030204" pitchFamily="34" charset="0"/>
                <a:cs typeface="Times New Roman" panose="02020603050405020304" pitchFamily="18" charset="0"/>
              </a:rPr>
            </a:br>
            <a:br>
              <a:rPr lang="en-GB" sz="2800" b="1" dirty="0">
                <a:effectLst/>
                <a:latin typeface="Calibri" panose="020F0502020204030204" pitchFamily="34" charset="0"/>
                <a:ea typeface="Calibri" panose="020F0502020204030204" pitchFamily="34" charset="0"/>
                <a:cs typeface="Times New Roman" panose="02020603050405020304" pitchFamily="18" charset="0"/>
              </a:rPr>
            </a:br>
            <a:r>
              <a:rPr lang="en-GB" sz="3100" b="1" dirty="0">
                <a:solidFill>
                  <a:srgbClr val="000000"/>
                </a:solidFill>
                <a:latin typeface="Arial" panose="020B0604020202020204" pitchFamily="34" charset="0"/>
                <a:ea typeface="Calibri" panose="020F0502020204030204" pitchFamily="34" charset="0"/>
                <a:cs typeface="Times New Roman" panose="02020603050405020304" pitchFamily="18" charset="0"/>
              </a:rPr>
              <a:t>J</a:t>
            </a:r>
            <a:r>
              <a:rPr lang="en-GB" sz="3100" b="1" dirty="0">
                <a:solidFill>
                  <a:srgbClr val="000000"/>
                </a:solidFill>
                <a:effectLst/>
                <a:latin typeface="Arial" panose="020B0604020202020204" pitchFamily="34" charset="0"/>
                <a:ea typeface="Arial" panose="020B0604020202020204" pitchFamily="34" charset="0"/>
              </a:rPr>
              <a:t>ob responsibilities and functional areas of HR manager</a:t>
            </a:r>
            <a:br>
              <a:rPr lang="en-GB" sz="2400" dirty="0">
                <a:solidFill>
                  <a:srgbClr val="000000"/>
                </a:solidFill>
                <a:effectLst/>
                <a:latin typeface="Arial" panose="020B0604020202020204" pitchFamily="34" charset="0"/>
                <a:ea typeface="Arial" panose="020B0604020202020204" pitchFamily="34" charset="0"/>
              </a:rPr>
            </a:br>
            <a:br>
              <a:rPr lang="en-GB" sz="2800" b="1" dirty="0">
                <a:effectLst/>
                <a:latin typeface="Calibri" panose="020F0502020204030204" pitchFamily="34" charset="0"/>
                <a:ea typeface="Calibri" panose="020F0502020204030204" pitchFamily="34" charset="0"/>
                <a:cs typeface="Times New Roman" panose="02020603050405020304" pitchFamily="18" charset="0"/>
              </a:rPr>
            </a:br>
            <a:endParaRPr lang="en-GB" sz="5400" b="1" dirty="0"/>
          </a:p>
        </p:txBody>
      </p:sp>
      <p:sp>
        <p:nvSpPr>
          <p:cNvPr id="3" name="Content Placeholder 2">
            <a:extLst>
              <a:ext uri="{FF2B5EF4-FFF2-40B4-BE49-F238E27FC236}">
                <a16:creationId xmlns:a16="http://schemas.microsoft.com/office/drawing/2014/main" id="{754BAE3F-39C6-BD06-8440-B0C40188378D}"/>
              </a:ext>
            </a:extLst>
          </p:cNvPr>
          <p:cNvSpPr>
            <a:spLocks noGrp="1"/>
          </p:cNvSpPr>
          <p:nvPr>
            <p:ph idx="1"/>
          </p:nvPr>
        </p:nvSpPr>
        <p:spPr>
          <a:xfrm>
            <a:off x="1511204" y="833717"/>
            <a:ext cx="10018713" cy="5852217"/>
          </a:xfrm>
        </p:spPr>
        <p:txBody>
          <a:bodyPr>
            <a:noAutofit/>
          </a:bodyPr>
          <a:lstStyle/>
          <a:p>
            <a:pPr marL="342900" lvl="0" indent="-342900">
              <a:tabLst>
                <a:tab pos="457200" algn="l"/>
              </a:tabLst>
            </a:pPr>
            <a:r>
              <a:rPr lang="en-GB" sz="1800" b="1" dirty="0">
                <a:solidFill>
                  <a:srgbClr val="374151"/>
                </a:solidFill>
                <a:effectLst/>
                <a:latin typeface="Times New Roman" panose="02020603050405020304" pitchFamily="18" charset="0"/>
                <a:ea typeface="Times New Roman" panose="02020603050405020304" pitchFamily="18" charset="0"/>
              </a:rPr>
              <a:t>Recruitment and Selection</a:t>
            </a:r>
            <a:r>
              <a:rPr lang="en-GB" sz="1800" dirty="0">
                <a:solidFill>
                  <a:srgbClr val="374151"/>
                </a:solidFill>
                <a:effectLst/>
                <a:latin typeface="Times New Roman" panose="02020603050405020304" pitchFamily="18" charset="0"/>
                <a:ea typeface="Times New Roman" panose="02020603050405020304" pitchFamily="18" charset="0"/>
              </a:rPr>
              <a:t>: HR professionals find and hire qualified candidates for job openings. </a:t>
            </a:r>
            <a:endParaRPr lang="en-GB" sz="1800" dirty="0">
              <a:effectLst/>
              <a:latin typeface="Times New Roman" panose="02020603050405020304" pitchFamily="18" charset="0"/>
              <a:ea typeface="Times New Roman" panose="02020603050405020304" pitchFamily="18" charset="0"/>
            </a:endParaRPr>
          </a:p>
          <a:p>
            <a:pPr marL="342900" lvl="0" indent="-342900">
              <a:tabLst>
                <a:tab pos="457200" algn="l"/>
              </a:tabLst>
            </a:pPr>
            <a:r>
              <a:rPr lang="en-GB" sz="1800" b="1" dirty="0">
                <a:solidFill>
                  <a:srgbClr val="374151"/>
                </a:solidFill>
                <a:effectLst/>
                <a:latin typeface="Times New Roman" panose="02020603050405020304" pitchFamily="18" charset="0"/>
                <a:ea typeface="Times New Roman" panose="02020603050405020304" pitchFamily="18" charset="0"/>
              </a:rPr>
              <a:t>Employee Relations</a:t>
            </a:r>
            <a:r>
              <a:rPr lang="en-GB" sz="1800" dirty="0">
                <a:solidFill>
                  <a:srgbClr val="374151"/>
                </a:solidFill>
                <a:effectLst/>
                <a:latin typeface="Times New Roman" panose="02020603050405020304" pitchFamily="18" charset="0"/>
                <a:ea typeface="Times New Roman" panose="02020603050405020304" pitchFamily="18" charset="0"/>
              </a:rPr>
              <a:t>: HR promotes positive relationships among employees. </a:t>
            </a:r>
            <a:endParaRPr lang="en-GB" sz="1800" dirty="0">
              <a:effectLst/>
              <a:latin typeface="Times New Roman" panose="02020603050405020304" pitchFamily="18" charset="0"/>
              <a:ea typeface="Times New Roman" panose="02020603050405020304" pitchFamily="18" charset="0"/>
            </a:endParaRPr>
          </a:p>
          <a:p>
            <a:pPr marL="342900" lvl="0" indent="-342900">
              <a:tabLst>
                <a:tab pos="457200" algn="l"/>
              </a:tabLst>
            </a:pPr>
            <a:r>
              <a:rPr lang="en-GB" sz="1800" b="1" dirty="0">
                <a:solidFill>
                  <a:srgbClr val="374151"/>
                </a:solidFill>
                <a:effectLst/>
                <a:latin typeface="Times New Roman" panose="02020603050405020304" pitchFamily="18" charset="0"/>
                <a:ea typeface="Times New Roman" panose="02020603050405020304" pitchFamily="18" charset="0"/>
              </a:rPr>
              <a:t>Compensation and Benefits</a:t>
            </a:r>
            <a:r>
              <a:rPr lang="en-GB" sz="1800" dirty="0">
                <a:solidFill>
                  <a:srgbClr val="374151"/>
                </a:solidFill>
                <a:effectLst/>
                <a:latin typeface="Times New Roman" panose="02020603050405020304" pitchFamily="18" charset="0"/>
                <a:ea typeface="Times New Roman" panose="02020603050405020304" pitchFamily="18" charset="0"/>
              </a:rPr>
              <a:t>: HR manages pay and benefits. They create salary structures, handle payroll, design benefits packages, and ensure legal compliance.</a:t>
            </a:r>
            <a:endParaRPr lang="en-GB" sz="1800" dirty="0">
              <a:effectLst/>
              <a:latin typeface="Times New Roman" panose="02020603050405020304" pitchFamily="18" charset="0"/>
              <a:ea typeface="Times New Roman" panose="02020603050405020304" pitchFamily="18" charset="0"/>
            </a:endParaRPr>
          </a:p>
          <a:p>
            <a:pPr marL="342900" lvl="0" indent="-342900">
              <a:tabLst>
                <a:tab pos="457200" algn="l"/>
              </a:tabLst>
            </a:pPr>
            <a:r>
              <a:rPr lang="en-GB" sz="1800" b="1" dirty="0">
                <a:solidFill>
                  <a:srgbClr val="374151"/>
                </a:solidFill>
                <a:effectLst/>
                <a:latin typeface="Times New Roman" panose="02020603050405020304" pitchFamily="18" charset="0"/>
                <a:ea typeface="Times New Roman" panose="02020603050405020304" pitchFamily="18" charset="0"/>
              </a:rPr>
              <a:t>Performance Management</a:t>
            </a:r>
            <a:r>
              <a:rPr lang="en-GB" sz="1800" dirty="0">
                <a:solidFill>
                  <a:srgbClr val="374151"/>
                </a:solidFill>
                <a:effectLst/>
                <a:latin typeface="Times New Roman" panose="02020603050405020304" pitchFamily="18" charset="0"/>
                <a:ea typeface="Times New Roman" panose="02020603050405020304" pitchFamily="18" charset="0"/>
              </a:rPr>
              <a:t>: They set objectives, evaluate performance, provide feedback, and support employees' development.</a:t>
            </a:r>
            <a:endParaRPr lang="en-GB" sz="1800" dirty="0">
              <a:effectLst/>
              <a:latin typeface="Times New Roman" panose="02020603050405020304" pitchFamily="18" charset="0"/>
              <a:ea typeface="Times New Roman" panose="02020603050405020304" pitchFamily="18" charset="0"/>
            </a:endParaRPr>
          </a:p>
          <a:p>
            <a:pPr marL="342900" lvl="0" indent="-342900">
              <a:tabLst>
                <a:tab pos="457200" algn="l"/>
              </a:tabLst>
            </a:pPr>
            <a:r>
              <a:rPr lang="en-GB" sz="1800" b="1" dirty="0">
                <a:solidFill>
                  <a:srgbClr val="374151"/>
                </a:solidFill>
                <a:effectLst/>
                <a:latin typeface="Times New Roman" panose="02020603050405020304" pitchFamily="18" charset="0"/>
                <a:ea typeface="Times New Roman" panose="02020603050405020304" pitchFamily="18" charset="0"/>
              </a:rPr>
              <a:t>Training and Development</a:t>
            </a:r>
            <a:r>
              <a:rPr lang="en-GB" sz="1800" dirty="0">
                <a:solidFill>
                  <a:srgbClr val="374151"/>
                </a:solidFill>
                <a:effectLst/>
                <a:latin typeface="Times New Roman" panose="02020603050405020304" pitchFamily="18" charset="0"/>
                <a:ea typeface="Times New Roman" panose="02020603050405020304" pitchFamily="18" charset="0"/>
              </a:rPr>
              <a:t>: HR identifies training needs, designs programs, coordinates development initiatives, and supports employees' learning and skill-building.</a:t>
            </a:r>
            <a:endParaRPr lang="en-GB" sz="1800" dirty="0">
              <a:effectLst/>
              <a:latin typeface="Times New Roman" panose="02020603050405020304" pitchFamily="18" charset="0"/>
              <a:ea typeface="Times New Roman" panose="02020603050405020304" pitchFamily="18" charset="0"/>
            </a:endParaRPr>
          </a:p>
          <a:p>
            <a:pPr marL="342900" lvl="0" indent="-342900">
              <a:tabLst>
                <a:tab pos="457200" algn="l"/>
              </a:tabLst>
            </a:pPr>
            <a:r>
              <a:rPr lang="en-GB" sz="1800" b="1" dirty="0">
                <a:solidFill>
                  <a:srgbClr val="374151"/>
                </a:solidFill>
                <a:effectLst/>
                <a:latin typeface="Times New Roman" panose="02020603050405020304" pitchFamily="18" charset="0"/>
                <a:ea typeface="Times New Roman" panose="02020603050405020304" pitchFamily="18" charset="0"/>
              </a:rPr>
              <a:t>HR Policy and Compliance</a:t>
            </a:r>
            <a:r>
              <a:rPr lang="en-GB" sz="1800" dirty="0">
                <a:solidFill>
                  <a:srgbClr val="374151"/>
                </a:solidFill>
                <a:effectLst/>
                <a:latin typeface="Times New Roman" panose="02020603050405020304" pitchFamily="18" charset="0"/>
                <a:ea typeface="Times New Roman" panose="02020603050405020304" pitchFamily="18" charset="0"/>
              </a:rPr>
              <a:t>: HR develops and enforces policies to comply with employment laws. </a:t>
            </a:r>
            <a:endParaRPr lang="en-GB" sz="1800" dirty="0">
              <a:effectLst/>
              <a:latin typeface="Times New Roman" panose="02020603050405020304" pitchFamily="18" charset="0"/>
              <a:ea typeface="Times New Roman" panose="02020603050405020304" pitchFamily="18" charset="0"/>
            </a:endParaRPr>
          </a:p>
          <a:p>
            <a:pPr marL="342900" lvl="0" indent="-342900">
              <a:tabLst>
                <a:tab pos="457200" algn="l"/>
              </a:tabLst>
            </a:pPr>
            <a:r>
              <a:rPr lang="en-GB" sz="1800" b="1" dirty="0">
                <a:solidFill>
                  <a:srgbClr val="374151"/>
                </a:solidFill>
                <a:effectLst/>
                <a:latin typeface="Times New Roman" panose="02020603050405020304" pitchFamily="18" charset="0"/>
                <a:ea typeface="Times New Roman" panose="02020603050405020304" pitchFamily="18" charset="0"/>
              </a:rPr>
              <a:t>HR Information Systems </a:t>
            </a:r>
            <a:r>
              <a:rPr lang="en-GB" sz="1800" dirty="0">
                <a:solidFill>
                  <a:srgbClr val="374151"/>
                </a:solidFill>
                <a:effectLst/>
                <a:latin typeface="Times New Roman" panose="02020603050405020304" pitchFamily="18" charset="0"/>
                <a:ea typeface="Times New Roman" panose="02020603050405020304" pitchFamily="18" charset="0"/>
              </a:rPr>
              <a:t>(HRIS): HRIS professionals manage employee data, timekeeping, payroll systems, and HR-related software.</a:t>
            </a:r>
            <a:endParaRPr lang="en-GB" sz="1800" dirty="0">
              <a:effectLst/>
              <a:latin typeface="Times New Roman" panose="02020603050405020304" pitchFamily="18" charset="0"/>
              <a:ea typeface="Times New Roman" panose="02020603050405020304" pitchFamily="18" charset="0"/>
            </a:endParaRPr>
          </a:p>
          <a:p>
            <a:pPr marL="342900" lvl="0" indent="-342900">
              <a:tabLst>
                <a:tab pos="457200" algn="l"/>
              </a:tabLst>
            </a:pPr>
            <a:r>
              <a:rPr lang="en-GB" sz="1800" b="1" dirty="0">
                <a:solidFill>
                  <a:srgbClr val="374151"/>
                </a:solidFill>
                <a:effectLst/>
                <a:latin typeface="Times New Roman" panose="02020603050405020304" pitchFamily="18" charset="0"/>
                <a:ea typeface="Times New Roman" panose="02020603050405020304" pitchFamily="18" charset="0"/>
              </a:rPr>
              <a:t>Employee Engagement and Retention</a:t>
            </a:r>
            <a:r>
              <a:rPr lang="en-GB" sz="1800" dirty="0">
                <a:solidFill>
                  <a:srgbClr val="374151"/>
                </a:solidFill>
                <a:effectLst/>
                <a:latin typeface="Times New Roman" panose="02020603050405020304" pitchFamily="18" charset="0"/>
                <a:ea typeface="Times New Roman" panose="02020603050405020304" pitchFamily="18" charset="0"/>
              </a:rPr>
              <a:t>: HR focuses on strategies to keep employees engaged, satisfied, and retained. </a:t>
            </a:r>
            <a:endParaRPr lang="en-GB" sz="1800" dirty="0">
              <a:effectLst/>
              <a:latin typeface="Times New Roman" panose="02020603050405020304" pitchFamily="18" charset="0"/>
              <a:ea typeface="Times New Roman" panose="02020603050405020304" pitchFamily="18" charset="0"/>
            </a:endParaRPr>
          </a:p>
          <a:p>
            <a:pPr marL="342900" lvl="0" indent="-342900">
              <a:tabLst>
                <a:tab pos="457200" algn="l"/>
              </a:tabLst>
            </a:pPr>
            <a:r>
              <a:rPr lang="en-GB" sz="1800" b="1" dirty="0">
                <a:solidFill>
                  <a:srgbClr val="374151"/>
                </a:solidFill>
                <a:effectLst/>
                <a:latin typeface="Times New Roman" panose="02020603050405020304" pitchFamily="18" charset="0"/>
                <a:ea typeface="Times New Roman" panose="02020603050405020304" pitchFamily="18" charset="0"/>
              </a:rPr>
              <a:t>Diversity and Inclusion</a:t>
            </a:r>
            <a:r>
              <a:rPr lang="en-GB" sz="1800" dirty="0">
                <a:solidFill>
                  <a:srgbClr val="374151"/>
                </a:solidFill>
                <a:effectLst/>
                <a:latin typeface="Times New Roman" panose="02020603050405020304" pitchFamily="18" charset="0"/>
                <a:ea typeface="Times New Roman" panose="02020603050405020304" pitchFamily="18" charset="0"/>
              </a:rPr>
              <a:t>: They develop strategies, promote equal opportunities, and create an inclusive work environment.</a:t>
            </a:r>
            <a:endParaRPr lang="en-GB" sz="1800" dirty="0">
              <a:effectLst/>
              <a:latin typeface="Times New Roman" panose="02020603050405020304" pitchFamily="18" charset="0"/>
              <a:ea typeface="Times New Roman" panose="02020603050405020304" pitchFamily="18" charset="0"/>
            </a:endParaRPr>
          </a:p>
          <a:p>
            <a:endParaRPr lang="en-GB" dirty="0"/>
          </a:p>
        </p:txBody>
      </p:sp>
    </p:spTree>
    <p:extLst>
      <p:ext uri="{BB962C8B-B14F-4D97-AF65-F5344CB8AC3E}">
        <p14:creationId xmlns:p14="http://schemas.microsoft.com/office/powerpoint/2010/main" val="200544014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6A8E0E-10D5-E36F-73E7-D63DC451A995}"/>
              </a:ext>
            </a:extLst>
          </p:cNvPr>
          <p:cNvSpPr>
            <a:spLocks noGrp="1"/>
          </p:cNvSpPr>
          <p:nvPr>
            <p:ph type="title"/>
          </p:nvPr>
        </p:nvSpPr>
        <p:spPr>
          <a:xfrm>
            <a:off x="1421557" y="174813"/>
            <a:ext cx="10018713" cy="1156448"/>
          </a:xfrm>
        </p:spPr>
        <p:txBody>
          <a:bodyPr>
            <a:normAutofit/>
          </a:bodyPr>
          <a:lstStyle/>
          <a:p>
            <a:r>
              <a:rPr lang="en-GB" sz="4000" b="1" dirty="0">
                <a:solidFill>
                  <a:srgbClr val="000000"/>
                </a:solidFill>
                <a:effectLst/>
                <a:latin typeface="Arial" panose="020B0604020202020204" pitchFamily="34" charset="0"/>
                <a:ea typeface="Arial" panose="020B0604020202020204" pitchFamily="34" charset="0"/>
              </a:rPr>
              <a:t>Values Promoted by HR professionals </a:t>
            </a:r>
            <a:endParaRPr lang="en-GB" b="1" dirty="0"/>
          </a:p>
        </p:txBody>
      </p:sp>
      <p:sp>
        <p:nvSpPr>
          <p:cNvPr id="3" name="Content Placeholder 2">
            <a:extLst>
              <a:ext uri="{FF2B5EF4-FFF2-40B4-BE49-F238E27FC236}">
                <a16:creationId xmlns:a16="http://schemas.microsoft.com/office/drawing/2014/main" id="{E0D85278-0263-E2A3-8C8F-E109D4F6D621}"/>
              </a:ext>
            </a:extLst>
          </p:cNvPr>
          <p:cNvSpPr>
            <a:spLocks noGrp="1"/>
          </p:cNvSpPr>
          <p:nvPr>
            <p:ph idx="1"/>
          </p:nvPr>
        </p:nvSpPr>
        <p:spPr>
          <a:xfrm>
            <a:off x="1258529" y="981635"/>
            <a:ext cx="10707329" cy="5876365"/>
          </a:xfrm>
        </p:spPr>
        <p:txBody>
          <a:bodyPr numCol="1">
            <a:noAutofit/>
          </a:bodyPr>
          <a:lstStyle/>
          <a:p>
            <a:pPr marL="342900" lvl="0" indent="-342900">
              <a:lnSpc>
                <a:spcPct val="107000"/>
              </a:lnSpc>
              <a:spcAft>
                <a:spcPts val="800"/>
              </a:spcAft>
              <a:tabLst>
                <a:tab pos="457200" algn="l"/>
              </a:tabLst>
            </a:pPr>
            <a:r>
              <a:rPr lang="en-GB" sz="1500" b="1" kern="0" dirty="0">
                <a:solidFill>
                  <a:srgbClr val="374151"/>
                </a:solidFill>
                <a:effectLst/>
                <a:latin typeface="Arial" panose="020B0604020202020204" pitchFamily="34" charset="0"/>
                <a:ea typeface="Times New Roman" panose="02020603050405020304" pitchFamily="18" charset="0"/>
                <a:cs typeface="Arial" panose="020B0604020202020204" pitchFamily="34" charset="0"/>
              </a:rPr>
              <a:t>Integrity</a:t>
            </a:r>
            <a:r>
              <a:rPr lang="en-GB" sz="1500" kern="0" dirty="0">
                <a:solidFill>
                  <a:srgbClr val="374151"/>
                </a:solidFill>
                <a:effectLst/>
                <a:latin typeface="Arial" panose="020B0604020202020204" pitchFamily="34" charset="0"/>
                <a:ea typeface="Times New Roman" panose="02020603050405020304" pitchFamily="18" charset="0"/>
                <a:cs typeface="Arial" panose="020B0604020202020204" pitchFamily="34" charset="0"/>
              </a:rPr>
              <a:t>- must act ethically, honestly, and fairly, treating all employees equally and making transparent decisions.</a:t>
            </a:r>
            <a:endParaRPr lang="en-GB" sz="1500" kern="100" dirty="0">
              <a:effectLst/>
              <a:latin typeface="Arial" panose="020B0604020202020204" pitchFamily="34" charset="0"/>
              <a:ea typeface="Calibri" panose="020F0502020204030204" pitchFamily="34" charset="0"/>
              <a:cs typeface="Arial" panose="020B0604020202020204" pitchFamily="34" charset="0"/>
            </a:endParaRPr>
          </a:p>
          <a:p>
            <a:pPr marL="342900" lvl="0" indent="-342900">
              <a:lnSpc>
                <a:spcPct val="107000"/>
              </a:lnSpc>
              <a:spcAft>
                <a:spcPts val="800"/>
              </a:spcAft>
              <a:tabLst>
                <a:tab pos="457200" algn="l"/>
              </a:tabLst>
            </a:pPr>
            <a:r>
              <a:rPr lang="en-GB" sz="1500" b="1" kern="0" dirty="0">
                <a:solidFill>
                  <a:srgbClr val="374151"/>
                </a:solidFill>
                <a:effectLst/>
                <a:latin typeface="Arial" panose="020B0604020202020204" pitchFamily="34" charset="0"/>
                <a:ea typeface="Times New Roman" panose="02020603050405020304" pitchFamily="18" charset="0"/>
                <a:cs typeface="Arial" panose="020B0604020202020204" pitchFamily="34" charset="0"/>
              </a:rPr>
              <a:t>Respect</a:t>
            </a:r>
            <a:r>
              <a:rPr lang="en-GB" sz="1500" kern="0" dirty="0">
                <a:solidFill>
                  <a:srgbClr val="374151"/>
                </a:solidFill>
                <a:effectLst/>
                <a:latin typeface="Arial" panose="020B0604020202020204" pitchFamily="34" charset="0"/>
                <a:ea typeface="Times New Roman" panose="02020603050405020304" pitchFamily="18" charset="0"/>
                <a:cs typeface="Arial" panose="020B0604020202020204" pitchFamily="34" charset="0"/>
              </a:rPr>
              <a:t>- must value the rights, and diversity of every individual, fostering a discrimination-free and inclusive work environment.</a:t>
            </a:r>
            <a:endParaRPr lang="en-GB" sz="1500" kern="100" dirty="0">
              <a:effectLst/>
              <a:latin typeface="Arial" panose="020B0604020202020204" pitchFamily="34" charset="0"/>
              <a:ea typeface="Calibri" panose="020F0502020204030204" pitchFamily="34" charset="0"/>
              <a:cs typeface="Arial" panose="020B0604020202020204" pitchFamily="34" charset="0"/>
            </a:endParaRPr>
          </a:p>
          <a:p>
            <a:pPr marL="342900" lvl="0" indent="-342900">
              <a:lnSpc>
                <a:spcPct val="107000"/>
              </a:lnSpc>
              <a:spcAft>
                <a:spcPts val="800"/>
              </a:spcAft>
              <a:tabLst>
                <a:tab pos="457200" algn="l"/>
              </a:tabLst>
            </a:pPr>
            <a:r>
              <a:rPr lang="en-GB" sz="1500" b="1" kern="0" dirty="0">
                <a:solidFill>
                  <a:srgbClr val="374151"/>
                </a:solidFill>
                <a:effectLst/>
                <a:latin typeface="Arial" panose="020B0604020202020204" pitchFamily="34" charset="0"/>
                <a:ea typeface="Times New Roman" panose="02020603050405020304" pitchFamily="18" charset="0"/>
                <a:cs typeface="Arial" panose="020B0604020202020204" pitchFamily="34" charset="0"/>
              </a:rPr>
              <a:t>Confidentiality</a:t>
            </a:r>
            <a:r>
              <a:rPr lang="en-GB" sz="1500" kern="0" dirty="0">
                <a:solidFill>
                  <a:srgbClr val="374151"/>
                </a:solidFill>
                <a:effectLst/>
                <a:latin typeface="Arial" panose="020B0604020202020204" pitchFamily="34" charset="0"/>
                <a:ea typeface="Times New Roman" panose="02020603050405020304" pitchFamily="18" charset="0"/>
                <a:cs typeface="Arial" panose="020B0604020202020204" pitchFamily="34" charset="0"/>
              </a:rPr>
              <a:t>- must handle sensitive employee information and must maintain strict privacy and confidentiality.</a:t>
            </a:r>
            <a:endParaRPr lang="en-GB" sz="1500" kern="100" dirty="0">
              <a:effectLst/>
              <a:latin typeface="Arial" panose="020B0604020202020204" pitchFamily="34" charset="0"/>
              <a:ea typeface="Calibri" panose="020F0502020204030204" pitchFamily="34" charset="0"/>
              <a:cs typeface="Arial" panose="020B0604020202020204" pitchFamily="34" charset="0"/>
            </a:endParaRPr>
          </a:p>
          <a:p>
            <a:pPr marL="342900" lvl="0" indent="-342900">
              <a:lnSpc>
                <a:spcPct val="107000"/>
              </a:lnSpc>
              <a:spcAft>
                <a:spcPts val="800"/>
              </a:spcAft>
              <a:tabLst>
                <a:tab pos="457200" algn="l"/>
              </a:tabLst>
            </a:pPr>
            <a:r>
              <a:rPr lang="en-GB" sz="1500" b="1" kern="0" dirty="0">
                <a:solidFill>
                  <a:srgbClr val="374151"/>
                </a:solidFill>
                <a:effectLst/>
                <a:latin typeface="Arial" panose="020B0604020202020204" pitchFamily="34" charset="0"/>
                <a:ea typeface="Times New Roman" panose="02020603050405020304" pitchFamily="18" charset="0"/>
                <a:cs typeface="Arial" panose="020B0604020202020204" pitchFamily="34" charset="0"/>
              </a:rPr>
              <a:t>Professionalism</a:t>
            </a:r>
            <a:r>
              <a:rPr lang="en-GB" sz="1500" kern="0" dirty="0">
                <a:solidFill>
                  <a:srgbClr val="374151"/>
                </a:solidFill>
                <a:effectLst/>
                <a:latin typeface="Arial" panose="020B0604020202020204" pitchFamily="34" charset="0"/>
                <a:ea typeface="Times New Roman" panose="02020603050405020304" pitchFamily="18" charset="0"/>
                <a:cs typeface="Arial" panose="020B0604020202020204" pitchFamily="34" charset="0"/>
              </a:rPr>
              <a:t>- should demonstrate reliability, accountability, and competence in their interactions and practices.</a:t>
            </a:r>
            <a:endParaRPr lang="en-GB" sz="1500" kern="100" dirty="0">
              <a:effectLst/>
              <a:latin typeface="Arial" panose="020B0604020202020204" pitchFamily="34" charset="0"/>
              <a:ea typeface="Calibri" panose="020F0502020204030204" pitchFamily="34" charset="0"/>
              <a:cs typeface="Arial" panose="020B0604020202020204" pitchFamily="34" charset="0"/>
            </a:endParaRPr>
          </a:p>
          <a:p>
            <a:pPr marL="342900" lvl="0" indent="-342900">
              <a:lnSpc>
                <a:spcPct val="107000"/>
              </a:lnSpc>
              <a:spcAft>
                <a:spcPts val="800"/>
              </a:spcAft>
              <a:tabLst>
                <a:tab pos="457200" algn="l"/>
              </a:tabLst>
            </a:pPr>
            <a:r>
              <a:rPr lang="en-GB" sz="1500" b="1" kern="0" dirty="0">
                <a:solidFill>
                  <a:srgbClr val="374151"/>
                </a:solidFill>
                <a:effectLst/>
                <a:latin typeface="Arial" panose="020B0604020202020204" pitchFamily="34" charset="0"/>
                <a:ea typeface="Times New Roman" panose="02020603050405020304" pitchFamily="18" charset="0"/>
                <a:cs typeface="Arial" panose="020B0604020202020204" pitchFamily="34" charset="0"/>
              </a:rPr>
              <a:t>Objectivity</a:t>
            </a:r>
            <a:r>
              <a:rPr lang="en-GB" sz="1500" kern="0" dirty="0">
                <a:solidFill>
                  <a:srgbClr val="374151"/>
                </a:solidFill>
                <a:effectLst/>
                <a:latin typeface="Arial" panose="020B0604020202020204" pitchFamily="34" charset="0"/>
                <a:ea typeface="Times New Roman" panose="02020603050405020304" pitchFamily="18" charset="0"/>
                <a:cs typeface="Arial" panose="020B0604020202020204" pitchFamily="34" charset="0"/>
              </a:rPr>
              <a:t>- should make impartial decisions based on facts, data, and fair evaluations.</a:t>
            </a:r>
            <a:endParaRPr lang="en-GB" sz="1500" kern="100" dirty="0">
              <a:effectLst/>
              <a:latin typeface="Arial" panose="020B0604020202020204" pitchFamily="34" charset="0"/>
              <a:ea typeface="Calibri" panose="020F0502020204030204" pitchFamily="34" charset="0"/>
              <a:cs typeface="Arial" panose="020B0604020202020204" pitchFamily="34" charset="0"/>
            </a:endParaRPr>
          </a:p>
          <a:p>
            <a:pPr marL="342900" lvl="0" indent="-342900">
              <a:lnSpc>
                <a:spcPct val="107000"/>
              </a:lnSpc>
              <a:spcAft>
                <a:spcPts val="800"/>
              </a:spcAft>
              <a:tabLst>
                <a:tab pos="457200" algn="l"/>
              </a:tabLst>
            </a:pPr>
            <a:r>
              <a:rPr lang="en-GB" sz="1500" b="1" kern="0" dirty="0">
                <a:solidFill>
                  <a:srgbClr val="374151"/>
                </a:solidFill>
                <a:effectLst/>
                <a:latin typeface="Arial" panose="020B0604020202020204" pitchFamily="34" charset="0"/>
                <a:ea typeface="Times New Roman" panose="02020603050405020304" pitchFamily="18" charset="0"/>
                <a:cs typeface="Arial" panose="020B0604020202020204" pitchFamily="34" charset="0"/>
              </a:rPr>
              <a:t>Collaboration</a:t>
            </a:r>
            <a:r>
              <a:rPr lang="en-GB" sz="1500" kern="0" dirty="0">
                <a:solidFill>
                  <a:srgbClr val="374151"/>
                </a:solidFill>
                <a:effectLst/>
                <a:latin typeface="Arial" panose="020B0604020202020204" pitchFamily="34" charset="0"/>
                <a:ea typeface="Times New Roman" panose="02020603050405020304" pitchFamily="18" charset="0"/>
                <a:cs typeface="Arial" panose="020B0604020202020204" pitchFamily="34" charset="0"/>
              </a:rPr>
              <a:t>- should collaborate with employees, managers, and other departments to achieve organizational goals.</a:t>
            </a:r>
            <a:endParaRPr lang="en-GB" sz="1500" kern="100" dirty="0">
              <a:effectLst/>
              <a:latin typeface="Arial" panose="020B0604020202020204" pitchFamily="34" charset="0"/>
              <a:ea typeface="Calibri" panose="020F0502020204030204" pitchFamily="34" charset="0"/>
              <a:cs typeface="Arial" panose="020B0604020202020204" pitchFamily="34" charset="0"/>
            </a:endParaRPr>
          </a:p>
          <a:p>
            <a:pPr marL="342900" lvl="0" indent="-342900">
              <a:lnSpc>
                <a:spcPct val="107000"/>
              </a:lnSpc>
              <a:spcAft>
                <a:spcPts val="800"/>
              </a:spcAft>
              <a:tabLst>
                <a:tab pos="457200" algn="l"/>
              </a:tabLst>
            </a:pPr>
            <a:r>
              <a:rPr lang="en-GB" sz="1500" b="1" kern="0" dirty="0">
                <a:solidFill>
                  <a:srgbClr val="374151"/>
                </a:solidFill>
                <a:effectLst/>
                <a:latin typeface="Arial" panose="020B0604020202020204" pitchFamily="34" charset="0"/>
                <a:ea typeface="Times New Roman" panose="02020603050405020304" pitchFamily="18" charset="0"/>
                <a:cs typeface="Arial" panose="020B0604020202020204" pitchFamily="34" charset="0"/>
              </a:rPr>
              <a:t>Continuous Learning</a:t>
            </a:r>
            <a:r>
              <a:rPr lang="en-GB" sz="1500" kern="0" dirty="0">
                <a:solidFill>
                  <a:srgbClr val="374151"/>
                </a:solidFill>
                <a:effectLst/>
                <a:latin typeface="Arial" panose="020B0604020202020204" pitchFamily="34" charset="0"/>
                <a:ea typeface="Times New Roman" panose="02020603050405020304" pitchFamily="18" charset="0"/>
                <a:cs typeface="Arial" panose="020B0604020202020204" pitchFamily="34" charset="0"/>
              </a:rPr>
              <a:t>-</a:t>
            </a:r>
            <a:r>
              <a:rPr lang="en-GB" sz="1500" b="1" kern="0" dirty="0">
                <a:solidFill>
                  <a:srgbClr val="374151"/>
                </a:solidFill>
                <a:effectLst/>
                <a:latin typeface="Arial" panose="020B0604020202020204" pitchFamily="34" charset="0"/>
                <a:ea typeface="Times New Roman" panose="02020603050405020304" pitchFamily="18" charset="0"/>
                <a:cs typeface="Arial" panose="020B0604020202020204" pitchFamily="34" charset="0"/>
              </a:rPr>
              <a:t> </a:t>
            </a:r>
            <a:r>
              <a:rPr lang="en-GB" sz="1500" kern="0" dirty="0">
                <a:solidFill>
                  <a:srgbClr val="374151"/>
                </a:solidFill>
                <a:effectLst/>
                <a:latin typeface="Arial" panose="020B0604020202020204" pitchFamily="34" charset="0"/>
                <a:ea typeface="Times New Roman" panose="02020603050405020304" pitchFamily="18" charset="0"/>
                <a:cs typeface="Arial" panose="020B0604020202020204" pitchFamily="34" charset="0"/>
              </a:rPr>
              <a:t>should stay updated with HR trends, best practices, and employment laws to provide accurate guidance.</a:t>
            </a:r>
            <a:endParaRPr lang="en-GB" sz="1500" kern="100" dirty="0">
              <a:effectLst/>
              <a:latin typeface="Arial" panose="020B0604020202020204" pitchFamily="34" charset="0"/>
              <a:ea typeface="Calibri" panose="020F0502020204030204" pitchFamily="34" charset="0"/>
              <a:cs typeface="Arial" panose="020B0604020202020204" pitchFamily="34" charset="0"/>
            </a:endParaRPr>
          </a:p>
          <a:p>
            <a:pPr marL="342900" lvl="0" indent="-342900">
              <a:lnSpc>
                <a:spcPct val="107000"/>
              </a:lnSpc>
              <a:spcAft>
                <a:spcPts val="800"/>
              </a:spcAft>
              <a:tabLst>
                <a:tab pos="457200" algn="l"/>
              </a:tabLst>
            </a:pPr>
            <a:r>
              <a:rPr lang="en-GB" sz="1500" b="1" kern="0" dirty="0">
                <a:solidFill>
                  <a:srgbClr val="374151"/>
                </a:solidFill>
                <a:effectLst/>
                <a:latin typeface="Arial" panose="020B0604020202020204" pitchFamily="34" charset="0"/>
                <a:ea typeface="Times New Roman" panose="02020603050405020304" pitchFamily="18" charset="0"/>
                <a:cs typeface="Arial" panose="020B0604020202020204" pitchFamily="34" charset="0"/>
              </a:rPr>
              <a:t>Employee Advocacy- </a:t>
            </a:r>
            <a:r>
              <a:rPr lang="en-GB" sz="1500" kern="0" dirty="0">
                <a:solidFill>
                  <a:srgbClr val="374151"/>
                </a:solidFill>
                <a:effectLst/>
                <a:latin typeface="Arial" panose="020B0604020202020204" pitchFamily="34" charset="0"/>
                <a:ea typeface="Times New Roman" panose="02020603050405020304" pitchFamily="18" charset="0"/>
                <a:cs typeface="Arial" panose="020B0604020202020204" pitchFamily="34" charset="0"/>
              </a:rPr>
              <a:t>should act as advocates for employees, protecting their rights, well-being, and interests.</a:t>
            </a:r>
            <a:endParaRPr lang="en-GB" sz="1500" kern="100" dirty="0">
              <a:effectLst/>
              <a:latin typeface="Arial" panose="020B0604020202020204" pitchFamily="34" charset="0"/>
              <a:ea typeface="Calibri" panose="020F0502020204030204" pitchFamily="34" charset="0"/>
              <a:cs typeface="Arial" panose="020B0604020202020204" pitchFamily="34" charset="0"/>
            </a:endParaRPr>
          </a:p>
          <a:p>
            <a:pPr marL="342900" lvl="0" indent="-342900">
              <a:lnSpc>
                <a:spcPct val="107000"/>
              </a:lnSpc>
              <a:spcAft>
                <a:spcPts val="800"/>
              </a:spcAft>
              <a:tabLst>
                <a:tab pos="457200" algn="l"/>
              </a:tabLst>
            </a:pPr>
            <a:r>
              <a:rPr lang="en-GB" sz="1500" b="1" kern="0" dirty="0">
                <a:solidFill>
                  <a:srgbClr val="374151"/>
                </a:solidFill>
                <a:effectLst/>
                <a:latin typeface="Arial" panose="020B0604020202020204" pitchFamily="34" charset="0"/>
                <a:ea typeface="Times New Roman" panose="02020603050405020304" pitchFamily="18" charset="0"/>
                <a:cs typeface="Arial" panose="020B0604020202020204" pitchFamily="34" charset="0"/>
              </a:rPr>
              <a:t>Ethical Conduct</a:t>
            </a:r>
            <a:r>
              <a:rPr lang="en-GB" sz="1500" kern="0" dirty="0">
                <a:solidFill>
                  <a:srgbClr val="374151"/>
                </a:solidFill>
                <a:effectLst/>
                <a:latin typeface="Arial" panose="020B0604020202020204" pitchFamily="34" charset="0"/>
                <a:ea typeface="Times New Roman" panose="02020603050405020304" pitchFamily="18" charset="0"/>
                <a:cs typeface="Arial" panose="020B0604020202020204" pitchFamily="34" charset="0"/>
              </a:rPr>
              <a:t>- should adhere to a code of ethics, avoiding conflicts of interest and ensuring legal compliance.</a:t>
            </a:r>
            <a:endParaRPr lang="en-GB" sz="1500" kern="100" dirty="0">
              <a:effectLst/>
              <a:latin typeface="Arial" panose="020B0604020202020204" pitchFamily="34" charset="0"/>
              <a:ea typeface="Calibri" panose="020F0502020204030204" pitchFamily="34" charset="0"/>
              <a:cs typeface="Arial" panose="020B0604020202020204" pitchFamily="34" charset="0"/>
            </a:endParaRPr>
          </a:p>
          <a:p>
            <a:pPr marL="342900" lvl="0" indent="-342900">
              <a:lnSpc>
                <a:spcPct val="107000"/>
              </a:lnSpc>
              <a:spcAft>
                <a:spcPts val="800"/>
              </a:spcAft>
              <a:tabLst>
                <a:tab pos="457200" algn="l"/>
              </a:tabLst>
            </a:pPr>
            <a:r>
              <a:rPr lang="en-GB" sz="1500" b="1" kern="0" dirty="0">
                <a:solidFill>
                  <a:srgbClr val="374151"/>
                </a:solidFill>
                <a:effectLst/>
                <a:latin typeface="Arial" panose="020B0604020202020204" pitchFamily="34" charset="0"/>
                <a:ea typeface="Times New Roman" panose="02020603050405020304" pitchFamily="18" charset="0"/>
                <a:cs typeface="Arial" panose="020B0604020202020204" pitchFamily="34" charset="0"/>
              </a:rPr>
              <a:t>Strategic Orientation</a:t>
            </a:r>
            <a:r>
              <a:rPr lang="en-GB" sz="1500" kern="0" dirty="0">
                <a:solidFill>
                  <a:srgbClr val="374151"/>
                </a:solidFill>
                <a:effectLst/>
                <a:latin typeface="Arial" panose="020B0604020202020204" pitchFamily="34" charset="0"/>
                <a:ea typeface="Times New Roman" panose="02020603050405020304" pitchFamily="18" charset="0"/>
                <a:cs typeface="Arial" panose="020B0604020202020204" pitchFamily="34" charset="0"/>
              </a:rPr>
              <a:t>- contribute to the development and implementation of HR strategies, for achieving organization's strategic goals</a:t>
            </a:r>
            <a:endParaRPr lang="en-GB" sz="1500" kern="100" dirty="0">
              <a:effectLst/>
              <a:latin typeface="Arial" panose="020B060402020202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93483584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BFF35B-B75F-9413-AEF5-6C2CF0CDC7B9}"/>
              </a:ext>
            </a:extLst>
          </p:cNvPr>
          <p:cNvSpPr>
            <a:spLocks noGrp="1"/>
          </p:cNvSpPr>
          <p:nvPr>
            <p:ph type="title"/>
          </p:nvPr>
        </p:nvSpPr>
        <p:spPr>
          <a:xfrm>
            <a:off x="1484311" y="685801"/>
            <a:ext cx="10018713" cy="985684"/>
          </a:xfrm>
        </p:spPr>
        <p:txBody>
          <a:bodyPr/>
          <a:lstStyle/>
          <a:p>
            <a:r>
              <a:rPr lang="en-GB" sz="4000" b="1" dirty="0">
                <a:solidFill>
                  <a:srgbClr val="000000"/>
                </a:solidFill>
                <a:effectLst/>
                <a:latin typeface="Arial" panose="020B0604020202020204" pitchFamily="34" charset="0"/>
                <a:ea typeface="Arial" panose="020B0604020202020204" pitchFamily="34" charset="0"/>
              </a:rPr>
              <a:t>CIPD </a:t>
            </a:r>
            <a:r>
              <a:rPr lang="en-GB" b="1" dirty="0">
                <a:solidFill>
                  <a:srgbClr val="000000"/>
                </a:solidFill>
                <a:latin typeface="Arial" panose="020B0604020202020204" pitchFamily="34" charset="0"/>
                <a:ea typeface="Arial" panose="020B0604020202020204" pitchFamily="34" charset="0"/>
              </a:rPr>
              <a:t>P</a:t>
            </a:r>
            <a:r>
              <a:rPr lang="en-GB" sz="4000" b="1" dirty="0">
                <a:solidFill>
                  <a:srgbClr val="000000"/>
                </a:solidFill>
                <a:effectLst/>
                <a:latin typeface="Arial" panose="020B0604020202020204" pitchFamily="34" charset="0"/>
                <a:ea typeface="Arial" panose="020B0604020202020204" pitchFamily="34" charset="0"/>
              </a:rPr>
              <a:t>rofession </a:t>
            </a:r>
            <a:r>
              <a:rPr lang="en-GB" b="1" dirty="0">
                <a:solidFill>
                  <a:srgbClr val="000000"/>
                </a:solidFill>
                <a:latin typeface="Arial" panose="020B0604020202020204" pitchFamily="34" charset="0"/>
                <a:ea typeface="Arial" panose="020B0604020202020204" pitchFamily="34" charset="0"/>
              </a:rPr>
              <a:t>M</a:t>
            </a:r>
            <a:r>
              <a:rPr lang="en-GB" sz="4000" b="1" dirty="0">
                <a:solidFill>
                  <a:srgbClr val="000000"/>
                </a:solidFill>
                <a:effectLst/>
                <a:latin typeface="Arial" panose="020B0604020202020204" pitchFamily="34" charset="0"/>
                <a:ea typeface="Arial" panose="020B0604020202020204" pitchFamily="34" charset="0"/>
              </a:rPr>
              <a:t>ap</a:t>
            </a:r>
            <a:endParaRPr lang="en-GB" b="1" dirty="0"/>
          </a:p>
        </p:txBody>
      </p:sp>
      <p:sp>
        <p:nvSpPr>
          <p:cNvPr id="3" name="Content Placeholder 2">
            <a:extLst>
              <a:ext uri="{FF2B5EF4-FFF2-40B4-BE49-F238E27FC236}">
                <a16:creationId xmlns:a16="http://schemas.microsoft.com/office/drawing/2014/main" id="{7DBF6421-6721-320B-EB3C-F8CADC3D3C31}"/>
              </a:ext>
            </a:extLst>
          </p:cNvPr>
          <p:cNvSpPr>
            <a:spLocks noGrp="1"/>
          </p:cNvSpPr>
          <p:nvPr>
            <p:ph idx="1"/>
          </p:nvPr>
        </p:nvSpPr>
        <p:spPr>
          <a:xfrm>
            <a:off x="1621963" y="1671485"/>
            <a:ext cx="10018713" cy="4689987"/>
          </a:xfrm>
        </p:spPr>
        <p:txBody>
          <a:bodyPr>
            <a:noAutofit/>
          </a:bodyPr>
          <a:lstStyle/>
          <a:p>
            <a:pPr marL="0" indent="0" algn="l">
              <a:buNone/>
            </a:pPr>
            <a:endParaRPr lang="en-GB" sz="1600" b="0" i="0" dirty="0">
              <a:solidFill>
                <a:srgbClr val="374151"/>
              </a:solidFill>
              <a:effectLst/>
              <a:latin typeface="Söhne"/>
            </a:endParaRPr>
          </a:p>
          <a:p>
            <a:pPr marL="0" indent="0" algn="l">
              <a:buNone/>
            </a:pPr>
            <a:r>
              <a:rPr lang="en-GB" sz="1600" b="0" i="0" dirty="0">
                <a:solidFill>
                  <a:srgbClr val="374151"/>
                </a:solidFill>
                <a:effectLst/>
                <a:latin typeface="Söhne"/>
              </a:rPr>
              <a:t>The CIPD Profession Map is made to help HR professionals in evaluating their existing skills, identify opportunities for growth, and plan their future development.</a:t>
            </a:r>
          </a:p>
          <a:p>
            <a:pPr marL="0" indent="0" algn="l">
              <a:buNone/>
            </a:pPr>
            <a:r>
              <a:rPr lang="en-GB" sz="1600" b="0" i="0" dirty="0">
                <a:solidFill>
                  <a:srgbClr val="374151"/>
                </a:solidFill>
                <a:effectLst/>
                <a:latin typeface="Söhne"/>
              </a:rPr>
              <a:t>The CIPD Profession Map consists of three key elements:</a:t>
            </a:r>
          </a:p>
          <a:p>
            <a:pPr marL="457200" indent="-457200">
              <a:buAutoNum type="arabicPeriod"/>
            </a:pPr>
            <a:r>
              <a:rPr lang="en-GB" sz="1600" b="1" i="0" dirty="0">
                <a:solidFill>
                  <a:srgbClr val="374151"/>
                </a:solidFill>
                <a:effectLst/>
                <a:latin typeface="Söhne"/>
              </a:rPr>
              <a:t>Professional Areas </a:t>
            </a:r>
            <a:r>
              <a:rPr lang="en-GB" sz="1600" b="0" i="0" dirty="0">
                <a:solidFill>
                  <a:srgbClr val="374151"/>
                </a:solidFill>
                <a:effectLst/>
                <a:latin typeface="Söhne"/>
              </a:rPr>
              <a:t>(Organisational design, talent management, and development, leadership of the HR and L&amp;D functions, employee engagement, learning and development, and reward management)</a:t>
            </a:r>
          </a:p>
          <a:p>
            <a:pPr marL="457200" indent="-457200">
              <a:buAutoNum type="arabicPeriod"/>
            </a:pPr>
            <a:r>
              <a:rPr lang="en-GB" sz="1600" b="1" i="0" dirty="0">
                <a:solidFill>
                  <a:srgbClr val="374151"/>
                </a:solidFill>
                <a:effectLst/>
                <a:latin typeface="Söhne"/>
              </a:rPr>
              <a:t>Behaviours</a:t>
            </a:r>
            <a:r>
              <a:rPr lang="en-GB" sz="1600" b="0" i="0" dirty="0">
                <a:solidFill>
                  <a:srgbClr val="374151"/>
                </a:solidFill>
                <a:effectLst/>
                <a:latin typeface="Söhne"/>
              </a:rPr>
              <a:t>, </a:t>
            </a:r>
            <a:r>
              <a:rPr lang="en-GB" sz="1600" dirty="0">
                <a:solidFill>
                  <a:srgbClr val="374151"/>
                </a:solidFill>
                <a:latin typeface="Söhne"/>
              </a:rPr>
              <a:t> the main of them being:</a:t>
            </a:r>
          </a:p>
          <a:p>
            <a:pPr marL="742950" lvl="1" indent="-285750">
              <a:lnSpc>
                <a:spcPct val="107000"/>
              </a:lnSpc>
              <a:spcAft>
                <a:spcPts val="800"/>
              </a:spcAft>
              <a:buSzPts val="1000"/>
              <a:buFont typeface="Symbol" panose="05050102010706020507" pitchFamily="18" charset="2"/>
              <a:buChar char=""/>
              <a:tabLst>
                <a:tab pos="914400" algn="l"/>
              </a:tabLst>
            </a:pPr>
            <a:r>
              <a:rPr lang="en-GB" sz="1600" dirty="0">
                <a:solidFill>
                  <a:srgbClr val="374151"/>
                </a:solidFill>
                <a:latin typeface="Söhne"/>
              </a:rPr>
              <a:t>Curious</a:t>
            </a:r>
          </a:p>
          <a:p>
            <a:pPr marL="742950" lvl="1" indent="-285750">
              <a:lnSpc>
                <a:spcPct val="107000"/>
              </a:lnSpc>
              <a:spcAft>
                <a:spcPts val="800"/>
              </a:spcAft>
              <a:buSzPts val="1000"/>
              <a:buFont typeface="Symbol" panose="05050102010706020507" pitchFamily="18" charset="2"/>
              <a:buChar char=""/>
              <a:tabLst>
                <a:tab pos="914400" algn="l"/>
              </a:tabLst>
            </a:pPr>
            <a:r>
              <a:rPr lang="en-GB" sz="1600" dirty="0">
                <a:solidFill>
                  <a:srgbClr val="374151"/>
                </a:solidFill>
                <a:latin typeface="Söhne"/>
              </a:rPr>
              <a:t>Decisive Thinker</a:t>
            </a:r>
          </a:p>
          <a:p>
            <a:pPr marL="742950" lvl="1" indent="-285750">
              <a:lnSpc>
                <a:spcPct val="107000"/>
              </a:lnSpc>
              <a:spcAft>
                <a:spcPts val="800"/>
              </a:spcAft>
              <a:buSzPts val="1000"/>
              <a:buFont typeface="Symbol" panose="05050102010706020507" pitchFamily="18" charset="2"/>
              <a:buChar char=""/>
              <a:tabLst>
                <a:tab pos="914400" algn="l"/>
              </a:tabLst>
            </a:pPr>
            <a:r>
              <a:rPr lang="en-GB" sz="1600" dirty="0">
                <a:solidFill>
                  <a:srgbClr val="374151"/>
                </a:solidFill>
                <a:latin typeface="Söhne"/>
              </a:rPr>
              <a:t>Skilled Influencer</a:t>
            </a:r>
          </a:p>
          <a:p>
            <a:pPr marL="742950" lvl="1" indent="-285750">
              <a:lnSpc>
                <a:spcPct val="107000"/>
              </a:lnSpc>
              <a:spcAft>
                <a:spcPts val="800"/>
              </a:spcAft>
              <a:buSzPts val="1000"/>
              <a:buFont typeface="Symbol" panose="05050102010706020507" pitchFamily="18" charset="2"/>
              <a:buChar char=""/>
              <a:tabLst>
                <a:tab pos="914400" algn="l"/>
              </a:tabLst>
            </a:pPr>
            <a:r>
              <a:rPr lang="en-GB" sz="1600" dirty="0">
                <a:solidFill>
                  <a:srgbClr val="374151"/>
                </a:solidFill>
                <a:latin typeface="Söhne"/>
              </a:rPr>
              <a:t>Personally Credible</a:t>
            </a:r>
          </a:p>
          <a:p>
            <a:pPr marL="457200" indent="-457200">
              <a:buFont typeface="+mj-lt"/>
              <a:buAutoNum type="arabicPeriod"/>
            </a:pPr>
            <a:r>
              <a:rPr lang="en-GB" sz="1600" b="1" i="0" dirty="0">
                <a:solidFill>
                  <a:srgbClr val="374151"/>
                </a:solidFill>
                <a:effectLst/>
                <a:latin typeface="Söhne"/>
              </a:rPr>
              <a:t>  Bands ranges </a:t>
            </a:r>
            <a:r>
              <a:rPr lang="en-GB" sz="1600" b="0" i="0" dirty="0">
                <a:solidFill>
                  <a:srgbClr val="374151"/>
                </a:solidFill>
                <a:effectLst/>
                <a:latin typeface="Söhne"/>
              </a:rPr>
              <a:t>offer a defined career growth roadmap and vary from entry-level to leadership levels.</a:t>
            </a:r>
            <a:br>
              <a:rPr lang="en-GB" sz="1600" b="0" i="0" dirty="0">
                <a:solidFill>
                  <a:srgbClr val="374151"/>
                </a:solidFill>
                <a:effectLst/>
                <a:latin typeface="Söhne"/>
              </a:rPr>
            </a:br>
            <a:endParaRPr lang="en-GB" sz="1600" dirty="0"/>
          </a:p>
        </p:txBody>
      </p:sp>
    </p:spTree>
    <p:extLst>
      <p:ext uri="{BB962C8B-B14F-4D97-AF65-F5344CB8AC3E}">
        <p14:creationId xmlns:p14="http://schemas.microsoft.com/office/powerpoint/2010/main" val="216789123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BF9596-1314-BFB2-9E1F-BD200A6055B4}"/>
              </a:ext>
            </a:extLst>
          </p:cNvPr>
          <p:cNvSpPr>
            <a:spLocks noGrp="1"/>
          </p:cNvSpPr>
          <p:nvPr>
            <p:ph type="title"/>
          </p:nvPr>
        </p:nvSpPr>
        <p:spPr>
          <a:xfrm>
            <a:off x="1484311" y="98323"/>
            <a:ext cx="10018713" cy="1376515"/>
          </a:xfrm>
        </p:spPr>
        <p:txBody>
          <a:bodyPr>
            <a:normAutofit fontScale="90000"/>
          </a:bodyPr>
          <a:lstStyle/>
          <a:p>
            <a:br>
              <a:rPr lang="en-GB" sz="4000" dirty="0">
                <a:solidFill>
                  <a:srgbClr val="000000"/>
                </a:solidFill>
                <a:effectLst/>
                <a:latin typeface="Arial" panose="020B0604020202020204" pitchFamily="34" charset="0"/>
                <a:ea typeface="Arial" panose="020B0604020202020204" pitchFamily="34" charset="0"/>
              </a:rPr>
            </a:br>
            <a:br>
              <a:rPr lang="en-GB" sz="4000" dirty="0">
                <a:solidFill>
                  <a:srgbClr val="000000"/>
                </a:solidFill>
                <a:effectLst/>
                <a:latin typeface="Arial" panose="020B0604020202020204" pitchFamily="34" charset="0"/>
                <a:ea typeface="Arial" panose="020B0604020202020204" pitchFamily="34" charset="0"/>
              </a:rPr>
            </a:br>
            <a:r>
              <a:rPr lang="en-GB" sz="4000" b="1" dirty="0">
                <a:solidFill>
                  <a:srgbClr val="000000"/>
                </a:solidFill>
                <a:effectLst/>
                <a:latin typeface="Arial" panose="020B0604020202020204" pitchFamily="34" charset="0"/>
                <a:ea typeface="Arial" panose="020B0604020202020204" pitchFamily="34" charset="0"/>
              </a:rPr>
              <a:t>Types of Relationship between </a:t>
            </a:r>
            <a:br>
              <a:rPr lang="en-GB" sz="4000" b="1" dirty="0">
                <a:solidFill>
                  <a:srgbClr val="000000"/>
                </a:solidFill>
                <a:effectLst/>
                <a:latin typeface="Arial" panose="020B0604020202020204" pitchFamily="34" charset="0"/>
                <a:ea typeface="Arial" panose="020B0604020202020204" pitchFamily="34" charset="0"/>
              </a:rPr>
            </a:br>
            <a:r>
              <a:rPr lang="en-GB" sz="4000" b="1" dirty="0">
                <a:solidFill>
                  <a:srgbClr val="000000"/>
                </a:solidFill>
                <a:effectLst/>
                <a:latin typeface="Arial" panose="020B0604020202020204" pitchFamily="34" charset="0"/>
                <a:ea typeface="Arial" panose="020B0604020202020204" pitchFamily="34" charset="0"/>
              </a:rPr>
              <a:t>the Employer and Employee</a:t>
            </a:r>
            <a:br>
              <a:rPr lang="en-GB" sz="3600" dirty="0">
                <a:solidFill>
                  <a:srgbClr val="000000"/>
                </a:solidFill>
                <a:effectLst/>
                <a:latin typeface="Arial" panose="020B0604020202020204" pitchFamily="34" charset="0"/>
                <a:ea typeface="Arial" panose="020B0604020202020204" pitchFamily="34" charset="0"/>
              </a:rPr>
            </a:br>
            <a:br>
              <a:rPr lang="en-GB" sz="4000" b="1" dirty="0">
                <a:solidFill>
                  <a:srgbClr val="000000"/>
                </a:solidFill>
                <a:effectLst/>
                <a:latin typeface="Arial" panose="020B0604020202020204" pitchFamily="34" charset="0"/>
                <a:ea typeface="Arial" panose="020B0604020202020204" pitchFamily="34" charset="0"/>
              </a:rPr>
            </a:br>
            <a:br>
              <a:rPr lang="en-GB" sz="3600" b="1" dirty="0">
                <a:solidFill>
                  <a:srgbClr val="000000"/>
                </a:solidFill>
                <a:latin typeface="Arial" panose="020B0604020202020204" pitchFamily="34" charset="0"/>
                <a:ea typeface="Arial" panose="020B0604020202020204" pitchFamily="34" charset="0"/>
              </a:rPr>
            </a:br>
            <a:endParaRPr lang="en-GB" dirty="0"/>
          </a:p>
        </p:txBody>
      </p:sp>
      <p:sp>
        <p:nvSpPr>
          <p:cNvPr id="3" name="Content Placeholder 2">
            <a:extLst>
              <a:ext uri="{FF2B5EF4-FFF2-40B4-BE49-F238E27FC236}">
                <a16:creationId xmlns:a16="http://schemas.microsoft.com/office/drawing/2014/main" id="{BFAD6964-353B-BA5D-65B5-4F9F81ECA3D0}"/>
              </a:ext>
            </a:extLst>
          </p:cNvPr>
          <p:cNvSpPr>
            <a:spLocks noGrp="1"/>
          </p:cNvSpPr>
          <p:nvPr>
            <p:ph idx="1"/>
          </p:nvPr>
        </p:nvSpPr>
        <p:spPr>
          <a:xfrm>
            <a:off x="1189704" y="1268360"/>
            <a:ext cx="10313320" cy="5374487"/>
          </a:xfrm>
        </p:spPr>
        <p:txBody>
          <a:bodyPr/>
          <a:lstStyle/>
          <a:p>
            <a:pPr>
              <a:lnSpc>
                <a:spcPct val="107000"/>
              </a:lnSpc>
              <a:spcAft>
                <a:spcPts val="800"/>
              </a:spcAft>
              <a:tabLst>
                <a:tab pos="457200" algn="l"/>
              </a:tabLst>
            </a:pPr>
            <a:r>
              <a:rPr lang="en-GB" sz="1800" b="1" kern="0" dirty="0">
                <a:solidFill>
                  <a:srgbClr val="374151"/>
                </a:solidFill>
                <a:effectLst/>
                <a:latin typeface="Times New Roman" panose="02020603050405020304" pitchFamily="18" charset="0"/>
                <a:ea typeface="Times New Roman" panose="02020603050405020304" pitchFamily="18" charset="0"/>
                <a:cs typeface="Times New Roman" panose="02020603050405020304" pitchFamily="18" charset="0"/>
              </a:rPr>
              <a:t>Transactional Relationship</a:t>
            </a:r>
            <a:r>
              <a:rPr lang="en-GB" sz="1800" kern="0" dirty="0">
                <a:solidFill>
                  <a:srgbClr val="374151"/>
                </a:solidFill>
                <a:effectLst/>
                <a:latin typeface="Times New Roman" panose="02020603050405020304" pitchFamily="18" charset="0"/>
                <a:ea typeface="Times New Roman" panose="02020603050405020304" pitchFamily="18" charset="0"/>
                <a:cs typeface="Times New Roman" panose="02020603050405020304" pitchFamily="18" charset="0"/>
              </a:rPr>
              <a:t>: Based on </a:t>
            </a:r>
            <a:r>
              <a:rPr lang="en-GB" sz="1800" kern="0" dirty="0" err="1">
                <a:solidFill>
                  <a:srgbClr val="374151"/>
                </a:solidFill>
                <a:effectLst/>
                <a:latin typeface="Times New Roman" panose="02020603050405020304" pitchFamily="18" charset="0"/>
                <a:ea typeface="Times New Roman" panose="02020603050405020304" pitchFamily="18" charset="0"/>
                <a:cs typeface="Times New Roman" panose="02020603050405020304" pitchFamily="18" charset="0"/>
              </a:rPr>
              <a:t>labor</a:t>
            </a:r>
            <a:r>
              <a:rPr lang="en-GB" sz="1800" kern="0" dirty="0">
                <a:solidFill>
                  <a:srgbClr val="374151"/>
                </a:solidFill>
                <a:effectLst/>
                <a:latin typeface="Times New Roman" panose="02020603050405020304" pitchFamily="18" charset="0"/>
                <a:ea typeface="Times New Roman" panose="02020603050405020304" pitchFamily="18" charset="0"/>
                <a:cs typeface="Times New Roman" panose="02020603050405020304" pitchFamily="18" charset="0"/>
              </a:rPr>
              <a:t>-for-compensation exchange, focusing on meeting contractual obligations.</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tabLst>
                <a:tab pos="457200" algn="l"/>
              </a:tabLst>
            </a:pPr>
            <a:r>
              <a:rPr lang="en-GB" sz="1800" b="1" kern="0" dirty="0">
                <a:solidFill>
                  <a:srgbClr val="374151"/>
                </a:solidFill>
                <a:effectLst/>
                <a:latin typeface="Times New Roman" panose="02020603050405020304" pitchFamily="18" charset="0"/>
                <a:ea typeface="Times New Roman" panose="02020603050405020304" pitchFamily="18" charset="0"/>
                <a:cs typeface="Times New Roman" panose="02020603050405020304" pitchFamily="18" charset="0"/>
              </a:rPr>
              <a:t>Collaborative Relationship</a:t>
            </a:r>
            <a:r>
              <a:rPr lang="en-GB" sz="1800" kern="0" dirty="0">
                <a:solidFill>
                  <a:srgbClr val="374151"/>
                </a:solidFill>
                <a:effectLst/>
                <a:latin typeface="Times New Roman" panose="02020603050405020304" pitchFamily="18" charset="0"/>
                <a:ea typeface="Times New Roman" panose="02020603050405020304" pitchFamily="18" charset="0"/>
                <a:cs typeface="Times New Roman" panose="02020603050405020304" pitchFamily="18" charset="0"/>
              </a:rPr>
              <a:t>: Employer and employee work together as partners towards shared goals.</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tabLst>
                <a:tab pos="457200" algn="l"/>
              </a:tabLst>
            </a:pPr>
            <a:r>
              <a:rPr lang="en-GB" sz="1800" b="1" kern="0" dirty="0">
                <a:solidFill>
                  <a:srgbClr val="374151"/>
                </a:solidFill>
                <a:effectLst/>
                <a:latin typeface="Times New Roman" panose="02020603050405020304" pitchFamily="18" charset="0"/>
                <a:ea typeface="Times New Roman" panose="02020603050405020304" pitchFamily="18" charset="0"/>
                <a:cs typeface="Times New Roman" panose="02020603050405020304" pitchFamily="18" charset="0"/>
              </a:rPr>
              <a:t>Supportive Relationship</a:t>
            </a:r>
            <a:r>
              <a:rPr lang="en-GB" sz="1800" kern="0" dirty="0">
                <a:solidFill>
                  <a:srgbClr val="374151"/>
                </a:solidFill>
                <a:effectLst/>
                <a:latin typeface="Times New Roman" panose="02020603050405020304" pitchFamily="18" charset="0"/>
                <a:ea typeface="Times New Roman" panose="02020603050405020304" pitchFamily="18" charset="0"/>
                <a:cs typeface="Times New Roman" panose="02020603050405020304" pitchFamily="18" charset="0"/>
              </a:rPr>
              <a:t>: Emphasizes empathy, trust, and creating a supportive environment where employees feel valued and have access to resources.</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tabLst>
                <a:tab pos="457200" algn="l"/>
              </a:tabLst>
            </a:pPr>
            <a:r>
              <a:rPr lang="en-GB" sz="1800" b="1" kern="0" dirty="0">
                <a:solidFill>
                  <a:srgbClr val="374151"/>
                </a:solidFill>
                <a:effectLst/>
                <a:latin typeface="Times New Roman" panose="02020603050405020304" pitchFamily="18" charset="0"/>
                <a:ea typeface="Times New Roman" panose="02020603050405020304" pitchFamily="18" charset="0"/>
                <a:cs typeface="Times New Roman" panose="02020603050405020304" pitchFamily="18" charset="0"/>
              </a:rPr>
              <a:t>Developmental Relationship</a:t>
            </a:r>
            <a:r>
              <a:rPr lang="en-GB" sz="1800" kern="0" dirty="0">
                <a:solidFill>
                  <a:srgbClr val="374151"/>
                </a:solidFill>
                <a:effectLst/>
                <a:latin typeface="Times New Roman" panose="02020603050405020304" pitchFamily="18" charset="0"/>
                <a:ea typeface="Times New Roman" panose="02020603050405020304" pitchFamily="18" charset="0"/>
                <a:cs typeface="Times New Roman" panose="02020603050405020304" pitchFamily="18" charset="0"/>
              </a:rPr>
              <a:t>: Focuses on employee growth and development through learning opportunities, mentorship, and feedback.</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tabLst>
                <a:tab pos="457200" algn="l"/>
              </a:tabLst>
            </a:pPr>
            <a:r>
              <a:rPr lang="en-GB" sz="1800" b="1" kern="0" dirty="0">
                <a:solidFill>
                  <a:srgbClr val="374151"/>
                </a:solidFill>
                <a:effectLst/>
                <a:latin typeface="Times New Roman" panose="02020603050405020304" pitchFamily="18" charset="0"/>
                <a:ea typeface="Times New Roman" panose="02020603050405020304" pitchFamily="18" charset="0"/>
                <a:cs typeface="Times New Roman" panose="02020603050405020304" pitchFamily="18" charset="0"/>
              </a:rPr>
              <a:t>Hierarchical Relationship</a:t>
            </a:r>
            <a:r>
              <a:rPr lang="en-GB" sz="1800" kern="0" dirty="0">
                <a:solidFill>
                  <a:srgbClr val="374151"/>
                </a:solidFill>
                <a:effectLst/>
                <a:latin typeface="Times New Roman" panose="02020603050405020304" pitchFamily="18" charset="0"/>
                <a:ea typeface="Times New Roman" panose="02020603050405020304" pitchFamily="18" charset="0"/>
                <a:cs typeface="Times New Roman" panose="02020603050405020304" pitchFamily="18" charset="0"/>
              </a:rPr>
              <a:t>: Based on clear authority and chain of command, with top-down decision-making and employee obedience.</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tabLst>
                <a:tab pos="457200" algn="l"/>
              </a:tabLst>
            </a:pPr>
            <a:r>
              <a:rPr lang="en-GB" sz="1800" b="1" kern="0" dirty="0">
                <a:solidFill>
                  <a:srgbClr val="374151"/>
                </a:solidFill>
                <a:effectLst/>
                <a:latin typeface="Times New Roman" panose="02020603050405020304" pitchFamily="18" charset="0"/>
                <a:ea typeface="Times New Roman" panose="02020603050405020304" pitchFamily="18" charset="0"/>
                <a:cs typeface="Times New Roman" panose="02020603050405020304" pitchFamily="18" charset="0"/>
              </a:rPr>
              <a:t>Psychological Contract Relationship</a:t>
            </a:r>
            <a:r>
              <a:rPr lang="en-GB" sz="1800" kern="0" dirty="0">
                <a:solidFill>
                  <a:srgbClr val="374151"/>
                </a:solidFill>
                <a:effectLst/>
                <a:latin typeface="Times New Roman" panose="02020603050405020304" pitchFamily="18" charset="0"/>
                <a:ea typeface="Times New Roman" panose="02020603050405020304" pitchFamily="18" charset="0"/>
                <a:cs typeface="Times New Roman" panose="02020603050405020304" pitchFamily="18" charset="0"/>
              </a:rPr>
              <a:t>: Based on mutual trust and fulfilling implicit promises regarding job security and work-life balance.</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Tree>
    <p:extLst>
      <p:ext uri="{BB962C8B-B14F-4D97-AF65-F5344CB8AC3E}">
        <p14:creationId xmlns:p14="http://schemas.microsoft.com/office/powerpoint/2010/main" val="149887212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FCB5E6-A95E-BA59-63DF-F01737725754}"/>
              </a:ext>
            </a:extLst>
          </p:cNvPr>
          <p:cNvSpPr>
            <a:spLocks noGrp="1"/>
          </p:cNvSpPr>
          <p:nvPr>
            <p:ph type="title"/>
          </p:nvPr>
        </p:nvSpPr>
        <p:spPr/>
        <p:txBody>
          <a:bodyPr>
            <a:normAutofit fontScale="90000"/>
          </a:bodyPr>
          <a:lstStyle/>
          <a:p>
            <a:r>
              <a:rPr lang="en-GB" sz="4000" b="1" dirty="0">
                <a:solidFill>
                  <a:srgbClr val="000000"/>
                </a:solidFill>
                <a:effectLst/>
                <a:latin typeface="Arial" panose="020B0604020202020204" pitchFamily="34" charset="0"/>
                <a:ea typeface="Arial" panose="020B0604020202020204" pitchFamily="34" charset="0"/>
              </a:rPr>
              <a:t>How to build a positive relationship between the employer and the employee?</a:t>
            </a:r>
            <a:br>
              <a:rPr lang="en-GB" sz="3600" dirty="0">
                <a:solidFill>
                  <a:srgbClr val="000000"/>
                </a:solidFill>
                <a:effectLst/>
                <a:latin typeface="Arial" panose="020B0604020202020204" pitchFamily="34" charset="0"/>
                <a:ea typeface="Arial" panose="020B0604020202020204" pitchFamily="34" charset="0"/>
              </a:rPr>
            </a:br>
            <a:endParaRPr lang="en-GB" dirty="0"/>
          </a:p>
        </p:txBody>
      </p:sp>
      <p:sp>
        <p:nvSpPr>
          <p:cNvPr id="3" name="Content Placeholder 2">
            <a:extLst>
              <a:ext uri="{FF2B5EF4-FFF2-40B4-BE49-F238E27FC236}">
                <a16:creationId xmlns:a16="http://schemas.microsoft.com/office/drawing/2014/main" id="{499FA92E-E856-C6A1-2B15-8FDF148191CC}"/>
              </a:ext>
            </a:extLst>
          </p:cNvPr>
          <p:cNvSpPr>
            <a:spLocks noGrp="1"/>
          </p:cNvSpPr>
          <p:nvPr>
            <p:ph idx="1"/>
          </p:nvPr>
        </p:nvSpPr>
        <p:spPr>
          <a:xfrm>
            <a:off x="1484310" y="1858297"/>
            <a:ext cx="10018713" cy="5181600"/>
          </a:xfrm>
        </p:spPr>
        <p:txBody>
          <a:bodyPr>
            <a:normAutofit lnSpcReduction="10000"/>
          </a:bodyPr>
          <a:lstStyle/>
          <a:p>
            <a:pPr marL="342900" lvl="0" indent="-342900">
              <a:lnSpc>
                <a:spcPct val="107000"/>
              </a:lnSpc>
              <a:spcAft>
                <a:spcPts val="800"/>
              </a:spcAft>
              <a:tabLst>
                <a:tab pos="457200" algn="l"/>
              </a:tabLst>
            </a:pPr>
            <a:r>
              <a:rPr lang="en-GB" sz="1800" b="1" kern="0" dirty="0">
                <a:solidFill>
                  <a:srgbClr val="374151"/>
                </a:solidFill>
                <a:effectLst/>
                <a:latin typeface="Times New Roman" panose="02020603050405020304" pitchFamily="18" charset="0"/>
                <a:ea typeface="Times New Roman" panose="02020603050405020304" pitchFamily="18" charset="0"/>
                <a:cs typeface="Times New Roman" panose="02020603050405020304" pitchFamily="18" charset="0"/>
              </a:rPr>
              <a:t>Communication</a:t>
            </a:r>
            <a:r>
              <a:rPr lang="en-GB" sz="1800" kern="0" dirty="0">
                <a:solidFill>
                  <a:srgbClr val="374151"/>
                </a:solidFill>
                <a:effectLst/>
                <a:latin typeface="Times New Roman" panose="02020603050405020304" pitchFamily="18" charset="0"/>
                <a:ea typeface="Times New Roman" panose="02020603050405020304" pitchFamily="18" charset="0"/>
                <a:cs typeface="Times New Roman" panose="02020603050405020304" pitchFamily="18" charset="0"/>
              </a:rPr>
              <a:t>: Open and clear communication channels, regular feedback, and transparent information sharing foster trust and positive engagement.</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tabLst>
                <a:tab pos="457200" algn="l"/>
              </a:tabLst>
            </a:pPr>
            <a:r>
              <a:rPr lang="en-GB" sz="1800" b="1" kern="0" dirty="0">
                <a:solidFill>
                  <a:srgbClr val="374151"/>
                </a:solidFill>
                <a:effectLst/>
                <a:latin typeface="Times New Roman" panose="02020603050405020304" pitchFamily="18" charset="0"/>
                <a:ea typeface="Times New Roman" panose="02020603050405020304" pitchFamily="18" charset="0"/>
                <a:cs typeface="Times New Roman" panose="02020603050405020304" pitchFamily="18" charset="0"/>
              </a:rPr>
              <a:t>Leadership Style</a:t>
            </a:r>
            <a:r>
              <a:rPr lang="en-GB" sz="1800" kern="0" dirty="0">
                <a:solidFill>
                  <a:srgbClr val="374151"/>
                </a:solidFill>
                <a:effectLst/>
                <a:latin typeface="Times New Roman" panose="02020603050405020304" pitchFamily="18" charset="0"/>
                <a:ea typeface="Times New Roman" panose="02020603050405020304" pitchFamily="18" charset="0"/>
                <a:cs typeface="Times New Roman" panose="02020603050405020304" pitchFamily="18" charset="0"/>
              </a:rPr>
              <a:t>: Supportive and participative leadership styles empower employees, while autocratic or micromanaging styles can strain relationships.</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tabLst>
                <a:tab pos="457200" algn="l"/>
              </a:tabLst>
            </a:pPr>
            <a:r>
              <a:rPr lang="en-GB" sz="1800" b="1" kern="0" dirty="0">
                <a:solidFill>
                  <a:srgbClr val="374151"/>
                </a:solidFill>
                <a:effectLst/>
                <a:latin typeface="Times New Roman" panose="02020603050405020304" pitchFamily="18" charset="0"/>
                <a:ea typeface="Times New Roman" panose="02020603050405020304" pitchFamily="18" charset="0"/>
                <a:cs typeface="Times New Roman" panose="02020603050405020304" pitchFamily="18" charset="0"/>
              </a:rPr>
              <a:t>Organizational Culture</a:t>
            </a:r>
            <a:r>
              <a:rPr lang="en-GB" sz="1800" kern="0" dirty="0">
                <a:solidFill>
                  <a:srgbClr val="374151"/>
                </a:solidFill>
                <a:effectLst/>
                <a:latin typeface="Times New Roman" panose="02020603050405020304" pitchFamily="18" charset="0"/>
                <a:ea typeface="Times New Roman" panose="02020603050405020304" pitchFamily="18" charset="0"/>
                <a:cs typeface="Times New Roman" panose="02020603050405020304" pitchFamily="18" charset="0"/>
              </a:rPr>
              <a:t>: Values, norms, and practices shape the relationship. A positive culture promotes fairness, respect, and work-life balance, while a toxic culture erodes trust.</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tabLst>
                <a:tab pos="457200" algn="l"/>
              </a:tabLst>
            </a:pPr>
            <a:r>
              <a:rPr lang="en-GB" sz="1800" b="1" kern="0" dirty="0">
                <a:solidFill>
                  <a:srgbClr val="374151"/>
                </a:solidFill>
                <a:effectLst/>
                <a:latin typeface="Times New Roman" panose="02020603050405020304" pitchFamily="18" charset="0"/>
                <a:ea typeface="Times New Roman" panose="02020603050405020304" pitchFamily="18" charset="0"/>
                <a:cs typeface="Times New Roman" panose="02020603050405020304" pitchFamily="18" charset="0"/>
              </a:rPr>
              <a:t>Compensation and Benefits</a:t>
            </a:r>
            <a:r>
              <a:rPr lang="en-GB" sz="1800" kern="0" dirty="0">
                <a:solidFill>
                  <a:srgbClr val="374151"/>
                </a:solidFill>
                <a:effectLst/>
                <a:latin typeface="Times New Roman" panose="02020603050405020304" pitchFamily="18" charset="0"/>
                <a:ea typeface="Times New Roman" panose="02020603050405020304" pitchFamily="18" charset="0"/>
                <a:cs typeface="Times New Roman" panose="02020603050405020304" pitchFamily="18" charset="0"/>
              </a:rPr>
              <a:t>: Fair and competitive compensation, along with attractive benefits, contribute to a positive relationship.</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tabLst>
                <a:tab pos="457200" algn="l"/>
              </a:tabLst>
            </a:pPr>
            <a:r>
              <a:rPr lang="en-GB" sz="1800" b="1" kern="0" dirty="0">
                <a:solidFill>
                  <a:srgbClr val="374151"/>
                </a:solidFill>
                <a:effectLst/>
                <a:latin typeface="Times New Roman" panose="02020603050405020304" pitchFamily="18" charset="0"/>
                <a:ea typeface="Times New Roman" panose="02020603050405020304" pitchFamily="18" charset="0"/>
                <a:cs typeface="Times New Roman" panose="02020603050405020304" pitchFamily="18" charset="0"/>
              </a:rPr>
              <a:t>Opportunities for Growth</a:t>
            </a:r>
            <a:r>
              <a:rPr lang="en-GB" sz="1800" kern="0" dirty="0">
                <a:solidFill>
                  <a:srgbClr val="374151"/>
                </a:solidFill>
                <a:effectLst/>
                <a:latin typeface="Times New Roman" panose="02020603050405020304" pitchFamily="18" charset="0"/>
                <a:ea typeface="Times New Roman" panose="02020603050405020304" pitchFamily="18" charset="0"/>
                <a:cs typeface="Times New Roman" panose="02020603050405020304" pitchFamily="18" charset="0"/>
              </a:rPr>
              <a:t>: Providing learning, skill development, and career advancement opportunities enhances the relationship.</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tabLst>
                <a:tab pos="457200" algn="l"/>
              </a:tabLst>
            </a:pPr>
            <a:r>
              <a:rPr lang="en-GB" sz="1800" b="1" kern="0" dirty="0">
                <a:solidFill>
                  <a:srgbClr val="374151"/>
                </a:solidFill>
                <a:effectLst/>
                <a:latin typeface="Times New Roman" panose="02020603050405020304" pitchFamily="18" charset="0"/>
                <a:ea typeface="Times New Roman" panose="02020603050405020304" pitchFamily="18" charset="0"/>
                <a:cs typeface="Times New Roman" panose="02020603050405020304" pitchFamily="18" charset="0"/>
              </a:rPr>
              <a:t>Work-Life Balance</a:t>
            </a:r>
            <a:r>
              <a:rPr lang="en-GB" sz="1800" kern="0" dirty="0">
                <a:solidFill>
                  <a:srgbClr val="374151"/>
                </a:solidFill>
                <a:effectLst/>
                <a:latin typeface="Times New Roman" panose="02020603050405020304" pitchFamily="18" charset="0"/>
                <a:ea typeface="Times New Roman" panose="02020603050405020304" pitchFamily="18" charset="0"/>
                <a:cs typeface="Times New Roman" panose="02020603050405020304" pitchFamily="18" charset="0"/>
              </a:rPr>
              <a:t>: Prioritizing work-life balance and offering flexibility supports a positive relationship.</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tabLst>
                <a:tab pos="457200" algn="l"/>
              </a:tabLst>
            </a:pPr>
            <a:r>
              <a:rPr lang="en-GB" sz="1800" b="1" kern="0" dirty="0">
                <a:solidFill>
                  <a:srgbClr val="374151"/>
                </a:solidFill>
                <a:effectLst/>
                <a:latin typeface="Times New Roman" panose="02020603050405020304" pitchFamily="18" charset="0"/>
                <a:ea typeface="Times New Roman" panose="02020603050405020304" pitchFamily="18" charset="0"/>
                <a:cs typeface="Times New Roman" panose="02020603050405020304" pitchFamily="18" charset="0"/>
              </a:rPr>
              <a:t>Recognition and Rewards</a:t>
            </a:r>
            <a:r>
              <a:rPr lang="en-GB" sz="1800" kern="0" dirty="0">
                <a:solidFill>
                  <a:srgbClr val="374151"/>
                </a:solidFill>
                <a:effectLst/>
                <a:latin typeface="Times New Roman" panose="02020603050405020304" pitchFamily="18" charset="0"/>
                <a:ea typeface="Times New Roman" panose="02020603050405020304" pitchFamily="18" charset="0"/>
                <a:cs typeface="Times New Roman" panose="02020603050405020304" pitchFamily="18" charset="0"/>
              </a:rPr>
              <a:t>: Regular appreciation and rewards create a positive work environment and stronger relationships.</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Tree>
    <p:extLst>
      <p:ext uri="{BB962C8B-B14F-4D97-AF65-F5344CB8AC3E}">
        <p14:creationId xmlns:p14="http://schemas.microsoft.com/office/powerpoint/2010/main" val="143067253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3C0C3D-049A-DCC5-388D-E581F1953E5B}"/>
              </a:ext>
            </a:extLst>
          </p:cNvPr>
          <p:cNvSpPr>
            <a:spLocks noGrp="1"/>
          </p:cNvSpPr>
          <p:nvPr>
            <p:ph type="title"/>
          </p:nvPr>
        </p:nvSpPr>
        <p:spPr>
          <a:xfrm>
            <a:off x="1484310" y="250723"/>
            <a:ext cx="10018713" cy="1297857"/>
          </a:xfrm>
        </p:spPr>
        <p:txBody>
          <a:bodyPr>
            <a:normAutofit fontScale="90000"/>
          </a:bodyPr>
          <a:lstStyle/>
          <a:p>
            <a:r>
              <a:rPr lang="en-GB" sz="4000" b="1" dirty="0">
                <a:solidFill>
                  <a:srgbClr val="000000"/>
                </a:solidFill>
                <a:effectLst/>
                <a:latin typeface="Arial" panose="020B0604020202020204" pitchFamily="34" charset="0"/>
                <a:ea typeface="Arial" panose="020B0604020202020204" pitchFamily="34" charset="0"/>
              </a:rPr>
              <a:t>Use your personal experiences to outline some positive practice</a:t>
            </a:r>
            <a:br>
              <a:rPr lang="en-GB" sz="3600" dirty="0">
                <a:solidFill>
                  <a:srgbClr val="000000"/>
                </a:solidFill>
                <a:effectLst/>
                <a:latin typeface="Arial" panose="020B0604020202020204" pitchFamily="34" charset="0"/>
                <a:ea typeface="Arial" panose="020B0604020202020204" pitchFamily="34" charset="0"/>
              </a:rPr>
            </a:br>
            <a:endParaRPr lang="en-GB" dirty="0"/>
          </a:p>
        </p:txBody>
      </p:sp>
      <p:sp>
        <p:nvSpPr>
          <p:cNvPr id="3" name="Content Placeholder 2">
            <a:extLst>
              <a:ext uri="{FF2B5EF4-FFF2-40B4-BE49-F238E27FC236}">
                <a16:creationId xmlns:a16="http://schemas.microsoft.com/office/drawing/2014/main" id="{2F682427-1550-EE54-38E7-5CD059690779}"/>
              </a:ext>
            </a:extLst>
          </p:cNvPr>
          <p:cNvSpPr>
            <a:spLocks noGrp="1"/>
          </p:cNvSpPr>
          <p:nvPr>
            <p:ph idx="1"/>
          </p:nvPr>
        </p:nvSpPr>
        <p:spPr>
          <a:xfrm>
            <a:off x="1484310" y="1268361"/>
            <a:ext cx="10018713" cy="5338916"/>
          </a:xfrm>
        </p:spPr>
        <p:txBody>
          <a:bodyPr>
            <a:normAutofit/>
          </a:bodyPr>
          <a:lstStyle/>
          <a:p>
            <a:r>
              <a:rPr lang="en-GB" b="0" i="0" dirty="0">
                <a:solidFill>
                  <a:srgbClr val="374151"/>
                </a:solidFill>
                <a:effectLst/>
                <a:latin typeface="Söhne"/>
              </a:rPr>
              <a:t>Based on my personal experience, one of the key factors that can greatly influence a positive relationship between the employer and the employee is open communication and regular feedback. When employers foster an environment where employees feel comfortable expressing their thoughts, concerns, and ideas, it leads to increased engagement, trust, and a sense of belonging.</a:t>
            </a:r>
          </a:p>
          <a:p>
            <a:r>
              <a:rPr lang="en-GB" dirty="0">
                <a:solidFill>
                  <a:srgbClr val="374151"/>
                </a:solidFill>
                <a:latin typeface="Söhne"/>
              </a:rPr>
              <a:t>C</a:t>
            </a:r>
            <a:r>
              <a:rPr lang="en-GB" b="0" i="0" dirty="0">
                <a:solidFill>
                  <a:srgbClr val="374151"/>
                </a:solidFill>
                <a:effectLst/>
                <a:latin typeface="Söhne"/>
              </a:rPr>
              <a:t>reating a safe and inclusive culture, recognizing and rewarding employees, and supporting their professional development are essential factors that can contribute to a positive relationship between employers and employees.</a:t>
            </a:r>
          </a:p>
          <a:p>
            <a:r>
              <a:rPr lang="en-GB" dirty="0">
                <a:solidFill>
                  <a:srgbClr val="374151"/>
                </a:solidFill>
                <a:latin typeface="Söhne"/>
              </a:rPr>
              <a:t>For example, at my current job employees are provided with training, and are allowed choice the job they want to do. Weekly, my line manager provides me feedback and asks me about any concerns, or thoughts I have. </a:t>
            </a:r>
            <a:endParaRPr lang="en-GB" dirty="0"/>
          </a:p>
        </p:txBody>
      </p:sp>
    </p:spTree>
    <p:extLst>
      <p:ext uri="{BB962C8B-B14F-4D97-AF65-F5344CB8AC3E}">
        <p14:creationId xmlns:p14="http://schemas.microsoft.com/office/powerpoint/2010/main" val="428705564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66C380-6C6B-B6A0-9124-2F2C598EB02A}"/>
              </a:ext>
            </a:extLst>
          </p:cNvPr>
          <p:cNvSpPr>
            <a:spLocks noGrp="1"/>
          </p:cNvSpPr>
          <p:nvPr>
            <p:ph type="title"/>
          </p:nvPr>
        </p:nvSpPr>
        <p:spPr>
          <a:xfrm>
            <a:off x="1484311" y="68827"/>
            <a:ext cx="10018713" cy="1150374"/>
          </a:xfrm>
        </p:spPr>
        <p:txBody>
          <a:bodyPr/>
          <a:lstStyle/>
          <a:p>
            <a:r>
              <a:rPr lang="en-GB" b="1" dirty="0"/>
              <a:t>Conclusion</a:t>
            </a:r>
          </a:p>
        </p:txBody>
      </p:sp>
      <p:sp>
        <p:nvSpPr>
          <p:cNvPr id="9" name="Content Placeholder 8">
            <a:extLst>
              <a:ext uri="{FF2B5EF4-FFF2-40B4-BE49-F238E27FC236}">
                <a16:creationId xmlns:a16="http://schemas.microsoft.com/office/drawing/2014/main" id="{5C14DD75-FA1C-55C3-A538-915756519280}"/>
              </a:ext>
            </a:extLst>
          </p:cNvPr>
          <p:cNvSpPr>
            <a:spLocks noGrp="1"/>
          </p:cNvSpPr>
          <p:nvPr>
            <p:ph idx="1"/>
          </p:nvPr>
        </p:nvSpPr>
        <p:spPr>
          <a:xfrm>
            <a:off x="1278193" y="1484671"/>
            <a:ext cx="10588623" cy="4876799"/>
          </a:xfrm>
        </p:spPr>
        <p:txBody>
          <a:bodyPr>
            <a:normAutofit/>
          </a:bodyPr>
          <a:lstStyle/>
          <a:p>
            <a:pPr marL="0" indent="0">
              <a:buNone/>
            </a:pPr>
            <a:r>
              <a:rPr lang="en-GB" b="0" i="0" dirty="0">
                <a:solidFill>
                  <a:srgbClr val="374151"/>
                </a:solidFill>
                <a:effectLst/>
                <a:latin typeface="Söhne"/>
              </a:rPr>
              <a:t>Human Resource professionals play a vital role in managing an organization's workforce and ensuring its success. Their expertise in areas such as hiring, training, and employee relations helps create a positive work environment conducive to growth and productivity. One of the key objectives of HR professionals is to foster positive engagement among employees. Positive engagement refers to the level of commitment, motivation, and satisfaction individuals have in their work. When employees are positively engaged, they are more likely to contribute their best efforts, embrace challenges, and strive for excellence.</a:t>
            </a:r>
            <a:endParaRPr lang="en-GB"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Tree>
    <p:extLst>
      <p:ext uri="{BB962C8B-B14F-4D97-AF65-F5344CB8AC3E}">
        <p14:creationId xmlns:p14="http://schemas.microsoft.com/office/powerpoint/2010/main" val="243313246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58F4FA-70D9-699D-A092-0F4999194554}"/>
              </a:ext>
            </a:extLst>
          </p:cNvPr>
          <p:cNvSpPr>
            <a:spLocks noGrp="1"/>
          </p:cNvSpPr>
          <p:nvPr>
            <p:ph type="title"/>
          </p:nvPr>
        </p:nvSpPr>
        <p:spPr>
          <a:xfrm>
            <a:off x="1444982" y="190500"/>
            <a:ext cx="10018713" cy="808703"/>
          </a:xfrm>
        </p:spPr>
        <p:txBody>
          <a:bodyPr/>
          <a:lstStyle/>
          <a:p>
            <a:r>
              <a:rPr lang="en-GB" b="1" dirty="0"/>
              <a:t>References</a:t>
            </a:r>
          </a:p>
        </p:txBody>
      </p:sp>
      <p:sp>
        <p:nvSpPr>
          <p:cNvPr id="3" name="Content Placeholder 2">
            <a:extLst>
              <a:ext uri="{FF2B5EF4-FFF2-40B4-BE49-F238E27FC236}">
                <a16:creationId xmlns:a16="http://schemas.microsoft.com/office/drawing/2014/main" id="{E5D96515-2A0D-ED22-08A9-28497E57A9F6}"/>
              </a:ext>
            </a:extLst>
          </p:cNvPr>
          <p:cNvSpPr>
            <a:spLocks noGrp="1"/>
          </p:cNvSpPr>
          <p:nvPr>
            <p:ph idx="1"/>
          </p:nvPr>
        </p:nvSpPr>
        <p:spPr>
          <a:xfrm>
            <a:off x="1444983" y="1494503"/>
            <a:ext cx="10018713" cy="4768645"/>
          </a:xfrm>
        </p:spPr>
        <p:txBody>
          <a:bodyPr>
            <a:normAutofit lnSpcReduction="10000"/>
          </a:bodyPr>
          <a:lstStyle/>
          <a:p>
            <a:pPr>
              <a:lnSpc>
                <a:spcPct val="107000"/>
              </a:lnSpc>
              <a:spcAft>
                <a:spcPts val="800"/>
              </a:spcAft>
            </a:pPr>
            <a:r>
              <a:rPr lang="en-GB" sz="1800" kern="100" dirty="0">
                <a:latin typeface="Times New Roman" panose="02020603050405020304" pitchFamily="18" charset="0"/>
                <a:ea typeface="Calibri" panose="020F0502020204030204" pitchFamily="34" charset="0"/>
                <a:cs typeface="Times New Roman" panose="02020603050405020304" pitchFamily="18" charset="0"/>
              </a:rPr>
              <a:t>1</a:t>
            </a:r>
            <a:r>
              <a:rPr lang="en-GB" sz="1800" kern="100" dirty="0">
                <a:effectLst/>
                <a:latin typeface="Times New Roman" panose="02020603050405020304" pitchFamily="18" charset="0"/>
                <a:ea typeface="Calibri" panose="020F0502020204030204" pitchFamily="34" charset="0"/>
                <a:cs typeface="Times New Roman" panose="02020603050405020304" pitchFamily="18" charset="0"/>
              </a:rPr>
              <a:t>. Boswell, W.R., </a:t>
            </a:r>
            <a:r>
              <a:rPr lang="en-GB" sz="1800" kern="100" dirty="0" err="1">
                <a:effectLst/>
                <a:latin typeface="Times New Roman" panose="02020603050405020304" pitchFamily="18" charset="0"/>
                <a:ea typeface="Calibri" panose="020F0502020204030204" pitchFamily="34" charset="0"/>
                <a:cs typeface="Times New Roman" panose="02020603050405020304" pitchFamily="18" charset="0"/>
              </a:rPr>
              <a:t>Roehling</a:t>
            </a:r>
            <a:r>
              <a:rPr lang="en-GB" sz="1800" kern="100" dirty="0">
                <a:effectLst/>
                <a:latin typeface="Times New Roman" panose="02020603050405020304" pitchFamily="18" charset="0"/>
                <a:ea typeface="Calibri" panose="020F0502020204030204" pitchFamily="34" charset="0"/>
                <a:cs typeface="Times New Roman" panose="02020603050405020304" pitchFamily="18" charset="0"/>
              </a:rPr>
              <a:t>, M.V., </a:t>
            </a:r>
            <a:r>
              <a:rPr lang="en-GB" sz="1800" kern="100" dirty="0" err="1">
                <a:effectLst/>
                <a:latin typeface="Times New Roman" panose="02020603050405020304" pitchFamily="18" charset="0"/>
                <a:ea typeface="Calibri" panose="020F0502020204030204" pitchFamily="34" charset="0"/>
                <a:cs typeface="Times New Roman" panose="02020603050405020304" pitchFamily="18" charset="0"/>
              </a:rPr>
              <a:t>LePine</a:t>
            </a:r>
            <a:r>
              <a:rPr lang="en-GB" sz="1800" kern="100" dirty="0">
                <a:effectLst/>
                <a:latin typeface="Times New Roman" panose="02020603050405020304" pitchFamily="18" charset="0"/>
                <a:ea typeface="Calibri" panose="020F0502020204030204" pitchFamily="34" charset="0"/>
                <a:cs typeface="Times New Roman" panose="02020603050405020304" pitchFamily="18" charset="0"/>
              </a:rPr>
              <a:t>, M.A. and Moynihan, L.M. (2003). Individual Job-Choice Decisions and the Impact of Job Attributes and Recruitment Practices: </a:t>
            </a:r>
            <a:r>
              <a:rPr lang="en-GB" sz="1800" i="1" kern="100" dirty="0">
                <a:effectLst/>
                <a:latin typeface="Times New Roman" panose="02020603050405020304" pitchFamily="18" charset="0"/>
                <a:ea typeface="Calibri" panose="020F0502020204030204" pitchFamily="34" charset="0"/>
                <a:cs typeface="Times New Roman" panose="02020603050405020304" pitchFamily="18" charset="0"/>
              </a:rPr>
              <a:t>A longitudinal field study</a:t>
            </a:r>
            <a:r>
              <a:rPr lang="en-GB" sz="1800" kern="100" dirty="0">
                <a:effectLst/>
                <a:latin typeface="Times New Roman" panose="02020603050405020304" pitchFamily="18" charset="0"/>
                <a:ea typeface="Calibri" panose="020F0502020204030204" pitchFamily="34" charset="0"/>
                <a:cs typeface="Times New Roman" panose="02020603050405020304" pitchFamily="18" charset="0"/>
              </a:rPr>
              <a:t>.</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kern="100" dirty="0">
                <a:latin typeface="Times New Roman" panose="02020603050405020304" pitchFamily="18" charset="0"/>
                <a:ea typeface="Calibri" panose="020F0502020204030204" pitchFamily="34" charset="0"/>
                <a:cs typeface="Times New Roman" panose="02020603050405020304" pitchFamily="18" charset="0"/>
              </a:rPr>
              <a:t>2</a:t>
            </a:r>
            <a:r>
              <a:rPr lang="en-GB" sz="1800" kern="100" dirty="0">
                <a:effectLst/>
                <a:latin typeface="Times New Roman" panose="02020603050405020304" pitchFamily="18" charset="0"/>
                <a:ea typeface="Calibri" panose="020F0502020204030204" pitchFamily="34" charset="0"/>
                <a:cs typeface="Times New Roman" panose="02020603050405020304" pitchFamily="18" charset="0"/>
              </a:rPr>
              <a:t>. </a:t>
            </a:r>
            <a:r>
              <a:rPr lang="en-GB" sz="1800" kern="100" dirty="0" err="1">
                <a:effectLst/>
                <a:latin typeface="Times New Roman" panose="02020603050405020304" pitchFamily="18" charset="0"/>
                <a:ea typeface="Calibri" panose="020F0502020204030204" pitchFamily="34" charset="0"/>
                <a:cs typeface="Times New Roman" panose="02020603050405020304" pitchFamily="18" charset="0"/>
              </a:rPr>
              <a:t>Breaugh</a:t>
            </a:r>
            <a:r>
              <a:rPr lang="en-GB" sz="1800" kern="100" dirty="0">
                <a:effectLst/>
                <a:latin typeface="Times New Roman" panose="02020603050405020304" pitchFamily="18" charset="0"/>
                <a:ea typeface="Calibri" panose="020F0502020204030204" pitchFamily="34" charset="0"/>
                <a:cs typeface="Times New Roman" panose="02020603050405020304" pitchFamily="18" charset="0"/>
              </a:rPr>
              <a:t>, J.A. and Starke, M. (2000). Research on Employee Recruitment: So many studies, so many remaining questions. </a:t>
            </a:r>
            <a:r>
              <a:rPr lang="en-GB" sz="1800" i="1" kern="100" dirty="0">
                <a:effectLst/>
                <a:latin typeface="Times New Roman" panose="02020603050405020304" pitchFamily="18" charset="0"/>
                <a:ea typeface="Calibri" panose="020F0502020204030204" pitchFamily="34" charset="0"/>
                <a:cs typeface="Times New Roman" panose="02020603050405020304" pitchFamily="18" charset="0"/>
              </a:rPr>
              <a:t>Journal of Management</a:t>
            </a:r>
            <a:r>
              <a:rPr lang="en-GB" sz="1800" i="1" kern="100" dirty="0">
                <a:latin typeface="Times New Roman" panose="02020603050405020304" pitchFamily="18" charset="0"/>
                <a:ea typeface="Calibri" panose="020F0502020204030204" pitchFamily="34" charset="0"/>
                <a:cs typeface="Times New Roman" panose="02020603050405020304" pitchFamily="18" charset="0"/>
              </a:rPr>
              <a:t>.</a:t>
            </a:r>
          </a:p>
          <a:p>
            <a:pPr>
              <a:lnSpc>
                <a:spcPct val="107000"/>
              </a:lnSpc>
              <a:spcAft>
                <a:spcPts val="800"/>
              </a:spcAft>
            </a:pPr>
            <a:r>
              <a:rPr lang="en-GB" sz="1800" kern="100" dirty="0">
                <a:latin typeface="Times New Roman" panose="02020603050405020304" pitchFamily="18" charset="0"/>
                <a:ea typeface="Calibri" panose="020F0502020204030204" pitchFamily="34" charset="0"/>
                <a:cs typeface="Times New Roman" panose="02020603050405020304" pitchFamily="18" charset="0"/>
              </a:rPr>
              <a:t>3</a:t>
            </a:r>
            <a:r>
              <a:rPr lang="en-GB" sz="1800" kern="100" dirty="0">
                <a:effectLst/>
                <a:latin typeface="Times New Roman" panose="02020603050405020304" pitchFamily="18" charset="0"/>
                <a:ea typeface="Calibri" panose="020F0502020204030204" pitchFamily="34" charset="0"/>
                <a:cs typeface="Times New Roman" panose="02020603050405020304" pitchFamily="18" charset="0"/>
              </a:rPr>
              <a:t>.How to Reference CIPD Profession Map. October 22nd,Mason.(2019) www.cipdassignments.com.</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kern="100" dirty="0">
                <a:effectLst/>
                <a:latin typeface="Times New Roman" panose="02020603050405020304" pitchFamily="18" charset="0"/>
                <a:ea typeface="Calibri" panose="020F0502020204030204" pitchFamily="34" charset="0"/>
                <a:cs typeface="Times New Roman" panose="02020603050405020304" pitchFamily="18" charset="0"/>
              </a:rPr>
              <a:t>4. Honeycutt, T.L. and Rosen, B. (1997) Family Friendly Human Resource Policies, Salary Levels, and Salient Identity as Predictors of Organizational Attraction. </a:t>
            </a:r>
            <a:r>
              <a:rPr lang="en-GB" sz="1800" i="1" kern="100" dirty="0">
                <a:effectLst/>
                <a:latin typeface="Times New Roman" panose="02020603050405020304" pitchFamily="18" charset="0"/>
                <a:ea typeface="Calibri" panose="020F0502020204030204" pitchFamily="34" charset="0"/>
                <a:cs typeface="Times New Roman" panose="02020603050405020304" pitchFamily="18" charset="0"/>
              </a:rPr>
              <a:t>Journal of Vocational </a:t>
            </a:r>
            <a:r>
              <a:rPr lang="en-GB" sz="1800" i="1" kern="100" dirty="0" err="1">
                <a:effectLst/>
                <a:latin typeface="Times New Roman" panose="02020603050405020304" pitchFamily="18" charset="0"/>
                <a:ea typeface="Calibri" panose="020F0502020204030204" pitchFamily="34" charset="0"/>
                <a:cs typeface="Times New Roman" panose="02020603050405020304" pitchFamily="18" charset="0"/>
              </a:rPr>
              <a:t>Behavior</a:t>
            </a:r>
            <a:r>
              <a:rPr lang="en-GB" sz="1800" i="1" kern="100" dirty="0">
                <a:latin typeface="Times New Roman" panose="02020603050405020304" pitchFamily="18" charset="0"/>
                <a:ea typeface="Calibri" panose="020F0502020204030204" pitchFamily="34" charset="0"/>
                <a:cs typeface="Times New Roman" panose="02020603050405020304" pitchFamily="18" charset="0"/>
              </a:rPr>
              <a:t>.</a:t>
            </a:r>
          </a:p>
          <a:p>
            <a:pPr>
              <a:lnSpc>
                <a:spcPct val="107000"/>
              </a:lnSpc>
              <a:spcAft>
                <a:spcPts val="800"/>
              </a:spcAft>
            </a:pPr>
            <a:r>
              <a:rPr lang="en-GB" sz="1800" kern="100" dirty="0">
                <a:effectLst/>
                <a:latin typeface="Times New Roman" panose="02020603050405020304" pitchFamily="18" charset="0"/>
                <a:ea typeface="Calibri" panose="020F0502020204030204" pitchFamily="34" charset="0"/>
                <a:cs typeface="Times New Roman" panose="02020603050405020304" pitchFamily="18" charset="0"/>
              </a:rPr>
              <a:t>5. </a:t>
            </a:r>
            <a:r>
              <a:rPr lang="en-GB" sz="1800" kern="100" dirty="0" err="1">
                <a:effectLst/>
                <a:latin typeface="Times New Roman" panose="02020603050405020304" pitchFamily="18" charset="0"/>
                <a:ea typeface="Calibri" panose="020F0502020204030204" pitchFamily="34" charset="0"/>
                <a:cs typeface="Times New Roman" panose="02020603050405020304" pitchFamily="18" charset="0"/>
              </a:rPr>
              <a:t>Lepak</a:t>
            </a:r>
            <a:r>
              <a:rPr lang="en-GB" sz="1800" kern="100" dirty="0">
                <a:effectLst/>
                <a:latin typeface="Times New Roman" panose="02020603050405020304" pitchFamily="18" charset="0"/>
                <a:ea typeface="Calibri" panose="020F0502020204030204" pitchFamily="34" charset="0"/>
                <a:cs typeface="Times New Roman" panose="02020603050405020304" pitchFamily="18" charset="0"/>
              </a:rPr>
              <a:t>, D.P. and Snell, S.A. (1998). Virtual HR: Strategic human resource management in the 21st century. </a:t>
            </a:r>
            <a:r>
              <a:rPr lang="en-GB" sz="1800" i="1" kern="100" dirty="0">
                <a:effectLst/>
                <a:latin typeface="Times New Roman" panose="02020603050405020304" pitchFamily="18" charset="0"/>
                <a:ea typeface="Calibri" panose="020F0502020204030204" pitchFamily="34" charset="0"/>
                <a:cs typeface="Times New Roman" panose="02020603050405020304" pitchFamily="18" charset="0"/>
              </a:rPr>
              <a:t>Human Resource Management Review</a:t>
            </a:r>
            <a:r>
              <a:rPr lang="en-GB" sz="1800" i="1" kern="100" dirty="0">
                <a:latin typeface="Times New Roman" panose="02020603050405020304" pitchFamily="18" charset="0"/>
                <a:ea typeface="Calibri" panose="020F0502020204030204" pitchFamily="34" charset="0"/>
                <a:cs typeface="Times New Roman" panose="02020603050405020304" pitchFamily="18" charset="0"/>
              </a:rPr>
              <a:t>.</a:t>
            </a:r>
            <a:r>
              <a:rPr lang="en-GB" sz="1800" kern="1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kern="100" dirty="0">
                <a:latin typeface="Times New Roman" panose="02020603050405020304" pitchFamily="18" charset="0"/>
                <a:ea typeface="Calibri" panose="020F0502020204030204" pitchFamily="34" charset="0"/>
                <a:cs typeface="Times New Roman" panose="02020603050405020304" pitchFamily="18" charset="0"/>
              </a:rPr>
              <a:t>6</a:t>
            </a:r>
            <a:r>
              <a:rPr lang="en-GB" sz="1800" kern="100" dirty="0">
                <a:effectLst/>
                <a:latin typeface="Times New Roman" panose="02020603050405020304" pitchFamily="18" charset="0"/>
                <a:ea typeface="Calibri" panose="020F0502020204030204" pitchFamily="34" charset="0"/>
                <a:cs typeface="Times New Roman" panose="02020603050405020304" pitchFamily="18" charset="0"/>
              </a:rPr>
              <a:t>. </a:t>
            </a:r>
            <a:r>
              <a:rPr lang="en-GB" sz="1800" i="1" kern="100" dirty="0">
                <a:effectLst/>
                <a:latin typeface="Times New Roman" panose="02020603050405020304" pitchFamily="18" charset="0"/>
                <a:ea typeface="Calibri" panose="020F0502020204030204" pitchFamily="34" charset="0"/>
                <a:cs typeface="Times New Roman" panose="02020603050405020304" pitchFamily="18" charset="0"/>
              </a:rPr>
              <a:t>The New HR Analytics</a:t>
            </a:r>
            <a:r>
              <a:rPr lang="en-GB" sz="1800" kern="100" dirty="0">
                <a:effectLst/>
                <a:latin typeface="Times New Roman" panose="02020603050405020304" pitchFamily="18" charset="0"/>
                <a:ea typeface="Calibri" panose="020F0502020204030204" pitchFamily="34" charset="0"/>
                <a:cs typeface="Times New Roman" panose="02020603050405020304" pitchFamily="18" charset="0"/>
              </a:rPr>
              <a:t> by John, W. Boudreau and Peter, M. Ramstad.</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kern="100" dirty="0">
                <a:latin typeface="Times New Roman" panose="02020603050405020304" pitchFamily="18" charset="0"/>
                <a:ea typeface="Calibri" panose="020F0502020204030204" pitchFamily="34" charset="0"/>
                <a:cs typeface="Times New Roman" panose="02020603050405020304" pitchFamily="18" charset="0"/>
              </a:rPr>
              <a:t>7</a:t>
            </a:r>
            <a:r>
              <a:rPr lang="en-GB" sz="1800" i="1" kern="100" dirty="0">
                <a:effectLst/>
                <a:latin typeface="Times New Roman" panose="02020603050405020304" pitchFamily="18" charset="0"/>
                <a:ea typeface="Calibri" panose="020F0502020204030204" pitchFamily="34" charset="0"/>
                <a:cs typeface="Times New Roman" panose="02020603050405020304" pitchFamily="18" charset="0"/>
              </a:rPr>
              <a:t>. The role of HR in corporate responsibility</a:t>
            </a:r>
            <a:r>
              <a:rPr lang="en-GB" sz="1800" kern="100" dirty="0">
                <a:effectLst/>
                <a:latin typeface="Times New Roman" panose="02020603050405020304" pitchFamily="18" charset="0"/>
                <a:ea typeface="Calibri" panose="020F0502020204030204" pitchFamily="34" charset="0"/>
                <a:cs typeface="Times New Roman" panose="02020603050405020304" pitchFamily="18" charset="0"/>
              </a:rPr>
              <a:t>. 01 Feb, (2013). </a:t>
            </a:r>
            <a:r>
              <a:rPr lang="en-GB" sz="1800" kern="100" dirty="0">
                <a:effectLst/>
                <a:latin typeface="Times New Roman" panose="02020603050405020304" pitchFamily="18" charset="0"/>
                <a:ea typeface="Calibri" panose="020F0502020204030204" pitchFamily="34" charset="0"/>
                <a:cs typeface="Times New Roman" panose="02020603050405020304" pitchFamily="18" charset="0"/>
                <a:hlinkClick r:id="rId2"/>
              </a:rPr>
              <a:t>www.cipd.org</a:t>
            </a:r>
            <a:r>
              <a:rPr lang="en-GB" sz="1800" kern="100" dirty="0">
                <a:effectLst/>
                <a:latin typeface="Times New Roman" panose="02020603050405020304" pitchFamily="18" charset="0"/>
                <a:ea typeface="Calibri" panose="020F0502020204030204" pitchFamily="34" charset="0"/>
                <a:cs typeface="Times New Roman" panose="02020603050405020304" pitchFamily="18" charset="0"/>
              </a:rPr>
              <a:t>.</a:t>
            </a:r>
          </a:p>
          <a:p>
            <a:pPr>
              <a:lnSpc>
                <a:spcPct val="107000"/>
              </a:lnSpc>
              <a:spcAft>
                <a:spcPts val="800"/>
              </a:spcAft>
            </a:pPr>
            <a:r>
              <a:rPr lang="en-GB" sz="1800" kern="100" dirty="0">
                <a:latin typeface="Times New Roman" panose="02020603050405020304" pitchFamily="18" charset="0"/>
                <a:ea typeface="Calibri" panose="020F0502020204030204" pitchFamily="34" charset="0"/>
                <a:cs typeface="Times New Roman" panose="02020603050405020304" pitchFamily="18" charset="0"/>
              </a:rPr>
              <a:t>8</a:t>
            </a:r>
            <a:r>
              <a:rPr lang="en-GB" sz="1800" i="1" kern="100" dirty="0">
                <a:effectLst/>
                <a:latin typeface="Times New Roman" panose="02020603050405020304" pitchFamily="18" charset="0"/>
                <a:ea typeface="Calibri" panose="020F0502020204030204" pitchFamily="34" charset="0"/>
                <a:cs typeface="Times New Roman" panose="02020603050405020304" pitchFamily="18" charset="0"/>
              </a:rPr>
              <a:t>. Why We Hate HR</a:t>
            </a:r>
            <a:r>
              <a:rPr lang="en-GB" sz="1800" kern="100" dirty="0">
                <a:effectLst/>
                <a:latin typeface="Times New Roman" panose="02020603050405020304" pitchFamily="18" charset="0"/>
                <a:ea typeface="Calibri" panose="020F0502020204030204" pitchFamily="34" charset="0"/>
                <a:cs typeface="Times New Roman" panose="02020603050405020304" pitchFamily="18" charset="0"/>
              </a:rPr>
              <a:t>. Keith H. Hammonds. Aug, (2005).</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endParaRPr lang="en-GB" dirty="0"/>
          </a:p>
        </p:txBody>
      </p:sp>
    </p:spTree>
    <p:extLst>
      <p:ext uri="{BB962C8B-B14F-4D97-AF65-F5344CB8AC3E}">
        <p14:creationId xmlns:p14="http://schemas.microsoft.com/office/powerpoint/2010/main" val="3813866732"/>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Parallax">
  <a:themeElements>
    <a:clrScheme name="Parallax">
      <a:dk1>
        <a:sysClr val="windowText" lastClr="000000"/>
      </a:dk1>
      <a:lt1>
        <a:sysClr val="window" lastClr="FFFFFF"/>
      </a:lt1>
      <a:dk2>
        <a:srgbClr val="212121"/>
      </a:dk2>
      <a:lt2>
        <a:srgbClr val="CDD0D1"/>
      </a:lt2>
      <a:accent1>
        <a:srgbClr val="30ACEC"/>
      </a:accent1>
      <a:accent2>
        <a:srgbClr val="80C34F"/>
      </a:accent2>
      <a:accent3>
        <a:srgbClr val="E29D3E"/>
      </a:accent3>
      <a:accent4>
        <a:srgbClr val="D64A3B"/>
      </a:accent4>
      <a:accent5>
        <a:srgbClr val="D64787"/>
      </a:accent5>
      <a:accent6>
        <a:srgbClr val="A666E1"/>
      </a:accent6>
      <a:hlink>
        <a:srgbClr val="3085ED"/>
      </a:hlink>
      <a:folHlink>
        <a:srgbClr val="82B6F4"/>
      </a:folHlink>
    </a:clrScheme>
    <a:fontScheme name="Parallax">
      <a:majorFont>
        <a:latin typeface="Corbel" panose="020B0503020204020204"/>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orbel" panose="020B0503020204020204"/>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Parallax">
      <a:fillStyleLst>
        <a:solidFill>
          <a:schemeClr val="phClr"/>
        </a:solidFill>
        <a:gradFill rotWithShape="1">
          <a:gsLst>
            <a:gs pos="0">
              <a:schemeClr val="phClr">
                <a:tint val="60000"/>
                <a:lumMod val="104000"/>
              </a:schemeClr>
            </a:gs>
            <a:gs pos="100000">
              <a:schemeClr val="phClr">
                <a:tint val="84000"/>
              </a:schemeClr>
            </a:gs>
          </a:gsLst>
          <a:lin ang="5400000" scaled="0"/>
        </a:gradFill>
        <a:gradFill rotWithShape="1">
          <a:gsLst>
            <a:gs pos="0">
              <a:schemeClr val="phClr">
                <a:tint val="96000"/>
                <a:lumMod val="102000"/>
              </a:schemeClr>
            </a:gs>
            <a:gs pos="100000">
              <a:schemeClr val="phClr">
                <a:shade val="88000"/>
                <a:lumMod val="94000"/>
              </a:schemeClr>
            </a:gs>
          </a:gsLst>
          <a:path path="circle">
            <a:fillToRect l="50000" t="100000" r="100000" b="50000"/>
          </a:path>
        </a:gradFill>
      </a:fillStyleLst>
      <a:lnStyleLst>
        <a:ln w="9525" cap="rnd" cmpd="sng" algn="ctr">
          <a:solidFill>
            <a:schemeClr val="phClr">
              <a:tint val="6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reflection blurRad="12700" stA="26000" endPos="32000" dist="12700" dir="5400000" sy="-100000" rotWithShape="0"/>
          </a:effectLst>
        </a:effectStyle>
        <a:effectStyle>
          <a:effectLst>
            <a:outerShdw blurRad="38100" dist="25400" dir="5400000" rotWithShape="0">
              <a:srgbClr val="000000">
                <a:alpha val="64000"/>
              </a:srgbClr>
            </a:outerShdw>
          </a:effectLst>
          <a:scene3d>
            <a:camera prst="orthographicFront">
              <a:rot lat="0" lon="0" rev="0"/>
            </a:camera>
            <a:lightRig rig="threePt" dir="tl">
              <a:rot lat="0" lon="0" rev="1200000"/>
            </a:lightRig>
          </a:scene3d>
          <a:sp3d>
            <a:bevelT w="25400" h="12700"/>
          </a:sp3d>
        </a:effectStyle>
      </a:effectStyleLst>
      <a:bgFillStyleLst>
        <a:solidFill>
          <a:schemeClr val="phClr"/>
        </a:solidFill>
        <a:gradFill rotWithShape="1">
          <a:gsLst>
            <a:gs pos="0">
              <a:schemeClr val="phClr">
                <a:tint val="90000"/>
                <a:lumMod val="110000"/>
              </a:schemeClr>
            </a:gs>
            <a:gs pos="100000">
              <a:schemeClr val="phClr">
                <a:shade val="64000"/>
                <a:lumMod val="98000"/>
              </a:schemeClr>
            </a:gs>
          </a:gsLst>
          <a:lin ang="5400000" scaled="0"/>
        </a:gradFill>
        <a:blipFill rotWithShape="1">
          <a:blip xmlns:r="http://schemas.openxmlformats.org/officeDocument/2006/relationships" r:embed="rId1">
            <a:duotone>
              <a:schemeClr val="phClr">
                <a:shade val="76000"/>
                <a:satMod val="180000"/>
              </a:schemeClr>
              <a:schemeClr val="phClr">
                <a:tint val="80000"/>
                <a:satMod val="120000"/>
                <a:lumMod val="180000"/>
              </a:schemeClr>
            </a:duotone>
          </a:blip>
          <a:stretch/>
        </a:blipFill>
      </a:bgFillStyleLst>
    </a:fmtScheme>
  </a:themeElements>
  <a:objectDefaults/>
  <a:extraClrSchemeLst/>
  <a:extLst>
    <a:ext uri="{05A4C25C-085E-4340-85A3-A5531E510DB2}">
      <thm15:themeFamily xmlns:thm15="http://schemas.microsoft.com/office/thememl/2012/main" name="Parallax" id="{3388167B-A2EB-4685-9635-1831D9AEF8C4}" vid="{4F7A876A-7598-49CA-AFC8-8EDA2551E4A7}"/>
    </a:ext>
  </a:extLst>
</a:theme>
</file>

<file path=docProps/app.xml><?xml version="1.0" encoding="utf-8"?>
<Properties xmlns="http://schemas.openxmlformats.org/officeDocument/2006/extended-properties" xmlns:vt="http://schemas.openxmlformats.org/officeDocument/2006/docPropsVTypes">
  <Template>TM03457496[[fn=Parallax]]</Template>
  <TotalTime>0</TotalTime>
  <Words>1418</Words>
  <Application>Microsoft Office PowerPoint</Application>
  <PresentationFormat>Widescreen</PresentationFormat>
  <Paragraphs>81</Paragraphs>
  <Slides>11</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11</vt:i4>
      </vt:variant>
    </vt:vector>
  </HeadingPairs>
  <TitlesOfParts>
    <vt:vector size="18" baseType="lpstr">
      <vt:lpstr>Arial</vt:lpstr>
      <vt:lpstr>Calibri</vt:lpstr>
      <vt:lpstr>Corbel</vt:lpstr>
      <vt:lpstr>Söhne</vt:lpstr>
      <vt:lpstr>Symbol</vt:lpstr>
      <vt:lpstr>Times New Roman</vt:lpstr>
      <vt:lpstr>Parallax</vt:lpstr>
      <vt:lpstr>Assessment Component 1  </vt:lpstr>
      <vt:lpstr>Introduction </vt:lpstr>
      <vt:lpstr>What is the role of a Human Resources professional? </vt:lpstr>
      <vt:lpstr>  Job responsibilities and functional areas of HR manager  </vt:lpstr>
      <vt:lpstr>Values Promoted by HR professionals </vt:lpstr>
      <vt:lpstr>CIPD Profession Map</vt:lpstr>
      <vt:lpstr>  Types of Relationship between  the Employer and Employee   </vt:lpstr>
      <vt:lpstr>How to build a positive relationship between the employer and the employee? </vt:lpstr>
      <vt:lpstr>Use your personal experiences to outline some positive practice </vt:lpstr>
      <vt:lpstr>Conclusion</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Human Resources importance</dc:title>
  <dc:creator>Elena Turcanu</dc:creator>
  <cp:lastModifiedBy>Elena Turcanu</cp:lastModifiedBy>
  <cp:revision>1</cp:revision>
  <dcterms:created xsi:type="dcterms:W3CDTF">2023-06-21T14:56:26Z</dcterms:created>
  <dcterms:modified xsi:type="dcterms:W3CDTF">2023-06-24T07:01:09Z</dcterms:modified>
</cp:coreProperties>
</file>