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63"/>
  </p:notesMasterIdLst>
  <p:sldIdLst>
    <p:sldId id="256" r:id="rId3"/>
    <p:sldId id="320" r:id="rId4"/>
    <p:sldId id="304" r:id="rId5"/>
    <p:sldId id="260" r:id="rId6"/>
    <p:sldId id="321" r:id="rId7"/>
    <p:sldId id="322" r:id="rId8"/>
    <p:sldId id="259" r:id="rId9"/>
    <p:sldId id="302" r:id="rId10"/>
    <p:sldId id="265" r:id="rId11"/>
    <p:sldId id="293" r:id="rId12"/>
    <p:sldId id="294" r:id="rId13"/>
    <p:sldId id="288" r:id="rId14"/>
    <p:sldId id="292" r:id="rId15"/>
    <p:sldId id="300" r:id="rId16"/>
    <p:sldId id="301" r:id="rId17"/>
    <p:sldId id="296" r:id="rId18"/>
    <p:sldId id="267" r:id="rId19"/>
    <p:sldId id="272" r:id="rId20"/>
    <p:sldId id="323" r:id="rId21"/>
    <p:sldId id="324" r:id="rId22"/>
    <p:sldId id="325" r:id="rId23"/>
    <p:sldId id="326" r:id="rId24"/>
    <p:sldId id="327" r:id="rId25"/>
    <p:sldId id="328" r:id="rId26"/>
    <p:sldId id="329" r:id="rId27"/>
    <p:sldId id="330" r:id="rId28"/>
    <p:sldId id="331" r:id="rId29"/>
    <p:sldId id="332" r:id="rId30"/>
    <p:sldId id="333" r:id="rId31"/>
    <p:sldId id="334" r:id="rId32"/>
    <p:sldId id="335" r:id="rId33"/>
    <p:sldId id="336" r:id="rId34"/>
    <p:sldId id="337" r:id="rId35"/>
    <p:sldId id="338" r:id="rId36"/>
    <p:sldId id="339" r:id="rId37"/>
    <p:sldId id="340" r:id="rId38"/>
    <p:sldId id="341" r:id="rId39"/>
    <p:sldId id="342" r:id="rId40"/>
    <p:sldId id="343" r:id="rId41"/>
    <p:sldId id="344" r:id="rId42"/>
    <p:sldId id="345" r:id="rId43"/>
    <p:sldId id="346" r:id="rId44"/>
    <p:sldId id="347" r:id="rId45"/>
    <p:sldId id="348" r:id="rId46"/>
    <p:sldId id="295" r:id="rId47"/>
    <p:sldId id="303" r:id="rId48"/>
    <p:sldId id="309" r:id="rId49"/>
    <p:sldId id="308" r:id="rId50"/>
    <p:sldId id="307" r:id="rId51"/>
    <p:sldId id="306" r:id="rId52"/>
    <p:sldId id="312" r:id="rId53"/>
    <p:sldId id="273" r:id="rId54"/>
    <p:sldId id="289" r:id="rId55"/>
    <p:sldId id="349" r:id="rId56"/>
    <p:sldId id="350" r:id="rId57"/>
    <p:sldId id="278" r:id="rId58"/>
    <p:sldId id="274" r:id="rId59"/>
    <p:sldId id="275" r:id="rId60"/>
    <p:sldId id="276" r:id="rId61"/>
    <p:sldId id="351"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AC4042-888D-F841-A75A-3CCAE1421CD6}" type="datetimeFigureOut">
              <a:rPr lang="en-US" smtClean="0"/>
              <a:t>5/9/20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850CD-183D-6749-B79E-C51521360806}" type="slidenum">
              <a:rPr lang="en-US" smtClean="0"/>
              <a:t>‹#›</a:t>
            </a:fld>
            <a:endParaRPr lang="en-US"/>
          </a:p>
        </p:txBody>
      </p:sp>
    </p:spTree>
    <p:extLst>
      <p:ext uri="{BB962C8B-B14F-4D97-AF65-F5344CB8AC3E}">
        <p14:creationId xmlns:p14="http://schemas.microsoft.com/office/powerpoint/2010/main" val="3385154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today’s training session, I will be primarily focusing on supporting children with communication difficulties by providing a detailed insight into some best practice approaches as recommended by the Department for Education.</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2</a:t>
            </a:fld>
            <a:endParaRPr lang="en-US"/>
          </a:p>
        </p:txBody>
      </p:sp>
    </p:spTree>
    <p:extLst>
      <p:ext uri="{BB962C8B-B14F-4D97-AF65-F5344CB8AC3E}">
        <p14:creationId xmlns:p14="http://schemas.microsoft.com/office/powerpoint/2010/main" val="2979914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Children with autism do not always respond to traditional teaching approaches which extensively rely on auditory direction. As a result children with autism do not typically respond respectively and as a result get lost in class missing the opportunity to learn. </a:t>
            </a:r>
          </a:p>
          <a:p>
            <a:pPr marL="171450" indent="-171450">
              <a:buFont typeface="Arial" panose="020B0604020202020204" pitchFamily="34" charset="0"/>
              <a:buChar char="•"/>
            </a:pPr>
            <a:r>
              <a:rPr lang="en-GB"/>
              <a:t>As autism is a spectrum disorder, it encompasses a wide variety of abilities and needs.</a:t>
            </a:r>
          </a:p>
          <a:p>
            <a:pPr marL="171450" indent="-171450">
              <a:buFont typeface="Arial" panose="020B0604020202020204" pitchFamily="34" charset="0"/>
              <a:buChar char="•"/>
            </a:pPr>
            <a:r>
              <a:rPr lang="en-GB"/>
              <a:t>Therefore, not all children respond to copious amounts of auditory directions.</a:t>
            </a:r>
          </a:p>
          <a:p>
            <a:pPr marL="171450" indent="-171450">
              <a:buFont typeface="Arial" panose="020B0604020202020204" pitchFamily="34" charset="0"/>
              <a:buChar char="•"/>
            </a:pPr>
            <a:r>
              <a:rPr lang="en-GB"/>
              <a:t>To overcome this, researches identified a need to source alternative strategies to support the learning and development of communication for children with autism.</a:t>
            </a:r>
          </a:p>
          <a:p>
            <a:pPr marL="171450" indent="-171450">
              <a:buFont typeface="Arial" panose="020B0604020202020204" pitchFamily="34" charset="0"/>
              <a:buChar char="•"/>
            </a:pPr>
            <a:r>
              <a:rPr lang="en-GB"/>
              <a:t>As a result, visual strategies were identified as being particularly beneficial for primary school children.</a:t>
            </a:r>
          </a:p>
          <a:p>
            <a:pPr marL="171450" indent="-171450">
              <a:buFont typeface="Arial" panose="020B0604020202020204" pitchFamily="34" charset="0"/>
              <a:buChar char="•"/>
            </a:pPr>
            <a:r>
              <a:rPr lang="en-GB"/>
              <a:t>There are several types of visual support structures which can be adapted for use in the school and home environment, of which include visual timetables and mind maps.</a:t>
            </a:r>
          </a:p>
          <a:p>
            <a:pPr marL="171450" indent="-171450">
              <a:buFont typeface="Arial" panose="020B0604020202020204" pitchFamily="34" charset="0"/>
              <a:buChar char="•"/>
            </a:pPr>
            <a:r>
              <a:rPr lang="en-GB"/>
              <a:t>Both of which are to be the focus of input for my part in today’s training session. </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4</a:t>
            </a:fld>
            <a:endParaRPr lang="en-US"/>
          </a:p>
        </p:txBody>
      </p:sp>
    </p:spTree>
    <p:extLst>
      <p:ext uri="{BB962C8B-B14F-4D97-AF65-F5344CB8AC3E}">
        <p14:creationId xmlns:p14="http://schemas.microsoft.com/office/powerpoint/2010/main" val="3832339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a:t>Some children with autism process visual information easier when compared to other forms of communication.</a:t>
            </a:r>
          </a:p>
          <a:p>
            <a:pPr marL="171450" indent="-171450">
              <a:buFont typeface="Arial" panose="020B0604020202020204" pitchFamily="34" charset="0"/>
              <a:buChar char="•"/>
            </a:pPr>
            <a:r>
              <a:rPr lang="en-GB" sz="1200"/>
              <a:t>As a result, researchers identified how utilising visual supports, can successfully assist children with autism in the classroom.</a:t>
            </a:r>
          </a:p>
          <a:p>
            <a:pPr marL="171450" indent="-171450">
              <a:buFont typeface="Arial" panose="020B0604020202020204" pitchFamily="34" charset="0"/>
              <a:buChar char="•"/>
            </a:pPr>
            <a:r>
              <a:rPr lang="en-GB" sz="1200"/>
              <a:t>Visual supports are primarily used to enhance language comprehension, prepare for changes within the classroom environment and assist in the completion of definitive tasks in any natural setting.</a:t>
            </a:r>
          </a:p>
          <a:p>
            <a:pPr marL="171450" indent="-171450">
              <a:buFont typeface="Arial" panose="020B0604020202020204" pitchFamily="34" charset="0"/>
              <a:buChar char="•"/>
            </a:pPr>
            <a:r>
              <a:rPr lang="en-GB" sz="1200"/>
              <a:t>There are several different forms of visual support structures which can be utilised by teachers of primary aged school children, affected with autism.</a:t>
            </a:r>
          </a:p>
          <a:p>
            <a:pPr marL="171450" indent="-171450">
              <a:buFont typeface="Arial" panose="020B0604020202020204" pitchFamily="34" charset="0"/>
              <a:buChar char="•"/>
            </a:pPr>
            <a:r>
              <a:rPr lang="en-GB" sz="1200"/>
              <a:t>Examples of material based visual support structures include visual support schedules and mind maps.</a:t>
            </a:r>
          </a:p>
          <a:p>
            <a:pPr marL="171450" indent="-171450">
              <a:buFont typeface="Arial" panose="020B0604020202020204" pitchFamily="34" charset="0"/>
              <a:buChar char="•"/>
            </a:pPr>
            <a:r>
              <a:rPr lang="en-GB" sz="1200"/>
              <a:t>Today’s session is primarily focused on both strategies which are endorsed by the Department of Education as best practice to assist in the learning, of children with autism.</a:t>
            </a:r>
          </a:p>
          <a:p>
            <a:pPr marL="171450" indent="-171450">
              <a:buFont typeface="Arial" panose="020B0604020202020204" pitchFamily="34" charset="0"/>
              <a:buChar char="•"/>
            </a:pPr>
            <a:r>
              <a:rPr lang="en-GB" sz="1200"/>
              <a:t>Before I move onto to look at visual support structures in greater detail, I would just like to say that in your workbook there is a greater in depth analysis of how children with autism experience significant difficulties with all aspects of communication. Please feel free to source this information in your own time as it provides an invaluable insight into the effects of communication difficulties. </a:t>
            </a:r>
          </a:p>
        </p:txBody>
      </p:sp>
      <p:sp>
        <p:nvSpPr>
          <p:cNvPr id="4" name="Slide Number Placeholder 3"/>
          <p:cNvSpPr>
            <a:spLocks noGrp="1"/>
          </p:cNvSpPr>
          <p:nvPr>
            <p:ph type="sldNum" sz="quarter" idx="5"/>
          </p:nvPr>
        </p:nvSpPr>
        <p:spPr/>
        <p:txBody>
          <a:bodyPr/>
          <a:lstStyle/>
          <a:p>
            <a:fld id="{E71850CD-183D-6749-B79E-C51521360806}" type="slidenum">
              <a:rPr lang="en-US" smtClean="0"/>
              <a:t>8</a:t>
            </a:fld>
            <a:endParaRPr lang="en-US"/>
          </a:p>
        </p:txBody>
      </p:sp>
    </p:spTree>
    <p:extLst>
      <p:ext uri="{BB962C8B-B14F-4D97-AF65-F5344CB8AC3E}">
        <p14:creationId xmlns:p14="http://schemas.microsoft.com/office/powerpoint/2010/main" val="1146106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a:t>We all use structure in our everyday lives whether it be in the form of planners, schedules, diaries or mobile phone diaries.</a:t>
            </a:r>
          </a:p>
          <a:p>
            <a:pPr marL="171450" indent="-171450">
              <a:buFont typeface="Arial" panose="020B0604020202020204" pitchFamily="34" charset="0"/>
              <a:buChar char="•"/>
            </a:pPr>
            <a:r>
              <a:rPr lang="en-GB" sz="1200"/>
              <a:t>We also use structure in less obvious means via recipes and instruction manuals.</a:t>
            </a:r>
          </a:p>
          <a:p>
            <a:pPr marL="171450" indent="-171450">
              <a:buFont typeface="Arial" panose="020B0604020202020204" pitchFamily="34" charset="0"/>
              <a:buChar char="•"/>
            </a:pPr>
            <a:r>
              <a:rPr lang="en-GB" sz="1200"/>
              <a:t>Using structure in children with autism was first suggested during for the 1970s by Eric </a:t>
            </a:r>
            <a:r>
              <a:rPr lang="en-GB" sz="1200" err="1"/>
              <a:t>Schopler</a:t>
            </a:r>
            <a:r>
              <a:rPr lang="en-GB" sz="1200"/>
              <a:t>.</a:t>
            </a:r>
          </a:p>
          <a:p>
            <a:pPr marL="171450" indent="-171450">
              <a:buFont typeface="Arial" panose="020B0604020202020204" pitchFamily="34" charset="0"/>
              <a:buChar char="•"/>
            </a:pPr>
            <a:r>
              <a:rPr lang="en-GB" sz="1200" err="1"/>
              <a:t>Schopler</a:t>
            </a:r>
            <a:r>
              <a:rPr lang="en-GB" sz="1200"/>
              <a:t> devised the TEACCH programme which subsequently identified the use of visual structure as one of its four structural elements (Elks and McLachlan, 2009).</a:t>
            </a:r>
          </a:p>
          <a:p>
            <a:pPr marL="171450" indent="-171450">
              <a:buFont typeface="Arial" panose="020B0604020202020204" pitchFamily="34" charset="0"/>
              <a:buChar char="•"/>
            </a:pPr>
            <a:r>
              <a:rPr lang="en-GB" sz="1200">
                <a:cs typeface="Calibri"/>
              </a:rPr>
              <a:t>The four elements of structure are:</a:t>
            </a:r>
          </a:p>
          <a:p>
            <a:pPr marL="228600" indent="-228600">
              <a:buFont typeface="+mj-lt"/>
              <a:buAutoNum type="arabicPeriod"/>
            </a:pPr>
            <a:r>
              <a:rPr lang="en-GB" sz="1200">
                <a:cs typeface="Calibri"/>
              </a:rPr>
              <a:t>Work systems.</a:t>
            </a:r>
          </a:p>
          <a:p>
            <a:pPr marL="228600" indent="-228600">
              <a:buFont typeface="+mj-lt"/>
              <a:buAutoNum type="arabicPeriod"/>
            </a:pPr>
            <a:r>
              <a:rPr lang="en-GB" sz="1200">
                <a:cs typeface="Calibri"/>
              </a:rPr>
              <a:t>Schedules.</a:t>
            </a:r>
          </a:p>
          <a:p>
            <a:pPr marL="228600" indent="-228600">
              <a:buFont typeface="+mj-lt"/>
              <a:buAutoNum type="arabicPeriod"/>
            </a:pPr>
            <a:r>
              <a:rPr lang="en-GB" sz="1200">
                <a:cs typeface="Calibri"/>
              </a:rPr>
              <a:t>Physical structure.</a:t>
            </a:r>
          </a:p>
          <a:p>
            <a:pPr marL="228600" indent="-228600">
              <a:buFont typeface="+mj-lt"/>
              <a:buAutoNum type="arabicPeriod"/>
            </a:pPr>
            <a:r>
              <a:rPr lang="en-GB" sz="1200">
                <a:cs typeface="Calibri"/>
              </a:rPr>
              <a:t>Visual structure.</a:t>
            </a:r>
          </a:p>
          <a:p>
            <a:pPr marL="228600" indent="-228600">
              <a:buFont typeface="Arial" panose="020B0604020202020204" pitchFamily="34" charset="0"/>
              <a:buChar char="•"/>
            </a:pPr>
            <a:r>
              <a:rPr lang="en-GB" sz="1200">
                <a:cs typeface="Calibri"/>
              </a:rPr>
              <a:t>Visual structure can be in the form of: visual instructions, vision clarity or visual organisation.</a:t>
            </a:r>
          </a:p>
          <a:p>
            <a:pPr marL="171450" indent="-171450">
              <a:buFont typeface="Arial" panose="020B0604020202020204" pitchFamily="34" charset="0"/>
              <a:buChar char="•"/>
            </a:pPr>
            <a:r>
              <a:rPr lang="en-GB" sz="1200"/>
              <a:t> TEACCH is designed to accommodate the child deficits by adapting the environment using visual pictorial representations to provide structure to the child’s day</a:t>
            </a:r>
            <a:endParaRPr lang="en-GB" sz="1200">
              <a:cs typeface="Calibri" panose="020F0502020204030204"/>
            </a:endParaRPr>
          </a:p>
        </p:txBody>
      </p:sp>
      <p:sp>
        <p:nvSpPr>
          <p:cNvPr id="4" name="Slide Number Placeholder 3"/>
          <p:cNvSpPr>
            <a:spLocks noGrp="1"/>
          </p:cNvSpPr>
          <p:nvPr>
            <p:ph type="sldNum" sz="quarter" idx="5"/>
          </p:nvPr>
        </p:nvSpPr>
        <p:spPr/>
        <p:txBody>
          <a:bodyPr/>
          <a:lstStyle/>
          <a:p>
            <a:fld id="{E71850CD-183D-6749-B79E-C51521360806}" type="slidenum">
              <a:rPr lang="en-US" smtClean="0"/>
              <a:t>9</a:t>
            </a:fld>
            <a:endParaRPr lang="en-US"/>
          </a:p>
        </p:txBody>
      </p:sp>
    </p:spTree>
    <p:extLst>
      <p:ext uri="{BB962C8B-B14F-4D97-AF65-F5344CB8AC3E}">
        <p14:creationId xmlns:p14="http://schemas.microsoft.com/office/powerpoint/2010/main" val="272720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Autism has many cognitive and behavioural features.</a:t>
            </a:r>
          </a:p>
          <a:p>
            <a:pPr marL="171450" indent="-171450">
              <a:buFont typeface="Arial" panose="020B0604020202020204" pitchFamily="34" charset="0"/>
              <a:buChar char="•"/>
            </a:pPr>
            <a:r>
              <a:rPr lang="en-GB"/>
              <a:t>The TEACCH programme was developed to help autistic children function in the environment which surrounds them.</a:t>
            </a:r>
          </a:p>
          <a:p>
            <a:pPr marL="171450" indent="-171450">
              <a:buFont typeface="Arial" panose="020B0604020202020204" pitchFamily="34" charset="0"/>
              <a:buChar char="•"/>
            </a:pPr>
            <a:r>
              <a:rPr lang="en-GB"/>
              <a:t>The programme sets out four grounding principles:</a:t>
            </a:r>
          </a:p>
          <a:p>
            <a:pPr marL="228600" indent="-228600">
              <a:buFont typeface="+mj-lt"/>
              <a:buAutoNum type="arabicPeriod"/>
            </a:pPr>
            <a:r>
              <a:rPr lang="en-GB"/>
              <a:t>If we look at ongoing assessments – children like the rest of us have interests and strengths can </a:t>
            </a:r>
            <a:r>
              <a:rPr lang="en-GB" err="1"/>
              <a:t>can</a:t>
            </a:r>
            <a:r>
              <a:rPr lang="en-GB"/>
              <a:t> be used to our advantage when teaching them. Preferred activities and rewards can motivate a child. In the same way we can use a child’s obsessive and compulsive behaviour to complete a task in a set sequence to our advantage also.</a:t>
            </a:r>
          </a:p>
          <a:p>
            <a:pPr marL="228600" indent="-228600">
              <a:buFont typeface="+mj-lt"/>
              <a:buAutoNum type="arabicPeriod"/>
            </a:pPr>
            <a:r>
              <a:rPr lang="en-GB"/>
              <a:t>Next is assists in understanding- autistic children often experience difficulty in understanding the purpose of their experiences. However, the programme supports and encourages children to deal with situations that may be hard to interpret or are confusing.</a:t>
            </a:r>
          </a:p>
          <a:p>
            <a:pPr marL="228600" indent="-228600">
              <a:buFont typeface="+mj-lt"/>
              <a:buAutoNum type="arabicPeriod"/>
            </a:pPr>
            <a:r>
              <a:rPr lang="en-GB"/>
              <a:t>Next is parental engagement- the family support and home environment are vital to educational planning to ensure collaboration. The programme is inclusive and welcomes collaboration from both the school and home environment.</a:t>
            </a:r>
          </a:p>
          <a:p>
            <a:pPr marL="228600" indent="-228600">
              <a:buFont typeface="+mj-lt"/>
              <a:buAutoNum type="arabicPeriod"/>
            </a:pPr>
            <a:r>
              <a:rPr lang="en-GB"/>
              <a:t>And lastly is individualisation – provision for individual differences is key to the success of TEACCH. Children with autism do not always respond well to working in groups due to differences in skills etc. Therefore the TEACCH programme supports academic differentiation by encompassing a structured teaching approach. </a:t>
            </a:r>
          </a:p>
        </p:txBody>
      </p:sp>
      <p:sp>
        <p:nvSpPr>
          <p:cNvPr id="4" name="Slide Number Placeholder 3"/>
          <p:cNvSpPr>
            <a:spLocks noGrp="1"/>
          </p:cNvSpPr>
          <p:nvPr>
            <p:ph type="sldNum" sz="quarter" idx="5"/>
          </p:nvPr>
        </p:nvSpPr>
        <p:spPr/>
        <p:txBody>
          <a:bodyPr/>
          <a:lstStyle/>
          <a:p>
            <a:fld id="{E71850CD-183D-6749-B79E-C51521360806}" type="slidenum">
              <a:rPr lang="en-US" smtClean="0"/>
              <a:t>10</a:t>
            </a:fld>
            <a:endParaRPr lang="en-US"/>
          </a:p>
        </p:txBody>
      </p:sp>
    </p:spTree>
    <p:extLst>
      <p:ext uri="{BB962C8B-B14F-4D97-AF65-F5344CB8AC3E}">
        <p14:creationId xmlns:p14="http://schemas.microsoft.com/office/powerpoint/2010/main" val="1300676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Structured teaching is an approach used to provide instructions for children with autism.</a:t>
            </a:r>
          </a:p>
          <a:p>
            <a:pPr marL="171450" indent="-171450">
              <a:buFont typeface="Arial" panose="020B0604020202020204" pitchFamily="34" charset="0"/>
              <a:buChar char="•"/>
            </a:pPr>
            <a:r>
              <a:rPr lang="en-GB"/>
              <a:t>Its utilises a variety of instructional support methods and is based </a:t>
            </a:r>
            <a:r>
              <a:rPr lang="en-GB" sz="1200"/>
              <a:t>upon the concept of understanding the distinct characteristics and features associated with autism.</a:t>
            </a:r>
          </a:p>
          <a:p>
            <a:pPr marL="171450" indent="-171450">
              <a:buFont typeface="Arial" panose="020B0604020202020204" pitchFamily="34" charset="0"/>
              <a:buChar char="•"/>
            </a:pPr>
            <a:r>
              <a:rPr lang="en-GB" sz="1200"/>
              <a:t>It organises the environment whilst providing activities to help children with autism identify the teacher’s expectations by utilising visual cues, to assist in the identification of relevant information.</a:t>
            </a:r>
          </a:p>
          <a:p>
            <a:pPr marL="171450" indent="-171450">
              <a:buFont typeface="Arial" panose="020B0604020202020204" pitchFamily="34" charset="0"/>
              <a:buChar char="•"/>
            </a:pPr>
            <a:r>
              <a:rPr lang="en-GB" sz="1200"/>
              <a:t>In addition, it addresses behavioural deficits which can occur as a result of language and communication difficulties, by creating an environment which is meaningful, reducing stress, frustration and anxiety for the child.</a:t>
            </a:r>
          </a:p>
          <a:p>
            <a:pPr marL="171450" indent="-171450">
              <a:buFont typeface="Arial" panose="020B0604020202020204" pitchFamily="34" charset="0"/>
              <a:buChar char="•"/>
            </a:pPr>
            <a:r>
              <a:rPr lang="en-GB" sz="1200"/>
              <a:t>However, not all forms of visual support structures work well as children with autism each possess traits unique to themselves. As a result, some process visual support structures more easily than other forms of communication.</a:t>
            </a:r>
          </a:p>
          <a:p>
            <a:pPr marL="171450" indent="-171450">
              <a:buFont typeface="Arial" panose="020B0604020202020204" pitchFamily="34" charset="0"/>
              <a:buChar char="•"/>
            </a:pPr>
            <a:r>
              <a:rPr lang="en-GB" sz="1200"/>
              <a:t>To overcome this potential barrier, educators must give due consideration to the child’s preferred learning style and unique needs when choosing an appropriate strategy for intervention.</a:t>
            </a:r>
          </a:p>
          <a:p>
            <a:endParaRPr lang="en-GB" sz="1200"/>
          </a:p>
          <a:p>
            <a:pPr marL="171450" indent="-171450">
              <a:buFont typeface="Arial" panose="020B0604020202020204" pitchFamily="34" charset="0"/>
              <a:buChar char="•"/>
            </a:pPr>
            <a:endParaRPr lang="en-GB"/>
          </a:p>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11</a:t>
            </a:fld>
            <a:endParaRPr lang="en-US"/>
          </a:p>
        </p:txBody>
      </p:sp>
    </p:spTree>
    <p:extLst>
      <p:ext uri="{BB962C8B-B14F-4D97-AF65-F5344CB8AC3E}">
        <p14:creationId xmlns:p14="http://schemas.microsoft.com/office/powerpoint/2010/main" val="132419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Visual structures are used to help the child focus on the relevant and meaningful information in his environment.</a:t>
            </a:r>
          </a:p>
          <a:p>
            <a:pPr marL="171450" indent="-171450">
              <a:buFont typeface="Arial" panose="020B0604020202020204" pitchFamily="34" charset="0"/>
              <a:buChar char="•"/>
            </a:pPr>
            <a:r>
              <a:rPr lang="en-GB"/>
              <a:t>The environment is adapted to make it predictable and orderly whilst promoting routine and familiarity.</a:t>
            </a:r>
          </a:p>
          <a:p>
            <a:pPr marL="171450" indent="-171450">
              <a:buFont typeface="Arial" panose="020B0604020202020204" pitchFamily="34" charset="0"/>
              <a:buChar char="•"/>
            </a:pPr>
            <a:r>
              <a:rPr lang="en-GB"/>
              <a:t>They promote communication and language skills by pairing words with visual representation.</a:t>
            </a:r>
          </a:p>
          <a:p>
            <a:pPr marL="171450" indent="-171450">
              <a:buFont typeface="Arial" panose="020B0604020202020204" pitchFamily="34" charset="0"/>
              <a:buChar char="•"/>
            </a:pPr>
            <a:r>
              <a:rPr lang="en-GB"/>
              <a:t>It increases understanding and learning which produces an air of calm within the child, therefore enhancing independence which decreases the need for adult promoting.</a:t>
            </a:r>
          </a:p>
          <a:p>
            <a:pPr marL="171450" indent="-171450">
              <a:buFont typeface="Arial" panose="020B0604020202020204" pitchFamily="34" charset="0"/>
              <a:buChar char="•"/>
            </a:pPr>
            <a:r>
              <a:rPr lang="en-GB"/>
              <a:t>It reduces behaviour problems as the child feels more secure and engaged in the classroom which has resulted from an increased level of understanding within a structured environment.</a:t>
            </a:r>
          </a:p>
          <a:p>
            <a:pPr marL="171450" indent="-171450">
              <a:buFont typeface="Arial" panose="020B0604020202020204" pitchFamily="34" charset="0"/>
              <a:buChar char="•"/>
            </a:pPr>
            <a:r>
              <a:rPr lang="en-GB"/>
              <a:t>However, due consideration would need to be given regarding their implementation and use due to limitations cost and the time needed to prepare each schedule on a daily basis. In addition, personnel would be required to initially engage in training on how to use visual supports within school settings. Should the scope be widen to include usage at home, then this again would require further training.</a:t>
            </a:r>
          </a:p>
          <a:p>
            <a:pPr marL="171450" indent="-171450">
              <a:buFont typeface="Arial" panose="020B0604020202020204" pitchFamily="34" charset="0"/>
              <a:buChar char="•"/>
            </a:pPr>
            <a:r>
              <a:rPr lang="en-GB"/>
              <a:t>However, the Welsh Government in  2019 identified that visual support structures were a very effective intervention strategy if was limited. </a:t>
            </a:r>
          </a:p>
          <a:p>
            <a:pPr marL="171450" indent="-171450">
              <a:buFont typeface="Arial" panose="020B0604020202020204" pitchFamily="34" charset="0"/>
              <a:buChar char="•"/>
            </a:pPr>
            <a:r>
              <a:rPr lang="en-GB"/>
              <a:t>A study by Finnegan and Mazin in 2016 confirmed this notion after research confirmed that the length of time engaged in the strategy did not appear to impact upon its effectiveness. </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12</a:t>
            </a:fld>
            <a:endParaRPr lang="en-US"/>
          </a:p>
        </p:txBody>
      </p:sp>
    </p:spTree>
    <p:extLst>
      <p:ext uri="{BB962C8B-B14F-4D97-AF65-F5344CB8AC3E}">
        <p14:creationId xmlns:p14="http://schemas.microsoft.com/office/powerpoint/2010/main" val="4263506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Two types we are focusing on during today’s session are:</a:t>
            </a:r>
          </a:p>
          <a:p>
            <a:pPr marL="228600" indent="-228600">
              <a:buFont typeface="+mj-lt"/>
              <a:buAutoNum type="arabicPeriod"/>
            </a:pPr>
            <a:r>
              <a:rPr lang="en-GB"/>
              <a:t>First and Then board which is part of the two-part system.</a:t>
            </a:r>
          </a:p>
          <a:p>
            <a:pPr marL="228600" indent="-228600">
              <a:buFont typeface="+mj-lt"/>
              <a:buAutoNum type="arabicPeriod"/>
            </a:pPr>
            <a:r>
              <a:rPr lang="en-GB"/>
              <a:t>And Visual Timetables. </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13</a:t>
            </a:fld>
            <a:endParaRPr lang="en-US"/>
          </a:p>
        </p:txBody>
      </p:sp>
    </p:spTree>
    <p:extLst>
      <p:ext uri="{BB962C8B-B14F-4D97-AF65-F5344CB8AC3E}">
        <p14:creationId xmlns:p14="http://schemas.microsoft.com/office/powerpoint/2010/main" val="2080987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Simplest form is a first and then board.</a:t>
            </a:r>
          </a:p>
          <a:p>
            <a:pPr marL="171450" indent="-171450">
              <a:buFont typeface="Arial" panose="020B0604020202020204" pitchFamily="34" charset="0"/>
              <a:buChar char="•"/>
            </a:pPr>
            <a:r>
              <a:rPr lang="en-GB"/>
              <a:t>Symbol on the first board represents the task.</a:t>
            </a:r>
          </a:p>
          <a:p>
            <a:pPr marL="171450" indent="-171450">
              <a:buFont typeface="Arial" panose="020B0604020202020204" pitchFamily="34" charset="0"/>
              <a:buChar char="•"/>
            </a:pPr>
            <a:r>
              <a:rPr lang="en-GB"/>
              <a:t>Second picture represents the reward.</a:t>
            </a:r>
          </a:p>
          <a:p>
            <a:pPr marL="171450" indent="-171450">
              <a:buFont typeface="Arial" panose="020B0604020202020204" pitchFamily="34" charset="0"/>
              <a:buChar char="•"/>
            </a:pPr>
            <a:r>
              <a:rPr lang="en-GB"/>
              <a:t>Reward must be meaningful, tangible and immediate.</a:t>
            </a:r>
          </a:p>
          <a:p>
            <a:pPr marL="171450" indent="-171450">
              <a:buFont typeface="Arial" panose="020B0604020202020204" pitchFamily="34" charset="0"/>
              <a:buChar char="•"/>
            </a:pPr>
            <a:r>
              <a:rPr lang="en-GB"/>
              <a:t>Ensure all activities have an obvious finish otherwise the child will get distracted.</a:t>
            </a:r>
          </a:p>
          <a:p>
            <a:pPr marL="171450" indent="-171450">
              <a:buFont typeface="Arial" panose="020B0604020202020204" pitchFamily="34" charset="0"/>
              <a:buChar char="•"/>
            </a:pPr>
            <a:r>
              <a:rPr lang="en-GB"/>
              <a:t>In the absence of an obvious finish, a sand timer could be utilised e.g. reading task.</a:t>
            </a:r>
          </a:p>
          <a:p>
            <a:pPr marL="171450" indent="-171450">
              <a:buFont typeface="Arial" panose="020B0604020202020204" pitchFamily="34" charset="0"/>
              <a:buChar char="•"/>
            </a:pPr>
            <a:r>
              <a:rPr lang="en-GB"/>
              <a:t>Whilst pointing to each picture follow through with the words “Firstly, we shall complete this task (point to the square) and then we do that (point to the second square”.</a:t>
            </a:r>
          </a:p>
          <a:p>
            <a:pPr marL="171450" indent="-171450">
              <a:buFont typeface="Arial" panose="020B0604020202020204" pitchFamily="34" charset="0"/>
              <a:buChar char="•"/>
            </a:pPr>
            <a:r>
              <a:rPr lang="en-GB"/>
              <a:t>Try and maintain a positive bodily language throughout to encourage the child to take part.</a:t>
            </a:r>
          </a:p>
          <a:p>
            <a:pPr marL="171450" indent="-171450">
              <a:buFont typeface="Arial" panose="020B0604020202020204" pitchFamily="34" charset="0"/>
              <a:buChar char="•"/>
            </a:pPr>
            <a:r>
              <a:rPr lang="en-GB"/>
              <a:t>Positive body language is effective throughout any activity in the classroom when trying to motivate a child.</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14</a:t>
            </a:fld>
            <a:endParaRPr lang="en-US"/>
          </a:p>
        </p:txBody>
      </p:sp>
    </p:spTree>
    <p:extLst>
      <p:ext uri="{BB962C8B-B14F-4D97-AF65-F5344CB8AC3E}">
        <p14:creationId xmlns:p14="http://schemas.microsoft.com/office/powerpoint/2010/main" val="12614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A schedule must be designed for implementation in accordance with the child’s level of understanding.</a:t>
            </a:r>
          </a:p>
          <a:p>
            <a:pPr marL="171450" indent="-171450">
              <a:buFont typeface="Arial" panose="020B0604020202020204" pitchFamily="34" charset="0"/>
              <a:buChar char="•"/>
            </a:pPr>
            <a:r>
              <a:rPr lang="en-GB"/>
              <a:t>Simple colourful pictures can be used to illustrate the activity followed by one descriptive word.</a:t>
            </a:r>
          </a:p>
          <a:p>
            <a:pPr marL="171450" indent="-171450">
              <a:buFont typeface="Arial" panose="020B0604020202020204" pitchFamily="34" charset="0"/>
              <a:buChar char="•"/>
            </a:pPr>
            <a:r>
              <a:rPr lang="en-GB"/>
              <a:t>The schedule must be a true reflection of the daily activities, to avoid distress and confusion.</a:t>
            </a:r>
          </a:p>
          <a:p>
            <a:pPr marL="171450" indent="-171450">
              <a:buFont typeface="Arial" panose="020B0604020202020204" pitchFamily="34" charset="0"/>
              <a:buChar char="•"/>
            </a:pPr>
            <a:r>
              <a:rPr lang="en-GB"/>
              <a:t>Always prepare beforehand- this can be a limitation due to resources and available time.</a:t>
            </a:r>
          </a:p>
          <a:p>
            <a:pPr marL="171450" indent="-171450">
              <a:buFont typeface="Arial" panose="020B0604020202020204" pitchFamily="34" charset="0"/>
              <a:buChar char="•"/>
            </a:pPr>
            <a:r>
              <a:rPr lang="en-GB"/>
              <a:t>Not always feasible to adhere to as agreed timetable structure.</a:t>
            </a:r>
          </a:p>
          <a:p>
            <a:pPr marL="171450" indent="-171450">
              <a:buFont typeface="Arial" panose="020B0604020202020204" pitchFamily="34" charset="0"/>
              <a:buChar char="•"/>
            </a:pPr>
            <a:r>
              <a:rPr lang="en-GB"/>
              <a:t>Utilise a ‘change’ card to represent an unforeseen change in the schedule.</a:t>
            </a:r>
          </a:p>
          <a:p>
            <a:pPr marL="171450" indent="-171450">
              <a:buFont typeface="Arial" panose="020B0604020202020204" pitchFamily="34" charset="0"/>
              <a:buChar char="•"/>
            </a:pPr>
            <a:r>
              <a:rPr lang="en-GB"/>
              <a:t>Initially introduce a change card during an activity which the child is not keen on.</a:t>
            </a:r>
          </a:p>
          <a:p>
            <a:pPr marL="171450" indent="-171450">
              <a:buFont typeface="Arial" panose="020B0604020202020204" pitchFamily="34" charset="0"/>
              <a:buChar char="•"/>
            </a:pPr>
            <a:r>
              <a:rPr lang="en-GB"/>
              <a:t>Display the timetable in an appropriate position in the class where it is visible and accessible to the child.</a:t>
            </a:r>
          </a:p>
          <a:p>
            <a:pPr marL="171450" indent="-171450">
              <a:buFont typeface="Arial" panose="020B0604020202020204" pitchFamily="34" charset="0"/>
              <a:buChar char="•"/>
            </a:pPr>
            <a:r>
              <a:rPr lang="en-GB"/>
              <a:t>If it works, then do not remove immediately as one intention is to promote self regulation and independence.</a:t>
            </a:r>
          </a:p>
          <a:p>
            <a:pPr marL="171450" indent="-171450">
              <a:buFont typeface="Arial" panose="020B0604020202020204" pitchFamily="34" charset="0"/>
              <a:buChar char="•"/>
            </a:pPr>
            <a:r>
              <a:rPr lang="en-GB"/>
              <a:t>As aforementioned, not all forms of visual supports are suitable for use with every autistic child. In the absence of success, then Picture Exchange Communication System cards could be utilised as a strategy to develop communication skills.</a:t>
            </a:r>
          </a:p>
          <a:p>
            <a:pPr marL="171450" indent="-171450">
              <a:buFont typeface="Arial" panose="020B0604020202020204" pitchFamily="34" charset="0"/>
              <a:buChar char="•"/>
            </a:pPr>
            <a:r>
              <a:rPr lang="en-GB"/>
              <a:t>PECs cards are a recommended alternative best practice approach by the Welsh Government in 2019 and the Department for Education in 2017.</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15</a:t>
            </a:fld>
            <a:endParaRPr lang="en-US"/>
          </a:p>
        </p:txBody>
      </p:sp>
    </p:spTree>
    <p:extLst>
      <p:ext uri="{BB962C8B-B14F-4D97-AF65-F5344CB8AC3E}">
        <p14:creationId xmlns:p14="http://schemas.microsoft.com/office/powerpoint/2010/main" val="3229433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an example of a mind map and as you can see it is visual, using colourful pictures and singular words.</a:t>
            </a: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16</a:t>
            </a:fld>
            <a:endParaRPr lang="en-US"/>
          </a:p>
        </p:txBody>
      </p:sp>
    </p:spTree>
    <p:extLst>
      <p:ext uri="{BB962C8B-B14F-4D97-AF65-F5344CB8AC3E}">
        <p14:creationId xmlns:p14="http://schemas.microsoft.com/office/powerpoint/2010/main" val="88738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a:t>Devised originally by Tony Buzan in the 1960s to provide a study skill to aid learning and revision.</a:t>
            </a:r>
          </a:p>
          <a:p>
            <a:pPr marL="171450" indent="-171450">
              <a:buFont typeface="Arial" panose="020B0604020202020204" pitchFamily="34" charset="0"/>
              <a:buChar char="•"/>
            </a:pPr>
            <a:r>
              <a:rPr lang="en-GB" sz="1200"/>
              <a:t>Further work by several researchers including Tony Buzan and Jane Mitchell has enabled the adaptation of the model more accessible to children with autism.</a:t>
            </a:r>
          </a:p>
          <a:p>
            <a:pPr marL="171450" indent="-171450">
              <a:buFont typeface="Arial" panose="020B0604020202020204" pitchFamily="34" charset="0"/>
              <a:buChar char="•"/>
            </a:pPr>
            <a:r>
              <a:rPr lang="en-GB" sz="1200"/>
              <a:t>Mind maps are an effective strategy which allow children with autism to organise their thoughts and ideas, structurally on paper.</a:t>
            </a:r>
          </a:p>
          <a:p>
            <a:pPr marL="171450" indent="-171450">
              <a:buFont typeface="Arial" panose="020B0604020202020204" pitchFamily="34" charset="0"/>
              <a:buChar char="•"/>
            </a:pPr>
            <a:r>
              <a:rPr lang="en-GB" sz="1200"/>
              <a:t>They improve visual learning whilst developing communication skills.</a:t>
            </a:r>
          </a:p>
          <a:p>
            <a:pPr marL="171450" indent="-171450">
              <a:buFont typeface="Arial" panose="020B0604020202020204" pitchFamily="34" charset="0"/>
              <a:buChar char="•"/>
            </a:pPr>
            <a:r>
              <a:rPr lang="en-GB" sz="1200"/>
              <a:t>In addition, they help to facilitate children with autism, to speak or present their thoughts to their peers.</a:t>
            </a:r>
          </a:p>
          <a:p>
            <a:pPr marL="171450" indent="-171450">
              <a:buFont typeface="Arial" panose="020B0604020202020204" pitchFamily="34" charset="0"/>
              <a:buChar char="•"/>
            </a:pPr>
            <a:r>
              <a:rPr lang="en-GB" sz="1200"/>
              <a:t>It is an effective strategy which strengthens the relationships between semantics </a:t>
            </a:r>
            <a:r>
              <a:rPr lang="en-GB" sz="1200" err="1"/>
              <a:t>bu</a:t>
            </a:r>
            <a:r>
              <a:rPr lang="en-GB" sz="1200"/>
              <a:t> using appropriate pictures  to represent items of vocabulary thus developing semantic knowledge. </a:t>
            </a:r>
          </a:p>
          <a:p>
            <a:pPr marL="171450" indent="-171450">
              <a:buFont typeface="Arial" panose="020B0604020202020204" pitchFamily="34" charset="0"/>
              <a:buChar char="•"/>
            </a:pPr>
            <a:r>
              <a:rPr lang="en-GB" sz="1200"/>
              <a:t>As a communication tool, it can be used to discuss concepts and share acquired knowledge whilst categorising topic information utilising both sides of the brain supporting Piaget’s cognitive theory, to accentuate active learning.</a:t>
            </a:r>
          </a:p>
          <a:p>
            <a:pPr marL="171450" indent="-171450">
              <a:buFont typeface="Arial" panose="020B0604020202020204" pitchFamily="34" charset="0"/>
              <a:buChar char="•"/>
            </a:pPr>
            <a:r>
              <a:rPr lang="en-GB" sz="1200"/>
              <a:t>Not always effective with autistic children as previously discussed. However, in the absence of mind maps the Welsh Government in 2019 recommended the use of word/thinking maps as an alternative best practice strategy.</a:t>
            </a:r>
          </a:p>
          <a:p>
            <a:pPr marL="171450" indent="-171450">
              <a:buFont typeface="Arial" panose="020B0604020202020204" pitchFamily="34" charset="0"/>
              <a:buChar char="•"/>
            </a:pPr>
            <a:r>
              <a:rPr lang="en-GB" sz="1200"/>
              <a:t>Bearing this in mind, it became evident following additional research that there is limited evidence available to support the use of either strategy for children with autism to develop communication skills.</a:t>
            </a:r>
          </a:p>
          <a:p>
            <a:pPr marL="171450" indent="-171450">
              <a:buFont typeface="Arial" panose="020B0604020202020204" pitchFamily="34" charset="0"/>
              <a:buChar char="•"/>
            </a:pPr>
            <a:r>
              <a:rPr lang="en-GB" sz="1200"/>
              <a:t>However, class teachers have repeatedly highlighted the benefits of using of them.</a:t>
            </a:r>
          </a:p>
          <a:p>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17</a:t>
            </a:fld>
            <a:endParaRPr lang="en-US"/>
          </a:p>
        </p:txBody>
      </p:sp>
    </p:spTree>
    <p:extLst>
      <p:ext uri="{BB962C8B-B14F-4D97-AF65-F5344CB8AC3E}">
        <p14:creationId xmlns:p14="http://schemas.microsoft.com/office/powerpoint/2010/main" val="2902621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Easy way to store and record information promoting understanding.</a:t>
            </a:r>
          </a:p>
          <a:p>
            <a:pPr marL="171450" indent="-171450">
              <a:buFont typeface="Arial" panose="020B0604020202020204" pitchFamily="34" charset="0"/>
              <a:buChar char="•"/>
            </a:pPr>
            <a:r>
              <a:rPr lang="en-GB"/>
              <a:t>Visual images use both sides of the hemisphere advocating maximum learning potential.</a:t>
            </a:r>
          </a:p>
          <a:p>
            <a:pPr marL="171450" indent="-171450">
              <a:buFont typeface="Arial" panose="020B0604020202020204" pitchFamily="34" charset="0"/>
              <a:buChar char="•"/>
            </a:pPr>
            <a:r>
              <a:rPr lang="en-GB"/>
              <a:t>Visual connections are clear, helping to see how the ideas fit together.</a:t>
            </a:r>
          </a:p>
          <a:p>
            <a:pPr marL="171450" indent="-171450">
              <a:buFont typeface="Arial" panose="020B0604020202020204" pitchFamily="34" charset="0"/>
              <a:buChar char="•"/>
            </a:pPr>
            <a:r>
              <a:rPr lang="en-GB"/>
              <a:t>Anything can be drawn on the map so long as it is meaningful to the child.</a:t>
            </a:r>
          </a:p>
          <a:p>
            <a:pPr marL="171450" indent="-171450">
              <a:buFont typeface="Arial" panose="020B0604020202020204" pitchFamily="34" charset="0"/>
              <a:buChar char="•"/>
            </a:pPr>
            <a:r>
              <a:rPr lang="en-GB"/>
              <a:t>Improves communication and the learning of new words.</a:t>
            </a:r>
          </a:p>
          <a:p>
            <a:pPr marL="171450" indent="-171450">
              <a:buFont typeface="Arial" panose="020B0604020202020204" pitchFamily="34" charset="0"/>
              <a:buChar char="•"/>
            </a:pPr>
            <a:r>
              <a:rPr lang="en-GB"/>
              <a:t>A central image is drawn in the middle of the page and should contain a picture which is to be coloured in.</a:t>
            </a:r>
          </a:p>
          <a:p>
            <a:pPr marL="171450" indent="-171450">
              <a:buFont typeface="Arial" panose="020B0604020202020204" pitchFamily="34" charset="0"/>
              <a:buChar char="•"/>
            </a:pPr>
            <a:r>
              <a:rPr lang="en-GB"/>
              <a:t>Thick branches are drawn in an outward direction on which the topic main headlines are written.</a:t>
            </a:r>
          </a:p>
          <a:p>
            <a:pPr marL="171450" indent="-171450">
              <a:buFont typeface="Arial" panose="020B0604020202020204" pitchFamily="34" charset="0"/>
              <a:buChar char="•"/>
            </a:pPr>
            <a:r>
              <a:rPr lang="en-GB"/>
              <a:t>Further information is categorised by adding sub branches (much thinner) and including headings. Each section here is to be a different colour.</a:t>
            </a:r>
          </a:p>
          <a:p>
            <a:pPr marL="171450" indent="-171450">
              <a:buFont typeface="Arial" panose="020B0604020202020204" pitchFamily="34" charset="0"/>
              <a:buChar char="•"/>
            </a:pPr>
            <a:r>
              <a:rPr lang="en-GB"/>
              <a:t>More beneficial to add information as the lesson is being taught. </a:t>
            </a:r>
          </a:p>
          <a:p>
            <a:pPr marL="171450" indent="-171450">
              <a:buFont typeface="Arial" panose="020B0604020202020204" pitchFamily="34" charset="0"/>
              <a:buChar char="•"/>
            </a:pPr>
            <a:endParaRPr lang="en-GB"/>
          </a:p>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18</a:t>
            </a:fld>
            <a:endParaRPr lang="en-US"/>
          </a:p>
        </p:txBody>
      </p:sp>
    </p:spTree>
    <p:extLst>
      <p:ext uri="{BB962C8B-B14F-4D97-AF65-F5344CB8AC3E}">
        <p14:creationId xmlns:p14="http://schemas.microsoft.com/office/powerpoint/2010/main" val="873686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a:t>So summing up Today session on supporting and developing communication for children with autism it is clear to see that visual support structures are highly effective for use in the classroom. In addition all the strategies discussed are endorsed as best practice by the Department for Education.</a:t>
            </a:r>
          </a:p>
          <a:p>
            <a:pPr marL="171450" indent="-171450">
              <a:buFont typeface="Arial" panose="020B0604020202020204" pitchFamily="34" charset="0"/>
              <a:buChar char="•"/>
            </a:pPr>
            <a:r>
              <a:rPr lang="en-GB" sz="1200"/>
              <a:t>Visual support structures promote self-esteem, independent transitions and learning.</a:t>
            </a:r>
          </a:p>
          <a:p>
            <a:pPr marL="171450" indent="-171450">
              <a:buFont typeface="Arial" panose="020B0604020202020204" pitchFamily="34" charset="0"/>
              <a:buChar char="•"/>
            </a:pPr>
            <a:r>
              <a:rPr lang="en-GB" sz="1200"/>
              <a:t>They reinforce learning by adopting a multi-sensory approach whilst improving receptive and expressive communication within a conceptual framework.</a:t>
            </a:r>
          </a:p>
          <a:p>
            <a:pPr marL="171450" indent="-171450">
              <a:buFont typeface="Arial" panose="020B0604020202020204" pitchFamily="34" charset="0"/>
              <a:buChar char="•"/>
            </a:pPr>
            <a:r>
              <a:rPr lang="en-GB" sz="1200"/>
              <a:t>All of the communication strategies discussed, promote inclusivity as they can be utilised within mainstream classrooms in accordance with ‘The Special Educational Needs Code of Practice for Wales’.</a:t>
            </a:r>
          </a:p>
          <a:p>
            <a:pPr marL="171450" indent="-171450">
              <a:buFont typeface="Arial" panose="020B0604020202020204" pitchFamily="34" charset="0"/>
              <a:buChar char="•"/>
            </a:pPr>
            <a:r>
              <a:rPr lang="en-GB" sz="1200"/>
              <a:t>However, they can be regarded as disproportionate to mainstream students whist being prohibitive, due to limitations with resources, space, time management and staff training. </a:t>
            </a:r>
          </a:p>
          <a:p>
            <a:pPr marL="171450" indent="-171450">
              <a:buFont typeface="Arial" panose="020B0604020202020204" pitchFamily="34" charset="0"/>
              <a:buChar char="•"/>
            </a:pPr>
            <a:r>
              <a:rPr lang="en-GB" sz="1200"/>
              <a:t>As a result they are not effective for all children with autism.</a:t>
            </a:r>
          </a:p>
          <a:p>
            <a:pPr marL="171450" indent="-171450">
              <a:buFont typeface="Arial" panose="020B0604020202020204" pitchFamily="34" charset="0"/>
              <a:buChar char="•"/>
            </a:pPr>
            <a:r>
              <a:rPr lang="en-GB" sz="1200"/>
              <a:t>In their absence, PECS cards and word/thinking maps could be utilised as alternative best practice approaches to the aforementioned visual support schedules. In 2019 the Welsh Government recommended both strategies for use within the classroom for children with autism.</a:t>
            </a:r>
          </a:p>
          <a:p>
            <a:pPr marL="171450" indent="-171450">
              <a:buFont typeface="Arial" panose="020B0604020202020204" pitchFamily="34" charset="0"/>
              <a:buChar char="•"/>
            </a:pPr>
            <a:r>
              <a:rPr lang="en-GB" sz="1200"/>
              <a:t>Whichever form of support is utilised with autistic children consideration is required regarding its durability, portability, size, clarity, age appropriateness and response effort must be given.</a:t>
            </a:r>
          </a:p>
          <a:p>
            <a:pPr marL="171450" indent="-171450">
              <a:buFont typeface="Arial" panose="020B0604020202020204" pitchFamily="34" charset="0"/>
              <a:buChar char="•"/>
            </a:pPr>
            <a:r>
              <a:rPr lang="en-GB" sz="1200"/>
              <a:t>Emphasis should primarily be placed on the need to develop a form of visual support which ultimately meets the individual’s needs, skill level, age and interests of the child.</a:t>
            </a:r>
          </a:p>
          <a:p>
            <a:pPr marL="171450" indent="-171450">
              <a:buFont typeface="Arial" panose="020B0604020202020204" pitchFamily="34" charset="0"/>
              <a:buChar char="•"/>
            </a:pPr>
            <a:r>
              <a:rPr lang="en-GB" sz="1200"/>
              <a:t>And lastly, a general consideration should also be given when utilising any form of visual support, to ensure it is culturally and socially acceptable for the child.</a:t>
            </a:r>
          </a:p>
          <a:p>
            <a:endParaRPr lang="en-US"/>
          </a:p>
        </p:txBody>
      </p:sp>
      <p:sp>
        <p:nvSpPr>
          <p:cNvPr id="4" name="Slide Number Placeholder 3"/>
          <p:cNvSpPr>
            <a:spLocks noGrp="1"/>
          </p:cNvSpPr>
          <p:nvPr>
            <p:ph type="sldNum" sz="quarter" idx="5"/>
          </p:nvPr>
        </p:nvSpPr>
        <p:spPr/>
        <p:txBody>
          <a:bodyPr/>
          <a:lstStyle/>
          <a:p>
            <a:fld id="{E71850CD-183D-6749-B79E-C51521360806}" type="slidenum">
              <a:rPr lang="en-US" smtClean="0"/>
              <a:t>52</a:t>
            </a:fld>
            <a:endParaRPr lang="en-US"/>
          </a:p>
        </p:txBody>
      </p:sp>
    </p:spTree>
    <p:extLst>
      <p:ext uri="{BB962C8B-B14F-4D97-AF65-F5344CB8AC3E}">
        <p14:creationId xmlns:p14="http://schemas.microsoft.com/office/powerpoint/2010/main" val="1772785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F3EA8-0DE1-7D49-9280-D78D0C820AE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B68B9A8-FA94-E042-95C5-CB0E9B9475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E14E443-B38D-B34C-9090-3DBDFE57606C}"/>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5" name="Footer Placeholder 4">
            <a:extLst>
              <a:ext uri="{FF2B5EF4-FFF2-40B4-BE49-F238E27FC236}">
                <a16:creationId xmlns:a16="http://schemas.microsoft.com/office/drawing/2014/main" id="{CB8CE88A-2419-2342-8F12-F46E3F3EE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D5ECD2-B301-F249-8034-1E00765D1AA4}"/>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1237078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FF0FF-BD4D-8E4D-AB06-2708536591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DEDC6E-E72D-AC45-A500-FBD55B5AF2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388FFE-3BA2-944B-9B2A-30885117CB0F}"/>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5" name="Footer Placeholder 4">
            <a:extLst>
              <a:ext uri="{FF2B5EF4-FFF2-40B4-BE49-F238E27FC236}">
                <a16:creationId xmlns:a16="http://schemas.microsoft.com/office/drawing/2014/main" id="{E94E1782-F20F-7B4C-BACE-96CED3DBB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E5806F-D968-4B4A-9456-0B388450F994}"/>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2439444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2C424-C096-2842-B904-40C1A6C3FE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B0B5E69-D53B-8044-BD55-AECD5C8D94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368AF7E-0EFA-154B-BF92-CBD9A798CB53}"/>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5" name="Footer Placeholder 4">
            <a:extLst>
              <a:ext uri="{FF2B5EF4-FFF2-40B4-BE49-F238E27FC236}">
                <a16:creationId xmlns:a16="http://schemas.microsoft.com/office/drawing/2014/main" id="{4AD3DC59-F5DA-DE41-97A5-E27706DC86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72536D-CF8D-1243-BACC-DBB3B7FE3B34}"/>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2155450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30456-3EE4-9048-AC50-FEEAABDB7FB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EEAB5E-E617-5D43-95DA-C672B158B1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D52F7C1-CC84-BE43-85A7-4C57128DBD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736C864-964F-B84A-9132-06B7630DFBC4}"/>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6" name="Footer Placeholder 5">
            <a:extLst>
              <a:ext uri="{FF2B5EF4-FFF2-40B4-BE49-F238E27FC236}">
                <a16:creationId xmlns:a16="http://schemas.microsoft.com/office/drawing/2014/main" id="{B39C5635-DC9F-144A-82A6-4953A738DE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510824-53C6-014E-B425-6F65F9DA2EA3}"/>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4117220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9DEE-43A9-5048-8288-7CD0F0034B5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1C1C7E6-83A3-804F-8210-36811FDDB2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5D7256-CFB9-194E-A403-9AF68796ECE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7E6EE0-F82F-3140-A385-0B73662CAE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FD69B7-2EE4-5F45-8CD2-C35AD9553D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2B61C87-078E-1C46-B8C4-6EA9584AC3B9}"/>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8" name="Footer Placeholder 7">
            <a:extLst>
              <a:ext uri="{FF2B5EF4-FFF2-40B4-BE49-F238E27FC236}">
                <a16:creationId xmlns:a16="http://schemas.microsoft.com/office/drawing/2014/main" id="{6192B801-BB25-6E48-BE2E-D3B9B52AEC0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70B292-E649-0D48-815A-3ACB7D909B04}"/>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1344105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5A91E-8C36-8142-AF9E-E51B1EE5547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7E47759-354D-7445-B8C5-00511B0B3777}"/>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4" name="Footer Placeholder 3">
            <a:extLst>
              <a:ext uri="{FF2B5EF4-FFF2-40B4-BE49-F238E27FC236}">
                <a16:creationId xmlns:a16="http://schemas.microsoft.com/office/drawing/2014/main" id="{E15CE090-7724-1E42-A133-C224594DFA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EA765B-31A0-5E4D-BDEA-D2F2008C1531}"/>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120881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672449-FFFE-E942-97C9-8926D17BF889}"/>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3" name="Footer Placeholder 2">
            <a:extLst>
              <a:ext uri="{FF2B5EF4-FFF2-40B4-BE49-F238E27FC236}">
                <a16:creationId xmlns:a16="http://schemas.microsoft.com/office/drawing/2014/main" id="{0760E32C-BD1F-D440-BA84-67FD90718C0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968BA0-A77E-7342-8F12-E7776872B8AA}"/>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2909566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9069-3A7C-304C-B47E-FAB5AD9772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50EF5E-7CDF-154C-A476-7F9A7BAB70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AD0089-7E38-D743-BA8C-7AC3B1888F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3F32F-B230-CC4F-9E76-16773CC5A235}"/>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6" name="Footer Placeholder 5">
            <a:extLst>
              <a:ext uri="{FF2B5EF4-FFF2-40B4-BE49-F238E27FC236}">
                <a16:creationId xmlns:a16="http://schemas.microsoft.com/office/drawing/2014/main" id="{CB0AE38E-9220-FB49-92CD-B297FB7BEF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4C0602-31D7-C944-A3A3-8C14C974AFC8}"/>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582903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F5A46-51DC-B649-927D-D4D13AC455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981257-1FC1-414B-9DEE-7F299B253F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70243FF-42C9-B744-B7D8-8B2B436947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7E56F8-128C-F347-861F-A12A887CD66D}"/>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6" name="Footer Placeholder 5">
            <a:extLst>
              <a:ext uri="{FF2B5EF4-FFF2-40B4-BE49-F238E27FC236}">
                <a16:creationId xmlns:a16="http://schemas.microsoft.com/office/drawing/2014/main" id="{76C3AE0A-052E-D547-B637-906122EB36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53815-FA5D-4842-940C-DCFF48BE86AC}"/>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2117203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0DF66-3A6B-5540-8887-3313C195D30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916B9E-39C4-EF45-B8D7-2CDFC317F0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F1CAD7-2576-164C-A6B5-F949D3B35058}"/>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5" name="Footer Placeholder 4">
            <a:extLst>
              <a:ext uri="{FF2B5EF4-FFF2-40B4-BE49-F238E27FC236}">
                <a16:creationId xmlns:a16="http://schemas.microsoft.com/office/drawing/2014/main" id="{F1AFCDA2-E5E7-F14E-BAC7-6329163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EF5CF0-3592-214D-8896-45C56A8854C4}"/>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1360739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F44E00-564B-F141-8276-64444DB001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28E6F9-ED3B-8A4E-BA17-050922AA84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273D0A-48EB-4448-9C98-BD70B61F2CA6}"/>
              </a:ext>
            </a:extLst>
          </p:cNvPr>
          <p:cNvSpPr>
            <a:spLocks noGrp="1"/>
          </p:cNvSpPr>
          <p:nvPr>
            <p:ph type="dt" sz="half" idx="10"/>
          </p:nvPr>
        </p:nvSpPr>
        <p:spPr/>
        <p:txBody>
          <a:bodyPr/>
          <a:lstStyle/>
          <a:p>
            <a:fld id="{B8639C37-524C-6546-8119-6AF291CFCAF5}" type="datetimeFigureOut">
              <a:rPr lang="en-US" smtClean="0"/>
              <a:t>5/9/20</a:t>
            </a:fld>
            <a:endParaRPr lang="en-US"/>
          </a:p>
        </p:txBody>
      </p:sp>
      <p:sp>
        <p:nvSpPr>
          <p:cNvPr id="5" name="Footer Placeholder 4">
            <a:extLst>
              <a:ext uri="{FF2B5EF4-FFF2-40B4-BE49-F238E27FC236}">
                <a16:creationId xmlns:a16="http://schemas.microsoft.com/office/drawing/2014/main" id="{2C102393-56CF-D845-972A-51D442DB02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5332B-F337-174B-BF9B-9277E92EEDB2}"/>
              </a:ext>
            </a:extLst>
          </p:cNvPr>
          <p:cNvSpPr>
            <a:spLocks noGrp="1"/>
          </p:cNvSpPr>
          <p:nvPr>
            <p:ph type="sldNum" sz="quarter" idx="12"/>
          </p:nvPr>
        </p:nvSpPr>
        <p:spPr/>
        <p:txBody>
          <a:bodyPr/>
          <a:lstStyle/>
          <a:p>
            <a:fld id="{4F217F75-3D17-7140-9BAF-B270B061C0A8}" type="slidenum">
              <a:rPr lang="en-US" smtClean="0"/>
              <a:t>‹#›</a:t>
            </a:fld>
            <a:endParaRPr lang="en-US"/>
          </a:p>
        </p:txBody>
      </p:sp>
    </p:spTree>
    <p:extLst>
      <p:ext uri="{BB962C8B-B14F-4D97-AF65-F5344CB8AC3E}">
        <p14:creationId xmlns:p14="http://schemas.microsoft.com/office/powerpoint/2010/main" val="2724203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3A26F5-0438-A14C-902A-CC37C78F26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4BD0682-7E73-A842-A780-C3CB75E649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7A055-2414-EE42-AE8E-C368509CC7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639C37-524C-6546-8119-6AF291CFCAF5}" type="datetimeFigureOut">
              <a:rPr lang="en-US" smtClean="0"/>
              <a:t>5/9/20</a:t>
            </a:fld>
            <a:endParaRPr lang="en-US"/>
          </a:p>
        </p:txBody>
      </p:sp>
      <p:sp>
        <p:nvSpPr>
          <p:cNvPr id="5" name="Footer Placeholder 4">
            <a:extLst>
              <a:ext uri="{FF2B5EF4-FFF2-40B4-BE49-F238E27FC236}">
                <a16:creationId xmlns:a16="http://schemas.microsoft.com/office/drawing/2014/main" id="{AF2AD257-12FB-6941-AC4E-25B9698CE5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F5445DC-47D3-7248-8648-9FB2A7255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217F75-3D17-7140-9BAF-B270B061C0A8}" type="slidenum">
              <a:rPr lang="en-US" smtClean="0"/>
              <a:t>‹#›</a:t>
            </a:fld>
            <a:endParaRPr lang="en-US"/>
          </a:p>
        </p:txBody>
      </p:sp>
    </p:spTree>
    <p:extLst>
      <p:ext uri="{BB962C8B-B14F-4D97-AF65-F5344CB8AC3E}">
        <p14:creationId xmlns:p14="http://schemas.microsoft.com/office/powerpoint/2010/main" val="40695605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7" r:id="rId1"/>
    <p:sldLayoutId id="2147483662" r:id="rId2"/>
    <p:sldLayoutId id="214748366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fKKrZSkzywI" TargetMode="External"/><Relationship Id="rId2" Type="http://schemas.openxmlformats.org/officeDocument/2006/relationships/hyperlink" Target="https://www.youtube.com/watch?v=ycCN3qTYVyo"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T9j6rQ4rtQY" TargetMode="External"/><Relationship Id="rId2" Type="http://schemas.openxmlformats.org/officeDocument/2006/relationships/image" Target="../media/image5.png"/><Relationship Id="rId1" Type="http://schemas.openxmlformats.org/officeDocument/2006/relationships/slideLayout" Target="../slideLayouts/slideLayout13.xml"/><Relationship Id="rId5" Type="http://schemas.openxmlformats.org/officeDocument/2006/relationships/image" Target="../media/image25.png"/><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hyperlink" Target="https://www.youtube.com/watch?v=nVUF5fNGl0U"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8" Type="http://schemas.openxmlformats.org/officeDocument/2006/relationships/hyperlink" Target="https://childmind.org/article/how-sensory-processing-issues-affect-kids-in-school/" TargetMode="External"/><Relationship Id="rId3" Type="http://schemas.openxmlformats.org/officeDocument/2006/relationships/hyperlink" Target="https://www.researchgate.net/publication/322508048_The_use_of_visual_schedules_and_work_systems_to_increase_the_on-task_behaviour_of_students_on_the_autism_spectrum_in_mainstream_classrooms" TargetMode="External"/><Relationship Id="rId7" Type="http://schemas.openxmlformats.org/officeDocument/2006/relationships/hyperlink" Target="https://www.childautism.org.uk/about-autism/applied-behaviour-analysis-aba-and-autism/" TargetMode="External"/><Relationship Id="rId12" Type="http://schemas.openxmlformats.org/officeDocument/2006/relationships/hyperlink" Target="https://www.sendgateway.org.uk/download.sen-support-research-evidence-on-effective-approaches-and-examples-of-current-practice-in-good-and-outstanding-schools-and-colleges.html" TargetMode="External"/><Relationship Id="rId2" Type="http://schemas.openxmlformats.org/officeDocument/2006/relationships/hyperlink" Target="https://www.amazon.co.uk/SEN-Support-Visual-Timetable-School/dp/B014E9NXMY" TargetMode="External"/><Relationship Id="rId1" Type="http://schemas.openxmlformats.org/officeDocument/2006/relationships/slideLayout" Target="../slideLayouts/slideLayout2.xml"/><Relationship Id="rId6" Type="http://schemas.openxmlformats.org/officeDocument/2006/relationships/hyperlink" Target="https://research-management.mq.edu.au/ws/portalfiles/portal/83300571/82950951.pdf" TargetMode="External"/><Relationship Id="rId11" Type="http://schemas.openxmlformats.org/officeDocument/2006/relationships/hyperlink" Target="http://www.foibg.com/ijita/vol19/ijita19-3-p09.pdf" TargetMode="External"/><Relationship Id="rId5" Type="http://schemas.openxmlformats.org/officeDocument/2006/relationships/hyperlink" Target="https://network.autism.org.uk/sites/default/files/ckfinder/files/Parent%20and%20Professional%20Partnerships.pdf" TargetMode="External"/><Relationship Id="rId10" Type="http://schemas.openxmlformats.org/officeDocument/2006/relationships/hyperlink" Target="http://www.aboutlearningdisabilities.co.uk/what-personcentred-planning.html" TargetMode="External"/><Relationship Id="rId4" Type="http://schemas.openxmlformats.org/officeDocument/2006/relationships/hyperlink" Target="http://www.autismcircuit.net/assets/uploads/docs/first-then.pdf" TargetMode="External"/><Relationship Id="rId9" Type="http://schemas.openxmlformats.org/officeDocument/2006/relationships/hyperlink" Target="https://www.youtube.com/watch?v=fKKrZSkzywI"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www.mindmeister.com/blog/why-mind-mapping/" TargetMode="External"/><Relationship Id="rId13" Type="http://schemas.openxmlformats.org/officeDocument/2006/relationships/hyperlink" Target="http://content.time.com/time/specials/packages/article/0,28804,1984685_1984949_1985222,00.html" TargetMode="External"/><Relationship Id="rId3" Type="http://schemas.openxmlformats.org/officeDocument/2006/relationships/hyperlink" Target="https://www.youtube.com/watch?v=T9j6rQ4rtQY" TargetMode="External"/><Relationship Id="rId7" Type="http://schemas.openxmlformats.org/officeDocument/2006/relationships/hyperlink" Target="https://www.spectrumnews.org/opinion/viewpoint/leo-kanners-1943-paper-on-autism/" TargetMode="External"/><Relationship Id="rId12" Type="http://schemas.openxmlformats.org/officeDocument/2006/relationships/hyperlink" Target="https://www.templegrandin.com/" TargetMode="External"/><Relationship Id="rId2" Type="http://schemas.openxmlformats.org/officeDocument/2006/relationships/hyperlink" Target="https://assets.publishing.service.gov.uk/government/uploads/system/uploads/attachment_data/file/182508/DFE-RR156.pdf%20Accessed%206th%20May%202020"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004005991104300603" TargetMode="External"/><Relationship Id="rId11" Type="http://schemas.openxmlformats.org/officeDocument/2006/relationships/hyperlink" Target="https://www.autismspeaks.org/life-spectrum/10-inspiring-quotes-people-autism" TargetMode="External"/><Relationship Id="rId5" Type="http://schemas.openxmlformats.org/officeDocument/2006/relationships/hyperlink" Target="https://www.interventionsunlimited.com/editoruploads/files/Iowa%20DHS%20Autism%20Interventions%206-10-11.pdf" TargetMode="External"/><Relationship Id="rId10" Type="http://schemas.openxmlformats.org/officeDocument/2006/relationships/hyperlink" Target="https://www.google.com/search?q=google+clipart+autism+images&amp;tbm+images&amp;gs_lcp=CgNpbWcQAzoICAAQCBAHEB5Q-UFY7khg5FFoAHAAeACAATuIAfACkgEBN5gBAKABAaoBC2d3cy13aXotaW1n&amp;sclient=img&amp;ei=GJiyXorGK8iElwSF9JSoBQ&amp;bih=616&amp;biw=1280&amp;hl=en" TargetMode="External"/><Relationship Id="rId4" Type="http://schemas.openxmlformats.org/officeDocument/2006/relationships/hyperlink" Target="https://www.researchgate.net/publication/240236721_Visual_Teaching_Strategies_for_Children_with_Autism" TargetMode="External"/><Relationship Id="rId9" Type="http://schemas.openxmlformats.org/officeDocument/2006/relationships/hyperlink" Target="https://www.youtube.com/watch?v=nVUF5fNGl0U" TargetMode="External"/><Relationship Id="rId14" Type="http://schemas.openxmlformats.org/officeDocument/2006/relationships/hyperlink" Target="https://www.invictusroofing.co.uk/april-2018-world-autism-awareness-month/"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assets.ctfassets.net/p0qf7j048i0q/jE1DJKWD8WidsPurzdKg8/7aa1534a7881bec4ffb53e17c314b580/Sensory_Diet_Activities_Understood.pdf" TargetMode="External"/><Relationship Id="rId13" Type="http://schemas.openxmlformats.org/officeDocument/2006/relationships/hyperlink" Target="https://www.autism.org.uk/about/behaviour/sensory-world.aspx" TargetMode="External"/><Relationship Id="rId3" Type="http://schemas.openxmlformats.org/officeDocument/2006/relationships/hyperlink" Target="https://www.lanc.org.uk/related-conditions/autistic-spectrum-difficulties-asd-adhd/" TargetMode="External"/><Relationship Id="rId7" Type="http://schemas.openxmlformats.org/officeDocument/2006/relationships/hyperlink" Target="https://best-practice.middletownautism.com/approaches-of-intervention/the-teacch-autism-programme/physical-structure/" TargetMode="External"/><Relationship Id="rId12" Type="http://schemas.openxmlformats.org/officeDocument/2006/relationships/hyperlink" Target="https://www.autism.org.uk/about/behaviour/obsessions-repetitive-routines.aspx" TargetMode="External"/><Relationship Id="rId17" Type="http://schemas.openxmlformats.org/officeDocument/2006/relationships/hyperlink" Target="https://amysmartgirls.com/temple-grandin-autism-is-an-ability-not-a-handicap-a1a42762593a" TargetMode="External"/><Relationship Id="rId2" Type="http://schemas.openxmlformats.org/officeDocument/2006/relationships/hyperlink" Target="https://cdn.intechopen.com/pdfs/19203/InTech-Teacch_intervention_for_autism.pdf" TargetMode="External"/><Relationship Id="rId16" Type="http://schemas.openxmlformats.org/officeDocument/2006/relationships/hyperlink" Target="https://onlinepsych.pepperdine.edu/blog/emotional-self-regulation-children-autism/" TargetMode="External"/><Relationship Id="rId1" Type="http://schemas.openxmlformats.org/officeDocument/2006/relationships/slideLayout" Target="../slideLayouts/slideLayout2.xml"/><Relationship Id="rId6" Type="http://schemas.openxmlformats.org/officeDocument/2006/relationships/hyperlink" Target="https://www.canva.com/design/DAD60zSWIL0/dXPq4GNf0uKzfiS0u2xgXg/edit" TargetMode="External"/><Relationship Id="rId11" Type="http://schemas.openxmlformats.org/officeDocument/2006/relationships/hyperlink" Target="https://www.autism.org.uk/about/what-is/asd.aspx" TargetMode="External"/><Relationship Id="rId5" Type="http://schemas.openxmlformats.org/officeDocument/2006/relationships/hyperlink" Target="https://www.theclassroom.com/advantages-disadvantages-mainstreaming-special-education-children-25659.html" TargetMode="External"/><Relationship Id="rId15" Type="http://schemas.openxmlformats.org/officeDocument/2006/relationships/hyperlink" Target="https://www.autism.org.uk/about/strategies/spell.aspx" TargetMode="External"/><Relationship Id="rId10" Type="http://schemas.openxmlformats.org/officeDocument/2006/relationships/hyperlink" Target="https://www.autism.org.uk/" TargetMode="External"/><Relationship Id="rId4" Type="http://schemas.openxmlformats.org/officeDocument/2006/relationships/hyperlink" Target="https://www.autismspeaks.org/life-spectrum/10-inspiring-quotes-people-autism" TargetMode="External"/><Relationship Id="rId9" Type="http://schemas.openxmlformats.org/officeDocument/2006/relationships/hyperlink" Target="https://www.youtube.com/watch?v=A1AUdaH-EPM" TargetMode="External"/><Relationship Id="rId14" Type="http://schemas.openxmlformats.org/officeDocument/2006/relationships/hyperlink" Target="https://network.autism.org.uk/knowledge/insight-opinion/sensory-interventions"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www.schoolhomesupport.org.uk/wp-content/uploads/2015/11/SHS-Parental-engagement-toolkit.pdf%20Accessed%206th%20May%202020" TargetMode="External"/><Relationship Id="rId13" Type="http://schemas.openxmlformats.org/officeDocument/2006/relationships/hyperlink" Target="https://gov.wales/sites/default/files/publications/2018-05/guidance-inclusion-and-pupil-support_0.pdf" TargetMode="External"/><Relationship Id="rId3" Type="http://schemas.openxmlformats.org/officeDocument/2006/relationships/hyperlink" Target="https://www.researchgate.net/publication/228741879_Using_aspects_of_the_TEACCH_structured_teaching_approach_with_students_with_multiple_disabilities_and_visual_impairment" TargetMode="External"/><Relationship Id="rId7" Type="http://schemas.openxmlformats.org/officeDocument/2006/relationships/hyperlink" Target="https://journals.sagepub.com/doi/pdf/10.1177/0040059914553207" TargetMode="External"/><Relationship Id="rId12" Type="http://schemas.openxmlformats.org/officeDocument/2006/relationships/hyperlink" Target="https://www.understood.org/en/learning-thinking-differences/child-learning-disabilities/sensory-processing-issues/understanding-sensory-processing-issues" TargetMode="External"/><Relationship Id="rId2" Type="http://schemas.openxmlformats.org/officeDocument/2006/relationships/hyperlink" Target="https://amysmartgirls.com/temple-grandin-autism-is-an-ability-not-a-handicap-a1a42762593a" TargetMode="External"/><Relationship Id="rId1" Type="http://schemas.openxmlformats.org/officeDocument/2006/relationships/slideLayout" Target="../slideLayouts/slideLayout2.xml"/><Relationship Id="rId6" Type="http://schemas.openxmlformats.org/officeDocument/2006/relationships/hyperlink" Target="http://www.researchautism.net/" TargetMode="External"/><Relationship Id="rId11" Type="http://schemas.openxmlformats.org/officeDocument/2006/relationships/hyperlink" Target="https://www.researchgate.net/publication/241645300_Using_visual_support_for_language_and_learning_in_children_with_SLCN_A_training_programme_for_teachers_and_teaching_assistants" TargetMode="External"/><Relationship Id="rId5" Type="http://schemas.openxmlformats.org/officeDocument/2006/relationships/hyperlink" Target="https://core.ac.uk/download/pdf/48616837.pdf" TargetMode="External"/><Relationship Id="rId10" Type="http://schemas.openxmlformats.org/officeDocument/2006/relationships/hyperlink" Target="https://sparkforautism.org/discover_article/special-interests-in-autism/" TargetMode="External"/><Relationship Id="rId4" Type="http://schemas.openxmlformats.org/officeDocument/2006/relationships/hyperlink" Target="https://www.psychologytoday.com/hk/blog/language-in-the-mind/202001/how-does-communication-work" TargetMode="External"/><Relationship Id="rId9" Type="http://schemas.openxmlformats.org/officeDocument/2006/relationships/hyperlink" Target="https://www.autismspeaks.org/life-spectrum/10-inspiring-quotes-people-autism"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gov.wales/sites/default/files/publications/2019-07/parenting-engagement-and-support-guidance-for-providers.pdf%20Accessed%204th%20May%202020" TargetMode="External"/><Relationship Id="rId2" Type="http://schemas.openxmlformats.org/officeDocument/2006/relationships/hyperlink" Target="https://gov.wales/sites/default/files/publications/2019-01/ways-of-supporting-learners-with-autistic-spectrum-disorder-asd.pdf" TargetMode="External"/><Relationship Id="rId1" Type="http://schemas.openxmlformats.org/officeDocument/2006/relationships/slideLayout" Target="../slideLayouts/slideLayout2.xml"/><Relationship Id="rId6" Type="http://schemas.openxmlformats.org/officeDocument/2006/relationships/hyperlink" Target="https://miro.medium.com/max/970/0*-NH2-g1UGxD0Bj22.jpg" TargetMode="External"/><Relationship Id="rId5" Type="http://schemas.openxmlformats.org/officeDocument/2006/relationships/hyperlink" Target="https://gov.wales/sites/default/files/publications/2018-11/additional-learning-needs-and-education-tribunal-wales-act-2018-implementation-guide-for-individual-development-plans.pdf" TargetMode="External"/><Relationship Id="rId4" Type="http://schemas.openxmlformats.org/officeDocument/2006/relationships/hyperlink" Target="https://gov.wales/sites/default/files/publications/2019-07/autistic-spectrum-disorder-strategic-action-annual-report-2018-20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9376-95FF-764A-9862-16E1B156CD07}"/>
              </a:ext>
            </a:extLst>
          </p:cNvPr>
          <p:cNvSpPr>
            <a:spLocks noGrp="1"/>
          </p:cNvSpPr>
          <p:nvPr>
            <p:ph type="ctrTitle"/>
          </p:nvPr>
        </p:nvSpPr>
        <p:spPr>
          <a:xfrm>
            <a:off x="607272" y="211667"/>
            <a:ext cx="11157857" cy="1663094"/>
          </a:xfrm>
        </p:spPr>
        <p:txBody>
          <a:bodyPr>
            <a:normAutofit fontScale="90000"/>
          </a:bodyPr>
          <a:lstStyle/>
          <a:p>
            <a:r>
              <a:rPr lang="en-GB" b="1"/>
              <a:t>Supporting and Developing Autistic Learners in Primary School Settings</a:t>
            </a:r>
            <a:endParaRPr lang="en-US" b="1"/>
          </a:p>
        </p:txBody>
      </p:sp>
      <p:pic>
        <p:nvPicPr>
          <p:cNvPr id="4" name="Picture 4" descr="A picture containing transport, aircraft, balloon&#10;&#10;Description generated with very high confidence">
            <a:extLst>
              <a:ext uri="{FF2B5EF4-FFF2-40B4-BE49-F238E27FC236}">
                <a16:creationId xmlns:a16="http://schemas.microsoft.com/office/drawing/2014/main" id="{3EFED100-D8F9-4BB4-9D62-9C9CA79F42E4}"/>
              </a:ext>
            </a:extLst>
          </p:cNvPr>
          <p:cNvPicPr>
            <a:picLocks noChangeAspect="1"/>
          </p:cNvPicPr>
          <p:nvPr/>
        </p:nvPicPr>
        <p:blipFill>
          <a:blip r:embed="rId2"/>
          <a:stretch>
            <a:fillRect/>
          </a:stretch>
        </p:blipFill>
        <p:spPr>
          <a:xfrm>
            <a:off x="4126286" y="2089937"/>
            <a:ext cx="3614666" cy="3670419"/>
          </a:xfrm>
          <a:prstGeom prst="rect">
            <a:avLst/>
          </a:prstGeom>
        </p:spPr>
      </p:pic>
      <p:sp>
        <p:nvSpPr>
          <p:cNvPr id="6" name="TextBox 5">
            <a:extLst>
              <a:ext uri="{FF2B5EF4-FFF2-40B4-BE49-F238E27FC236}">
                <a16:creationId xmlns:a16="http://schemas.microsoft.com/office/drawing/2014/main" id="{310612D3-7515-4511-A5AD-8E1D0F835B06}"/>
              </a:ext>
            </a:extLst>
          </p:cNvPr>
          <p:cNvSpPr txBox="1"/>
          <p:nvPr/>
        </p:nvSpPr>
        <p:spPr>
          <a:xfrm>
            <a:off x="4126286" y="5922285"/>
            <a:ext cx="37205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a:t>(Invictus Roofing, 2020)</a:t>
            </a:r>
          </a:p>
        </p:txBody>
      </p:sp>
    </p:spTree>
    <p:extLst>
      <p:ext uri="{BB962C8B-B14F-4D97-AF65-F5344CB8AC3E}">
        <p14:creationId xmlns:p14="http://schemas.microsoft.com/office/powerpoint/2010/main" val="19744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10612D3-7515-4511-A5AD-8E1D0F835B06}"/>
              </a:ext>
            </a:extLst>
          </p:cNvPr>
          <p:cNvSpPr txBox="1"/>
          <p:nvPr/>
        </p:nvSpPr>
        <p:spPr>
          <a:xfrm>
            <a:off x="8034916" y="6561667"/>
            <a:ext cx="479455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a:t>(Invictus Roofing, 2020)</a:t>
            </a:r>
          </a:p>
        </p:txBody>
      </p:sp>
      <p:sp>
        <p:nvSpPr>
          <p:cNvPr id="5" name="Title 4">
            <a:extLst>
              <a:ext uri="{FF2B5EF4-FFF2-40B4-BE49-F238E27FC236}">
                <a16:creationId xmlns:a16="http://schemas.microsoft.com/office/drawing/2014/main" id="{4DEABC56-40CC-324C-B254-3D20F0844847}"/>
              </a:ext>
            </a:extLst>
          </p:cNvPr>
          <p:cNvSpPr>
            <a:spLocks noGrp="1"/>
          </p:cNvSpPr>
          <p:nvPr>
            <p:ph type="ctrTitle"/>
          </p:nvPr>
        </p:nvSpPr>
        <p:spPr>
          <a:xfrm>
            <a:off x="464688" y="2542860"/>
            <a:ext cx="2971588" cy="3884942"/>
          </a:xfrm>
        </p:spPr>
        <p:txBody>
          <a:bodyPr>
            <a:normAutofit fontScale="90000"/>
          </a:bodyPr>
          <a:lstStyle/>
          <a:p>
            <a:pPr algn="l"/>
            <a:br>
              <a:rPr lang="en-GB" sz="2500" b="1" kern="1200"/>
            </a:br>
            <a:r>
              <a:rPr lang="en-US" sz="2800" b="1" kern="1200">
                <a:solidFill>
                  <a:srgbClr val="000000"/>
                </a:solidFill>
                <a:latin typeface="Calibri"/>
                <a:cs typeface="Calibri"/>
              </a:rPr>
              <a:t>Rhian Williams</a:t>
            </a:r>
            <a:r>
              <a:rPr lang="en-US" sz="2800" b="1">
                <a:solidFill>
                  <a:srgbClr val="000000"/>
                </a:solidFill>
                <a:latin typeface="Calibri"/>
                <a:cs typeface="Calibri"/>
              </a:rPr>
              <a:t>:</a:t>
            </a:r>
            <a:br>
              <a:rPr lang="en-US" sz="2800" b="1" kern="1200">
                <a:latin typeface="Calibri"/>
              </a:rPr>
            </a:br>
            <a:br>
              <a:rPr lang="en-US" sz="2800" b="1" kern="1200">
                <a:latin typeface="Calibri"/>
              </a:rPr>
            </a:br>
            <a:br>
              <a:rPr lang="en-US" sz="2800" b="1">
                <a:latin typeface="Calibri"/>
              </a:rPr>
            </a:br>
            <a:br>
              <a:rPr lang="en-US" sz="2800" b="1">
                <a:latin typeface="Calibri"/>
              </a:rPr>
            </a:br>
            <a:r>
              <a:rPr lang="en-US" sz="2800" b="1" kern="1200">
                <a:solidFill>
                  <a:srgbClr val="000000"/>
                </a:solidFill>
                <a:latin typeface="Calibri"/>
                <a:cs typeface="Calibri"/>
              </a:rPr>
              <a:t>Lesley Martin</a:t>
            </a:r>
            <a:r>
              <a:rPr lang="en-US" sz="2800" b="1">
                <a:solidFill>
                  <a:srgbClr val="000000"/>
                </a:solidFill>
                <a:latin typeface="Calibri"/>
                <a:cs typeface="Calibri"/>
              </a:rPr>
              <a:t>: </a:t>
            </a:r>
            <a:br>
              <a:rPr lang="en-GB" sz="2800" b="1" kern="1200">
                <a:latin typeface="Calibri"/>
              </a:rPr>
            </a:br>
            <a:br>
              <a:rPr lang="en-GB" sz="2800" b="1" kern="1200">
                <a:latin typeface="Calibri"/>
              </a:rPr>
            </a:br>
            <a:br>
              <a:rPr lang="en-GB" sz="2800" b="1">
                <a:latin typeface="Calibri"/>
              </a:rPr>
            </a:br>
            <a:br>
              <a:rPr lang="en-GB" sz="2800" b="1">
                <a:latin typeface="Calibri"/>
              </a:rPr>
            </a:br>
            <a:r>
              <a:rPr lang="en-GB" sz="2800" b="1" kern="1200">
                <a:solidFill>
                  <a:srgbClr val="000000"/>
                </a:solidFill>
                <a:latin typeface="Calibri"/>
                <a:cs typeface="Calibri"/>
              </a:rPr>
              <a:t>Amanda Howland</a:t>
            </a:r>
            <a:r>
              <a:rPr lang="en-GB" sz="2800" b="1">
                <a:solidFill>
                  <a:srgbClr val="000000"/>
                </a:solidFill>
                <a:latin typeface="Calibri"/>
                <a:cs typeface="Calibri"/>
              </a:rPr>
              <a:t>:</a:t>
            </a:r>
            <a:r>
              <a:rPr lang="en-GB" sz="2800" b="1" kern="1200">
                <a:solidFill>
                  <a:srgbClr val="000000"/>
                </a:solidFill>
                <a:latin typeface="Calibri"/>
                <a:cs typeface="Calibri"/>
              </a:rPr>
              <a:t> </a:t>
            </a:r>
            <a:br>
              <a:rPr lang="en-US" sz="2500" b="1" kern="1200"/>
            </a:br>
            <a:br>
              <a:rPr lang="en-GB" sz="2500" b="1"/>
            </a:br>
            <a:endParaRPr lang="en-US" sz="2500"/>
          </a:p>
        </p:txBody>
      </p:sp>
      <p:sp>
        <p:nvSpPr>
          <p:cNvPr id="10" name="TextBox 9">
            <a:extLst>
              <a:ext uri="{FF2B5EF4-FFF2-40B4-BE49-F238E27FC236}">
                <a16:creationId xmlns:a16="http://schemas.microsoft.com/office/drawing/2014/main" id="{B415E199-7E70-0240-9970-3FC447B90F08}"/>
              </a:ext>
            </a:extLst>
          </p:cNvPr>
          <p:cNvSpPr txBox="1"/>
          <p:nvPr/>
        </p:nvSpPr>
        <p:spPr>
          <a:xfrm>
            <a:off x="384024" y="412205"/>
            <a:ext cx="11423952" cy="1446550"/>
          </a:xfrm>
          <a:prstGeom prst="rect">
            <a:avLst/>
          </a:prstGeom>
          <a:noFill/>
        </p:spPr>
        <p:txBody>
          <a:bodyPr wrap="square" rtlCol="0" anchor="t">
            <a:spAutoFit/>
          </a:bodyPr>
          <a:lstStyle/>
          <a:p>
            <a:pPr algn="ctr"/>
            <a:r>
              <a:rPr lang="en-GB" sz="4400" b="1"/>
              <a:t>Best Practice Strategies to Support </a:t>
            </a:r>
          </a:p>
          <a:p>
            <a:pPr algn="ctr"/>
            <a:r>
              <a:rPr lang="en-GB" sz="4400" b="1"/>
              <a:t>Teaching Assistants </a:t>
            </a:r>
            <a:endParaRPr lang="en-GB" sz="4400" b="1">
              <a:cs typeface="Calibri"/>
            </a:endParaRPr>
          </a:p>
        </p:txBody>
      </p:sp>
      <p:pic>
        <p:nvPicPr>
          <p:cNvPr id="2" name="Picture 2" descr="A picture containing person, indoor, holding, hand&#10;&#10;Description generated with very high confidence">
            <a:extLst>
              <a:ext uri="{FF2B5EF4-FFF2-40B4-BE49-F238E27FC236}">
                <a16:creationId xmlns:a16="http://schemas.microsoft.com/office/drawing/2014/main" id="{C262C1C4-C59A-46A3-85D4-7EEA4C284DF0}"/>
              </a:ext>
            </a:extLst>
          </p:cNvPr>
          <p:cNvPicPr>
            <a:picLocks noChangeAspect="1"/>
          </p:cNvPicPr>
          <p:nvPr/>
        </p:nvPicPr>
        <p:blipFill>
          <a:blip r:embed="rId3"/>
          <a:stretch>
            <a:fillRect/>
          </a:stretch>
        </p:blipFill>
        <p:spPr>
          <a:xfrm>
            <a:off x="8750643" y="4303003"/>
            <a:ext cx="3155092" cy="2206158"/>
          </a:xfrm>
          <a:prstGeom prst="rect">
            <a:avLst/>
          </a:prstGeom>
        </p:spPr>
      </p:pic>
      <p:sp>
        <p:nvSpPr>
          <p:cNvPr id="7" name="TextBox 6">
            <a:extLst>
              <a:ext uri="{FF2B5EF4-FFF2-40B4-BE49-F238E27FC236}">
                <a16:creationId xmlns:a16="http://schemas.microsoft.com/office/drawing/2014/main" id="{609CFF56-B3C3-43A7-9350-F410A854E891}"/>
              </a:ext>
            </a:extLst>
          </p:cNvPr>
          <p:cNvSpPr txBox="1"/>
          <p:nvPr/>
        </p:nvSpPr>
        <p:spPr>
          <a:xfrm>
            <a:off x="3560806" y="2446665"/>
            <a:ext cx="4473144"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Supporting and Developing Communication</a:t>
            </a:r>
            <a:endParaRPr lang="en-GB" sz="2400">
              <a:cs typeface="Calibri"/>
            </a:endParaRPr>
          </a:p>
          <a:p>
            <a:endParaRPr lang="en-GB" sz="2400">
              <a:cs typeface="Calibri"/>
            </a:endParaRPr>
          </a:p>
          <a:p>
            <a:endParaRPr lang="en-GB" sz="2400">
              <a:latin typeface="Calibri"/>
              <a:cs typeface="Calibri"/>
            </a:endParaRPr>
          </a:p>
          <a:p>
            <a:r>
              <a:rPr lang="en-GB" sz="2400">
                <a:latin typeface="Calibri"/>
                <a:cs typeface="Calibri"/>
              </a:rPr>
              <a:t>Sensory Processing, Obsessions and Specific Interests</a:t>
            </a:r>
            <a:endParaRPr lang="en-GB" sz="2400">
              <a:cs typeface="Calibri"/>
            </a:endParaRPr>
          </a:p>
          <a:p>
            <a:endParaRPr lang="en-GB" sz="2400">
              <a:latin typeface="Calibri"/>
              <a:cs typeface="Calibri"/>
            </a:endParaRPr>
          </a:p>
          <a:p>
            <a:endParaRPr lang="en-GB" sz="2400">
              <a:latin typeface="Calibri"/>
              <a:cs typeface="Calibri Light"/>
            </a:endParaRPr>
          </a:p>
          <a:p>
            <a:r>
              <a:rPr lang="en-GB" sz="2400">
                <a:latin typeface="Calibri"/>
                <a:cs typeface="Calibri Light"/>
              </a:rPr>
              <a:t>Parental engagement/involvemen</a:t>
            </a:r>
            <a:r>
              <a:rPr lang="en-GB" sz="2400" b="1">
                <a:latin typeface="Calibri Light"/>
                <a:cs typeface="Calibri Light"/>
              </a:rPr>
              <a:t>t </a:t>
            </a:r>
            <a:br>
              <a:rPr lang="en-GB" b="1">
                <a:latin typeface="Calibri Light"/>
                <a:cs typeface="Calibri Light"/>
              </a:rPr>
            </a:br>
            <a:endParaRPr lang="en-GB">
              <a:ea typeface="+mn-lt"/>
              <a:cs typeface="+mn-lt"/>
            </a:endParaRPr>
          </a:p>
        </p:txBody>
      </p:sp>
    </p:spTree>
    <p:extLst>
      <p:ext uri="{BB962C8B-B14F-4D97-AF65-F5344CB8AC3E}">
        <p14:creationId xmlns:p14="http://schemas.microsoft.com/office/powerpoint/2010/main" val="3769753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10F1A3F-DA18-D54C-8FD3-CC6394407AFA}"/>
              </a:ext>
            </a:extLst>
          </p:cNvPr>
          <p:cNvSpPr>
            <a:spLocks noGrp="1"/>
          </p:cNvSpPr>
          <p:nvPr>
            <p:ph type="title"/>
          </p:nvPr>
        </p:nvSpPr>
        <p:spPr>
          <a:xfrm>
            <a:off x="1" y="570255"/>
            <a:ext cx="4300396" cy="1730685"/>
          </a:xfrm>
        </p:spPr>
        <p:txBody>
          <a:bodyPr>
            <a:normAutofit/>
          </a:bodyPr>
          <a:lstStyle/>
          <a:p>
            <a:r>
              <a:rPr lang="en-GB" sz="2800" b="1"/>
              <a:t>          </a:t>
            </a:r>
            <a:r>
              <a:rPr lang="en-GB" sz="4000" b="1"/>
              <a:t>Introduction</a:t>
            </a:r>
            <a:r>
              <a:rPr lang="en-GB" sz="2800" b="1"/>
              <a:t> </a:t>
            </a:r>
            <a:br>
              <a:rPr lang="en-GB" sz="2800" b="1"/>
            </a:br>
            <a:r>
              <a:rPr lang="en-GB" sz="2800" b="1"/>
              <a:t>         </a:t>
            </a:r>
            <a:br>
              <a:rPr lang="en-GB" sz="2800" b="1"/>
            </a:br>
            <a:r>
              <a:rPr lang="en-GB" sz="2800" b="1"/>
              <a:t>          Amanda Howland</a:t>
            </a:r>
            <a:endParaRPr lang="en-US" sz="2800" b="1"/>
          </a:p>
        </p:txBody>
      </p:sp>
      <p:sp>
        <p:nvSpPr>
          <p:cNvPr id="14" name="Content Placeholder 13">
            <a:extLst>
              <a:ext uri="{FF2B5EF4-FFF2-40B4-BE49-F238E27FC236}">
                <a16:creationId xmlns:a16="http://schemas.microsoft.com/office/drawing/2014/main" id="{0DF0D074-9701-4D71-A8E0-A809A04E98D5}"/>
              </a:ext>
            </a:extLst>
          </p:cNvPr>
          <p:cNvSpPr>
            <a:spLocks noGrp="1"/>
          </p:cNvSpPr>
          <p:nvPr>
            <p:ph idx="1"/>
          </p:nvPr>
        </p:nvSpPr>
        <p:spPr>
          <a:xfrm>
            <a:off x="124510" y="2639608"/>
            <a:ext cx="4175887" cy="3648137"/>
          </a:xfrm>
        </p:spPr>
        <p:txBody>
          <a:bodyPr>
            <a:normAutofit/>
          </a:bodyPr>
          <a:lstStyle/>
          <a:p>
            <a:pPr marL="0" indent="0">
              <a:buNone/>
            </a:pPr>
            <a:r>
              <a:rPr lang="en-GB"/>
              <a:t>Autism is a </a:t>
            </a:r>
            <a:r>
              <a:rPr lang="en-GB" err="1"/>
              <a:t>neurodevelopmental</a:t>
            </a:r>
            <a:r>
              <a:rPr lang="en-GB"/>
              <a:t> disorder that can present challenges for families and professionals. With parental involvement being one of the main approaches for best practice. </a:t>
            </a:r>
            <a:r>
              <a:rPr lang="en-GB" sz="2200"/>
              <a:t>(Meyer, Johnson 2007)</a:t>
            </a:r>
          </a:p>
          <a:p>
            <a:pPr marL="0" indent="0">
              <a:buNone/>
            </a:pPr>
            <a:endParaRPr lang="en-US"/>
          </a:p>
        </p:txBody>
      </p:sp>
      <p:pic>
        <p:nvPicPr>
          <p:cNvPr id="10" name="Picture 10">
            <a:extLst>
              <a:ext uri="{FF2B5EF4-FFF2-40B4-BE49-F238E27FC236}">
                <a16:creationId xmlns:a16="http://schemas.microsoft.com/office/drawing/2014/main" id="{D2E41E0A-1D54-1045-ADD8-F899E80DB494}"/>
              </a:ext>
            </a:extLst>
          </p:cNvPr>
          <p:cNvPicPr>
            <a:picLocks noChangeAspect="1"/>
          </p:cNvPicPr>
          <p:nvPr/>
        </p:nvPicPr>
        <p:blipFill rotWithShape="1">
          <a:blip r:embed="rId2">
            <a:extLst>
              <a:ext uri="{28A0092B-C50C-407E-A947-70E740481C1C}">
                <a14:useLocalDpi xmlns:a14="http://schemas.microsoft.com/office/drawing/2010/main" val="0"/>
              </a:ext>
            </a:extLst>
          </a:blip>
          <a:srcRect l="26486" r="-1" b="-1"/>
          <a:stretch/>
        </p:blipFill>
        <p:spPr>
          <a:xfrm>
            <a:off x="4639056" y="10"/>
            <a:ext cx="7552944" cy="6857990"/>
          </a:xfrm>
          <a:prstGeom prst="rect">
            <a:avLst/>
          </a:prstGeom>
          <a:effectLst/>
        </p:spPr>
      </p:pic>
    </p:spTree>
    <p:extLst>
      <p:ext uri="{BB962C8B-B14F-4D97-AF65-F5344CB8AC3E}">
        <p14:creationId xmlns:p14="http://schemas.microsoft.com/office/powerpoint/2010/main" val="3618110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Introduction </a:t>
            </a:r>
            <a:br>
              <a:rPr lang="en-GB" b="1"/>
            </a:br>
            <a:r>
              <a:rPr lang="en-GB" sz="1400" b="1"/>
              <a:t>Rhian Williams</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a:bodyPr>
          <a:lstStyle/>
          <a:p>
            <a:r>
              <a:rPr lang="en-GB" sz="2000"/>
              <a:t>Traditional teaching approaches for engaging with autistic children depend extensively on aural direction.</a:t>
            </a:r>
          </a:p>
          <a:p>
            <a:r>
              <a:rPr lang="en-GB" sz="2000"/>
              <a:t>However, autism is a disorder which encompasses a broad spectrum of abilities and needs.</a:t>
            </a:r>
          </a:p>
          <a:p>
            <a:r>
              <a:rPr lang="en-GB" sz="2000"/>
              <a:t>Not all children respond well to copious auditory directions (Evans and Tissot, 2003).</a:t>
            </a:r>
          </a:p>
          <a:p>
            <a:r>
              <a:rPr lang="en-GB" sz="2000"/>
              <a:t>Research identified a requirement to source alternative strategies to aid the development of communication in primary school aged children with autism. </a:t>
            </a:r>
          </a:p>
          <a:p>
            <a:r>
              <a:rPr lang="en-GB" sz="2000"/>
              <a:t>Adopting visual teaching strategies was found to be particularly beneficial for young children with autism.</a:t>
            </a:r>
          </a:p>
          <a:p>
            <a:r>
              <a:rPr lang="en-GB" sz="2000"/>
              <a:t>There are several types of visual support structures, which can be adapted for everyday use in the home and school environment, including visual timetables and mind maps (Fettig et al., 2011).</a:t>
            </a:r>
            <a:endParaRPr lang="en-US" sz="20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(LANCUK, 2020).</a:t>
            </a:r>
            <a:endParaRPr lang="en-US" sz="1000"/>
          </a:p>
        </p:txBody>
      </p:sp>
      <p:pic>
        <p:nvPicPr>
          <p:cNvPr id="6" name="Picture 5" descr="A picture containing game&#10;&#10;Description generated with very high confidence">
            <a:extLst>
              <a:ext uri="{FF2B5EF4-FFF2-40B4-BE49-F238E27FC236}">
                <a16:creationId xmlns:a16="http://schemas.microsoft.com/office/drawing/2014/main" id="{BAA322D4-7786-834B-A3D6-9C03601C39A8}"/>
              </a:ext>
            </a:extLst>
          </p:cNvPr>
          <p:cNvPicPr>
            <a:picLocks noChangeAspect="1"/>
          </p:cNvPicPr>
          <p:nvPr/>
        </p:nvPicPr>
        <p:blipFill rotWithShape="1">
          <a:blip r:embed="rId3">
            <a:alphaModFix/>
          </a:blip>
          <a:srcRect r="842" b="1"/>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07075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2">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4">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6515329" y="64768"/>
            <a:ext cx="4299320" cy="1298948"/>
          </a:xfrm>
        </p:spPr>
        <p:txBody>
          <a:bodyPr vert="horz" lIns="91440" tIns="45720" rIns="91440" bIns="45720" rtlCol="0" anchor="ctr">
            <a:normAutofit/>
          </a:bodyPr>
          <a:lstStyle/>
          <a:p>
            <a:pPr algn="l"/>
            <a:r>
              <a:rPr lang="en-US" sz="4400" b="1">
                <a:solidFill>
                  <a:srgbClr val="000000"/>
                </a:solidFill>
                <a:latin typeface="Calibri"/>
                <a:cs typeface="Calibri"/>
              </a:rPr>
              <a:t>Introduction</a:t>
            </a:r>
            <a:br>
              <a:rPr lang="en-US" sz="4400" b="1"/>
            </a:br>
            <a:r>
              <a:rPr lang="en-US" sz="1600" b="1">
                <a:solidFill>
                  <a:srgbClr val="000000"/>
                </a:solidFill>
              </a:rPr>
              <a:t>Lesley Martin</a:t>
            </a:r>
            <a:endParaRPr lang="en-US" sz="1600">
              <a:solidFill>
                <a:srgbClr val="000000"/>
              </a:solidFill>
              <a:cs typeface="Calibri Light"/>
            </a:endParaRPr>
          </a:p>
        </p:txBody>
      </p:sp>
      <p:sp>
        <p:nvSpPr>
          <p:cNvPr id="2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8" descr="A picture containing device&#10;&#10;Description generated with very high confidence">
            <a:extLst>
              <a:ext uri="{FF2B5EF4-FFF2-40B4-BE49-F238E27FC236}">
                <a16:creationId xmlns:a16="http://schemas.microsoft.com/office/drawing/2014/main" id="{76B9D4D8-EE37-43C2-9D08-8A7A9A95B463}"/>
              </a:ext>
            </a:extLst>
          </p:cNvPr>
          <p:cNvPicPr>
            <a:picLocks noChangeAspect="1"/>
          </p:cNvPicPr>
          <p:nvPr/>
        </p:nvPicPr>
        <p:blipFill rotWithShape="1">
          <a:blip r:embed="rId3">
            <a:alphaModFix/>
          </a:blip>
          <a:srcRect l="1943" r="2512" b="-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7" name="Subtitle 6">
            <a:extLst>
              <a:ext uri="{FF2B5EF4-FFF2-40B4-BE49-F238E27FC236}">
                <a16:creationId xmlns:a16="http://schemas.microsoft.com/office/drawing/2014/main" id="{6EACEABD-4DF5-4307-9DE4-0AD96E277D47}"/>
              </a:ext>
            </a:extLst>
          </p:cNvPr>
          <p:cNvSpPr>
            <a:spLocks noGrp="1"/>
          </p:cNvSpPr>
          <p:nvPr>
            <p:ph type="subTitle" idx="1"/>
          </p:nvPr>
        </p:nvSpPr>
        <p:spPr>
          <a:xfrm>
            <a:off x="6511798" y="1268386"/>
            <a:ext cx="5361795" cy="1612008"/>
          </a:xfrm>
        </p:spPr>
        <p:txBody>
          <a:bodyPr vert="horz" lIns="91440" tIns="45720" rIns="91440" bIns="45720" rtlCol="0" anchor="ctr">
            <a:normAutofit/>
          </a:bodyPr>
          <a:lstStyle/>
          <a:p>
            <a:pPr algn="l"/>
            <a:r>
              <a:rPr lang="en-US" sz="2800">
                <a:solidFill>
                  <a:srgbClr val="000000"/>
                </a:solidFill>
              </a:rPr>
              <a:t>Autism affects everyone differently</a:t>
            </a:r>
          </a:p>
          <a:p>
            <a:pPr algn="l"/>
            <a:endParaRPr lang="en-US" sz="2800">
              <a:solidFill>
                <a:srgbClr val="000000"/>
              </a:solidFill>
            </a:endParaRPr>
          </a:p>
          <a:p>
            <a:pPr algn="l"/>
            <a:endParaRPr lang="en-US" sz="2800" b="1">
              <a:solidFill>
                <a:srgbClr val="000000"/>
              </a:solidFill>
              <a:cs typeface="Calibri"/>
            </a:endParaRPr>
          </a:p>
        </p:txBody>
      </p:sp>
      <p:sp>
        <p:nvSpPr>
          <p:cNvPr id="3" name="TextBox 2">
            <a:extLst>
              <a:ext uri="{FF2B5EF4-FFF2-40B4-BE49-F238E27FC236}">
                <a16:creationId xmlns:a16="http://schemas.microsoft.com/office/drawing/2014/main" id="{41B89F39-59AB-4349-9C74-98B7BDD1915C}"/>
              </a:ext>
            </a:extLst>
          </p:cNvPr>
          <p:cNvSpPr txBox="1"/>
          <p:nvPr/>
        </p:nvSpPr>
        <p:spPr>
          <a:xfrm>
            <a:off x="1491049" y="6454345"/>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p>
        </p:txBody>
      </p:sp>
      <p:sp>
        <p:nvSpPr>
          <p:cNvPr id="4" name="TextBox 3">
            <a:extLst>
              <a:ext uri="{FF2B5EF4-FFF2-40B4-BE49-F238E27FC236}">
                <a16:creationId xmlns:a16="http://schemas.microsoft.com/office/drawing/2014/main" id="{1E5005BF-9150-4C9C-941B-EB8FE4646F12}"/>
              </a:ext>
            </a:extLst>
          </p:cNvPr>
          <p:cNvSpPr txBox="1"/>
          <p:nvPr/>
        </p:nvSpPr>
        <p:spPr>
          <a:xfrm>
            <a:off x="6516130" y="4734695"/>
            <a:ext cx="418482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Person Centred Plan</a:t>
            </a:r>
            <a:r>
              <a:rPr lang="en-GB" sz="2800"/>
              <a:t> (PCP)</a:t>
            </a:r>
          </a:p>
          <a:p>
            <a:pPr marL="457200" indent="-457200">
              <a:buFont typeface="Arial"/>
              <a:buChar char="•"/>
            </a:pPr>
            <a:r>
              <a:rPr lang="en-GB" sz="2800">
                <a:cs typeface="Calibri"/>
              </a:rPr>
              <a:t>Review</a:t>
            </a:r>
          </a:p>
          <a:p>
            <a:pPr marL="457200" indent="-457200">
              <a:buFont typeface="Arial"/>
              <a:buChar char="•"/>
            </a:pPr>
            <a:r>
              <a:rPr lang="en-GB" sz="2800">
                <a:cs typeface="Calibri"/>
              </a:rPr>
              <a:t>Learn</a:t>
            </a:r>
          </a:p>
          <a:p>
            <a:pPr marL="457200" indent="-457200">
              <a:buFont typeface="Arial"/>
              <a:buChar char="•"/>
            </a:pPr>
            <a:r>
              <a:rPr lang="en-GB" sz="2800">
                <a:cs typeface="Calibri"/>
              </a:rPr>
              <a:t>Listen</a:t>
            </a:r>
          </a:p>
        </p:txBody>
      </p:sp>
      <p:sp>
        <p:nvSpPr>
          <p:cNvPr id="5" name="TextBox 4">
            <a:extLst>
              <a:ext uri="{FF2B5EF4-FFF2-40B4-BE49-F238E27FC236}">
                <a16:creationId xmlns:a16="http://schemas.microsoft.com/office/drawing/2014/main" id="{9E2E371B-F0C1-4D3D-927A-4B652C449AEE}"/>
              </a:ext>
            </a:extLst>
          </p:cNvPr>
          <p:cNvSpPr txBox="1"/>
          <p:nvPr/>
        </p:nvSpPr>
        <p:spPr>
          <a:xfrm>
            <a:off x="6516130" y="1933833"/>
            <a:ext cx="390679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Segoe UI"/>
              </a:rPr>
              <a:t>Think </a:t>
            </a:r>
            <a:r>
              <a:rPr lang="en-US" sz="2800" b="1">
                <a:cs typeface="Segoe UI"/>
              </a:rPr>
              <a:t>SMART:</a:t>
            </a:r>
            <a:r>
              <a:rPr lang="en-US" sz="2800">
                <a:cs typeface="Segoe UI"/>
              </a:rPr>
              <a:t>​</a:t>
            </a:r>
          </a:p>
          <a:p>
            <a:pPr>
              <a:buChar char="•"/>
            </a:pPr>
            <a:r>
              <a:rPr lang="en-US" sz="2800" b="1">
                <a:cs typeface="Arial"/>
              </a:rPr>
              <a:t>  S</a:t>
            </a:r>
            <a:r>
              <a:rPr lang="en-US" sz="2800">
                <a:cs typeface="Arial"/>
              </a:rPr>
              <a:t>pecific​</a:t>
            </a:r>
          </a:p>
          <a:p>
            <a:pPr>
              <a:buChar char="•"/>
            </a:pPr>
            <a:r>
              <a:rPr lang="en-US" sz="2800" b="1">
                <a:cs typeface="Arial"/>
              </a:rPr>
              <a:t>  M</a:t>
            </a:r>
            <a:r>
              <a:rPr lang="en-US" sz="2800">
                <a:cs typeface="Arial"/>
              </a:rPr>
              <a:t>easurable​</a:t>
            </a:r>
          </a:p>
          <a:p>
            <a:pPr>
              <a:buChar char="•"/>
            </a:pPr>
            <a:r>
              <a:rPr lang="en-US" sz="2800" b="1">
                <a:cs typeface="Arial"/>
              </a:rPr>
              <a:t>  A</a:t>
            </a:r>
            <a:r>
              <a:rPr lang="en-US" sz="2800">
                <a:cs typeface="Arial"/>
              </a:rPr>
              <a:t>chievable/Attainable​</a:t>
            </a:r>
          </a:p>
          <a:p>
            <a:pPr>
              <a:buChar char="•"/>
            </a:pPr>
            <a:r>
              <a:rPr lang="en-US" sz="2800" b="1">
                <a:cs typeface="Arial"/>
              </a:rPr>
              <a:t>  R</a:t>
            </a:r>
            <a:r>
              <a:rPr lang="en-US" sz="2800">
                <a:cs typeface="Arial"/>
              </a:rPr>
              <a:t>elevant/Realistic​</a:t>
            </a:r>
          </a:p>
          <a:p>
            <a:pPr>
              <a:buChar char="•"/>
            </a:pPr>
            <a:r>
              <a:rPr lang="en-US" sz="2800" b="1">
                <a:cs typeface="Arial"/>
              </a:rPr>
              <a:t>  T</a:t>
            </a:r>
            <a:r>
              <a:rPr lang="en-US" sz="2800">
                <a:cs typeface="Arial"/>
              </a:rPr>
              <a:t>ime-Bound/Framed</a:t>
            </a:r>
          </a:p>
        </p:txBody>
      </p:sp>
      <p:sp>
        <p:nvSpPr>
          <p:cNvPr id="6" name="TextBox 5">
            <a:extLst>
              <a:ext uri="{FF2B5EF4-FFF2-40B4-BE49-F238E27FC236}">
                <a16:creationId xmlns:a16="http://schemas.microsoft.com/office/drawing/2014/main" id="{D27B7005-FF90-41C8-9F62-6AC7682607DC}"/>
              </a:ext>
            </a:extLst>
          </p:cNvPr>
          <p:cNvSpPr txBox="1"/>
          <p:nvPr/>
        </p:nvSpPr>
        <p:spPr>
          <a:xfrm>
            <a:off x="10489600" y="6514841"/>
            <a:ext cx="20326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(Debenham, 2018)</a:t>
            </a:r>
            <a:endParaRPr lang="en-US" sz="160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7FC6DF5-6695-481D-AEEA-555296115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26"/>
            <a:ext cx="6750334"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FE27E6BE-1194-49E7-BA29-0898123DD9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CC83BD45-7E52-47B0-A32A-A976A0AB6183}"/>
              </a:ext>
            </a:extLst>
          </p:cNvPr>
          <p:cNvSpPr>
            <a:spLocks noGrp="1"/>
          </p:cNvSpPr>
          <p:nvPr>
            <p:ph type="title"/>
          </p:nvPr>
        </p:nvSpPr>
        <p:spPr>
          <a:xfrm>
            <a:off x="7757268" y="82144"/>
            <a:ext cx="4266942" cy="1498456"/>
          </a:xfrm>
        </p:spPr>
        <p:txBody>
          <a:bodyPr>
            <a:normAutofit fontScale="90000"/>
          </a:bodyPr>
          <a:lstStyle/>
          <a:p>
            <a:pPr>
              <a:spcBef>
                <a:spcPts val="0"/>
              </a:spcBef>
            </a:pPr>
            <a:br>
              <a:rPr lang="en-GB" sz="1000" b="1">
                <a:latin typeface="Calibri"/>
                <a:cs typeface="Calibri"/>
              </a:rPr>
            </a:br>
            <a:br>
              <a:rPr lang="en-GB" sz="1000" b="1">
                <a:latin typeface="Calibri"/>
                <a:cs typeface="Calibri"/>
              </a:rPr>
            </a:br>
            <a:br>
              <a:rPr lang="en-GB" sz="1000" b="1">
                <a:latin typeface="Calibri"/>
                <a:cs typeface="Calibri"/>
              </a:rPr>
            </a:br>
            <a:r>
              <a:rPr lang="en-GB" sz="2800" b="1">
                <a:solidFill>
                  <a:srgbClr val="000000"/>
                </a:solidFill>
                <a:latin typeface="Calibri"/>
                <a:cs typeface="Calibri"/>
              </a:rPr>
              <a:t>Triad of Impairments:</a:t>
            </a:r>
            <a:endParaRPr lang="en-GB" sz="2800">
              <a:solidFill>
                <a:srgbClr val="000000"/>
              </a:solidFill>
              <a:ea typeface="+mj-lt"/>
              <a:cs typeface="+mj-lt"/>
            </a:endParaRPr>
          </a:p>
          <a:p>
            <a:pPr>
              <a:spcBef>
                <a:spcPts val="0"/>
              </a:spcBef>
            </a:pPr>
            <a:r>
              <a:rPr lang="en-GB" sz="2400">
                <a:solidFill>
                  <a:srgbClr val="000000"/>
                </a:solidFill>
                <a:ea typeface="+mj-lt"/>
                <a:cs typeface="+mj-lt"/>
              </a:rPr>
              <a:t>Social interaction</a:t>
            </a:r>
            <a:r>
              <a:rPr lang="en-US" sz="2400">
                <a:solidFill>
                  <a:srgbClr val="000000"/>
                </a:solidFill>
                <a:ea typeface="+mj-lt"/>
                <a:cs typeface="+mj-lt"/>
              </a:rPr>
              <a:t> </a:t>
            </a:r>
          </a:p>
          <a:p>
            <a:pPr>
              <a:spcBef>
                <a:spcPts val="0"/>
              </a:spcBef>
            </a:pPr>
            <a:r>
              <a:rPr lang="en-GB" sz="2400">
                <a:solidFill>
                  <a:srgbClr val="000000"/>
                </a:solidFill>
                <a:ea typeface="+mj-lt"/>
                <a:cs typeface="+mj-lt"/>
              </a:rPr>
              <a:t>Social communication</a:t>
            </a:r>
            <a:r>
              <a:rPr lang="en-US" sz="2400">
                <a:solidFill>
                  <a:srgbClr val="000000"/>
                </a:solidFill>
                <a:ea typeface="+mj-lt"/>
                <a:cs typeface="+mj-lt"/>
              </a:rPr>
              <a:t> </a:t>
            </a:r>
          </a:p>
          <a:p>
            <a:pPr>
              <a:spcBef>
                <a:spcPts val="0"/>
              </a:spcBef>
            </a:pPr>
            <a:r>
              <a:rPr lang="en-GB" sz="2400">
                <a:solidFill>
                  <a:srgbClr val="000000"/>
                </a:solidFill>
                <a:ea typeface="+mj-lt"/>
                <a:cs typeface="+mj-lt"/>
              </a:rPr>
              <a:t>Social imagination</a:t>
            </a:r>
            <a:br>
              <a:rPr lang="en-GB" sz="1000">
                <a:ea typeface="+mj-lt"/>
                <a:cs typeface="+mj-lt"/>
              </a:rPr>
            </a:br>
            <a:endParaRPr lang="en-GB" sz="1000" b="1">
              <a:solidFill>
                <a:srgbClr val="000000"/>
              </a:solidFill>
              <a:ea typeface="+mj-lt"/>
              <a:cs typeface="+mj-lt"/>
            </a:endParaRPr>
          </a:p>
        </p:txBody>
      </p:sp>
      <p:sp>
        <p:nvSpPr>
          <p:cNvPr id="32" name="Freeform 82">
            <a:extLst>
              <a:ext uri="{FF2B5EF4-FFF2-40B4-BE49-F238E27FC236}">
                <a16:creationId xmlns:a16="http://schemas.microsoft.com/office/drawing/2014/main" id="{63D44656-9703-4F76-BF95-869D8579E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62511"/>
            <a:ext cx="3242130" cy="2704964"/>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Oval 33">
            <a:extLst>
              <a:ext uri="{FF2B5EF4-FFF2-40B4-BE49-F238E27FC236}">
                <a16:creationId xmlns:a16="http://schemas.microsoft.com/office/drawing/2014/main" id="{6F72EDF1-3CBA-4BB0-8AE8-3583F0846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5971" y="2816635"/>
            <a:ext cx="2865340" cy="2865340"/>
          </a:xfrm>
          <a:prstGeom prst="ellipse">
            <a:avLst/>
          </a:pr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78">
            <a:extLst>
              <a:ext uri="{FF2B5EF4-FFF2-40B4-BE49-F238E27FC236}">
                <a16:creationId xmlns:a16="http://schemas.microsoft.com/office/drawing/2014/main" id="{29B389D7-95A7-4E4F-B9CF-F8D686302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090921" cy="3465906"/>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picture containing boy, young, child, little&#10;&#10;Description generated with very high confidence">
            <a:extLst>
              <a:ext uri="{FF2B5EF4-FFF2-40B4-BE49-F238E27FC236}">
                <a16:creationId xmlns:a16="http://schemas.microsoft.com/office/drawing/2014/main" id="{473E0E80-5396-407F-8F63-2338E1B96554}"/>
              </a:ext>
            </a:extLst>
          </p:cNvPr>
          <p:cNvPicPr>
            <a:picLocks noChangeAspect="1"/>
          </p:cNvPicPr>
          <p:nvPr/>
        </p:nvPicPr>
        <p:blipFill rotWithShape="1">
          <a:blip r:embed="rId3"/>
          <a:srcRect l="20052"/>
          <a:stretch/>
        </p:blipFill>
        <p:spPr>
          <a:xfrm>
            <a:off x="460657" y="320231"/>
            <a:ext cx="2770059" cy="2375257"/>
          </a:xfrm>
          <a:prstGeom prst="rect">
            <a:avLst/>
          </a:prstGeom>
        </p:spPr>
      </p:pic>
      <p:sp>
        <p:nvSpPr>
          <p:cNvPr id="38" name="Oval 37">
            <a:extLst>
              <a:ext uri="{FF2B5EF4-FFF2-40B4-BE49-F238E27FC236}">
                <a16:creationId xmlns:a16="http://schemas.microsoft.com/office/drawing/2014/main" id="{B275ED38-7160-44B2-ADEA-7615F92E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27" y="457158"/>
            <a:ext cx="1964524" cy="1964524"/>
          </a:xfrm>
          <a:prstGeom prst="ellipse">
            <a:avLst/>
          </a:pr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descr="A picture containing young, sitting&#10;&#10;Description generated with very high confidence">
            <a:extLst>
              <a:ext uri="{FF2B5EF4-FFF2-40B4-BE49-F238E27FC236}">
                <a16:creationId xmlns:a16="http://schemas.microsoft.com/office/drawing/2014/main" id="{DDC18CF6-1A77-4294-8FA2-8F81683F8FB1}"/>
              </a:ext>
            </a:extLst>
          </p:cNvPr>
          <p:cNvPicPr>
            <a:picLocks noChangeAspect="1"/>
          </p:cNvPicPr>
          <p:nvPr/>
        </p:nvPicPr>
        <p:blipFill rotWithShape="1">
          <a:blip r:embed="rId4"/>
          <a:srcRect r="575" b="1"/>
          <a:stretch/>
        </p:blipFill>
        <p:spPr>
          <a:xfrm>
            <a:off x="4808471" y="749843"/>
            <a:ext cx="1593473" cy="1450591"/>
          </a:xfrm>
          <a:prstGeom prst="rect">
            <a:avLst/>
          </a:prstGeom>
        </p:spPr>
      </p:pic>
      <p:pic>
        <p:nvPicPr>
          <p:cNvPr id="5" name="Picture 5" descr="A screenshot of a cell phone&#10;&#10;Description generated with very high confidence">
            <a:extLst>
              <a:ext uri="{FF2B5EF4-FFF2-40B4-BE49-F238E27FC236}">
                <a16:creationId xmlns:a16="http://schemas.microsoft.com/office/drawing/2014/main" id="{C64DFC49-457B-4EC2-B7B7-16EDDAF8EC45}"/>
              </a:ext>
            </a:extLst>
          </p:cNvPr>
          <p:cNvPicPr>
            <a:picLocks noChangeAspect="1"/>
          </p:cNvPicPr>
          <p:nvPr/>
        </p:nvPicPr>
        <p:blipFill rotWithShape="1">
          <a:blip r:embed="rId5"/>
          <a:srcRect t="1262" r="-1" b="-1"/>
          <a:stretch/>
        </p:blipFill>
        <p:spPr>
          <a:xfrm>
            <a:off x="377708" y="4804968"/>
            <a:ext cx="2209999" cy="1878272"/>
          </a:xfrm>
          <a:prstGeom prst="rect">
            <a:avLst/>
          </a:prstGeom>
        </p:spPr>
      </p:pic>
      <p:pic>
        <p:nvPicPr>
          <p:cNvPr id="9" name="Picture 9" descr="A person posing for a picture&#10;&#10;Description generated with high confidence">
            <a:extLst>
              <a:ext uri="{FF2B5EF4-FFF2-40B4-BE49-F238E27FC236}">
                <a16:creationId xmlns:a16="http://schemas.microsoft.com/office/drawing/2014/main" id="{160FD124-9C7C-4B45-8EFB-ABC80CDEC2DA}"/>
              </a:ext>
            </a:extLst>
          </p:cNvPr>
          <p:cNvPicPr>
            <a:picLocks noChangeAspect="1"/>
          </p:cNvPicPr>
          <p:nvPr/>
        </p:nvPicPr>
        <p:blipFill rotWithShape="1">
          <a:blip r:embed="rId6"/>
          <a:srcRect r="-1" b="-1"/>
          <a:stretch/>
        </p:blipFill>
        <p:spPr>
          <a:xfrm>
            <a:off x="3876985" y="3317649"/>
            <a:ext cx="1863312" cy="1863312"/>
          </a:xfrm>
          <a:prstGeom prst="rect">
            <a:avLst/>
          </a:prstGeom>
        </p:spPr>
      </p:pic>
      <p:sp>
        <p:nvSpPr>
          <p:cNvPr id="3" name="Content Placeholder 2">
            <a:extLst>
              <a:ext uri="{FF2B5EF4-FFF2-40B4-BE49-F238E27FC236}">
                <a16:creationId xmlns:a16="http://schemas.microsoft.com/office/drawing/2014/main" id="{9B7F3DE0-75DE-42F8-8A7D-1AADA5EBA597}"/>
              </a:ext>
            </a:extLst>
          </p:cNvPr>
          <p:cNvSpPr>
            <a:spLocks noGrp="1"/>
          </p:cNvSpPr>
          <p:nvPr>
            <p:ph idx="1"/>
          </p:nvPr>
        </p:nvSpPr>
        <p:spPr>
          <a:xfrm>
            <a:off x="7753654" y="3141204"/>
            <a:ext cx="4266601" cy="1920929"/>
          </a:xfrm>
        </p:spPr>
        <p:txBody>
          <a:bodyPr vert="horz" lIns="91440" tIns="45720" rIns="91440" bIns="45720" rtlCol="0" anchor="ctr">
            <a:normAutofit/>
          </a:bodyPr>
          <a:lstStyle/>
          <a:p>
            <a:pPr>
              <a:spcBef>
                <a:spcPts val="0"/>
              </a:spcBef>
              <a:spcAft>
                <a:spcPts val="600"/>
              </a:spcAft>
            </a:pPr>
            <a:r>
              <a:rPr lang="en-US">
                <a:solidFill>
                  <a:srgbClr val="000000"/>
                </a:solidFill>
                <a:ea typeface="+mn-lt"/>
                <a:cs typeface="+mn-lt"/>
              </a:rPr>
              <a:t>Sensory Processing </a:t>
            </a:r>
          </a:p>
          <a:p>
            <a:pPr>
              <a:spcBef>
                <a:spcPts val="0"/>
              </a:spcBef>
              <a:spcAft>
                <a:spcPts val="600"/>
              </a:spcAft>
            </a:pPr>
            <a:r>
              <a:rPr lang="en-US">
                <a:solidFill>
                  <a:srgbClr val="000000"/>
                </a:solidFill>
                <a:ea typeface="+mn-lt"/>
                <a:cs typeface="+mn-lt"/>
              </a:rPr>
              <a:t>Sensitivity Problems</a:t>
            </a:r>
          </a:p>
          <a:p>
            <a:pPr>
              <a:spcBef>
                <a:spcPts val="0"/>
              </a:spcBef>
              <a:spcAft>
                <a:spcPts val="600"/>
              </a:spcAft>
            </a:pPr>
            <a:r>
              <a:rPr lang="en-US">
                <a:solidFill>
                  <a:srgbClr val="000000"/>
                </a:solidFill>
                <a:ea typeface="+mn-lt"/>
                <a:cs typeface="+mn-lt"/>
              </a:rPr>
              <a:t>Obsessions </a:t>
            </a:r>
          </a:p>
          <a:p>
            <a:pPr>
              <a:spcBef>
                <a:spcPts val="0"/>
              </a:spcBef>
              <a:spcAft>
                <a:spcPts val="600"/>
              </a:spcAft>
            </a:pPr>
            <a:r>
              <a:rPr lang="en-US">
                <a:solidFill>
                  <a:srgbClr val="000000"/>
                </a:solidFill>
                <a:ea typeface="+mn-lt"/>
                <a:cs typeface="+mn-lt"/>
              </a:rPr>
              <a:t>Specific Interests</a:t>
            </a:r>
            <a:endParaRPr lang="en-GB">
              <a:solidFill>
                <a:srgbClr val="000000"/>
              </a:solidFill>
            </a:endParaRPr>
          </a:p>
        </p:txBody>
      </p:sp>
      <p:sp>
        <p:nvSpPr>
          <p:cNvPr id="14" name="TextBox 13">
            <a:extLst>
              <a:ext uri="{FF2B5EF4-FFF2-40B4-BE49-F238E27FC236}">
                <a16:creationId xmlns:a16="http://schemas.microsoft.com/office/drawing/2014/main" id="{0FE41B20-7933-4323-B3E4-6F437AC8094D}"/>
              </a:ext>
            </a:extLst>
          </p:cNvPr>
          <p:cNvSpPr txBox="1"/>
          <p:nvPr/>
        </p:nvSpPr>
        <p:spPr>
          <a:xfrm>
            <a:off x="7751805" y="2201562"/>
            <a:ext cx="2743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latin typeface="Calibri"/>
                <a:cs typeface="Calibri"/>
              </a:rPr>
              <a:t>Difficulties</a:t>
            </a:r>
            <a:endParaRPr lang="en-GB" sz="4400">
              <a:latin typeface="Calibri"/>
              <a:cs typeface="Calibri"/>
            </a:endParaRPr>
          </a:p>
        </p:txBody>
      </p:sp>
      <p:sp>
        <p:nvSpPr>
          <p:cNvPr id="4" name="TextBox 3">
            <a:extLst>
              <a:ext uri="{FF2B5EF4-FFF2-40B4-BE49-F238E27FC236}">
                <a16:creationId xmlns:a16="http://schemas.microsoft.com/office/drawing/2014/main" id="{0ECF626D-868B-4529-A984-19A8DD73B989}"/>
              </a:ext>
            </a:extLst>
          </p:cNvPr>
          <p:cNvSpPr txBox="1"/>
          <p:nvPr/>
        </p:nvSpPr>
        <p:spPr>
          <a:xfrm>
            <a:off x="3437238" y="6402859"/>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images, 2020)</a:t>
            </a:r>
          </a:p>
        </p:txBody>
      </p:sp>
    </p:spTree>
    <p:extLst>
      <p:ext uri="{BB962C8B-B14F-4D97-AF65-F5344CB8AC3E}">
        <p14:creationId xmlns:p14="http://schemas.microsoft.com/office/powerpoint/2010/main" val="1981138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7F379-7474-564E-93B5-557C40D60CB5}"/>
              </a:ext>
            </a:extLst>
          </p:cNvPr>
          <p:cNvSpPr>
            <a:spLocks noGrp="1"/>
          </p:cNvSpPr>
          <p:nvPr>
            <p:ph type="title"/>
          </p:nvPr>
        </p:nvSpPr>
        <p:spPr>
          <a:xfrm>
            <a:off x="838200" y="151190"/>
            <a:ext cx="10515600" cy="1849553"/>
          </a:xfrm>
        </p:spPr>
        <p:txBody>
          <a:bodyPr>
            <a:normAutofit/>
          </a:bodyPr>
          <a:lstStyle/>
          <a:p>
            <a:pPr algn="ctr"/>
            <a:r>
              <a:rPr lang="en-GB" b="1"/>
              <a:t>Supporting and Developing Communication </a:t>
            </a:r>
            <a:br>
              <a:rPr lang="en-GB" b="1"/>
            </a:br>
            <a:r>
              <a:rPr lang="en-GB" sz="1400" b="1"/>
              <a:t>Rhian Williams</a:t>
            </a:r>
            <a:endParaRPr lang="en-US" b="1">
              <a:cs typeface="Calibri Light"/>
            </a:endParaRPr>
          </a:p>
        </p:txBody>
      </p:sp>
      <p:sp>
        <p:nvSpPr>
          <p:cNvPr id="5" name="TextBox 4">
            <a:extLst>
              <a:ext uri="{FF2B5EF4-FFF2-40B4-BE49-F238E27FC236}">
                <a16:creationId xmlns:a16="http://schemas.microsoft.com/office/drawing/2014/main" id="{97DADA99-FDA0-4ADC-8D28-C001B0E46A7A}"/>
              </a:ext>
            </a:extLst>
          </p:cNvPr>
          <p:cNvSpPr txBox="1"/>
          <p:nvPr/>
        </p:nvSpPr>
        <p:spPr>
          <a:xfrm>
            <a:off x="4641832" y="6130592"/>
            <a:ext cx="2902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(Psychology Today, 2020).</a:t>
            </a:r>
          </a:p>
        </p:txBody>
      </p:sp>
      <p:pic>
        <p:nvPicPr>
          <p:cNvPr id="4" name="Picture 5" descr="A picture containing text, map&#10;&#10;Description generated with very high confidence">
            <a:extLst>
              <a:ext uri="{FF2B5EF4-FFF2-40B4-BE49-F238E27FC236}">
                <a16:creationId xmlns:a16="http://schemas.microsoft.com/office/drawing/2014/main" id="{4EF3D8D1-A33F-417C-8616-96D9F48AB729}"/>
              </a:ext>
            </a:extLst>
          </p:cNvPr>
          <p:cNvPicPr>
            <a:picLocks noChangeAspect="1"/>
          </p:cNvPicPr>
          <p:nvPr/>
        </p:nvPicPr>
        <p:blipFill>
          <a:blip r:embed="rId2"/>
          <a:stretch>
            <a:fillRect/>
          </a:stretch>
        </p:blipFill>
        <p:spPr>
          <a:xfrm>
            <a:off x="3171647" y="2230073"/>
            <a:ext cx="6021236" cy="3116722"/>
          </a:xfrm>
          <a:prstGeom prst="rect">
            <a:avLst/>
          </a:prstGeom>
        </p:spPr>
      </p:pic>
    </p:spTree>
    <p:extLst>
      <p:ext uri="{BB962C8B-B14F-4D97-AF65-F5344CB8AC3E}">
        <p14:creationId xmlns:p14="http://schemas.microsoft.com/office/powerpoint/2010/main" val="2928849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fontScale="90000"/>
          </a:bodyPr>
          <a:lstStyle/>
          <a:p>
            <a:pPr algn="ctr"/>
            <a:r>
              <a:rPr lang="en-GB" b="1"/>
              <a:t>Supporting and Developing Communication </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a:bodyPr>
          <a:lstStyle/>
          <a:p>
            <a:r>
              <a:rPr lang="en-GB" sz="2000"/>
              <a:t>Some children with autism process visual information easier when compared to other forms of communication.</a:t>
            </a:r>
          </a:p>
          <a:p>
            <a:r>
              <a:rPr lang="en-GB" sz="2000"/>
              <a:t>Researchers identified how utilising visual supports, can successfully benefit children with autism in the primary classroom (Fettig et al., 2011).</a:t>
            </a:r>
          </a:p>
          <a:p>
            <a:r>
              <a:rPr lang="en-GB" sz="2000"/>
              <a:t>Visual supports are mainly used to enhance communication skills, prepare for classroom environment changes and assist in the completion of definitive tasks (Hodgdon, 2011).</a:t>
            </a:r>
          </a:p>
          <a:p>
            <a:r>
              <a:rPr lang="en-GB" sz="2000"/>
              <a:t>Visual supports can be utilised by individuals or groups of children in any natural setting.</a:t>
            </a:r>
          </a:p>
          <a:p>
            <a:r>
              <a:rPr lang="en-GB" sz="2000"/>
              <a:t>Different forms of visual support structures can be utilised by teachers of primary aged school children, affected with autism.</a:t>
            </a:r>
          </a:p>
          <a:p>
            <a:r>
              <a:rPr lang="en-GB" sz="2000"/>
              <a:t>Examples of material based visual support structures include visual support schedules and mind maps (Evans and Tissot, 2003).</a:t>
            </a:r>
          </a:p>
          <a:p>
            <a:r>
              <a:rPr lang="en-GB" sz="2000"/>
              <a:t>Both strategies are endorsed as best practice to assist in the learning, of children with autism (Department for Education, 2017).</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(Psychology Today, 2020).</a:t>
            </a:r>
            <a:endParaRPr lang="en-US" sz="1000"/>
          </a:p>
        </p:txBody>
      </p:sp>
      <p:pic>
        <p:nvPicPr>
          <p:cNvPr id="6" name="Picture 5" descr="A picture containing text, map&#10;&#10;Description generated with very high confidence">
            <a:extLst>
              <a:ext uri="{FF2B5EF4-FFF2-40B4-BE49-F238E27FC236}">
                <a16:creationId xmlns:a16="http://schemas.microsoft.com/office/drawing/2014/main" id="{B44165BB-3CB0-438E-8A73-4782C3C693D5}"/>
              </a:ext>
            </a:extLst>
          </p:cNvPr>
          <p:cNvPicPr>
            <a:picLocks noChangeAspect="1"/>
          </p:cNvPicPr>
          <p:nvPr/>
        </p:nvPicPr>
        <p:blipFill rotWithShape="1">
          <a:blip r:embed="rId3"/>
          <a:srcRect r="842" b="1"/>
          <a:stretch/>
        </p:blipFill>
        <p:spPr>
          <a:xfrm>
            <a:off x="9024992" y="2757761"/>
            <a:ext cx="1912560" cy="133097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1959350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Visual Support Structures - TEACCH</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a:bodyPr>
          <a:lstStyle/>
          <a:p>
            <a:r>
              <a:rPr lang="en-GB" sz="2000"/>
              <a:t>During the 1970s, Eric Schopler suggested utilising structure with children with autism.</a:t>
            </a:r>
          </a:p>
          <a:p>
            <a:r>
              <a:rPr lang="en-GB" sz="2000"/>
              <a:t>Schopler devised the TEACCH programme which subsequently identified the use of visual structure as one of its four structural elements (Elks and McLachlan, 2009).</a:t>
            </a:r>
            <a:endParaRPr lang="en-GB" sz="2000">
              <a:cs typeface="Calibri"/>
            </a:endParaRPr>
          </a:p>
          <a:p>
            <a:r>
              <a:rPr lang="en-GB" sz="2000"/>
              <a:t>A proposition designed to accommodate the child deficits by adapting the environment.</a:t>
            </a:r>
            <a:endParaRPr lang="en-GB" sz="2000">
              <a:cs typeface="Calibri" panose="020F0502020204030204"/>
            </a:endParaRPr>
          </a:p>
          <a:p>
            <a:r>
              <a:rPr lang="en-GB" sz="2000"/>
              <a:t>The use of visual pictorial representations provide structure in the child’s day.</a:t>
            </a:r>
            <a:endParaRPr lang="en-GB" sz="2000">
              <a:cs typeface="Calibri" panose="020F0502020204030204"/>
            </a:endParaRPr>
          </a:p>
          <a:p>
            <a:r>
              <a:rPr lang="en-GB" sz="2000"/>
              <a:t>Areas of the classroom can be designed to accommodate specific tasks providing space for the child.</a:t>
            </a:r>
            <a:endParaRPr lang="en-GB" sz="2000">
              <a:cs typeface="Calibri" panose="020F0502020204030204"/>
            </a:endParaRPr>
          </a:p>
          <a:p>
            <a:r>
              <a:rPr lang="en-GB" sz="2000"/>
              <a:t>Evident within TEACCH are the principles of behaviour analysis (Lal and Shahane, 2011).</a:t>
            </a:r>
            <a:endParaRPr lang="en-GB" sz="2000">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(PsychologyToday, 2020).</a:t>
            </a:r>
            <a:endParaRPr lang="en-US" sz="1000"/>
          </a:p>
          <a:p>
            <a:pPr algn="ctr">
              <a:lnSpc>
                <a:spcPct val="90000"/>
              </a:lnSpc>
              <a:spcAft>
                <a:spcPts val="600"/>
              </a:spcAft>
            </a:pPr>
            <a:endParaRPr lang="en-US" sz="1000"/>
          </a:p>
        </p:txBody>
      </p:sp>
      <p:pic>
        <p:nvPicPr>
          <p:cNvPr id="6" name="Picture 5" descr="A picture containing text, map&#10;&#10;Description generated with very high confidence">
            <a:extLst>
              <a:ext uri="{FF2B5EF4-FFF2-40B4-BE49-F238E27FC236}">
                <a16:creationId xmlns:a16="http://schemas.microsoft.com/office/drawing/2014/main" id="{4F9AB023-2F4B-4B2A-925E-1461B4C578A8}"/>
              </a:ext>
            </a:extLst>
          </p:cNvPr>
          <p:cNvPicPr>
            <a:picLocks noChangeAspect="1"/>
          </p:cNvPicPr>
          <p:nvPr/>
        </p:nvPicPr>
        <p:blipFill rotWithShape="1">
          <a:blip r:embed="rId3"/>
          <a:srcRect r="842" b="1"/>
          <a:stretch/>
        </p:blipFill>
        <p:spPr>
          <a:xfrm>
            <a:off x="9030743" y="2763512"/>
            <a:ext cx="1912560" cy="133097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483365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Principles of TEACCH</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a:bodyPr>
          <a:lstStyle/>
          <a:p>
            <a:r>
              <a:rPr lang="en-GB" sz="2000"/>
              <a:t>Encompasses the following grounding principles within its education programme:</a:t>
            </a:r>
          </a:p>
          <a:p>
            <a:r>
              <a:rPr lang="en-GB" sz="2000" b="1"/>
              <a:t>Provides ongoing assessment: </a:t>
            </a:r>
            <a:r>
              <a:rPr lang="en-GB" sz="2000"/>
              <a:t>materials can be adapted to address the varying academic modalities whilst addressing communication.</a:t>
            </a:r>
          </a:p>
          <a:p>
            <a:r>
              <a:rPr lang="en-GB" sz="2000" b="1"/>
              <a:t>Assists in understanding: </a:t>
            </a:r>
            <a:r>
              <a:rPr lang="en-GB" sz="2000"/>
              <a:t>supports children with autism who find it problematic to perceive and interpret situations.</a:t>
            </a:r>
            <a:endParaRPr lang="en-GB" sz="2000">
              <a:cs typeface="Calibri"/>
            </a:endParaRPr>
          </a:p>
          <a:p>
            <a:r>
              <a:rPr lang="en-GB" sz="2000" b="1"/>
              <a:t>Parental engagement: </a:t>
            </a:r>
            <a:r>
              <a:rPr lang="en-GB" sz="2000"/>
              <a:t>the programme engages parents by allowing the adaptation of resources for utilisation in the home.</a:t>
            </a:r>
          </a:p>
          <a:p>
            <a:r>
              <a:rPr lang="en-GB" sz="2000" b="1"/>
              <a:t>Provides individualisation: </a:t>
            </a:r>
            <a:r>
              <a:rPr lang="en-GB" sz="2000"/>
              <a:t>children with autism do not always effectively learn in groups due to marginalisation in skills, idiosyncrasies and a difficulty in learning by imitation </a:t>
            </a:r>
          </a:p>
          <a:p>
            <a:r>
              <a:rPr lang="en-GB" sz="2000"/>
              <a:t>Encompasses a structured teaching approach (Lal and Shahane, 2011).</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(Psychology Today, 2020).</a:t>
            </a:r>
            <a:endParaRPr lang="en-US" sz="1000"/>
          </a:p>
          <a:p>
            <a:pPr algn="ctr">
              <a:lnSpc>
                <a:spcPct val="90000"/>
              </a:lnSpc>
              <a:spcAft>
                <a:spcPts val="600"/>
              </a:spcAft>
            </a:pPr>
            <a:endParaRPr lang="en-US" sz="1000"/>
          </a:p>
        </p:txBody>
      </p:sp>
      <p:pic>
        <p:nvPicPr>
          <p:cNvPr id="6" name="Picture 5" descr="A picture containing text, map&#10;&#10;Description generated with very high confidence">
            <a:extLst>
              <a:ext uri="{FF2B5EF4-FFF2-40B4-BE49-F238E27FC236}">
                <a16:creationId xmlns:a16="http://schemas.microsoft.com/office/drawing/2014/main" id="{26BD966C-67C2-4B69-B9B5-65AEDBD12452}"/>
              </a:ext>
            </a:extLst>
          </p:cNvPr>
          <p:cNvPicPr>
            <a:picLocks noChangeAspect="1"/>
          </p:cNvPicPr>
          <p:nvPr/>
        </p:nvPicPr>
        <p:blipFill rotWithShape="1">
          <a:blip r:embed="rId3"/>
          <a:srcRect r="842" b="1"/>
          <a:stretch/>
        </p:blipFill>
        <p:spPr>
          <a:xfrm>
            <a:off x="9030743" y="2763512"/>
            <a:ext cx="1912560" cy="133097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3949038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Structured Teaching Approach </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a:bodyPr>
          <a:lstStyle/>
          <a:p>
            <a:r>
              <a:rPr lang="en-GB" sz="2000"/>
              <a:t>Based on the concept of understanding the distinct characteristics and features associated with autism.</a:t>
            </a:r>
          </a:p>
          <a:p>
            <a:r>
              <a:rPr lang="en-GB" sz="2000"/>
              <a:t>A designated system that organises the environment, providing activities to help children with autism recognise the teacher’s expectations. </a:t>
            </a:r>
          </a:p>
          <a:p>
            <a:r>
              <a:rPr lang="en-GB" sz="2000"/>
              <a:t>Utilises visual cues to assist in the identification of relevant information.</a:t>
            </a:r>
          </a:p>
          <a:p>
            <a:r>
              <a:rPr lang="en-GB" sz="2000"/>
              <a:t>Proactively addresses deficits in behaviour by creating an environment which is meaningful, reducing stress, frustration and anxiety for the child.</a:t>
            </a:r>
          </a:p>
          <a:p>
            <a:r>
              <a:rPr lang="en-GB" sz="2000"/>
              <a:t>Behavioural deficits occur as a result of difficulties in: language and communication, sensory processing, social relationships, concrete thinking, organisations, distractions, a resistance to accept change and generalisation (Shahane and Lal, 2011).</a:t>
            </a:r>
          </a:p>
          <a:p>
            <a:r>
              <a:rPr lang="en-GB" sz="2000"/>
              <a:t>Not all individuals process visual support structures easy when compared to other forms of communication.</a:t>
            </a:r>
          </a:p>
          <a:p>
            <a:r>
              <a:rPr lang="en-GB" sz="2000"/>
              <a:t>Consideration from educators must be given regarding each child’s unique needs and their favoured style of learning (Fettig et al., 2011).</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(Psychology Today, 2020).</a:t>
            </a:r>
            <a:endParaRPr lang="en-US" sz="1000"/>
          </a:p>
        </p:txBody>
      </p:sp>
      <p:pic>
        <p:nvPicPr>
          <p:cNvPr id="6" name="Picture 5" descr="A picture containing text, map&#10;&#10;Description generated with very high confidence">
            <a:extLst>
              <a:ext uri="{FF2B5EF4-FFF2-40B4-BE49-F238E27FC236}">
                <a16:creationId xmlns:a16="http://schemas.microsoft.com/office/drawing/2014/main" id="{6EBDDC31-AA38-445C-94C4-DC09DEEE7C03}"/>
              </a:ext>
            </a:extLst>
          </p:cNvPr>
          <p:cNvPicPr>
            <a:picLocks noChangeAspect="1"/>
          </p:cNvPicPr>
          <p:nvPr/>
        </p:nvPicPr>
        <p:blipFill rotWithShape="1">
          <a:blip r:embed="rId3"/>
          <a:srcRect r="842" b="1"/>
          <a:stretch/>
        </p:blipFill>
        <p:spPr>
          <a:xfrm>
            <a:off x="9030743" y="2763512"/>
            <a:ext cx="1912560" cy="133097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626127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Visual Support Schedules</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lnSpcReduction="10000"/>
          </a:bodyPr>
          <a:lstStyle/>
          <a:p>
            <a:r>
              <a:rPr lang="en-GB" sz="2000"/>
              <a:t>Due to the nature of autism, visual structure provides:</a:t>
            </a:r>
          </a:p>
          <a:p>
            <a:pPr marL="457200" indent="-457200">
              <a:buFont typeface="+mj-lt"/>
              <a:buAutoNum type="arabicPeriod"/>
            </a:pPr>
            <a:r>
              <a:rPr lang="en-GB" sz="2000"/>
              <a:t>A preference of order.</a:t>
            </a:r>
          </a:p>
          <a:p>
            <a:pPr marL="457200" indent="-457200">
              <a:buFont typeface="+mj-lt"/>
              <a:buAutoNum type="arabicPeriod"/>
            </a:pPr>
            <a:r>
              <a:rPr lang="en-GB" sz="2000"/>
              <a:t>An ability to focus on relevant information.</a:t>
            </a:r>
          </a:p>
          <a:p>
            <a:pPr marL="457200" indent="-457200">
              <a:buFont typeface="+mj-lt"/>
              <a:buAutoNum type="arabicPeriod"/>
            </a:pPr>
            <a:r>
              <a:rPr lang="en-GB" sz="2000"/>
              <a:t>Familiarity and routine.</a:t>
            </a:r>
          </a:p>
          <a:p>
            <a:pPr marL="457200" indent="-457200">
              <a:buFont typeface="+mj-lt"/>
              <a:buAutoNum type="arabicPeriod"/>
            </a:pPr>
            <a:r>
              <a:rPr lang="en-GB" sz="2000"/>
              <a:t>Independence.</a:t>
            </a:r>
          </a:p>
          <a:p>
            <a:pPr marL="457200" indent="-457200">
              <a:buFont typeface="+mj-lt"/>
              <a:buAutoNum type="arabicPeriod"/>
            </a:pPr>
            <a:r>
              <a:rPr lang="en-GB" sz="2000"/>
              <a:t>An increase in the ability to understand and therefore learn</a:t>
            </a:r>
          </a:p>
          <a:p>
            <a:pPr marL="457200" indent="-457200">
              <a:buFont typeface="+mj-lt"/>
              <a:buAutoNum type="arabicPeriod"/>
            </a:pPr>
            <a:r>
              <a:rPr lang="en-GB" sz="2000"/>
              <a:t>An air of calm within the child.</a:t>
            </a:r>
          </a:p>
          <a:p>
            <a:pPr marL="457200" indent="-457200">
              <a:buFont typeface="+mj-lt"/>
              <a:buAutoNum type="arabicPeriod"/>
            </a:pPr>
            <a:r>
              <a:rPr lang="en-GB" sz="2000"/>
              <a:t>A reduction in behavioural problems (Elks and McLachlan, 2009).</a:t>
            </a:r>
          </a:p>
          <a:p>
            <a:r>
              <a:rPr lang="en-GB" sz="2000"/>
              <a:t>Created to provide autistic children with lifelong strategies (Evans and Tissot, 2003).</a:t>
            </a:r>
          </a:p>
          <a:p>
            <a:r>
              <a:rPr lang="en-GB" sz="2000"/>
              <a:t> A best practice approved approach for supporting communication in children with autism (Charman et al., 2011).</a:t>
            </a:r>
          </a:p>
          <a:p>
            <a:r>
              <a:rPr lang="en-GB" sz="2000"/>
              <a:t>Examples of material based visual support structures include visual support schedules and mind maps (Evans and Tissot, 2003).</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(Psychology Today, 2020).</a:t>
            </a:r>
            <a:endParaRPr lang="en-US" sz="1000"/>
          </a:p>
        </p:txBody>
      </p:sp>
      <p:pic>
        <p:nvPicPr>
          <p:cNvPr id="6" name="Picture 5" descr="A picture containing text, map&#10;&#10;Description generated with very high confidence">
            <a:extLst>
              <a:ext uri="{FF2B5EF4-FFF2-40B4-BE49-F238E27FC236}">
                <a16:creationId xmlns:a16="http://schemas.microsoft.com/office/drawing/2014/main" id="{FCE414EE-052E-4A3C-9423-6B19E5D0AE86}"/>
              </a:ext>
            </a:extLst>
          </p:cNvPr>
          <p:cNvPicPr>
            <a:picLocks noChangeAspect="1"/>
          </p:cNvPicPr>
          <p:nvPr/>
        </p:nvPicPr>
        <p:blipFill rotWithShape="1">
          <a:blip r:embed="rId3"/>
          <a:srcRect r="842" b="1"/>
          <a:stretch/>
        </p:blipFill>
        <p:spPr>
          <a:xfrm>
            <a:off x="9030743" y="2763512"/>
            <a:ext cx="1912560" cy="133097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40945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59CD0-7542-7746-9C93-37A55BD8FD4F}"/>
              </a:ext>
            </a:extLst>
          </p:cNvPr>
          <p:cNvSpPr>
            <a:spLocks noGrp="1"/>
          </p:cNvSpPr>
          <p:nvPr>
            <p:ph type="title"/>
          </p:nvPr>
        </p:nvSpPr>
        <p:spPr/>
        <p:txBody>
          <a:bodyPr>
            <a:normAutofit fontScale="90000"/>
          </a:bodyPr>
          <a:lstStyle/>
          <a:p>
            <a:pPr algn="ctr"/>
            <a:br>
              <a:rPr lang="en-GB" b="1"/>
            </a:br>
            <a:r>
              <a:rPr lang="en-GB" b="1"/>
              <a:t>Visual Support Schedules</a:t>
            </a:r>
            <a:br>
              <a:rPr lang="en-US" b="1"/>
            </a:br>
            <a:endParaRPr lang="en-US"/>
          </a:p>
        </p:txBody>
      </p:sp>
      <p:pic>
        <p:nvPicPr>
          <p:cNvPr id="3" name="Picture 4" descr="A close up of a sign&#10;&#10;Description generated with very high confidence">
            <a:extLst>
              <a:ext uri="{FF2B5EF4-FFF2-40B4-BE49-F238E27FC236}">
                <a16:creationId xmlns:a16="http://schemas.microsoft.com/office/drawing/2014/main" id="{C37B1826-2C95-4C81-898F-2219C66A8C71}"/>
              </a:ext>
            </a:extLst>
          </p:cNvPr>
          <p:cNvPicPr>
            <a:picLocks noGrp="1" noChangeAspect="1"/>
          </p:cNvPicPr>
          <p:nvPr>
            <p:ph sz="half" idx="1"/>
          </p:nvPr>
        </p:nvPicPr>
        <p:blipFill>
          <a:blip r:embed="rId3"/>
          <a:stretch>
            <a:fillRect/>
          </a:stretch>
        </p:blipFill>
        <p:spPr>
          <a:xfrm>
            <a:off x="838200" y="2329877"/>
            <a:ext cx="5181600" cy="3342834"/>
          </a:xfrm>
        </p:spPr>
      </p:pic>
      <p:pic>
        <p:nvPicPr>
          <p:cNvPr id="6" name="Picture 7" descr="A sign on the side of the street&#10;&#10;Description generated with very high confidence">
            <a:extLst>
              <a:ext uri="{FF2B5EF4-FFF2-40B4-BE49-F238E27FC236}">
                <a16:creationId xmlns:a16="http://schemas.microsoft.com/office/drawing/2014/main" id="{4D88912E-AF45-452F-AF9C-DAA52E99C3C2}"/>
              </a:ext>
            </a:extLst>
          </p:cNvPr>
          <p:cNvPicPr>
            <a:picLocks noGrp="1" noChangeAspect="1"/>
          </p:cNvPicPr>
          <p:nvPr>
            <p:ph sz="half" idx="2"/>
          </p:nvPr>
        </p:nvPicPr>
        <p:blipFill>
          <a:blip r:embed="rId4"/>
          <a:stretch>
            <a:fillRect/>
          </a:stretch>
        </p:blipFill>
        <p:spPr>
          <a:xfrm>
            <a:off x="6350000" y="2329876"/>
            <a:ext cx="5397500" cy="3342834"/>
          </a:xfrm>
        </p:spPr>
      </p:pic>
      <p:sp>
        <p:nvSpPr>
          <p:cNvPr id="5" name="TextBox 4">
            <a:extLst>
              <a:ext uri="{FF2B5EF4-FFF2-40B4-BE49-F238E27FC236}">
                <a16:creationId xmlns:a16="http://schemas.microsoft.com/office/drawing/2014/main" id="{9C3C4832-EA50-0145-8D80-912A93FA0EF9}"/>
              </a:ext>
            </a:extLst>
          </p:cNvPr>
          <p:cNvSpPr txBox="1"/>
          <p:nvPr/>
        </p:nvSpPr>
        <p:spPr>
          <a:xfrm rot="10800000" flipV="1">
            <a:off x="838199" y="1549613"/>
            <a:ext cx="5257800" cy="400110"/>
          </a:xfrm>
          <a:prstGeom prst="rect">
            <a:avLst/>
          </a:prstGeom>
          <a:noFill/>
        </p:spPr>
        <p:txBody>
          <a:bodyPr wrap="square" rtlCol="0">
            <a:spAutoFit/>
          </a:bodyPr>
          <a:lstStyle/>
          <a:p>
            <a:pPr algn="ctr"/>
            <a:r>
              <a:rPr lang="en-GB" sz="2000"/>
              <a:t>Two-Part System</a:t>
            </a:r>
            <a:endParaRPr lang="en-US" sz="2000"/>
          </a:p>
        </p:txBody>
      </p:sp>
      <p:sp>
        <p:nvSpPr>
          <p:cNvPr id="8" name="TextBox 7">
            <a:extLst>
              <a:ext uri="{FF2B5EF4-FFF2-40B4-BE49-F238E27FC236}">
                <a16:creationId xmlns:a16="http://schemas.microsoft.com/office/drawing/2014/main" id="{63249073-444F-6847-BF53-7428BB3D38BB}"/>
              </a:ext>
            </a:extLst>
          </p:cNvPr>
          <p:cNvSpPr txBox="1"/>
          <p:nvPr/>
        </p:nvSpPr>
        <p:spPr>
          <a:xfrm rot="10800000" flipV="1">
            <a:off x="6457950" y="1570654"/>
            <a:ext cx="5181600" cy="400112"/>
          </a:xfrm>
          <a:prstGeom prst="rect">
            <a:avLst/>
          </a:prstGeom>
          <a:noFill/>
        </p:spPr>
        <p:txBody>
          <a:bodyPr wrap="square" rtlCol="0">
            <a:spAutoFit/>
          </a:bodyPr>
          <a:lstStyle/>
          <a:p>
            <a:pPr algn="ctr"/>
            <a:r>
              <a:rPr lang="en-GB" sz="2000"/>
              <a:t>Visual Timetables</a:t>
            </a:r>
            <a:endParaRPr lang="en-US" sz="2000"/>
          </a:p>
        </p:txBody>
      </p:sp>
      <p:sp>
        <p:nvSpPr>
          <p:cNvPr id="9" name="TextBox 8">
            <a:extLst>
              <a:ext uri="{FF2B5EF4-FFF2-40B4-BE49-F238E27FC236}">
                <a16:creationId xmlns:a16="http://schemas.microsoft.com/office/drawing/2014/main" id="{1B37D0D7-04FC-EF4A-BE8E-957E59D60A79}"/>
              </a:ext>
            </a:extLst>
          </p:cNvPr>
          <p:cNvSpPr txBox="1"/>
          <p:nvPr/>
        </p:nvSpPr>
        <p:spPr>
          <a:xfrm>
            <a:off x="5178576" y="2517624"/>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3BDAD2D9-64B8-144A-AEEA-93E84A9F7368}"/>
              </a:ext>
            </a:extLst>
          </p:cNvPr>
          <p:cNvSpPr txBox="1"/>
          <p:nvPr/>
        </p:nvSpPr>
        <p:spPr>
          <a:xfrm>
            <a:off x="838200" y="5925065"/>
            <a:ext cx="5181600" cy="369332"/>
          </a:xfrm>
          <a:prstGeom prst="rect">
            <a:avLst/>
          </a:prstGeom>
          <a:noFill/>
        </p:spPr>
        <p:txBody>
          <a:bodyPr wrap="square" rtlCol="0">
            <a:spAutoFit/>
          </a:bodyPr>
          <a:lstStyle/>
          <a:p>
            <a:pPr algn="ctr"/>
            <a:r>
              <a:rPr lang="en-GB"/>
              <a:t>(Autism Circuit, 2020). </a:t>
            </a:r>
            <a:endParaRPr lang="en-US"/>
          </a:p>
        </p:txBody>
      </p:sp>
      <p:sp>
        <p:nvSpPr>
          <p:cNvPr id="4" name="TextBox 3">
            <a:extLst>
              <a:ext uri="{FF2B5EF4-FFF2-40B4-BE49-F238E27FC236}">
                <a16:creationId xmlns:a16="http://schemas.microsoft.com/office/drawing/2014/main" id="{A9E68BA4-D538-4F48-8C37-97C3472566F9}"/>
              </a:ext>
            </a:extLst>
          </p:cNvPr>
          <p:cNvSpPr txBox="1"/>
          <p:nvPr/>
        </p:nvSpPr>
        <p:spPr>
          <a:xfrm>
            <a:off x="6457950" y="5871278"/>
            <a:ext cx="5181600" cy="369332"/>
          </a:xfrm>
          <a:prstGeom prst="rect">
            <a:avLst/>
          </a:prstGeom>
          <a:noFill/>
        </p:spPr>
        <p:txBody>
          <a:bodyPr wrap="square" rtlCol="0">
            <a:spAutoFit/>
          </a:bodyPr>
          <a:lstStyle/>
          <a:p>
            <a:pPr algn="ctr"/>
            <a:r>
              <a:rPr lang="en-GB"/>
              <a:t>(Amazon UK, 2020).</a:t>
            </a:r>
            <a:endParaRPr lang="en-US"/>
          </a:p>
        </p:txBody>
      </p:sp>
    </p:spTree>
    <p:extLst>
      <p:ext uri="{BB962C8B-B14F-4D97-AF65-F5344CB8AC3E}">
        <p14:creationId xmlns:p14="http://schemas.microsoft.com/office/powerpoint/2010/main" val="1594412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Two-Part System</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92817" y="1451429"/>
            <a:ext cx="8412923" cy="5073952"/>
          </a:xfrm>
        </p:spPr>
        <p:txBody>
          <a:bodyPr anchor="ctr">
            <a:noAutofit/>
          </a:bodyPr>
          <a:lstStyle/>
          <a:p>
            <a:pPr marL="0" indent="0">
              <a:buNone/>
            </a:pPr>
            <a:r>
              <a:rPr lang="en-GB" sz="2000"/>
              <a:t>A first and then picture board:</a:t>
            </a:r>
          </a:p>
          <a:p>
            <a:r>
              <a:rPr lang="en-GB" sz="2000"/>
              <a:t>Ensure the child understands sequencing language. </a:t>
            </a:r>
          </a:p>
          <a:p>
            <a:r>
              <a:rPr lang="en-GB" sz="2000"/>
              <a:t>If not teach ‘first’ and ‘then’. </a:t>
            </a:r>
          </a:p>
          <a:p>
            <a:r>
              <a:rPr lang="en-GB" sz="2000"/>
              <a:t>Place an image on the ‘first’ square followed by an image of the reward on the second square.</a:t>
            </a:r>
          </a:p>
          <a:p>
            <a:pPr lvl="0"/>
            <a:r>
              <a:rPr lang="en-GB" sz="2000">
                <a:latin typeface="Calibri" panose="020F0502020204030204" pitchFamily="34" charset="0"/>
                <a:ea typeface="Times New Roman" panose="02020603050405020304" pitchFamily="18" charset="0"/>
                <a:cs typeface="Times New Roman" panose="02020603050405020304" pitchFamily="18" charset="0"/>
              </a:rPr>
              <a:t>Reinforce the action with the verbal command “Firstly, we shall complete this task (pointing to the first square) and then we will do that (pointing to the second square)”.</a:t>
            </a:r>
          </a:p>
          <a:p>
            <a:pPr lvl="0"/>
            <a:r>
              <a:rPr lang="en-GB" sz="2000">
                <a:latin typeface="Calibri" panose="020F0502020204030204" pitchFamily="34" charset="0"/>
                <a:ea typeface="Times New Roman" panose="02020603050405020304" pitchFamily="18" charset="0"/>
                <a:cs typeface="Times New Roman" panose="02020603050405020304" pitchFamily="18" charset="0"/>
              </a:rPr>
              <a:t>Reward the child with the second square activity upon completion of the first square.</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2000">
                <a:latin typeface="Calibri" panose="020F0502020204030204" pitchFamily="34" charset="0"/>
                <a:ea typeface="Times New Roman" panose="02020603050405020304" pitchFamily="18" charset="0"/>
                <a:cs typeface="Times New Roman" panose="02020603050405020304" pitchFamily="18" charset="0"/>
              </a:rPr>
              <a:t>Maintain positive body language throughout (Elks and McLachlan, 2009).</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(Autism Circuit, 2020).</a:t>
            </a:r>
            <a:endParaRPr lang="en-US" sz="1000"/>
          </a:p>
        </p:txBody>
      </p:sp>
      <p:pic>
        <p:nvPicPr>
          <p:cNvPr id="4" name="Picture 5" descr="A close up of a sign&#10;&#10;Description generated with very high confidence">
            <a:extLst>
              <a:ext uri="{FF2B5EF4-FFF2-40B4-BE49-F238E27FC236}">
                <a16:creationId xmlns:a16="http://schemas.microsoft.com/office/drawing/2014/main" id="{6A1C6173-7E71-284C-8680-1644796CF07B}"/>
              </a:ext>
            </a:extLst>
          </p:cNvPr>
          <p:cNvPicPr>
            <a:picLocks noChangeAspect="1"/>
          </p:cNvPicPr>
          <p:nvPr/>
        </p:nvPicPr>
        <p:blipFill rotWithShape="1">
          <a:blip r:embed="rId3"/>
          <a:srcRect r="2038"/>
          <a:stretch/>
        </p:blipFill>
        <p:spPr>
          <a:xfrm>
            <a:off x="9134720" y="2645833"/>
            <a:ext cx="1735875" cy="15875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580846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Visual Timetables</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0" y="2358913"/>
            <a:ext cx="5321649" cy="4369064"/>
          </a:xfrm>
        </p:spPr>
        <p:txBody>
          <a:bodyPr anchor="ctr">
            <a:normAutofit/>
          </a:bodyPr>
          <a:lstStyle/>
          <a:p>
            <a:endParaRPr lang="en-GB" sz="2000"/>
          </a:p>
          <a:p>
            <a:endParaRPr lang="en-GB" sz="2000"/>
          </a:p>
          <a:p>
            <a:endParaRPr lang="en-GB" sz="2000"/>
          </a:p>
          <a:p>
            <a:endParaRPr lang="en-GB" sz="2000"/>
          </a:p>
          <a:p>
            <a:pPr marL="0" indent="0">
              <a:buNone/>
            </a:pPr>
            <a:endParaRPr lang="en-GB" sz="20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(Amazon UK, 2020).</a:t>
            </a:r>
            <a:endParaRPr lang="en-US" sz="1000"/>
          </a:p>
        </p:txBody>
      </p:sp>
      <p:pic>
        <p:nvPicPr>
          <p:cNvPr id="4" name="Picture 5" descr="A sign on the side of the street&#10;&#10;Description generated with very high confidence">
            <a:extLst>
              <a:ext uri="{FF2B5EF4-FFF2-40B4-BE49-F238E27FC236}">
                <a16:creationId xmlns:a16="http://schemas.microsoft.com/office/drawing/2014/main" id="{6A1C6173-7E71-284C-8680-1644796CF07B}"/>
              </a:ext>
            </a:extLst>
          </p:cNvPr>
          <p:cNvPicPr>
            <a:picLocks noChangeAspect="1"/>
          </p:cNvPicPr>
          <p:nvPr/>
        </p:nvPicPr>
        <p:blipFill rotWithShape="1">
          <a:blip r:embed="rId3"/>
          <a:srcRect r="2038"/>
          <a:stretch/>
        </p:blipFill>
        <p:spPr>
          <a:xfrm>
            <a:off x="9147024" y="2576623"/>
            <a:ext cx="1723571" cy="171376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EDB94DB0-D8E8-42DA-9250-364836DC17F9}"/>
              </a:ext>
            </a:extLst>
          </p:cNvPr>
          <p:cNvSpPr txBox="1"/>
          <p:nvPr/>
        </p:nvSpPr>
        <p:spPr>
          <a:xfrm>
            <a:off x="291208" y="1818121"/>
            <a:ext cx="843921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000">
                <a:latin typeface="Calibri" panose="020F0502020204030204" pitchFamily="34" charset="0"/>
                <a:cs typeface="Arial"/>
              </a:rPr>
              <a:t>Introduce a schedule aimed at the child’s level of understanding.</a:t>
            </a:r>
            <a:r>
              <a:rPr lang="en-US" sz="2000">
                <a:latin typeface="Calibri" panose="020F0502020204030204" pitchFamily="34" charset="0"/>
                <a:cs typeface="Arial"/>
              </a:rPr>
              <a:t>​</a:t>
            </a:r>
            <a:endParaRPr lang="en-GB" sz="2000">
              <a:latin typeface="Calibri" panose="020F0502020204030204" pitchFamily="34" charset="0"/>
              <a:cs typeface="Arial"/>
            </a:endParaRPr>
          </a:p>
          <a:p>
            <a:pPr marL="342900" indent="-342900">
              <a:buFont typeface="Arial" panose="020B0604020202020204" pitchFamily="34" charset="0"/>
              <a:buChar char="•"/>
            </a:pPr>
            <a:r>
              <a:rPr lang="en-GB" sz="2000">
                <a:latin typeface="Calibri" panose="020F0502020204030204" pitchFamily="34" charset="0"/>
                <a:cs typeface="Arial"/>
              </a:rPr>
              <a:t>Use simple colourful pictures that clearly define the activity.</a:t>
            </a:r>
          </a:p>
          <a:p>
            <a:pPr marL="342900" indent="-342900">
              <a:buFont typeface="Arial" panose="020B0604020202020204" pitchFamily="34" charset="0"/>
              <a:buChar char="•"/>
            </a:pPr>
            <a:r>
              <a:rPr lang="en-GB" sz="2000">
                <a:latin typeface="Calibri" panose="020F0502020204030204" pitchFamily="34" charset="0"/>
                <a:cs typeface="Arial"/>
              </a:rPr>
              <a:t>To describe the activity, use only one word.</a:t>
            </a:r>
          </a:p>
          <a:p>
            <a:pPr marL="342900" indent="-342900">
              <a:buFont typeface="Arial" panose="020B0604020202020204" pitchFamily="34" charset="0"/>
              <a:buChar char="•"/>
            </a:pPr>
            <a:r>
              <a:rPr lang="en-GB" sz="2000">
                <a:latin typeface="Calibri" panose="020F0502020204030204" pitchFamily="34" charset="0"/>
                <a:cs typeface="Arial"/>
              </a:rPr>
              <a:t>The schedule of activities will reflect the time at which they will occur during the school day. </a:t>
            </a:r>
            <a:endParaRPr lang="en-US" sz="2000">
              <a:latin typeface="Calibri" panose="020F0502020204030204" pitchFamily="34" charset="0"/>
              <a:cs typeface="Arial"/>
            </a:endParaRPr>
          </a:p>
          <a:p>
            <a:pPr marL="342900" indent="-342900">
              <a:buFont typeface="Arial" panose="020B0604020202020204" pitchFamily="34" charset="0"/>
              <a:buChar char="•"/>
            </a:pPr>
            <a:r>
              <a:rPr lang="en-GB" sz="2000">
                <a:latin typeface="Calibri" panose="020F0502020204030204" pitchFamily="34" charset="0"/>
                <a:cs typeface="Arial"/>
              </a:rPr>
              <a:t>Add in items as it becomes manageable.</a:t>
            </a:r>
            <a:r>
              <a:rPr lang="en-US" sz="2000">
                <a:latin typeface="Calibri" panose="020F0502020204030204" pitchFamily="34" charset="0"/>
                <a:cs typeface="Arial"/>
              </a:rPr>
              <a:t>​</a:t>
            </a:r>
          </a:p>
          <a:p>
            <a:pPr marL="342900" indent="-342900">
              <a:buFont typeface="Arial" panose="020B0604020202020204" pitchFamily="34" charset="0"/>
              <a:buChar char="•"/>
            </a:pPr>
            <a:r>
              <a:rPr lang="en-GB" sz="2000">
                <a:latin typeface="Calibri" panose="020F0502020204030204" pitchFamily="34" charset="0"/>
                <a:cs typeface="Arial"/>
              </a:rPr>
              <a:t>Be prepared beforehand; have the schedule set up before the child enters the classroom.</a:t>
            </a:r>
            <a:r>
              <a:rPr lang="en-US" sz="2000">
                <a:latin typeface="Calibri" panose="020F0502020204030204" pitchFamily="34" charset="0"/>
                <a:cs typeface="Arial"/>
              </a:rPr>
              <a:t>​</a:t>
            </a:r>
          </a:p>
          <a:p>
            <a:pPr marL="342900" indent="-342900">
              <a:buFont typeface="Arial" panose="020B0604020202020204" pitchFamily="34" charset="0"/>
              <a:buChar char="•"/>
            </a:pPr>
            <a:r>
              <a:rPr lang="en-GB" sz="2000">
                <a:latin typeface="Calibri" panose="020F0502020204030204" pitchFamily="34" charset="0"/>
                <a:cs typeface="Arial"/>
              </a:rPr>
              <a:t>Introduce a change card to implement sudden timetable changes.</a:t>
            </a:r>
            <a:r>
              <a:rPr lang="en-US" sz="2000">
                <a:latin typeface="Calibri" panose="020F0502020204030204" pitchFamily="34" charset="0"/>
                <a:cs typeface="Arial"/>
              </a:rPr>
              <a:t>​</a:t>
            </a:r>
          </a:p>
          <a:p>
            <a:pPr marL="342900" indent="-342900">
              <a:buFont typeface="Arial" panose="020B0604020202020204" pitchFamily="34" charset="0"/>
              <a:buChar char="•"/>
            </a:pPr>
            <a:r>
              <a:rPr lang="en-GB" sz="2000">
                <a:latin typeface="Calibri" panose="020F0502020204030204" pitchFamily="34" charset="0"/>
                <a:cs typeface="Arial"/>
              </a:rPr>
              <a:t>Place in an appropriate position where the child can view with ease.</a:t>
            </a:r>
            <a:r>
              <a:rPr lang="en-US" sz="2000">
                <a:latin typeface="Calibri" panose="020F0502020204030204" pitchFamily="34" charset="0"/>
                <a:cs typeface="Arial"/>
              </a:rPr>
              <a:t>​</a:t>
            </a:r>
          </a:p>
          <a:p>
            <a:pPr marL="342900" indent="-342900">
              <a:buFont typeface="Arial" panose="020B0604020202020204" pitchFamily="34" charset="0"/>
              <a:buChar char="•"/>
            </a:pPr>
            <a:r>
              <a:rPr lang="en-GB" sz="2000">
                <a:latin typeface="Calibri" panose="020F0502020204030204" pitchFamily="34" charset="0"/>
                <a:cs typeface="Arial"/>
              </a:rPr>
              <a:t>Advisory not to remove strategy even when the child is coping well (Elks and McLachlan, 2009).</a:t>
            </a:r>
          </a:p>
          <a:p>
            <a:pPr marL="342900" indent="-342900">
              <a:buFont typeface="Arial" panose="020B0604020202020204" pitchFamily="34" charset="0"/>
              <a:buChar char="•"/>
            </a:pPr>
            <a:r>
              <a:rPr lang="en-GB" sz="2000">
                <a:latin typeface="Calibri" panose="020F0502020204030204" pitchFamily="34" charset="0"/>
                <a:cs typeface="Arial"/>
              </a:rPr>
              <a:t>Picture Exchange Communication System (PECS) are an alternative best practice approach to visual support schedules (Welsh Government, 2019).</a:t>
            </a:r>
          </a:p>
        </p:txBody>
      </p:sp>
    </p:spTree>
    <p:extLst>
      <p:ext uri="{BB962C8B-B14F-4D97-AF65-F5344CB8AC3E}">
        <p14:creationId xmlns:p14="http://schemas.microsoft.com/office/powerpoint/2010/main" val="2140841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Mind Maps</a:t>
            </a:r>
            <a:endParaRPr lang="en-US" b="1"/>
          </a:p>
        </p:txBody>
      </p:sp>
      <p:pic>
        <p:nvPicPr>
          <p:cNvPr id="6" name="Picture 6" descr="A close up of a map&#10;&#10;Description generated with high confidence">
            <a:extLst>
              <a:ext uri="{FF2B5EF4-FFF2-40B4-BE49-F238E27FC236}">
                <a16:creationId xmlns:a16="http://schemas.microsoft.com/office/drawing/2014/main" id="{EC845BF8-2DDA-449D-866E-D1DC665FAF55}"/>
              </a:ext>
            </a:extLst>
          </p:cNvPr>
          <p:cNvPicPr>
            <a:picLocks noGrp="1" noChangeAspect="1"/>
          </p:cNvPicPr>
          <p:nvPr>
            <p:ph idx="1"/>
          </p:nvPr>
        </p:nvPicPr>
        <p:blipFill>
          <a:blip r:embed="rId3"/>
          <a:stretch>
            <a:fillRect/>
          </a:stretch>
        </p:blipFill>
        <p:spPr>
          <a:xfrm>
            <a:off x="745141" y="1557263"/>
            <a:ext cx="7505552" cy="5013474"/>
          </a:xfrm>
        </p:spPr>
      </p:pic>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(Focus, 2020).</a:t>
            </a:r>
            <a:endParaRPr lang="en-US" sz="1000"/>
          </a:p>
        </p:txBody>
      </p:sp>
      <p:pic>
        <p:nvPicPr>
          <p:cNvPr id="4" name="Picture 3" descr="A close up of a map&#10;&#10;Description generated with high confidence">
            <a:extLst>
              <a:ext uri="{FF2B5EF4-FFF2-40B4-BE49-F238E27FC236}">
                <a16:creationId xmlns:a16="http://schemas.microsoft.com/office/drawing/2014/main" id="{AE9A5F3F-403B-D443-BFAC-6C64F28F859B}"/>
              </a:ext>
            </a:extLst>
          </p:cNvPr>
          <p:cNvPicPr>
            <a:picLocks noChangeAspect="1"/>
          </p:cNvPicPr>
          <p:nvPr/>
        </p:nvPicPr>
        <p:blipFill rotWithShape="1">
          <a:blip r:embed="rId3"/>
          <a:srcRect r="842" b="1"/>
          <a:stretch/>
        </p:blipFill>
        <p:spPr>
          <a:xfrm>
            <a:off x="9030743" y="2790233"/>
            <a:ext cx="1912560" cy="1277530"/>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3371812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Principles of Mind Maps</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fontScale="92500" lnSpcReduction="20000"/>
          </a:bodyPr>
          <a:lstStyle/>
          <a:p>
            <a:r>
              <a:rPr lang="en-GB" sz="2000"/>
              <a:t>Mind maps are an effective strategy which allow children with autism to organise their thoughts and ideas, structurally on paper.</a:t>
            </a:r>
          </a:p>
          <a:p>
            <a:r>
              <a:rPr lang="en-GB" sz="2000"/>
              <a:t>Improve visual learning whilst developing communication skills.</a:t>
            </a:r>
          </a:p>
          <a:p>
            <a:r>
              <a:rPr lang="en-GB" sz="2000"/>
              <a:t>Helps facilitate children with autism, to speak or present their thoughts to their peers (Buzan, 2005).</a:t>
            </a:r>
          </a:p>
          <a:p>
            <a:r>
              <a:rPr lang="en-GB" sz="2000"/>
              <a:t>Effective strategy to strengthen the relationships between semantics (Elks and McLachlan, 2008).</a:t>
            </a:r>
          </a:p>
          <a:p>
            <a:r>
              <a:rPr lang="en-GB" sz="2000"/>
              <a:t>Appropriate pictures are selected to represent items of vocabulary to develop semantic knowledge (Chiat, 2000).</a:t>
            </a:r>
          </a:p>
          <a:p>
            <a:r>
              <a:rPr lang="en-GB" sz="2000"/>
              <a:t>Can be utilised as a communication tool for children with autism to discuss concepts and share acquired knowledge (Detcheva, E. (2012).</a:t>
            </a:r>
          </a:p>
          <a:p>
            <a:r>
              <a:rPr lang="en-GB" sz="2000"/>
              <a:t>Flexible for recording categorisation of information on a specific topic, whilst utilising both sides of the brain (Buzan and Buzan, 2006).</a:t>
            </a:r>
          </a:p>
          <a:p>
            <a:r>
              <a:rPr lang="en-GB" sz="2000"/>
              <a:t>Supports Piaget’s cognitive theory, which actively uses both hemispheres of the brain to emphasise active learning (Kuther, 2016).</a:t>
            </a:r>
          </a:p>
          <a:p>
            <a:r>
              <a:rPr lang="en-GB" sz="2000"/>
              <a:t>Word /thinking maps could be used as an alternative best practice approach (Welsh Government, 2019).</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(Focus, 2020).</a:t>
            </a:r>
            <a:endParaRPr lang="en-US" sz="1000"/>
          </a:p>
        </p:txBody>
      </p:sp>
      <p:pic>
        <p:nvPicPr>
          <p:cNvPr id="4" name="Picture 3" descr="A close up of a map&#10;&#10;Description generated with high confidence">
            <a:extLst>
              <a:ext uri="{FF2B5EF4-FFF2-40B4-BE49-F238E27FC236}">
                <a16:creationId xmlns:a16="http://schemas.microsoft.com/office/drawing/2014/main" id="{AE9A5F3F-403B-D443-BFAC-6C64F28F859B}"/>
              </a:ext>
            </a:extLst>
          </p:cNvPr>
          <p:cNvPicPr>
            <a:picLocks noChangeAspect="1"/>
          </p:cNvPicPr>
          <p:nvPr/>
        </p:nvPicPr>
        <p:blipFill rotWithShape="1">
          <a:blip r:embed="rId3"/>
          <a:srcRect r="842" b="1"/>
          <a:stretch/>
        </p:blipFill>
        <p:spPr>
          <a:xfrm>
            <a:off x="9030743" y="2790233"/>
            <a:ext cx="1912560" cy="1277530"/>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242398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Mind Maps</a:t>
            </a:r>
            <a:endParaRPr lang="en-US" b="1"/>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(Focus, 2020).</a:t>
            </a:r>
            <a:endParaRPr lang="en-US" sz="1000"/>
          </a:p>
        </p:txBody>
      </p:sp>
      <p:pic>
        <p:nvPicPr>
          <p:cNvPr id="4" name="Picture 3" descr="A close up of a map&#10;&#10;Description generated with high confidence">
            <a:extLst>
              <a:ext uri="{FF2B5EF4-FFF2-40B4-BE49-F238E27FC236}">
                <a16:creationId xmlns:a16="http://schemas.microsoft.com/office/drawing/2014/main" id="{AE9A5F3F-403B-D443-BFAC-6C64F28F859B}"/>
              </a:ext>
            </a:extLst>
          </p:cNvPr>
          <p:cNvPicPr>
            <a:picLocks noChangeAspect="1"/>
          </p:cNvPicPr>
          <p:nvPr/>
        </p:nvPicPr>
        <p:blipFill rotWithShape="1">
          <a:blip r:embed="rId3"/>
          <a:srcRect r="842" b="1"/>
          <a:stretch/>
        </p:blipFill>
        <p:spPr>
          <a:xfrm>
            <a:off x="9030743" y="2790233"/>
            <a:ext cx="1912560" cy="1277530"/>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8" name="Content Placeholder 7">
            <a:extLst>
              <a:ext uri="{FF2B5EF4-FFF2-40B4-BE49-F238E27FC236}">
                <a16:creationId xmlns:a16="http://schemas.microsoft.com/office/drawing/2014/main" id="{0EB25451-A2B0-DA4A-90C8-1379649AEB55}"/>
              </a:ext>
            </a:extLst>
          </p:cNvPr>
          <p:cNvSpPr>
            <a:spLocks noGrp="1"/>
          </p:cNvSpPr>
          <p:nvPr>
            <p:ph idx="1"/>
          </p:nvPr>
        </p:nvSpPr>
        <p:spPr>
          <a:xfrm>
            <a:off x="453571" y="1436310"/>
            <a:ext cx="8179405" cy="4922081"/>
          </a:xfrm>
        </p:spPr>
        <p:txBody>
          <a:bodyPr>
            <a:normAutofit lnSpcReduction="10000"/>
          </a:bodyPr>
          <a:lstStyle/>
          <a:p>
            <a:r>
              <a:rPr lang="en-GB" sz="2000"/>
              <a:t>Colours and pictures are utilised with minimal words to promote the ocular strengths of the child.</a:t>
            </a:r>
          </a:p>
          <a:p>
            <a:r>
              <a:rPr lang="en-GB" sz="2000"/>
              <a:t>They help the child to:</a:t>
            </a:r>
          </a:p>
          <a:p>
            <a:pPr marL="457200" indent="-457200">
              <a:buFont typeface="+mj-lt"/>
              <a:buAutoNum type="arabicPeriod"/>
            </a:pPr>
            <a:r>
              <a:rPr lang="en-GB" sz="2000"/>
              <a:t>Collaborate ideas, which facilitates their memory function.</a:t>
            </a:r>
          </a:p>
          <a:p>
            <a:pPr marL="457200" indent="-457200">
              <a:buFont typeface="+mj-lt"/>
              <a:buAutoNum type="arabicPeriod"/>
            </a:pPr>
            <a:r>
              <a:rPr lang="en-GB" sz="2000"/>
              <a:t>Make additional connections on the topic, by increasing the number of branches.</a:t>
            </a:r>
          </a:p>
          <a:p>
            <a:pPr marL="457200" indent="-457200">
              <a:buFont typeface="+mj-lt"/>
              <a:buAutoNum type="arabicPeriod"/>
            </a:pPr>
            <a:r>
              <a:rPr lang="en-GB" sz="2000"/>
              <a:t>Establish a visual representation on the topic.</a:t>
            </a:r>
          </a:p>
          <a:p>
            <a:pPr marL="457200" indent="-457200">
              <a:buFont typeface="+mj-lt"/>
              <a:buAutoNum type="arabicPeriod"/>
            </a:pPr>
            <a:r>
              <a:rPr lang="en-GB" sz="2000"/>
              <a:t>Utilise both sides of the brain.</a:t>
            </a:r>
          </a:p>
          <a:p>
            <a:r>
              <a:rPr lang="en-GB" sz="2000"/>
              <a:t>The aims of mind maps are to:</a:t>
            </a:r>
          </a:p>
          <a:p>
            <a:pPr marL="457200" indent="-457200">
              <a:buFont typeface="+mj-lt"/>
              <a:buAutoNum type="arabicPeriod"/>
            </a:pPr>
            <a:r>
              <a:rPr lang="en-GB" sz="2000"/>
              <a:t>Extend the connotations between words.</a:t>
            </a:r>
          </a:p>
          <a:p>
            <a:pPr marL="457200" indent="-457200">
              <a:buFont typeface="+mj-lt"/>
              <a:buAutoNum type="arabicPeriod"/>
            </a:pPr>
            <a:r>
              <a:rPr lang="en-GB" sz="2000"/>
              <a:t>Advance material organisation and classification.</a:t>
            </a:r>
          </a:p>
          <a:p>
            <a:pPr marL="457200" indent="-457200">
              <a:buFont typeface="+mj-lt"/>
              <a:buAutoNum type="arabicPeriod"/>
            </a:pPr>
            <a:r>
              <a:rPr lang="en-GB" sz="2000"/>
              <a:t>Facilitate in the retrieval of material information, developing language skills.</a:t>
            </a:r>
          </a:p>
          <a:p>
            <a:pPr marL="457200" indent="-457200">
              <a:buFont typeface="+mj-lt"/>
              <a:buAutoNum type="arabicPeriod"/>
            </a:pPr>
            <a:r>
              <a:rPr lang="en-GB" sz="2000"/>
              <a:t>Build upon self-esteem (Elks and McLachlan, 2009).</a:t>
            </a:r>
          </a:p>
        </p:txBody>
      </p:sp>
    </p:spTree>
    <p:extLst>
      <p:ext uri="{BB962C8B-B14F-4D97-AF65-F5344CB8AC3E}">
        <p14:creationId xmlns:p14="http://schemas.microsoft.com/office/powerpoint/2010/main" val="1387768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660E354-01D0-4D36-9100-7D4CEDE99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men standing next to a cow&#10;&#10;Description generated with very high confidence">
            <a:extLst>
              <a:ext uri="{FF2B5EF4-FFF2-40B4-BE49-F238E27FC236}">
                <a16:creationId xmlns:a16="http://schemas.microsoft.com/office/drawing/2014/main" id="{FA436E45-8D85-4AAA-BACD-D0AED55E0F51}"/>
              </a:ext>
            </a:extLst>
          </p:cNvPr>
          <p:cNvPicPr>
            <a:picLocks noGrp="1" noChangeAspect="1"/>
          </p:cNvPicPr>
          <p:nvPr>
            <p:ph idx="1"/>
          </p:nvPr>
        </p:nvPicPr>
        <p:blipFill rotWithShape="1">
          <a:blip r:embed="rId2">
            <a:duotone>
              <a:prstClr val="black"/>
              <a:prstClr val="white"/>
            </a:duotone>
          </a:blip>
          <a:srcRect l="13779" r="22654" b="3754"/>
          <a:stretch/>
        </p:blipFill>
        <p:spPr>
          <a:xfrm>
            <a:off x="1" y="10"/>
            <a:ext cx="7488221" cy="6857994"/>
          </a:xfrm>
          <a:custGeom>
            <a:avLst/>
            <a:gdLst/>
            <a:ahLst/>
            <a:cxnLst/>
            <a:rect l="l" t="t" r="r" b="b"/>
            <a:pathLst>
              <a:path w="7744393" h="6858000">
                <a:moveTo>
                  <a:pt x="0" y="0"/>
                </a:moveTo>
                <a:lnTo>
                  <a:pt x="7744393" y="0"/>
                </a:lnTo>
                <a:lnTo>
                  <a:pt x="7740387" y="3148"/>
                </a:lnTo>
                <a:cubicBezTo>
                  <a:pt x="6753686" y="817446"/>
                  <a:pt x="6124765" y="2049777"/>
                  <a:pt x="6124765" y="3429000"/>
                </a:cubicBezTo>
                <a:cubicBezTo>
                  <a:pt x="6124765" y="4808224"/>
                  <a:pt x="6753686" y="6040555"/>
                  <a:pt x="7740387" y="6854853"/>
                </a:cubicBezTo>
                <a:lnTo>
                  <a:pt x="7744392" y="6858000"/>
                </a:lnTo>
                <a:lnTo>
                  <a:pt x="0" y="6858000"/>
                </a:lnTo>
                <a:close/>
              </a:path>
            </a:pathLst>
          </a:custGeom>
        </p:spPr>
      </p:pic>
      <p:sp>
        <p:nvSpPr>
          <p:cNvPr id="7" name="Freeform: Shape 10">
            <a:extLst>
              <a:ext uri="{FF2B5EF4-FFF2-40B4-BE49-F238E27FC236}">
                <a16:creationId xmlns:a16="http://schemas.microsoft.com/office/drawing/2014/main" id="{C05F9929-5504-4C68-9AA2-E98BBA1F8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590" y="4546924"/>
            <a:ext cx="2369988" cy="2311077"/>
          </a:xfrm>
          <a:custGeom>
            <a:avLst/>
            <a:gdLst>
              <a:gd name="connsiteX0" fmla="*/ 0 w 2369988"/>
              <a:gd name="connsiteY0" fmla="*/ 0 h 2311077"/>
              <a:gd name="connsiteX1" fmla="*/ 1128071 w 2369988"/>
              <a:gd name="connsiteY1" fmla="*/ 0 h 2311077"/>
              <a:gd name="connsiteX2" fmla="*/ 1157716 w 2369988"/>
              <a:gd name="connsiteY2" fmla="*/ 128440 h 2311077"/>
              <a:gd name="connsiteX3" fmla="*/ 2316462 w 2369988"/>
              <a:gd name="connsiteY3" fmla="*/ 2257392 h 2311077"/>
              <a:gd name="connsiteX4" fmla="*/ 2369988 w 2369988"/>
              <a:gd name="connsiteY4" fmla="*/ 2311077 h 2311077"/>
              <a:gd name="connsiteX5" fmla="*/ 957894 w 2369988"/>
              <a:gd name="connsiteY5" fmla="*/ 2311077 h 2311077"/>
              <a:gd name="connsiteX6" fmla="*/ 777804 w 2369988"/>
              <a:gd name="connsiteY6" fmla="*/ 2040997 h 2311077"/>
              <a:gd name="connsiteX7" fmla="*/ 19614 w 2369988"/>
              <a:gd name="connsiteY7" fmla="*/ 109827 h 2311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9988" h="2311077">
                <a:moveTo>
                  <a:pt x="0" y="0"/>
                </a:moveTo>
                <a:lnTo>
                  <a:pt x="1128071" y="0"/>
                </a:lnTo>
                <a:lnTo>
                  <a:pt x="1157716" y="128440"/>
                </a:lnTo>
                <a:cubicBezTo>
                  <a:pt x="1365270" y="935139"/>
                  <a:pt x="1769588" y="1662859"/>
                  <a:pt x="2316462" y="2257392"/>
                </a:cubicBezTo>
                <a:lnTo>
                  <a:pt x="2369988" y="2311077"/>
                </a:lnTo>
                <a:lnTo>
                  <a:pt x="957894" y="2311077"/>
                </a:lnTo>
                <a:lnTo>
                  <a:pt x="777804" y="2040997"/>
                </a:lnTo>
                <a:cubicBezTo>
                  <a:pt x="421651" y="1454849"/>
                  <a:pt x="161627" y="803832"/>
                  <a:pt x="19614" y="109827"/>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A1175434-0B78-440E-8498-761EA067309F}"/>
              </a:ext>
            </a:extLst>
          </p:cNvPr>
          <p:cNvSpPr txBox="1"/>
          <p:nvPr/>
        </p:nvSpPr>
        <p:spPr>
          <a:xfrm>
            <a:off x="7384963" y="2064156"/>
            <a:ext cx="476532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t>An </a:t>
            </a:r>
            <a:r>
              <a:rPr lang="en-GB" sz="2800" b="1"/>
              <a:t>Ability</a:t>
            </a:r>
            <a:r>
              <a:rPr lang="en-GB" sz="2800"/>
              <a:t> not a handicap</a:t>
            </a:r>
            <a:endParaRPr lang="en-GB" sz="2800">
              <a:cs typeface="Calibri"/>
            </a:endParaRPr>
          </a:p>
          <a:p>
            <a:endParaRPr lang="en-GB" sz="2800">
              <a:cs typeface="Calibri"/>
            </a:endParaRPr>
          </a:p>
          <a:p>
            <a:pPr marL="457200" indent="-457200">
              <a:buFont typeface="Arial"/>
              <a:buChar char="•"/>
            </a:pPr>
            <a:r>
              <a:rPr lang="en-GB" sz="2800">
                <a:cs typeface="Calibri"/>
              </a:rPr>
              <a:t>An important part of a person's form, but not their primary identity</a:t>
            </a:r>
          </a:p>
          <a:p>
            <a:pPr marL="457200" indent="-457200">
              <a:buFont typeface="Arial"/>
              <a:buChar char="•"/>
            </a:pPr>
            <a:endParaRPr lang="en-GB" sz="2800">
              <a:cs typeface="Calibri"/>
            </a:endParaRPr>
          </a:p>
          <a:p>
            <a:pPr marL="457200" indent="-457200">
              <a:buFont typeface="Arial"/>
              <a:buChar char="•"/>
            </a:pPr>
            <a:r>
              <a:rPr lang="en-GB" sz="2800">
                <a:cs typeface="Calibri"/>
              </a:rPr>
              <a:t>Time Magazine 2010: named her 1 of the top 100 most influential people</a:t>
            </a:r>
          </a:p>
        </p:txBody>
      </p:sp>
      <p:sp>
        <p:nvSpPr>
          <p:cNvPr id="14" name="TextBox 13">
            <a:extLst>
              <a:ext uri="{FF2B5EF4-FFF2-40B4-BE49-F238E27FC236}">
                <a16:creationId xmlns:a16="http://schemas.microsoft.com/office/drawing/2014/main" id="{B77F4E8B-3B34-4EF4-932C-733269158FA6}"/>
              </a:ext>
            </a:extLst>
          </p:cNvPr>
          <p:cNvSpPr txBox="1"/>
          <p:nvPr/>
        </p:nvSpPr>
        <p:spPr>
          <a:xfrm>
            <a:off x="8137946" y="6278266"/>
            <a:ext cx="550142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(Fischbach, 2007, Grandin, 2020, Hauser, 2010, </a:t>
            </a:r>
            <a:endParaRPr lang="en-US" sz="1600">
              <a:cs typeface="Calibri" panose="020F0502020204030204"/>
            </a:endParaRPr>
          </a:p>
          <a:p>
            <a:r>
              <a:rPr lang="en-GB" sz="1600"/>
              <a:t>Poehler, 2015, Winard, 2020)</a:t>
            </a:r>
            <a:endParaRPr lang="en-US" sz="1600">
              <a:cs typeface="Calibri"/>
            </a:endParaRPr>
          </a:p>
        </p:txBody>
      </p:sp>
      <p:sp>
        <p:nvSpPr>
          <p:cNvPr id="3" name="Title 2">
            <a:extLst>
              <a:ext uri="{FF2B5EF4-FFF2-40B4-BE49-F238E27FC236}">
                <a16:creationId xmlns:a16="http://schemas.microsoft.com/office/drawing/2014/main" id="{8593DA4F-94A0-4BED-89E1-179B7D829B93}"/>
              </a:ext>
            </a:extLst>
          </p:cNvPr>
          <p:cNvSpPr>
            <a:spLocks noGrp="1"/>
          </p:cNvSpPr>
          <p:nvPr>
            <p:ph type="title"/>
          </p:nvPr>
        </p:nvSpPr>
        <p:spPr>
          <a:xfrm>
            <a:off x="7387279" y="447503"/>
            <a:ext cx="4625547" cy="996049"/>
          </a:xfrm>
        </p:spPr>
        <p:txBody>
          <a:bodyPr/>
          <a:lstStyle/>
          <a:p>
            <a:r>
              <a:rPr lang="en-GB" b="1">
                <a:latin typeface="Calibri"/>
                <a:cs typeface="Calibri Light"/>
              </a:rPr>
              <a:t>Dr Temple Grandin</a:t>
            </a:r>
            <a:endParaRPr lang="en-GB" b="1">
              <a:latin typeface="Calibri"/>
            </a:endParaRPr>
          </a:p>
        </p:txBody>
      </p:sp>
      <p:sp>
        <p:nvSpPr>
          <p:cNvPr id="5" name="TextBox 4">
            <a:extLst>
              <a:ext uri="{FF2B5EF4-FFF2-40B4-BE49-F238E27FC236}">
                <a16:creationId xmlns:a16="http://schemas.microsoft.com/office/drawing/2014/main" id="{95104F48-1BBF-4013-8306-A41EE4B7CBF0}"/>
              </a:ext>
            </a:extLst>
          </p:cNvPr>
          <p:cNvSpPr txBox="1"/>
          <p:nvPr/>
        </p:nvSpPr>
        <p:spPr>
          <a:xfrm>
            <a:off x="7381102" y="1449858"/>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Autism is:</a:t>
            </a:r>
          </a:p>
        </p:txBody>
      </p:sp>
    </p:spTree>
    <p:extLst>
      <p:ext uri="{BB962C8B-B14F-4D97-AF65-F5344CB8AC3E}">
        <p14:creationId xmlns:p14="http://schemas.microsoft.com/office/powerpoint/2010/main" val="4276501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1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1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3BF2D-2AFF-4051-863E-F4714E724D2A}"/>
              </a:ext>
            </a:extLst>
          </p:cNvPr>
          <p:cNvSpPr>
            <a:spLocks noGrp="1"/>
          </p:cNvSpPr>
          <p:nvPr>
            <p:ph type="title"/>
          </p:nvPr>
        </p:nvSpPr>
        <p:spPr>
          <a:xfrm>
            <a:off x="6254526" y="736113"/>
            <a:ext cx="4977976" cy="1454051"/>
          </a:xfrm>
        </p:spPr>
        <p:txBody>
          <a:bodyPr vert="horz" lIns="91440" tIns="45720" rIns="91440" bIns="45720" rtlCol="0" anchor="ctr">
            <a:normAutofit/>
          </a:bodyPr>
          <a:lstStyle/>
          <a:p>
            <a:r>
              <a:rPr lang="en-US" b="1">
                <a:solidFill>
                  <a:srgbClr val="000000"/>
                </a:solidFill>
                <a:latin typeface="Calibri"/>
                <a:cs typeface="Calibri"/>
              </a:rPr>
              <a:t>Sensory Processing Disorder (SPD)</a:t>
            </a:r>
            <a:endParaRPr lang="en-US">
              <a:solidFill>
                <a:srgbClr val="000000"/>
              </a:solidFill>
              <a:latin typeface="Calibri"/>
              <a:cs typeface="Calibri"/>
            </a:endParaRPr>
          </a:p>
        </p:txBody>
      </p:sp>
      <p:sp>
        <p:nvSpPr>
          <p:cNvPr id="5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close up of a logo&#10;&#10;Description generated with high confidence">
            <a:extLst>
              <a:ext uri="{FF2B5EF4-FFF2-40B4-BE49-F238E27FC236}">
                <a16:creationId xmlns:a16="http://schemas.microsoft.com/office/drawing/2014/main" id="{2C664BCA-E323-4265-BC2B-25E4932A8322}"/>
              </a:ext>
            </a:extLst>
          </p:cNvPr>
          <p:cNvPicPr>
            <a:picLocks noChangeAspect="1"/>
          </p:cNvPicPr>
          <p:nvPr/>
        </p:nvPicPr>
        <p:blipFill rotWithShape="1">
          <a:blip r:embed="rId3">
            <a:alphaModFix/>
          </a:blip>
          <a:srcRect r="3910"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TextBox 3">
            <a:extLst>
              <a:ext uri="{FF2B5EF4-FFF2-40B4-BE49-F238E27FC236}">
                <a16:creationId xmlns:a16="http://schemas.microsoft.com/office/drawing/2014/main" id="{A1AE5DE6-F337-44E6-A95C-D3F412BBC204}"/>
              </a:ext>
            </a:extLst>
          </p:cNvPr>
          <p:cNvSpPr txBox="1"/>
          <p:nvPr/>
        </p:nvSpPr>
        <p:spPr>
          <a:xfrm>
            <a:off x="6250995" y="2341471"/>
            <a:ext cx="5834827"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800">
                <a:solidFill>
                  <a:srgbClr val="000000"/>
                </a:solidFill>
              </a:rPr>
              <a:t>Sometimes referred to as S</a:t>
            </a:r>
            <a:r>
              <a:rPr lang="en-US" sz="2800" b="1">
                <a:solidFill>
                  <a:srgbClr val="000000"/>
                </a:solidFill>
              </a:rPr>
              <a:t>ensory Integration Disorder (SID)</a:t>
            </a:r>
            <a:r>
              <a:rPr lang="en-US" sz="2800">
                <a:solidFill>
                  <a:srgbClr val="000000"/>
                </a:solidFill>
              </a:rPr>
              <a:t>, occurs when someone has difficulty organising information received via their senses</a:t>
            </a:r>
            <a:endParaRPr lang="en-US"/>
          </a:p>
        </p:txBody>
      </p:sp>
      <p:sp>
        <p:nvSpPr>
          <p:cNvPr id="3" name="TextBox 2">
            <a:extLst>
              <a:ext uri="{FF2B5EF4-FFF2-40B4-BE49-F238E27FC236}">
                <a16:creationId xmlns:a16="http://schemas.microsoft.com/office/drawing/2014/main" id="{60EA4673-4934-4E59-A230-A3897136C36E}"/>
              </a:ext>
            </a:extLst>
          </p:cNvPr>
          <p:cNvSpPr txBox="1"/>
          <p:nvPr/>
        </p:nvSpPr>
        <p:spPr>
          <a:xfrm>
            <a:off x="1233616" y="643375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p>
        </p:txBody>
      </p:sp>
      <p:sp>
        <p:nvSpPr>
          <p:cNvPr id="5" name="TextBox 4">
            <a:extLst>
              <a:ext uri="{FF2B5EF4-FFF2-40B4-BE49-F238E27FC236}">
                <a16:creationId xmlns:a16="http://schemas.microsoft.com/office/drawing/2014/main" id="{36A272DB-9917-46B8-803D-38180371F39B}"/>
              </a:ext>
            </a:extLst>
          </p:cNvPr>
          <p:cNvSpPr txBox="1"/>
          <p:nvPr/>
        </p:nvSpPr>
        <p:spPr>
          <a:xfrm>
            <a:off x="6629401" y="6433750"/>
            <a:ext cx="707836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(Child Mind Institute, 2020, NAS, 2020, Understood Team, 2020)</a:t>
            </a:r>
          </a:p>
        </p:txBody>
      </p:sp>
    </p:spTree>
    <p:extLst>
      <p:ext uri="{BB962C8B-B14F-4D97-AF65-F5344CB8AC3E}">
        <p14:creationId xmlns:p14="http://schemas.microsoft.com/office/powerpoint/2010/main" val="147128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BF2D-2AFF-4051-863E-F4714E724D2A}"/>
              </a:ext>
            </a:extLst>
          </p:cNvPr>
          <p:cNvSpPr>
            <a:spLocks noGrp="1"/>
          </p:cNvSpPr>
          <p:nvPr>
            <p:ph type="title"/>
          </p:nvPr>
        </p:nvSpPr>
        <p:spPr>
          <a:xfrm>
            <a:off x="784726" y="4178"/>
            <a:ext cx="10515600" cy="1325563"/>
          </a:xfrm>
        </p:spPr>
        <p:txBody>
          <a:bodyPr/>
          <a:lstStyle/>
          <a:p>
            <a:pPr algn="ctr"/>
            <a:r>
              <a:rPr lang="en-GB" b="1">
                <a:latin typeface="Calibri"/>
                <a:ea typeface="+mj-lt"/>
                <a:cs typeface="+mj-lt"/>
              </a:rPr>
              <a:t>Hyper / Hypo-sensitivity:</a:t>
            </a:r>
            <a:endParaRPr lang="en-US">
              <a:latin typeface="Calibri"/>
            </a:endParaRPr>
          </a:p>
        </p:txBody>
      </p:sp>
      <p:sp>
        <p:nvSpPr>
          <p:cNvPr id="3" name="Content Placeholder 2">
            <a:extLst>
              <a:ext uri="{FF2B5EF4-FFF2-40B4-BE49-F238E27FC236}">
                <a16:creationId xmlns:a16="http://schemas.microsoft.com/office/drawing/2014/main" id="{8C34441D-014B-4D7C-AB81-F177840A7C78}"/>
              </a:ext>
            </a:extLst>
          </p:cNvPr>
          <p:cNvSpPr>
            <a:spLocks noGrp="1"/>
          </p:cNvSpPr>
          <p:nvPr>
            <p:ph idx="1"/>
          </p:nvPr>
        </p:nvSpPr>
        <p:spPr>
          <a:xfrm>
            <a:off x="253061" y="1056218"/>
            <a:ext cx="11936626" cy="4643819"/>
          </a:xfrm>
        </p:spPr>
        <p:txBody>
          <a:bodyPr vert="horz" lIns="91440" tIns="45720" rIns="91440" bIns="45720" rtlCol="0" anchor="t">
            <a:normAutofit lnSpcReduction="10000"/>
          </a:bodyPr>
          <a:lstStyle/>
          <a:p>
            <a:pPr marL="0" indent="0">
              <a:spcBef>
                <a:spcPts val="500"/>
              </a:spcBef>
              <a:buNone/>
            </a:pPr>
            <a:r>
              <a:rPr lang="en-GB" b="1">
                <a:ea typeface="+mn-lt"/>
                <a:cs typeface="+mn-lt"/>
              </a:rPr>
              <a:t>Hyper-sensitivity: </a:t>
            </a:r>
            <a:r>
              <a:rPr lang="en-GB">
                <a:ea typeface="+mn-lt"/>
                <a:cs typeface="+mn-lt"/>
              </a:rPr>
              <a:t>Causes sensory or information overload which others may not notice, but can trigger, stress, anxiety and physical pain. This results in withdrawal or meltdowns, which are difficult to manage and usually need to run their course. </a:t>
            </a:r>
            <a:endParaRPr lang="en-US">
              <a:ea typeface="+mn-lt"/>
              <a:cs typeface="+mn-lt"/>
            </a:endParaRPr>
          </a:p>
          <a:p>
            <a:pPr marL="0" indent="0">
              <a:buNone/>
            </a:pPr>
            <a:r>
              <a:rPr lang="en-GB">
                <a:ea typeface="+mn-lt"/>
                <a:cs typeface="+mn-lt"/>
                <a:hlinkClick r:id="rId2"/>
              </a:rPr>
              <a:t>https://www.youtube.com/watch?v=ycCN3qTYVyo</a:t>
            </a:r>
            <a:r>
              <a:rPr lang="en-US">
                <a:ea typeface="+mn-lt"/>
                <a:cs typeface="+mn-lt"/>
              </a:rPr>
              <a:t>  </a:t>
            </a:r>
            <a:r>
              <a:rPr lang="en-GB">
                <a:ea typeface="+mn-lt"/>
                <a:cs typeface="+mn-lt"/>
              </a:rPr>
              <a:t> </a:t>
            </a:r>
            <a:endParaRPr lang="en-US">
              <a:ea typeface="+mn-lt"/>
              <a:cs typeface="+mn-lt"/>
            </a:endParaRPr>
          </a:p>
          <a:p>
            <a:pPr marL="0" indent="0">
              <a:spcBef>
                <a:spcPts val="500"/>
              </a:spcBef>
              <a:buNone/>
            </a:pPr>
            <a:endParaRPr lang="en-GB">
              <a:cs typeface="Calibri"/>
            </a:endParaRPr>
          </a:p>
          <a:p>
            <a:pPr marL="0" indent="0">
              <a:spcBef>
                <a:spcPts val="500"/>
              </a:spcBef>
              <a:buNone/>
            </a:pPr>
            <a:r>
              <a:rPr lang="en-GB" b="1">
                <a:ea typeface="+mn-lt"/>
                <a:cs typeface="+mn-lt"/>
              </a:rPr>
              <a:t>Hypo-sensitivity: </a:t>
            </a:r>
            <a:r>
              <a:rPr lang="en-GB">
                <a:ea typeface="+mn-lt"/>
                <a:cs typeface="+mn-lt"/>
              </a:rPr>
              <a:t>Results in not enough information being received and what is, appears muffled or suppressed, so it doesn’t make sense. These children usually need physical contact or pressure and have higher pain thresholds, so do not always realise when they are hurting themselves or others. </a:t>
            </a:r>
          </a:p>
          <a:p>
            <a:pPr marL="0" indent="0">
              <a:buNone/>
            </a:pPr>
            <a:r>
              <a:rPr lang="en-GB">
                <a:ea typeface="+mn-lt"/>
                <a:cs typeface="+mn-lt"/>
                <a:hlinkClick r:id="rId3"/>
              </a:rPr>
              <a:t>https://www.youtube.com/watch?v=fKKrZSkzywI</a:t>
            </a: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56FC3D83-CBF8-4B20-BA2F-0E4F63B53D3E}"/>
              </a:ext>
            </a:extLst>
          </p:cNvPr>
          <p:cNvSpPr txBox="1"/>
          <p:nvPr/>
        </p:nvSpPr>
        <p:spPr>
          <a:xfrm>
            <a:off x="255373" y="5589372"/>
            <a:ext cx="1201076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500"/>
              </a:spcBef>
            </a:pPr>
            <a:r>
              <a:rPr lang="en-GB" sz="2800">
                <a:ea typeface="+mn-lt"/>
                <a:cs typeface="+mn-lt"/>
              </a:rPr>
              <a:t>Can happen together or separately, but by adulthood most have developed strategies to control them.</a:t>
            </a:r>
            <a:endParaRPr lang="en-US" sz="2800">
              <a:cs typeface="Calibri" panose="020F0502020204030204"/>
            </a:endParaRPr>
          </a:p>
        </p:txBody>
      </p:sp>
      <p:sp>
        <p:nvSpPr>
          <p:cNvPr id="5" name="TextBox 4">
            <a:extLst>
              <a:ext uri="{FF2B5EF4-FFF2-40B4-BE49-F238E27FC236}">
                <a16:creationId xmlns:a16="http://schemas.microsoft.com/office/drawing/2014/main" id="{88D7046C-2F48-4DFB-96FC-A60B9F7F8296}"/>
              </a:ext>
            </a:extLst>
          </p:cNvPr>
          <p:cNvSpPr txBox="1"/>
          <p:nvPr/>
        </p:nvSpPr>
        <p:spPr>
          <a:xfrm>
            <a:off x="7411996" y="6454345"/>
            <a:ext cx="573971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(Covington, 2012, NAS, 2014, Underwood Team, 2020)</a:t>
            </a:r>
          </a:p>
        </p:txBody>
      </p:sp>
    </p:spTree>
    <p:extLst>
      <p:ext uri="{BB962C8B-B14F-4D97-AF65-F5344CB8AC3E}">
        <p14:creationId xmlns:p14="http://schemas.microsoft.com/office/powerpoint/2010/main" val="3271311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BF2D-2AFF-4051-863E-F4714E724D2A}"/>
              </a:ext>
            </a:extLst>
          </p:cNvPr>
          <p:cNvSpPr>
            <a:spLocks noGrp="1"/>
          </p:cNvSpPr>
          <p:nvPr>
            <p:ph type="title"/>
          </p:nvPr>
        </p:nvSpPr>
        <p:spPr>
          <a:xfrm>
            <a:off x="-4010" y="231441"/>
            <a:ext cx="12186652" cy="1325563"/>
          </a:xfrm>
        </p:spPr>
        <p:txBody>
          <a:bodyPr/>
          <a:lstStyle/>
          <a:p>
            <a:pPr algn="ctr"/>
            <a:r>
              <a:rPr lang="en-GB" b="1">
                <a:latin typeface="Calibri"/>
                <a:ea typeface="+mj-lt"/>
                <a:cs typeface="+mj-lt"/>
              </a:rPr>
              <a:t>Obsessions, Repetitive Behaviour and Routines</a:t>
            </a:r>
            <a:endParaRPr lang="en-US">
              <a:latin typeface="Calibri"/>
              <a:cs typeface="Calibri"/>
            </a:endParaRPr>
          </a:p>
        </p:txBody>
      </p:sp>
      <p:sp>
        <p:nvSpPr>
          <p:cNvPr id="3" name="Content Placeholder 2">
            <a:extLst>
              <a:ext uri="{FF2B5EF4-FFF2-40B4-BE49-F238E27FC236}">
                <a16:creationId xmlns:a16="http://schemas.microsoft.com/office/drawing/2014/main" id="{8C34441D-014B-4D7C-AB81-F177840A7C78}"/>
              </a:ext>
            </a:extLst>
          </p:cNvPr>
          <p:cNvSpPr>
            <a:spLocks noGrp="1"/>
          </p:cNvSpPr>
          <p:nvPr>
            <p:ph idx="1"/>
          </p:nvPr>
        </p:nvSpPr>
        <p:spPr>
          <a:xfrm>
            <a:off x="614008" y="1491415"/>
            <a:ext cx="11014206" cy="1100644"/>
          </a:xfrm>
        </p:spPr>
        <p:txBody>
          <a:bodyPr vert="horz" lIns="91440" tIns="45720" rIns="91440" bIns="45720" rtlCol="0" anchor="t">
            <a:normAutofit/>
          </a:bodyPr>
          <a:lstStyle/>
          <a:p>
            <a:pPr marL="0" indent="0">
              <a:buNone/>
            </a:pPr>
            <a:r>
              <a:rPr lang="en-GB">
                <a:cs typeface="Calibri"/>
              </a:rPr>
              <a:t>Used as coping mechanisms or to provide pleasure and comfort but can also restrict a person's involvement and exacerbate their anxiety or pain.</a:t>
            </a:r>
          </a:p>
        </p:txBody>
      </p:sp>
      <p:sp>
        <p:nvSpPr>
          <p:cNvPr id="4" name="TextBox 3">
            <a:extLst>
              <a:ext uri="{FF2B5EF4-FFF2-40B4-BE49-F238E27FC236}">
                <a16:creationId xmlns:a16="http://schemas.microsoft.com/office/drawing/2014/main" id="{70466E86-630C-4AD9-A591-56094099B6DB}"/>
              </a:ext>
            </a:extLst>
          </p:cNvPr>
          <p:cNvSpPr txBox="1"/>
          <p:nvPr/>
        </p:nvSpPr>
        <p:spPr>
          <a:xfrm>
            <a:off x="5348" y="2892927"/>
            <a:ext cx="1216793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a:t>Specific Interests</a:t>
            </a:r>
            <a:endParaRPr lang="en-GB" sz="4400" b="1">
              <a:cs typeface="Calibri"/>
            </a:endParaRPr>
          </a:p>
        </p:txBody>
      </p:sp>
      <p:sp>
        <p:nvSpPr>
          <p:cNvPr id="5" name="TextBox 4">
            <a:extLst>
              <a:ext uri="{FF2B5EF4-FFF2-40B4-BE49-F238E27FC236}">
                <a16:creationId xmlns:a16="http://schemas.microsoft.com/office/drawing/2014/main" id="{65030E6B-F377-4748-8220-09CA77F4EFA7}"/>
              </a:ext>
            </a:extLst>
          </p:cNvPr>
          <p:cNvSpPr txBox="1"/>
          <p:nvPr/>
        </p:nvSpPr>
        <p:spPr>
          <a:xfrm>
            <a:off x="616118" y="3904749"/>
            <a:ext cx="1101825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Habitual</a:t>
            </a:r>
            <a:r>
              <a:rPr lang="en-GB" sz="2800">
                <a:ea typeface="+mn-lt"/>
                <a:cs typeface="+mn-lt"/>
              </a:rPr>
              <a:t> features people with autism use to reduce stress. Previously children were deterred from using them other than as rewards, but more recent research has led to the recognition of their benefits, from a learning and social perspective at school and for successful careers in later life.   </a:t>
            </a:r>
            <a:endParaRPr lang="en-GB"/>
          </a:p>
        </p:txBody>
      </p:sp>
      <p:sp>
        <p:nvSpPr>
          <p:cNvPr id="6" name="TextBox 5">
            <a:extLst>
              <a:ext uri="{FF2B5EF4-FFF2-40B4-BE49-F238E27FC236}">
                <a16:creationId xmlns:a16="http://schemas.microsoft.com/office/drawing/2014/main" id="{6EE3A4E4-F3B1-49E4-A569-6080ED2B0819}"/>
              </a:ext>
            </a:extLst>
          </p:cNvPr>
          <p:cNvSpPr txBox="1"/>
          <p:nvPr/>
        </p:nvSpPr>
        <p:spPr>
          <a:xfrm>
            <a:off x="9903942" y="6516129"/>
            <a:ext cx="26711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(NAS, 2020, Singer, 2020)</a:t>
            </a:r>
          </a:p>
        </p:txBody>
      </p:sp>
    </p:spTree>
    <p:extLst>
      <p:ext uri="{BB962C8B-B14F-4D97-AF65-F5344CB8AC3E}">
        <p14:creationId xmlns:p14="http://schemas.microsoft.com/office/powerpoint/2010/main" val="347937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 name="Picture 59">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B79FA049-9805-4A87-8268-EEC8AF16CDFB}"/>
              </a:ext>
            </a:extLst>
          </p:cNvPr>
          <p:cNvSpPr>
            <a:spLocks noGrp="1"/>
          </p:cNvSpPr>
          <p:nvPr>
            <p:ph type="title"/>
          </p:nvPr>
        </p:nvSpPr>
        <p:spPr>
          <a:xfrm>
            <a:off x="717439" y="2492605"/>
            <a:ext cx="4672584" cy="2101070"/>
          </a:xfrm>
        </p:spPr>
        <p:txBody>
          <a:bodyPr vert="horz" lIns="91440" tIns="45720" rIns="91440" bIns="45720" rtlCol="0" anchor="t">
            <a:normAutofit/>
          </a:bodyPr>
          <a:lstStyle/>
          <a:p>
            <a:r>
              <a:rPr lang="en-US" b="1">
                <a:solidFill>
                  <a:srgbClr val="000000"/>
                </a:solidFill>
                <a:latin typeface="Calibri"/>
                <a:cs typeface="Calibri"/>
              </a:rPr>
              <a:t>Self-stimulatory Behaviours</a:t>
            </a:r>
            <a:endParaRPr lang="en-US">
              <a:solidFill>
                <a:srgbClr val="000000"/>
              </a:solidFill>
              <a:latin typeface="Calibri"/>
              <a:cs typeface="Calibri"/>
            </a:endParaRPr>
          </a:p>
        </p:txBody>
      </p:sp>
      <p:sp>
        <p:nvSpPr>
          <p:cNvPr id="62"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3" descr="A close up of text on a white background&#10;&#10;Description generated with high confidence">
            <a:extLst>
              <a:ext uri="{FF2B5EF4-FFF2-40B4-BE49-F238E27FC236}">
                <a16:creationId xmlns:a16="http://schemas.microsoft.com/office/drawing/2014/main" id="{77F95B50-9C23-40C9-87A1-91E5630C712B}"/>
              </a:ext>
            </a:extLst>
          </p:cNvPr>
          <p:cNvPicPr>
            <a:picLocks noChangeAspect="1"/>
          </p:cNvPicPr>
          <p:nvPr/>
        </p:nvPicPr>
        <p:blipFill rotWithShape="1">
          <a:blip r:embed="rId3"/>
          <a:srcRect l="3469" r="9633"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3" name="TextBox 2">
            <a:extLst>
              <a:ext uri="{FF2B5EF4-FFF2-40B4-BE49-F238E27FC236}">
                <a16:creationId xmlns:a16="http://schemas.microsoft.com/office/drawing/2014/main" id="{D2B96152-2309-4E34-AB07-4FB36E65803A}"/>
              </a:ext>
            </a:extLst>
          </p:cNvPr>
          <p:cNvSpPr txBox="1"/>
          <p:nvPr/>
        </p:nvSpPr>
        <p:spPr>
          <a:xfrm>
            <a:off x="9059563" y="6505832"/>
            <a:ext cx="2022389" cy="348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endParaRPr lang="en-US" sz="1600"/>
          </a:p>
        </p:txBody>
      </p:sp>
    </p:spTree>
    <p:extLst>
      <p:ext uri="{BB962C8B-B14F-4D97-AF65-F5344CB8AC3E}">
        <p14:creationId xmlns:p14="http://schemas.microsoft.com/office/powerpoint/2010/main" val="2577756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E6F30B2-7DFC-4380-B148-6D79ED71C3B5}"/>
              </a:ext>
            </a:extLst>
          </p:cNvPr>
          <p:cNvSpPr>
            <a:spLocks noGrp="1"/>
          </p:cNvSpPr>
          <p:nvPr>
            <p:ph type="title"/>
          </p:nvPr>
        </p:nvSpPr>
        <p:spPr>
          <a:xfrm>
            <a:off x="4842341" y="12316"/>
            <a:ext cx="6151867" cy="1464348"/>
          </a:xfrm>
        </p:spPr>
        <p:txBody>
          <a:bodyPr vert="horz" lIns="91440" tIns="45720" rIns="91440" bIns="45720" rtlCol="0" anchor="ctr">
            <a:normAutofit/>
          </a:bodyPr>
          <a:lstStyle/>
          <a:p>
            <a:pPr algn="ctr"/>
            <a:r>
              <a:rPr lang="en-US" b="1">
                <a:solidFill>
                  <a:srgbClr val="000000"/>
                </a:solidFill>
                <a:latin typeface="Calibri"/>
                <a:ea typeface="+mj-lt"/>
                <a:cs typeface="+mj-lt"/>
              </a:rPr>
              <a:t>SPELL PHILOSOPHY </a:t>
            </a:r>
            <a:endParaRPr lang="en-US" b="1">
              <a:latin typeface="Calibri"/>
            </a:endParaRPr>
          </a:p>
        </p:txBody>
      </p:sp>
      <p:sp>
        <p:nvSpPr>
          <p:cNvPr id="1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close up of a piece of paper&#10;&#10;Description generated with high confidence">
            <a:extLst>
              <a:ext uri="{FF2B5EF4-FFF2-40B4-BE49-F238E27FC236}">
                <a16:creationId xmlns:a16="http://schemas.microsoft.com/office/drawing/2014/main" id="{905BECA5-F065-4A61-A02D-454BD7DA6807}"/>
              </a:ext>
            </a:extLst>
          </p:cNvPr>
          <p:cNvPicPr>
            <a:picLocks noGrp="1" noChangeAspect="1"/>
          </p:cNvPicPr>
          <p:nvPr>
            <p:ph idx="1"/>
          </p:nvPr>
        </p:nvPicPr>
        <p:blipFill rotWithShape="1">
          <a:blip r:embed="rId3">
            <a:alphaModFix/>
          </a:blip>
          <a:srcRect r="4455" b="-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AF6CC74C-8118-4A2F-BFC6-092FE33769D8}"/>
              </a:ext>
            </a:extLst>
          </p:cNvPr>
          <p:cNvSpPr txBox="1"/>
          <p:nvPr/>
        </p:nvSpPr>
        <p:spPr>
          <a:xfrm>
            <a:off x="5505882" y="1081423"/>
            <a:ext cx="2269388" cy="43124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800" b="1">
              <a:solidFill>
                <a:srgbClr val="000000"/>
              </a:solidFill>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pPr>
              <a:buFont typeface="Arial" panose="020B0604020202020204" pitchFamily="34" charset="0"/>
              <a:buChar char="•"/>
            </a:pPr>
            <a:endParaRPr lang="en-US" sz="2800" b="1">
              <a:ea typeface="+mn-lt"/>
              <a:cs typeface="+mn-lt"/>
            </a:endParaRPr>
          </a:p>
          <a:p>
            <a:r>
              <a:rPr lang="en-US" sz="2400" b="1">
                <a:ea typeface="+mn-lt"/>
                <a:cs typeface="+mn-lt"/>
              </a:rPr>
              <a:t>  S</a:t>
            </a:r>
            <a:r>
              <a:rPr lang="en-US" sz="2400">
                <a:ea typeface="+mn-lt"/>
                <a:cs typeface="+mn-lt"/>
              </a:rPr>
              <a:t>tructure </a:t>
            </a:r>
            <a:endParaRPr lang="en-US" sz="2400">
              <a:cs typeface="Calibri"/>
            </a:endParaRPr>
          </a:p>
          <a:p>
            <a:endParaRPr lang="en-US" sz="2400" b="1">
              <a:ea typeface="+mn-lt"/>
              <a:cs typeface="+mn-lt"/>
            </a:endParaRPr>
          </a:p>
          <a:p>
            <a:r>
              <a:rPr lang="en-US" sz="2400" b="1">
                <a:ea typeface="+mn-lt"/>
                <a:cs typeface="+mn-lt"/>
              </a:rPr>
              <a:t>  P</a:t>
            </a:r>
            <a:r>
              <a:rPr lang="en-US" sz="2400">
                <a:ea typeface="+mn-lt"/>
                <a:cs typeface="+mn-lt"/>
              </a:rPr>
              <a:t>ositivity</a:t>
            </a:r>
          </a:p>
          <a:p>
            <a:endParaRPr lang="en-US" sz="2400">
              <a:ea typeface="+mn-lt"/>
              <a:cs typeface="+mn-lt"/>
            </a:endParaRPr>
          </a:p>
          <a:p>
            <a:endParaRPr lang="en-US" sz="2400">
              <a:ea typeface="+mn-lt"/>
              <a:cs typeface="+mn-lt"/>
            </a:endParaRPr>
          </a:p>
          <a:p>
            <a:r>
              <a:rPr lang="en-US" sz="2400" b="1">
                <a:ea typeface="+mn-lt"/>
                <a:cs typeface="+mn-lt"/>
              </a:rPr>
              <a:t>  E</a:t>
            </a:r>
            <a:r>
              <a:rPr lang="en-US" sz="2400">
                <a:ea typeface="+mn-lt"/>
                <a:cs typeface="+mn-lt"/>
              </a:rPr>
              <a:t>mpathy </a:t>
            </a:r>
          </a:p>
          <a:p>
            <a:endParaRPr lang="en-US" sz="2400" b="1">
              <a:ea typeface="+mn-lt"/>
              <a:cs typeface="+mn-lt"/>
            </a:endParaRPr>
          </a:p>
          <a:p>
            <a:r>
              <a:rPr lang="en-US" sz="2400" b="1">
                <a:ea typeface="+mn-lt"/>
                <a:cs typeface="+mn-lt"/>
              </a:rPr>
              <a:t>  L</a:t>
            </a:r>
            <a:r>
              <a:rPr lang="en-US" sz="2400">
                <a:ea typeface="+mn-lt"/>
                <a:cs typeface="+mn-lt"/>
              </a:rPr>
              <a:t>ow arousal </a:t>
            </a:r>
            <a:endParaRPr lang="en-US" sz="2400">
              <a:cs typeface="Calibri"/>
            </a:endParaRPr>
          </a:p>
          <a:p>
            <a:endParaRPr lang="en-US" sz="2400" b="1">
              <a:ea typeface="+mn-lt"/>
              <a:cs typeface="+mn-lt"/>
            </a:endParaRPr>
          </a:p>
          <a:p>
            <a:r>
              <a:rPr lang="en-US" sz="2400" b="1">
                <a:ea typeface="+mn-lt"/>
                <a:cs typeface="+mn-lt"/>
              </a:rPr>
              <a:t>  L</a:t>
            </a:r>
            <a:r>
              <a:rPr lang="en-US" sz="2400">
                <a:ea typeface="+mn-lt"/>
                <a:cs typeface="+mn-lt"/>
              </a:rPr>
              <a:t>inks </a:t>
            </a:r>
            <a:endParaRPr lang="en-US" sz="2400">
              <a:solidFill>
                <a:srgbClr val="000000"/>
              </a:solidFill>
              <a:cs typeface="Calibri"/>
            </a:endParaRPr>
          </a:p>
          <a:p>
            <a:pPr>
              <a:buFont typeface="Arial" panose="020B0604020202020204" pitchFamily="34" charset="0"/>
              <a:buChar char="•"/>
            </a:pPr>
            <a:endParaRPr lang="en-US" sz="2800">
              <a:solidFill>
                <a:srgbClr val="000000"/>
              </a:solidFill>
              <a:cs typeface="Calibri"/>
            </a:endParaRPr>
          </a:p>
          <a:p>
            <a:pPr>
              <a:buFont typeface="Arial" panose="020B0604020202020204" pitchFamily="34" charset="0"/>
              <a:buChar char="•"/>
            </a:pPr>
            <a:endParaRPr lang="en-US" sz="2800">
              <a:solidFill>
                <a:srgbClr val="000000"/>
              </a:solidFill>
              <a:cs typeface="Calibri"/>
            </a:endParaRPr>
          </a:p>
          <a:p>
            <a:pPr>
              <a:buFont typeface="Arial" panose="020B0604020202020204" pitchFamily="34" charset="0"/>
              <a:buChar char="•"/>
            </a:pPr>
            <a:endParaRPr lang="en-US" sz="2800">
              <a:solidFill>
                <a:srgbClr val="000000"/>
              </a:solidFill>
              <a:cs typeface="Calibri"/>
            </a:endParaRPr>
          </a:p>
          <a:p>
            <a:pPr>
              <a:buFont typeface="Arial" panose="020B0604020202020204" pitchFamily="34" charset="0"/>
              <a:buChar char="•"/>
            </a:pPr>
            <a:endParaRPr lang="en-US" sz="2800">
              <a:solidFill>
                <a:srgbClr val="000000"/>
              </a:solidFill>
              <a:cs typeface="Calibri"/>
            </a:endParaRPr>
          </a:p>
          <a:p>
            <a:pPr>
              <a:buFont typeface="Arial" panose="020B0604020202020204" pitchFamily="34" charset="0"/>
              <a:buChar char="•"/>
            </a:pPr>
            <a:endParaRPr lang="en-US" sz="2800">
              <a:solidFill>
                <a:srgbClr val="000000"/>
              </a:solidFill>
              <a:cs typeface="Calibri"/>
            </a:endParaRPr>
          </a:p>
          <a:p>
            <a:pPr>
              <a:buFont typeface="Arial" panose="020B0604020202020204" pitchFamily="34" charset="0"/>
              <a:buChar char="•"/>
            </a:pPr>
            <a:endParaRPr lang="en-US" sz="2800">
              <a:solidFill>
                <a:srgbClr val="000000"/>
              </a:solidFill>
              <a:cs typeface="Calibri"/>
            </a:endParaRPr>
          </a:p>
          <a:p>
            <a:pPr>
              <a:lnSpc>
                <a:spcPct val="90000"/>
              </a:lnSpc>
              <a:spcAft>
                <a:spcPts val="600"/>
              </a:spcAft>
            </a:pP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endParaRPr lang="en-US" sz="2800">
              <a:solidFill>
                <a:srgbClr val="000000"/>
              </a:solidFill>
              <a:cs typeface="Calibri"/>
            </a:endParaRPr>
          </a:p>
        </p:txBody>
      </p:sp>
      <p:sp>
        <p:nvSpPr>
          <p:cNvPr id="3" name="TextBox 2">
            <a:extLst>
              <a:ext uri="{FF2B5EF4-FFF2-40B4-BE49-F238E27FC236}">
                <a16:creationId xmlns:a16="http://schemas.microsoft.com/office/drawing/2014/main" id="{E1E39CD0-B380-48AF-A265-ABA1CEEF90E2}"/>
              </a:ext>
            </a:extLst>
          </p:cNvPr>
          <p:cNvSpPr txBox="1"/>
          <p:nvPr/>
        </p:nvSpPr>
        <p:spPr>
          <a:xfrm>
            <a:off x="7484078" y="1604318"/>
            <a:ext cx="4637901" cy="47582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Reduces anxiety from inflexible thoughts</a:t>
            </a:r>
            <a:endParaRPr lang="en-US" sz="2400">
              <a:ea typeface="+mn-lt"/>
              <a:cs typeface="+mn-lt"/>
            </a:endParaRPr>
          </a:p>
          <a:p>
            <a:r>
              <a:rPr lang="en-US" sz="2400"/>
              <a:t>Recognises and embraces autistic neurodiversity to increase self-regard</a:t>
            </a:r>
            <a:endParaRPr lang="en-US" sz="2400">
              <a:ea typeface="+mn-lt"/>
              <a:cs typeface="+mn-lt"/>
            </a:endParaRPr>
          </a:p>
          <a:p>
            <a:r>
              <a:rPr lang="en-US" sz="2400"/>
              <a:t>Ability to see the world from a person with autism's perspective </a:t>
            </a:r>
            <a:endParaRPr lang="en-US" sz="2400">
              <a:cs typeface="Calibri"/>
            </a:endParaRPr>
          </a:p>
          <a:p>
            <a:r>
              <a:rPr lang="en-US" sz="2400"/>
              <a:t>Reduce anxiety issues related to sensory association</a:t>
            </a:r>
            <a:endParaRPr lang="en-US" sz="2400">
              <a:ea typeface="+mn-lt"/>
              <a:cs typeface="+mn-lt"/>
            </a:endParaRPr>
          </a:p>
          <a:p>
            <a:r>
              <a:rPr lang="en-US" sz="2400"/>
              <a:t>To other interventions and relationships within society</a:t>
            </a:r>
            <a:r>
              <a:rPr lang="en-US" sz="2400">
                <a:ea typeface="+mn-lt"/>
                <a:cs typeface="+mn-lt"/>
              </a:rPr>
              <a:t> </a:t>
            </a:r>
          </a:p>
          <a:p>
            <a:pPr marL="285750" indent="-228600">
              <a:lnSpc>
                <a:spcPct val="90000"/>
              </a:lnSpc>
              <a:spcAft>
                <a:spcPts val="600"/>
              </a:spcAft>
              <a:buFont typeface="Arial,Sans-Serif"/>
              <a:buChar char="•"/>
            </a:pPr>
            <a:endParaRPr lang="en-US">
              <a:ea typeface="+mn-lt"/>
              <a:cs typeface="+mn-lt"/>
            </a:endParaRPr>
          </a:p>
          <a:p>
            <a:endParaRPr lang="en-GB">
              <a:ea typeface="+mn-lt"/>
              <a:cs typeface="+mn-lt"/>
            </a:endParaRPr>
          </a:p>
        </p:txBody>
      </p:sp>
      <p:sp>
        <p:nvSpPr>
          <p:cNvPr id="5" name="TextBox 4">
            <a:extLst>
              <a:ext uri="{FF2B5EF4-FFF2-40B4-BE49-F238E27FC236}">
                <a16:creationId xmlns:a16="http://schemas.microsoft.com/office/drawing/2014/main" id="{3182B3F1-B7A6-485C-AFD5-452163CDA1E7}"/>
              </a:ext>
            </a:extLst>
          </p:cNvPr>
          <p:cNvSpPr txBox="1"/>
          <p:nvPr/>
        </p:nvSpPr>
        <p:spPr>
          <a:xfrm>
            <a:off x="10819112" y="6442761"/>
            <a:ext cx="1445739" cy="341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a:ea typeface="+mn-lt"/>
                <a:cs typeface="+mn-lt"/>
              </a:rPr>
              <a:t> (NAS, 2020)</a:t>
            </a:r>
            <a:endParaRPr lang="en-US"/>
          </a:p>
        </p:txBody>
      </p:sp>
      <p:sp>
        <p:nvSpPr>
          <p:cNvPr id="7" name="TextBox 6">
            <a:extLst>
              <a:ext uri="{FF2B5EF4-FFF2-40B4-BE49-F238E27FC236}">
                <a16:creationId xmlns:a16="http://schemas.microsoft.com/office/drawing/2014/main" id="{BD29F371-B10D-43EE-BECA-C0B5463D0FAE}"/>
              </a:ext>
            </a:extLst>
          </p:cNvPr>
          <p:cNvSpPr txBox="1"/>
          <p:nvPr/>
        </p:nvSpPr>
        <p:spPr>
          <a:xfrm>
            <a:off x="1439562" y="651613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p>
        </p:txBody>
      </p:sp>
    </p:spTree>
    <p:extLst>
      <p:ext uri="{BB962C8B-B14F-4D97-AF65-F5344CB8AC3E}">
        <p14:creationId xmlns:p14="http://schemas.microsoft.com/office/powerpoint/2010/main" val="2601933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195367-1DFB-4B53-A092-092E39565011}"/>
              </a:ext>
            </a:extLst>
          </p:cNvPr>
          <p:cNvSpPr>
            <a:spLocks noGrp="1"/>
          </p:cNvSpPr>
          <p:nvPr>
            <p:ph type="title"/>
          </p:nvPr>
        </p:nvSpPr>
        <p:spPr>
          <a:xfrm>
            <a:off x="6772761" y="8132"/>
            <a:ext cx="4977976" cy="825917"/>
          </a:xfrm>
        </p:spPr>
        <p:txBody>
          <a:bodyPr>
            <a:normAutofit/>
          </a:bodyPr>
          <a:lstStyle/>
          <a:p>
            <a:r>
              <a:rPr lang="en-GB" b="1">
                <a:solidFill>
                  <a:srgbClr val="000000"/>
                </a:solidFill>
                <a:latin typeface="Calibri"/>
                <a:cs typeface="Calibri Light"/>
              </a:rPr>
              <a:t>Structure</a:t>
            </a:r>
            <a:endParaRPr lang="en-GB" b="1">
              <a:solidFill>
                <a:srgbClr val="000000"/>
              </a:solidFill>
              <a:latin typeface="Calibri"/>
              <a:cs typeface="Calibri"/>
            </a:endParaRPr>
          </a:p>
        </p:txBody>
      </p:sp>
      <p:sp>
        <p:nvSpPr>
          <p:cNvPr id="3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5" descr="A group of people sitting at a desk&#10;&#10;Description generated with very high confidence">
            <a:extLst>
              <a:ext uri="{FF2B5EF4-FFF2-40B4-BE49-F238E27FC236}">
                <a16:creationId xmlns:a16="http://schemas.microsoft.com/office/drawing/2014/main" id="{CBD3B43D-D687-4023-8974-B12F564AD9E2}"/>
              </a:ext>
            </a:extLst>
          </p:cNvPr>
          <p:cNvPicPr>
            <a:picLocks noChangeAspect="1"/>
          </p:cNvPicPr>
          <p:nvPr/>
        </p:nvPicPr>
        <p:blipFill rotWithShape="1">
          <a:blip r:embed="rId3">
            <a:alphaModFix/>
          </a:blip>
          <a:srcRect l="36618" r="21343"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2193155-6516-4824-BEA3-53D1A4B0C2B0}"/>
              </a:ext>
            </a:extLst>
          </p:cNvPr>
          <p:cNvSpPr>
            <a:spLocks noGrp="1"/>
          </p:cNvSpPr>
          <p:nvPr>
            <p:ph idx="1"/>
          </p:nvPr>
        </p:nvSpPr>
        <p:spPr>
          <a:xfrm>
            <a:off x="6769230" y="1548663"/>
            <a:ext cx="5319641" cy="3843947"/>
          </a:xfrm>
        </p:spPr>
        <p:txBody>
          <a:bodyPr vert="horz" lIns="91440" tIns="45720" rIns="91440" bIns="45720" rtlCol="0" anchor="ctr">
            <a:noAutofit/>
          </a:bodyPr>
          <a:lstStyle/>
          <a:p>
            <a:pPr marL="0" indent="0">
              <a:buNone/>
            </a:pPr>
            <a:endParaRPr lang="en-GB" sz="1300">
              <a:solidFill>
                <a:srgbClr val="000000"/>
              </a:solidFill>
              <a:cs typeface="Calibri"/>
            </a:endParaRPr>
          </a:p>
          <a:p>
            <a:pPr marL="0" indent="0">
              <a:buNone/>
            </a:pPr>
            <a:endParaRPr lang="en-GB" sz="1300">
              <a:solidFill>
                <a:srgbClr val="000000"/>
              </a:solidFill>
              <a:cs typeface="Calibri"/>
            </a:endParaRPr>
          </a:p>
          <a:p>
            <a:pPr marL="0" indent="0">
              <a:buNone/>
            </a:pPr>
            <a:endParaRPr lang="en-GB" b="1">
              <a:solidFill>
                <a:srgbClr val="000000"/>
              </a:solidFill>
              <a:cs typeface="Calibri"/>
            </a:endParaRPr>
          </a:p>
          <a:p>
            <a:pPr marL="0" indent="0">
              <a:buNone/>
            </a:pPr>
            <a:endParaRPr lang="en-GB" b="1">
              <a:solidFill>
                <a:srgbClr val="000000"/>
              </a:solidFill>
              <a:cs typeface="Calibri"/>
            </a:endParaRPr>
          </a:p>
          <a:p>
            <a:pPr marL="0" indent="0">
              <a:buNone/>
            </a:pPr>
            <a:r>
              <a:rPr lang="en-GB" b="1">
                <a:solidFill>
                  <a:srgbClr val="000000"/>
                </a:solidFill>
                <a:cs typeface="Calibri"/>
              </a:rPr>
              <a:t>Environment:</a:t>
            </a:r>
            <a:endParaRPr lang="en-US" b="1">
              <a:solidFill>
                <a:srgbClr val="000000"/>
              </a:solidFill>
              <a:ea typeface="+mn-lt"/>
              <a:cs typeface="+mn-lt"/>
            </a:endParaRPr>
          </a:p>
          <a:p>
            <a:pPr marL="457200" indent="-457200"/>
            <a:r>
              <a:rPr lang="en-GB">
                <a:solidFill>
                  <a:srgbClr val="000000"/>
                </a:solidFill>
                <a:ea typeface="+mn-lt"/>
                <a:cs typeface="+mn-lt"/>
              </a:rPr>
              <a:t>Whole school approach</a:t>
            </a:r>
          </a:p>
          <a:p>
            <a:pPr marL="457200" indent="-457200"/>
            <a:r>
              <a:rPr lang="en-GB">
                <a:solidFill>
                  <a:srgbClr val="000000"/>
                </a:solidFill>
                <a:ea typeface="+mn-lt"/>
                <a:cs typeface="+mn-lt"/>
              </a:rPr>
              <a:t>Safe</a:t>
            </a:r>
            <a:endParaRPr lang="en-US">
              <a:solidFill>
                <a:srgbClr val="000000"/>
              </a:solidFill>
              <a:ea typeface="+mn-lt"/>
              <a:cs typeface="+mn-lt"/>
            </a:endParaRPr>
          </a:p>
          <a:p>
            <a:pPr marL="457200" indent="-457200"/>
            <a:r>
              <a:rPr lang="en-GB">
                <a:solidFill>
                  <a:srgbClr val="000000"/>
                </a:solidFill>
                <a:ea typeface="+mn-lt"/>
                <a:cs typeface="+mn-lt"/>
              </a:rPr>
              <a:t>Structured / Boundaries</a:t>
            </a:r>
            <a:endParaRPr lang="en-US">
              <a:solidFill>
                <a:srgbClr val="000000"/>
              </a:solidFill>
              <a:ea typeface="+mn-lt"/>
              <a:cs typeface="+mn-lt"/>
            </a:endParaRPr>
          </a:p>
          <a:p>
            <a:pPr marL="457200" indent="-457200"/>
            <a:r>
              <a:rPr lang="en-GB">
                <a:solidFill>
                  <a:srgbClr val="000000"/>
                </a:solidFill>
                <a:ea typeface="+mn-lt"/>
                <a:cs typeface="+mn-lt"/>
              </a:rPr>
              <a:t>Predicatable</a:t>
            </a:r>
            <a:endParaRPr lang="en-US">
              <a:solidFill>
                <a:srgbClr val="000000"/>
              </a:solidFill>
              <a:ea typeface="+mn-lt"/>
              <a:cs typeface="+mn-lt"/>
            </a:endParaRPr>
          </a:p>
          <a:p>
            <a:pPr marL="457200" indent="-457200"/>
            <a:r>
              <a:rPr lang="en-GB">
                <a:solidFill>
                  <a:srgbClr val="000000"/>
                </a:solidFill>
                <a:ea typeface="+mn-lt"/>
                <a:cs typeface="+mn-lt"/>
              </a:rPr>
              <a:t>Accessible</a:t>
            </a:r>
          </a:p>
          <a:p>
            <a:pPr marL="457200" indent="-457200"/>
            <a:r>
              <a:rPr lang="en-GB">
                <a:solidFill>
                  <a:srgbClr val="000000"/>
                </a:solidFill>
                <a:ea typeface="+mn-lt"/>
                <a:cs typeface="+mn-lt"/>
              </a:rPr>
              <a:t>Visual activity areas</a:t>
            </a:r>
          </a:p>
          <a:p>
            <a:pPr marL="457200" indent="-457200"/>
            <a:r>
              <a:rPr lang="en-GB">
                <a:solidFill>
                  <a:srgbClr val="000000"/>
                </a:solidFill>
                <a:ea typeface="+mn-lt"/>
                <a:cs typeface="+mn-lt"/>
              </a:rPr>
              <a:t>Limited distractions</a:t>
            </a:r>
            <a:endParaRPr lang="en-US">
              <a:solidFill>
                <a:srgbClr val="000000"/>
              </a:solidFill>
              <a:ea typeface="+mn-lt"/>
              <a:cs typeface="+mn-lt"/>
            </a:endParaRPr>
          </a:p>
          <a:p>
            <a:pPr marL="0" indent="0">
              <a:buNone/>
            </a:pPr>
            <a:r>
              <a:rPr lang="en-GB" b="1">
                <a:solidFill>
                  <a:srgbClr val="000000"/>
                </a:solidFill>
                <a:cs typeface="Calibri" panose="020F0502020204030204"/>
              </a:rPr>
              <a:t>Benefits:</a:t>
            </a:r>
          </a:p>
          <a:p>
            <a:pPr marL="457200" indent="-457200">
              <a:buFont typeface="Arial"/>
              <a:buChar char="•"/>
            </a:pPr>
            <a:r>
              <a:rPr lang="en-GB">
                <a:solidFill>
                  <a:srgbClr val="000000"/>
                </a:solidFill>
                <a:cs typeface="Calibri" panose="020F0502020204030204"/>
              </a:rPr>
              <a:t>Promotes independence</a:t>
            </a:r>
            <a:endParaRPr lang="en-US">
              <a:solidFill>
                <a:srgbClr val="000000"/>
              </a:solidFill>
              <a:ea typeface="+mn-lt"/>
              <a:cs typeface="+mn-lt"/>
            </a:endParaRPr>
          </a:p>
          <a:p>
            <a:pPr marL="457200" indent="-457200">
              <a:buFont typeface="Arial"/>
              <a:buChar char="•"/>
            </a:pPr>
            <a:r>
              <a:rPr lang="en-GB">
                <a:solidFill>
                  <a:srgbClr val="000000"/>
                </a:solidFill>
                <a:cs typeface="Calibri"/>
              </a:rPr>
              <a:t>Reduces anxiety</a:t>
            </a:r>
            <a:endParaRPr lang="en-GB">
              <a:solidFill>
                <a:srgbClr val="000000"/>
              </a:solidFill>
            </a:endParaRPr>
          </a:p>
          <a:p>
            <a:pPr marL="457200" indent="-457200">
              <a:buFont typeface="Arial"/>
            </a:pPr>
            <a:r>
              <a:rPr lang="en-GB">
                <a:solidFill>
                  <a:srgbClr val="000000"/>
                </a:solidFill>
                <a:cs typeface="Calibri"/>
              </a:rPr>
              <a:t>Regulates emotional behaviour</a:t>
            </a:r>
          </a:p>
          <a:p>
            <a:pPr lvl="1"/>
            <a:endParaRPr lang="en-GB" sz="1300">
              <a:solidFill>
                <a:srgbClr val="000000"/>
              </a:solidFill>
              <a:cs typeface="Calibri"/>
            </a:endParaRPr>
          </a:p>
          <a:p>
            <a:endParaRPr lang="en-GB" sz="1300">
              <a:solidFill>
                <a:srgbClr val="000000"/>
              </a:solidFill>
              <a:cs typeface="Calibri"/>
            </a:endParaRPr>
          </a:p>
          <a:p>
            <a:endParaRPr lang="en-GB" sz="1300">
              <a:solidFill>
                <a:srgbClr val="000000"/>
              </a:solidFill>
              <a:cs typeface="Calibri"/>
            </a:endParaRPr>
          </a:p>
          <a:p>
            <a:endParaRPr lang="en-GB" sz="1300">
              <a:solidFill>
                <a:srgbClr val="000000"/>
              </a:solidFill>
              <a:cs typeface="Calibri"/>
            </a:endParaRPr>
          </a:p>
        </p:txBody>
      </p:sp>
      <p:sp>
        <p:nvSpPr>
          <p:cNvPr id="5" name="TextBox 4">
            <a:extLst>
              <a:ext uri="{FF2B5EF4-FFF2-40B4-BE49-F238E27FC236}">
                <a16:creationId xmlns:a16="http://schemas.microsoft.com/office/drawing/2014/main" id="{A7AA0C78-8207-4164-BA33-A17BA2E89C47}"/>
              </a:ext>
            </a:extLst>
          </p:cNvPr>
          <p:cNvSpPr txBox="1"/>
          <p:nvPr/>
        </p:nvSpPr>
        <p:spPr>
          <a:xfrm>
            <a:off x="80319" y="6464643"/>
            <a:ext cx="611041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 Middleton Centre for Autism, 2020, NAS, 2020)</a:t>
            </a:r>
            <a:r>
              <a:rPr lang="en-GB" sz="1600">
                <a:cs typeface="Calibri"/>
              </a:rPr>
              <a:t>​                      </a:t>
            </a:r>
          </a:p>
        </p:txBody>
      </p:sp>
    </p:spTree>
    <p:extLst>
      <p:ext uri="{BB962C8B-B14F-4D97-AF65-F5344CB8AC3E}">
        <p14:creationId xmlns:p14="http://schemas.microsoft.com/office/powerpoint/2010/main" val="9673527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15">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A1555D8C-4F4D-4317-966D-65AFBADA2B00}"/>
              </a:ext>
            </a:extLst>
          </p:cNvPr>
          <p:cNvSpPr>
            <a:spLocks noGrp="1"/>
          </p:cNvSpPr>
          <p:nvPr>
            <p:ph type="title"/>
          </p:nvPr>
        </p:nvSpPr>
        <p:spPr>
          <a:xfrm>
            <a:off x="531154" y="726"/>
            <a:ext cx="4803636" cy="815786"/>
          </a:xfrm>
        </p:spPr>
        <p:txBody>
          <a:bodyPr vert="horz" lIns="91440" tIns="45720" rIns="91440" bIns="45720" rtlCol="0" anchor="ctr">
            <a:normAutofit/>
          </a:bodyPr>
          <a:lstStyle/>
          <a:p>
            <a:r>
              <a:rPr lang="en-US" b="1">
                <a:solidFill>
                  <a:srgbClr val="000000"/>
                </a:solidFill>
                <a:latin typeface="Calibri"/>
                <a:cs typeface="Calibri"/>
              </a:rPr>
              <a:t>Positivity</a:t>
            </a:r>
          </a:p>
        </p:txBody>
      </p:sp>
      <p:sp>
        <p:nvSpPr>
          <p:cNvPr id="6" name="TextBox 5">
            <a:extLst>
              <a:ext uri="{FF2B5EF4-FFF2-40B4-BE49-F238E27FC236}">
                <a16:creationId xmlns:a16="http://schemas.microsoft.com/office/drawing/2014/main" id="{A1AA24E6-F495-4509-A6AA-CE46AC60A750}"/>
              </a:ext>
            </a:extLst>
          </p:cNvPr>
          <p:cNvSpPr txBox="1"/>
          <p:nvPr/>
        </p:nvSpPr>
        <p:spPr>
          <a:xfrm>
            <a:off x="531153" y="467219"/>
            <a:ext cx="3819626" cy="24929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400" b="1">
                <a:solidFill>
                  <a:srgbClr val="000000"/>
                </a:solidFill>
              </a:rPr>
              <a:t>Use: </a:t>
            </a:r>
            <a:r>
              <a:rPr lang="en-US" sz="2400">
                <a:solidFill>
                  <a:srgbClr val="000000"/>
                </a:solidFill>
              </a:rPr>
              <a:t>​</a:t>
            </a:r>
            <a:endParaRPr lang="en-US" sz="2400">
              <a:solidFill>
                <a:srgbClr val="000000"/>
              </a:solidFill>
              <a:cs typeface="Calibri"/>
            </a:endParaRPr>
          </a:p>
          <a:p>
            <a:pPr marL="342900" indent="-342900">
              <a:lnSpc>
                <a:spcPct val="90000"/>
              </a:lnSpc>
              <a:spcAft>
                <a:spcPts val="600"/>
              </a:spcAft>
              <a:buFont typeface="Arial"/>
              <a:buChar char="•"/>
            </a:pPr>
            <a:r>
              <a:rPr lang="en-US" sz="2400">
                <a:solidFill>
                  <a:srgbClr val="000000"/>
                </a:solidFill>
              </a:rPr>
              <a:t>Accurate assessments​</a:t>
            </a:r>
            <a:endParaRPr lang="en-US" sz="2400">
              <a:solidFill>
                <a:srgbClr val="000000"/>
              </a:solidFill>
              <a:cs typeface="Calibri"/>
            </a:endParaRPr>
          </a:p>
          <a:p>
            <a:pPr marL="342900" indent="-342900">
              <a:lnSpc>
                <a:spcPct val="90000"/>
              </a:lnSpc>
              <a:spcAft>
                <a:spcPts val="600"/>
              </a:spcAft>
              <a:buFont typeface="Arial"/>
              <a:buChar char="•"/>
            </a:pPr>
            <a:r>
              <a:rPr lang="en-US" sz="2400">
                <a:solidFill>
                  <a:srgbClr val="000000"/>
                </a:solidFill>
              </a:rPr>
              <a:t>Realistic expectations​</a:t>
            </a:r>
            <a:endParaRPr lang="en-US" sz="2400">
              <a:solidFill>
                <a:srgbClr val="000000"/>
              </a:solidFill>
              <a:cs typeface="Calibri"/>
            </a:endParaRPr>
          </a:p>
          <a:p>
            <a:pPr marL="342900" indent="-342900">
              <a:lnSpc>
                <a:spcPct val="90000"/>
              </a:lnSpc>
              <a:spcAft>
                <a:spcPts val="600"/>
              </a:spcAft>
              <a:buFont typeface="Arial"/>
              <a:buChar char="•"/>
            </a:pPr>
            <a:r>
              <a:rPr lang="en-US" sz="2400">
                <a:solidFill>
                  <a:srgbClr val="000000"/>
                </a:solidFill>
              </a:rPr>
              <a:t>Support​</a:t>
            </a:r>
            <a:endParaRPr lang="en-US" sz="2400">
              <a:solidFill>
                <a:srgbClr val="000000"/>
              </a:solidFill>
              <a:cs typeface="Calibri"/>
            </a:endParaRPr>
          </a:p>
          <a:p>
            <a:pPr marL="342900" indent="-342900">
              <a:lnSpc>
                <a:spcPct val="90000"/>
              </a:lnSpc>
              <a:spcAft>
                <a:spcPts val="600"/>
              </a:spcAft>
              <a:buFont typeface="Arial"/>
              <a:buChar char="•"/>
            </a:pPr>
            <a:r>
              <a:rPr lang="en-US" sz="2400">
                <a:solidFill>
                  <a:srgbClr val="000000"/>
                </a:solidFill>
              </a:rPr>
              <a:t>Rehearse</a:t>
            </a:r>
            <a:endParaRPr lang="en-US" sz="2400">
              <a:solidFill>
                <a:srgbClr val="000000"/>
              </a:solidFill>
              <a:cs typeface="Calibri"/>
            </a:endParaRPr>
          </a:p>
        </p:txBody>
      </p:sp>
      <p:sp>
        <p:nvSpPr>
          <p:cNvPr id="22"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toothbrush, food, small, table&#10;&#10;Description generated with very high confidence">
            <a:extLst>
              <a:ext uri="{FF2B5EF4-FFF2-40B4-BE49-F238E27FC236}">
                <a16:creationId xmlns:a16="http://schemas.microsoft.com/office/drawing/2014/main" id="{F0C5EDCE-CF3B-4DEC-A867-3FEAE52455BD}"/>
              </a:ext>
            </a:extLst>
          </p:cNvPr>
          <p:cNvPicPr>
            <a:picLocks noGrp="1" noChangeAspect="1"/>
          </p:cNvPicPr>
          <p:nvPr>
            <p:ph idx="1"/>
          </p:nvPr>
        </p:nvPicPr>
        <p:blipFill rotWithShape="1">
          <a:blip r:embed="rId3"/>
          <a:srcRect l="25303" r="18428" b="-1"/>
          <a:stretch/>
        </p:blipFill>
        <p:spPr>
          <a:xfrm>
            <a:off x="7714849" y="1805880"/>
            <a:ext cx="4060434" cy="4668689"/>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7" name="TextBox 6">
            <a:extLst>
              <a:ext uri="{FF2B5EF4-FFF2-40B4-BE49-F238E27FC236}">
                <a16:creationId xmlns:a16="http://schemas.microsoft.com/office/drawing/2014/main" id="{52AD8110-9A46-4093-B76B-346001E12381}"/>
              </a:ext>
            </a:extLst>
          </p:cNvPr>
          <p:cNvSpPr txBox="1"/>
          <p:nvPr/>
        </p:nvSpPr>
        <p:spPr>
          <a:xfrm>
            <a:off x="530504" y="2800092"/>
            <a:ext cx="3608172" cy="26930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a:cs typeface="Arial"/>
              </a:rPr>
              <a:t>Build on:</a:t>
            </a:r>
            <a:r>
              <a:rPr lang="en-US" sz="2400">
                <a:cs typeface="Arial"/>
              </a:rPr>
              <a:t>​</a:t>
            </a:r>
          </a:p>
          <a:p>
            <a:pPr marL="342900" indent="-342900">
              <a:spcAft>
                <a:spcPts val="600"/>
              </a:spcAft>
              <a:buFont typeface="Arial"/>
              <a:buChar char="•"/>
            </a:pPr>
            <a:r>
              <a:rPr lang="en-GB" sz="2400">
                <a:cs typeface="Arial"/>
              </a:rPr>
              <a:t>Strengths</a:t>
            </a:r>
            <a:r>
              <a:rPr lang="en-US" sz="2400">
                <a:cs typeface="Arial"/>
              </a:rPr>
              <a:t>​</a:t>
            </a:r>
          </a:p>
          <a:p>
            <a:pPr marL="342900" indent="-342900">
              <a:spcAft>
                <a:spcPts val="600"/>
              </a:spcAft>
              <a:buFont typeface="Arial"/>
              <a:buChar char="•"/>
            </a:pPr>
            <a:r>
              <a:rPr lang="en-GB" sz="2400">
                <a:cs typeface="Arial"/>
              </a:rPr>
              <a:t>Specific interests</a:t>
            </a:r>
            <a:r>
              <a:rPr lang="en-US" sz="2400">
                <a:cs typeface="Arial"/>
              </a:rPr>
              <a:t>​</a:t>
            </a:r>
          </a:p>
          <a:p>
            <a:pPr marL="342900" indent="-342900">
              <a:spcAft>
                <a:spcPts val="600"/>
              </a:spcAft>
              <a:buFont typeface="Arial"/>
              <a:buChar char="•"/>
            </a:pPr>
            <a:r>
              <a:rPr lang="en-GB" sz="2400">
                <a:cs typeface="Arial"/>
              </a:rPr>
              <a:t>Knowledge</a:t>
            </a:r>
            <a:r>
              <a:rPr lang="en-US" sz="2400">
                <a:cs typeface="Arial"/>
              </a:rPr>
              <a:t>​</a:t>
            </a:r>
          </a:p>
          <a:p>
            <a:pPr marL="342900" indent="-342900">
              <a:spcAft>
                <a:spcPts val="600"/>
              </a:spcAft>
              <a:buFont typeface="Arial"/>
              <a:buChar char="•"/>
            </a:pPr>
            <a:r>
              <a:rPr lang="en-GB" sz="2400">
                <a:cs typeface="Arial"/>
              </a:rPr>
              <a:t>Understanding</a:t>
            </a:r>
            <a:r>
              <a:rPr lang="en-US" sz="2400">
                <a:cs typeface="Arial"/>
              </a:rPr>
              <a:t>​</a:t>
            </a:r>
          </a:p>
          <a:p>
            <a:pPr marL="342900" indent="-342900">
              <a:spcAft>
                <a:spcPts val="600"/>
              </a:spcAft>
              <a:buFont typeface="Arial"/>
              <a:buChar char="•"/>
            </a:pPr>
            <a:r>
              <a:rPr lang="en-GB" sz="2400">
                <a:cs typeface="Arial"/>
              </a:rPr>
              <a:t>Autistic intelligence</a:t>
            </a:r>
            <a:endParaRPr lang="en-US" sz="2400">
              <a:cs typeface="Arial"/>
            </a:endParaRPr>
          </a:p>
        </p:txBody>
      </p:sp>
      <p:sp>
        <p:nvSpPr>
          <p:cNvPr id="9" name="TextBox 8">
            <a:extLst>
              <a:ext uri="{FF2B5EF4-FFF2-40B4-BE49-F238E27FC236}">
                <a16:creationId xmlns:a16="http://schemas.microsoft.com/office/drawing/2014/main" id="{4BA7412B-988E-4F68-B36B-C5EE9662D6F2}"/>
              </a:ext>
            </a:extLst>
          </p:cNvPr>
          <p:cNvSpPr txBox="1"/>
          <p:nvPr/>
        </p:nvSpPr>
        <p:spPr>
          <a:xfrm>
            <a:off x="8303677" y="1286390"/>
            <a:ext cx="3588543" cy="1031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b="1">
                <a:cs typeface="Segoe UI"/>
              </a:rPr>
              <a:t>Benefits:</a:t>
            </a:r>
            <a:r>
              <a:rPr lang="en-US" sz="2800">
                <a:cs typeface="Segoe UI"/>
              </a:rPr>
              <a:t>​</a:t>
            </a:r>
          </a:p>
          <a:p>
            <a:pPr>
              <a:spcAft>
                <a:spcPts val="600"/>
              </a:spcAft>
            </a:pPr>
            <a:r>
              <a:rPr lang="en-GB" sz="2800">
                <a:cs typeface="Segoe UI"/>
              </a:rPr>
              <a:t>Increased self-esteem​</a:t>
            </a:r>
          </a:p>
        </p:txBody>
      </p:sp>
      <p:sp>
        <p:nvSpPr>
          <p:cNvPr id="3" name="TextBox 2">
            <a:extLst>
              <a:ext uri="{FF2B5EF4-FFF2-40B4-BE49-F238E27FC236}">
                <a16:creationId xmlns:a16="http://schemas.microsoft.com/office/drawing/2014/main" id="{64AE96A3-BB9F-4387-9193-B33B75FE8A2F}"/>
              </a:ext>
            </a:extLst>
          </p:cNvPr>
          <p:cNvSpPr txBox="1"/>
          <p:nvPr/>
        </p:nvSpPr>
        <p:spPr>
          <a:xfrm>
            <a:off x="533400" y="5568778"/>
            <a:ext cx="2743199"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a:ea typeface="+mn-lt"/>
                <a:cs typeface="+mn-lt"/>
              </a:rPr>
              <a:t>Acknowledge:</a:t>
            </a:r>
            <a:r>
              <a:rPr lang="en-US" sz="2400">
                <a:ea typeface="+mn-lt"/>
                <a:cs typeface="+mn-lt"/>
              </a:rPr>
              <a:t> </a:t>
            </a:r>
          </a:p>
          <a:p>
            <a:pPr marL="342900" indent="-342900">
              <a:spcAft>
                <a:spcPts val="600"/>
              </a:spcAft>
              <a:buFont typeface="Arial,Sans-Serif"/>
              <a:buChar char="•"/>
            </a:pPr>
            <a:r>
              <a:rPr lang="en-GB" sz="2400">
                <a:ea typeface="+mn-lt"/>
                <a:cs typeface="+mn-lt"/>
              </a:rPr>
              <a:t>Barriers </a:t>
            </a:r>
          </a:p>
          <a:p>
            <a:pPr algn="l"/>
            <a:endParaRPr lang="en-GB">
              <a:cs typeface="Calibri"/>
            </a:endParaRPr>
          </a:p>
        </p:txBody>
      </p:sp>
      <p:sp>
        <p:nvSpPr>
          <p:cNvPr id="5" name="TextBox 4">
            <a:extLst>
              <a:ext uri="{FF2B5EF4-FFF2-40B4-BE49-F238E27FC236}">
                <a16:creationId xmlns:a16="http://schemas.microsoft.com/office/drawing/2014/main" id="{3632B2ED-3BC4-4CB3-BCE4-3FA13553BC6E}"/>
              </a:ext>
            </a:extLst>
          </p:cNvPr>
          <p:cNvSpPr txBox="1"/>
          <p:nvPr/>
        </p:nvSpPr>
        <p:spPr>
          <a:xfrm>
            <a:off x="9214022" y="653672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p>
        </p:txBody>
      </p:sp>
      <p:sp>
        <p:nvSpPr>
          <p:cNvPr id="8" name="TextBox 7">
            <a:extLst>
              <a:ext uri="{FF2B5EF4-FFF2-40B4-BE49-F238E27FC236}">
                <a16:creationId xmlns:a16="http://schemas.microsoft.com/office/drawing/2014/main" id="{ECF82483-595C-405B-9E01-36CA06A1E13B}"/>
              </a:ext>
            </a:extLst>
          </p:cNvPr>
          <p:cNvSpPr txBox="1"/>
          <p:nvPr/>
        </p:nvSpPr>
        <p:spPr>
          <a:xfrm>
            <a:off x="59724" y="6485237"/>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(NAS, 2020)</a:t>
            </a:r>
            <a:endParaRPr lang="en-GB" sz="1600">
              <a:cs typeface="Calibri"/>
            </a:endParaRPr>
          </a:p>
        </p:txBody>
      </p:sp>
    </p:spTree>
    <p:extLst>
      <p:ext uri="{BB962C8B-B14F-4D97-AF65-F5344CB8AC3E}">
        <p14:creationId xmlns:p14="http://schemas.microsoft.com/office/powerpoint/2010/main" val="504092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7">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49">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A1555D8C-4F4D-4317-966D-65AFBADA2B00}"/>
              </a:ext>
            </a:extLst>
          </p:cNvPr>
          <p:cNvSpPr>
            <a:spLocks noGrp="1"/>
          </p:cNvSpPr>
          <p:nvPr>
            <p:ph type="title"/>
          </p:nvPr>
        </p:nvSpPr>
        <p:spPr>
          <a:xfrm>
            <a:off x="757373" y="51248"/>
            <a:ext cx="4803636" cy="807097"/>
          </a:xfrm>
        </p:spPr>
        <p:txBody>
          <a:bodyPr vert="horz" lIns="91440" tIns="45720" rIns="91440" bIns="45720" rtlCol="0" anchor="ctr">
            <a:normAutofit/>
          </a:bodyPr>
          <a:lstStyle/>
          <a:p>
            <a:r>
              <a:rPr lang="en-US" b="1">
                <a:solidFill>
                  <a:srgbClr val="000000"/>
                </a:solidFill>
                <a:latin typeface="Calibri"/>
                <a:cs typeface="Calibri"/>
              </a:rPr>
              <a:t>Empathy</a:t>
            </a:r>
          </a:p>
        </p:txBody>
      </p:sp>
      <p:sp>
        <p:nvSpPr>
          <p:cNvPr id="12" name="TextBox 11">
            <a:extLst>
              <a:ext uri="{FF2B5EF4-FFF2-40B4-BE49-F238E27FC236}">
                <a16:creationId xmlns:a16="http://schemas.microsoft.com/office/drawing/2014/main" id="{CC5A6EBA-3493-44E2-AC5E-72D82B94CE1C}"/>
              </a:ext>
            </a:extLst>
          </p:cNvPr>
          <p:cNvSpPr txBox="1"/>
          <p:nvPr/>
        </p:nvSpPr>
        <p:spPr>
          <a:xfrm>
            <a:off x="757372" y="1249171"/>
            <a:ext cx="4706803" cy="423772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2800" b="1">
                <a:solidFill>
                  <a:srgbClr val="000000"/>
                </a:solidFill>
              </a:rPr>
              <a:t>Be:</a:t>
            </a:r>
            <a:endParaRPr lang="en-US" sz="2800">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Calm</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Respectful</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Understanding</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Patient</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Predictable</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Approachable</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Good-humoured </a:t>
            </a:r>
            <a:endParaRPr lang="en-US" sz="2800">
              <a:solidFill>
                <a:srgbClr val="000000"/>
              </a:solidFill>
              <a:cs typeface="Calibri"/>
            </a:endParaRPr>
          </a:p>
          <a:p>
            <a:pPr indent="-228600">
              <a:lnSpc>
                <a:spcPct val="90000"/>
              </a:lnSpc>
              <a:spcAft>
                <a:spcPts val="600"/>
              </a:spcAft>
              <a:buFont typeface="Arial" panose="020B0604020202020204" pitchFamily="34" charset="0"/>
              <a:buChar char="•"/>
            </a:pPr>
            <a:r>
              <a:rPr lang="en-US" sz="2800">
                <a:solidFill>
                  <a:srgbClr val="000000"/>
                </a:solidFill>
              </a:rPr>
              <a:t>Methodical</a:t>
            </a:r>
          </a:p>
          <a:p>
            <a:pPr indent="-228600">
              <a:lnSpc>
                <a:spcPct val="90000"/>
              </a:lnSpc>
              <a:spcAft>
                <a:spcPts val="600"/>
              </a:spcAft>
              <a:buFont typeface="Arial" panose="020B0604020202020204" pitchFamily="34" charset="0"/>
              <a:buChar char="•"/>
            </a:pPr>
            <a:r>
              <a:rPr lang="en-US" sz="2800">
                <a:solidFill>
                  <a:srgbClr val="000000"/>
                </a:solidFill>
                <a:cs typeface="Calibri"/>
              </a:rPr>
              <a:t>Use simple language</a:t>
            </a:r>
          </a:p>
          <a:p>
            <a:pPr>
              <a:lnSpc>
                <a:spcPct val="90000"/>
              </a:lnSpc>
              <a:spcAft>
                <a:spcPts val="600"/>
              </a:spcAft>
            </a:pPr>
            <a:endParaRPr lang="en-US" sz="2800">
              <a:solidFill>
                <a:srgbClr val="000000"/>
              </a:solidFill>
              <a:cs typeface="Calibri"/>
            </a:endParaRPr>
          </a:p>
        </p:txBody>
      </p:sp>
      <p:sp>
        <p:nvSpPr>
          <p:cNvPr id="5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8" descr="A close up of a piece of paper&#10;&#10;Description generated with high confidence">
            <a:extLst>
              <a:ext uri="{FF2B5EF4-FFF2-40B4-BE49-F238E27FC236}">
                <a16:creationId xmlns:a16="http://schemas.microsoft.com/office/drawing/2014/main" id="{4282CCEB-23A6-458C-8902-FD77BE4EDEB7}"/>
              </a:ext>
            </a:extLst>
          </p:cNvPr>
          <p:cNvPicPr>
            <a:picLocks noGrp="1" noChangeAspect="1"/>
          </p:cNvPicPr>
          <p:nvPr>
            <p:ph idx="1"/>
          </p:nvPr>
        </p:nvPicPr>
        <p:blipFill rotWithShape="1">
          <a:blip r:embed="rId3"/>
          <a:srcRect l="2529" r="5515"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13" name="TextBox 12">
            <a:extLst>
              <a:ext uri="{FF2B5EF4-FFF2-40B4-BE49-F238E27FC236}">
                <a16:creationId xmlns:a16="http://schemas.microsoft.com/office/drawing/2014/main" id="{1D1E1716-113A-44C2-8FB1-B9102FA22B6A}"/>
              </a:ext>
            </a:extLst>
          </p:cNvPr>
          <p:cNvSpPr txBox="1"/>
          <p:nvPr/>
        </p:nvSpPr>
        <p:spPr>
          <a:xfrm>
            <a:off x="698157" y="5404022"/>
            <a:ext cx="388619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Benefits:</a:t>
            </a:r>
            <a:endParaRPr lang="en-US" sz="2800" b="1">
              <a:cs typeface="Calibri"/>
            </a:endParaRPr>
          </a:p>
          <a:p>
            <a:pPr marL="457200" indent="-457200">
              <a:buFont typeface="Arial"/>
              <a:buChar char="•"/>
            </a:pPr>
            <a:r>
              <a:rPr lang="en-US" sz="2800">
                <a:ea typeface="+mn-lt"/>
                <a:cs typeface="+mn-lt"/>
              </a:rPr>
              <a:t>Reduces anxiety</a:t>
            </a:r>
            <a:endParaRPr lang="en-GB">
              <a:cs typeface="Calibri" panose="020F0502020204030204"/>
            </a:endParaRPr>
          </a:p>
          <a:p>
            <a:pPr marL="457200" indent="-457200">
              <a:buFont typeface="Arial"/>
              <a:buChar char="•"/>
            </a:pPr>
            <a:r>
              <a:rPr lang="en-US" sz="2800">
                <a:cs typeface="Calibri"/>
              </a:rPr>
              <a:t>Provides reassurance</a:t>
            </a:r>
          </a:p>
          <a:p>
            <a:endParaRPr lang="en-GB" sz="2800">
              <a:cs typeface="Calibri"/>
            </a:endParaRPr>
          </a:p>
        </p:txBody>
      </p:sp>
      <p:sp>
        <p:nvSpPr>
          <p:cNvPr id="3" name="TextBox 2">
            <a:extLst>
              <a:ext uri="{FF2B5EF4-FFF2-40B4-BE49-F238E27FC236}">
                <a16:creationId xmlns:a16="http://schemas.microsoft.com/office/drawing/2014/main" id="{484178BC-C91D-45F7-8335-596A4E678B7F}"/>
              </a:ext>
            </a:extLst>
          </p:cNvPr>
          <p:cNvSpPr txBox="1"/>
          <p:nvPr/>
        </p:nvSpPr>
        <p:spPr>
          <a:xfrm>
            <a:off x="8678563" y="6516129"/>
            <a:ext cx="30212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 NAS, 2020)</a:t>
            </a:r>
            <a:r>
              <a:rPr lang="en-GB" sz="1600">
                <a:cs typeface="Calibri"/>
              </a:rPr>
              <a:t>​</a:t>
            </a:r>
          </a:p>
        </p:txBody>
      </p:sp>
    </p:spTree>
    <p:extLst>
      <p:ext uri="{BB962C8B-B14F-4D97-AF65-F5344CB8AC3E}">
        <p14:creationId xmlns:p14="http://schemas.microsoft.com/office/powerpoint/2010/main" val="1793881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2">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4">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555D8C-4F4D-4317-966D-65AFBADA2B00}"/>
              </a:ext>
            </a:extLst>
          </p:cNvPr>
          <p:cNvSpPr>
            <a:spLocks noGrp="1"/>
          </p:cNvSpPr>
          <p:nvPr>
            <p:ph type="title"/>
          </p:nvPr>
        </p:nvSpPr>
        <p:spPr>
          <a:xfrm>
            <a:off x="5290916" y="1816"/>
            <a:ext cx="4977976" cy="799207"/>
          </a:xfrm>
        </p:spPr>
        <p:txBody>
          <a:bodyPr>
            <a:normAutofit/>
          </a:bodyPr>
          <a:lstStyle/>
          <a:p>
            <a:r>
              <a:rPr lang="en-GB" b="1">
                <a:solidFill>
                  <a:srgbClr val="000000"/>
                </a:solidFill>
                <a:latin typeface="Calibri"/>
                <a:cs typeface="Calibri Light"/>
              </a:rPr>
              <a:t>Low Arousal</a:t>
            </a:r>
          </a:p>
        </p:txBody>
      </p:sp>
      <p:sp>
        <p:nvSpPr>
          <p:cNvPr id="2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3437B99-C1BB-4352-BD5E-DC48974058A5}"/>
              </a:ext>
            </a:extLst>
          </p:cNvPr>
          <p:cNvSpPr txBox="1"/>
          <p:nvPr/>
        </p:nvSpPr>
        <p:spPr>
          <a:xfrm>
            <a:off x="9967639" y="734993"/>
            <a:ext cx="2072104" cy="5370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a:cs typeface="Calibri"/>
              </a:rPr>
              <a:t>Sensory:</a:t>
            </a:r>
            <a:endParaRPr lang="en-US" sz="2400">
              <a:cs typeface="Calibri"/>
            </a:endParaRPr>
          </a:p>
          <a:p>
            <a:pPr>
              <a:spcAft>
                <a:spcPts val="600"/>
              </a:spcAft>
            </a:pPr>
            <a:r>
              <a:rPr lang="en-GB" sz="2400">
                <a:cs typeface="Calibri"/>
              </a:rPr>
              <a:t>Room / Corner</a:t>
            </a:r>
          </a:p>
          <a:p>
            <a:pPr>
              <a:spcAft>
                <a:spcPts val="600"/>
              </a:spcAft>
            </a:pPr>
            <a:r>
              <a:rPr lang="en-GB" sz="2400">
                <a:ea typeface="+mn-lt"/>
                <a:cs typeface="+mn-lt"/>
              </a:rPr>
              <a:t>Tent</a:t>
            </a:r>
          </a:p>
          <a:p>
            <a:pPr>
              <a:spcAft>
                <a:spcPts val="600"/>
              </a:spcAft>
            </a:pPr>
            <a:r>
              <a:rPr lang="en-GB" sz="2400">
                <a:ea typeface="+mn-lt"/>
                <a:cs typeface="+mn-lt"/>
              </a:rPr>
              <a:t>Swing</a:t>
            </a:r>
          </a:p>
          <a:p>
            <a:pPr>
              <a:spcAft>
                <a:spcPts val="600"/>
              </a:spcAft>
            </a:pPr>
            <a:r>
              <a:rPr lang="en-GB" sz="2400">
                <a:ea typeface="+mn-lt"/>
                <a:cs typeface="+mn-lt"/>
              </a:rPr>
              <a:t>Punch bag</a:t>
            </a:r>
          </a:p>
          <a:p>
            <a:pPr>
              <a:spcAft>
                <a:spcPts val="600"/>
              </a:spcAft>
            </a:pPr>
            <a:r>
              <a:rPr lang="en-GB" sz="2400">
                <a:ea typeface="+mn-lt"/>
                <a:cs typeface="+mn-lt"/>
              </a:rPr>
              <a:t>Slam balls</a:t>
            </a:r>
          </a:p>
          <a:p>
            <a:pPr>
              <a:spcAft>
                <a:spcPts val="600"/>
              </a:spcAft>
            </a:pPr>
            <a:r>
              <a:rPr lang="en-GB" sz="2400">
                <a:ea typeface="+mn-lt"/>
                <a:cs typeface="+mn-lt"/>
              </a:rPr>
              <a:t>Ropes</a:t>
            </a:r>
          </a:p>
          <a:p>
            <a:pPr>
              <a:spcAft>
                <a:spcPts val="600"/>
              </a:spcAft>
            </a:pPr>
            <a:r>
              <a:rPr lang="en-GB" sz="2400">
                <a:ea typeface="+mn-lt"/>
                <a:cs typeface="+mn-lt"/>
              </a:rPr>
              <a:t>Crash pad</a:t>
            </a:r>
          </a:p>
          <a:p>
            <a:pPr>
              <a:spcAft>
                <a:spcPts val="600"/>
              </a:spcAft>
            </a:pPr>
            <a:r>
              <a:rPr lang="en-GB" sz="2400">
                <a:ea typeface="+mn-lt"/>
                <a:cs typeface="+mn-lt"/>
              </a:rPr>
              <a:t>Light wall</a:t>
            </a:r>
          </a:p>
          <a:p>
            <a:pPr>
              <a:spcAft>
                <a:spcPts val="600"/>
              </a:spcAft>
            </a:pPr>
            <a:r>
              <a:rPr lang="en-GB" sz="2400">
                <a:ea typeface="+mn-lt"/>
                <a:cs typeface="+mn-lt"/>
              </a:rPr>
              <a:t>Toolbox</a:t>
            </a:r>
          </a:p>
          <a:p>
            <a:pPr>
              <a:spcAft>
                <a:spcPts val="600"/>
              </a:spcAft>
            </a:pPr>
            <a:r>
              <a:rPr lang="en-GB" sz="2400">
                <a:ea typeface="+mn-lt"/>
                <a:cs typeface="+mn-lt"/>
              </a:rPr>
              <a:t>Toys</a:t>
            </a:r>
          </a:p>
          <a:p>
            <a:pPr>
              <a:spcAft>
                <a:spcPts val="600"/>
              </a:spcAft>
            </a:pPr>
            <a:r>
              <a:rPr lang="en-GB" sz="2400">
                <a:cs typeface="Calibri"/>
              </a:rPr>
              <a:t>Fidgets</a:t>
            </a:r>
          </a:p>
        </p:txBody>
      </p:sp>
      <p:sp>
        <p:nvSpPr>
          <p:cNvPr id="27" name="TextBox 26">
            <a:extLst>
              <a:ext uri="{FF2B5EF4-FFF2-40B4-BE49-F238E27FC236}">
                <a16:creationId xmlns:a16="http://schemas.microsoft.com/office/drawing/2014/main" id="{72C2F1BD-DA97-464B-8CD9-86E66A39A489}"/>
              </a:ext>
            </a:extLst>
          </p:cNvPr>
          <p:cNvSpPr txBox="1"/>
          <p:nvPr/>
        </p:nvSpPr>
        <p:spPr>
          <a:xfrm>
            <a:off x="5290752" y="734993"/>
            <a:ext cx="4205415" cy="45704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ea typeface="+mn-lt"/>
                <a:cs typeface="+mn-lt"/>
              </a:rPr>
              <a:t>Classroom:</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Calm </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Orderly</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Individual work desk/cubicle</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Reduced noise levels</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Moderate lighting</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Limited colours</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Neutral odours</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Soothing background music</a:t>
            </a:r>
            <a:endParaRPr lang="en-US" sz="2400">
              <a:ea typeface="+mn-lt"/>
              <a:cs typeface="+mn-lt"/>
            </a:endParaRPr>
          </a:p>
          <a:p>
            <a:pPr marL="285750" indent="-285750" algn="l">
              <a:lnSpc>
                <a:spcPct val="90000"/>
              </a:lnSpc>
              <a:spcBef>
                <a:spcPts val="1000"/>
              </a:spcBef>
              <a:buFont typeface="Arial"/>
              <a:buChar char="•"/>
            </a:pPr>
            <a:r>
              <a:rPr lang="en-GB" sz="2400">
                <a:ea typeface="+mn-lt"/>
                <a:cs typeface="+mn-lt"/>
              </a:rPr>
              <a:t>Flooring</a:t>
            </a:r>
            <a:endParaRPr lang="en-GB" sz="2400"/>
          </a:p>
        </p:txBody>
      </p:sp>
      <p:sp>
        <p:nvSpPr>
          <p:cNvPr id="28" name="TextBox 27">
            <a:extLst>
              <a:ext uri="{FF2B5EF4-FFF2-40B4-BE49-F238E27FC236}">
                <a16:creationId xmlns:a16="http://schemas.microsoft.com/office/drawing/2014/main" id="{0E00D5D9-CE5D-4583-B6A2-3076B64D2083}"/>
              </a:ext>
            </a:extLst>
          </p:cNvPr>
          <p:cNvSpPr txBox="1"/>
          <p:nvPr/>
        </p:nvSpPr>
        <p:spPr>
          <a:xfrm>
            <a:off x="5290752" y="5184151"/>
            <a:ext cx="6656171" cy="1382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Benefits:</a:t>
            </a:r>
          </a:p>
          <a:p>
            <a:pPr marL="285750" indent="-285750">
              <a:lnSpc>
                <a:spcPct val="90000"/>
              </a:lnSpc>
              <a:spcBef>
                <a:spcPts val="1000"/>
              </a:spcBef>
              <a:buFont typeface="Arial,Sans-Serif"/>
              <a:buChar char="•"/>
            </a:pPr>
            <a:r>
              <a:rPr lang="en-GB" sz="2400">
                <a:cs typeface="Calibri"/>
              </a:rPr>
              <a:t>Reduces anxiety</a:t>
            </a:r>
          </a:p>
          <a:p>
            <a:pPr marL="285750" indent="-285750">
              <a:lnSpc>
                <a:spcPct val="90000"/>
              </a:lnSpc>
              <a:spcBef>
                <a:spcPts val="1000"/>
              </a:spcBef>
              <a:buFont typeface="Arial,Sans-Serif"/>
              <a:buChar char="•"/>
            </a:pPr>
            <a:r>
              <a:rPr lang="en-GB" sz="2400">
                <a:ea typeface="+mn-lt"/>
                <a:cs typeface="+mn-lt"/>
                <a:hlinkClick r:id="rId3"/>
              </a:rPr>
              <a:t>https://www.youtube.com/watch?v=T9j6rQ4rtQY</a:t>
            </a:r>
            <a:endParaRPr lang="en-GB" sz="2400">
              <a:cs typeface="Calibri"/>
            </a:endParaRPr>
          </a:p>
        </p:txBody>
      </p:sp>
      <p:sp>
        <p:nvSpPr>
          <p:cNvPr id="3" name="TextBox 2">
            <a:extLst>
              <a:ext uri="{FF2B5EF4-FFF2-40B4-BE49-F238E27FC236}">
                <a16:creationId xmlns:a16="http://schemas.microsoft.com/office/drawing/2014/main" id="{647DD311-99BA-4FED-B59C-59AC6C330CBE}"/>
              </a:ext>
            </a:extLst>
          </p:cNvPr>
          <p:cNvSpPr txBox="1"/>
          <p:nvPr/>
        </p:nvSpPr>
        <p:spPr>
          <a:xfrm>
            <a:off x="1521940" y="649553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endParaRPr lang="en-GB" sz="1600"/>
          </a:p>
        </p:txBody>
      </p:sp>
      <p:sp>
        <p:nvSpPr>
          <p:cNvPr id="5" name="TextBox 4">
            <a:extLst>
              <a:ext uri="{FF2B5EF4-FFF2-40B4-BE49-F238E27FC236}">
                <a16:creationId xmlns:a16="http://schemas.microsoft.com/office/drawing/2014/main" id="{5757F040-CA5A-4498-9572-5B7755679252}"/>
              </a:ext>
            </a:extLst>
          </p:cNvPr>
          <p:cNvSpPr txBox="1"/>
          <p:nvPr/>
        </p:nvSpPr>
        <p:spPr>
          <a:xfrm>
            <a:off x="9640272" y="6463047"/>
            <a:ext cx="37626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sz="1600">
                <a:cs typeface="Calibri"/>
              </a:rPr>
              <a:t>Edutopia, 2017, NAS, 2020)</a:t>
            </a:r>
          </a:p>
        </p:txBody>
      </p:sp>
      <p:pic>
        <p:nvPicPr>
          <p:cNvPr id="8" name="Picture 8" descr="An office with a desk and chair in a room&#10;&#10;Description generated with very high confidence">
            <a:extLst>
              <a:ext uri="{FF2B5EF4-FFF2-40B4-BE49-F238E27FC236}">
                <a16:creationId xmlns:a16="http://schemas.microsoft.com/office/drawing/2014/main" id="{C08C5689-F10F-4A76-8DD7-38001EFB2B00}"/>
              </a:ext>
            </a:extLst>
          </p:cNvPr>
          <p:cNvPicPr>
            <a:picLocks noChangeAspect="1"/>
          </p:cNvPicPr>
          <p:nvPr/>
        </p:nvPicPr>
        <p:blipFill>
          <a:blip r:embed="rId4"/>
          <a:stretch>
            <a:fillRect/>
          </a:stretch>
        </p:blipFill>
        <p:spPr>
          <a:xfrm>
            <a:off x="545838" y="2647067"/>
            <a:ext cx="3661831" cy="2746373"/>
          </a:xfrm>
          <a:prstGeom prst="rect">
            <a:avLst/>
          </a:prstGeom>
        </p:spPr>
      </p:pic>
      <p:pic>
        <p:nvPicPr>
          <p:cNvPr id="9" name="Picture 9" descr="A young boy who is smiling at the camera&#10;&#10;Description generated with high confidence">
            <a:extLst>
              <a:ext uri="{FF2B5EF4-FFF2-40B4-BE49-F238E27FC236}">
                <a16:creationId xmlns:a16="http://schemas.microsoft.com/office/drawing/2014/main" id="{F5D0EED8-7F6D-41CB-B054-383A830F110F}"/>
              </a:ext>
            </a:extLst>
          </p:cNvPr>
          <p:cNvPicPr>
            <a:picLocks noChangeAspect="1"/>
          </p:cNvPicPr>
          <p:nvPr/>
        </p:nvPicPr>
        <p:blipFill>
          <a:blip r:embed="rId5"/>
          <a:stretch>
            <a:fillRect/>
          </a:stretch>
        </p:blipFill>
        <p:spPr>
          <a:xfrm>
            <a:off x="935123" y="1187923"/>
            <a:ext cx="2619375" cy="1743075"/>
          </a:xfrm>
          <a:prstGeom prst="rect">
            <a:avLst/>
          </a:prstGeom>
        </p:spPr>
      </p:pic>
    </p:spTree>
    <p:extLst>
      <p:ext uri="{BB962C8B-B14F-4D97-AF65-F5344CB8AC3E}">
        <p14:creationId xmlns:p14="http://schemas.microsoft.com/office/powerpoint/2010/main" val="4279623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555D8C-4F4D-4317-966D-65AFBADA2B00}"/>
              </a:ext>
            </a:extLst>
          </p:cNvPr>
          <p:cNvSpPr>
            <a:spLocks noGrp="1"/>
          </p:cNvSpPr>
          <p:nvPr>
            <p:ph type="title"/>
          </p:nvPr>
        </p:nvSpPr>
        <p:spPr>
          <a:xfrm>
            <a:off x="6390152" y="74421"/>
            <a:ext cx="1847598" cy="743538"/>
          </a:xfrm>
        </p:spPr>
        <p:txBody>
          <a:bodyPr>
            <a:normAutofit/>
          </a:bodyPr>
          <a:lstStyle/>
          <a:p>
            <a:r>
              <a:rPr lang="en-GB" b="1">
                <a:solidFill>
                  <a:srgbClr val="000000"/>
                </a:solidFill>
                <a:latin typeface="Calibri"/>
                <a:cs typeface="Calibri Light"/>
              </a:rPr>
              <a:t>Links </a:t>
            </a:r>
            <a:endParaRPr lang="en-GB" b="1">
              <a:solidFill>
                <a:srgbClr val="000000"/>
              </a:solidFill>
              <a:latin typeface="Calibri"/>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screenshot of a cell phone&#10;&#10;Description generated with high confidence">
            <a:extLst>
              <a:ext uri="{FF2B5EF4-FFF2-40B4-BE49-F238E27FC236}">
                <a16:creationId xmlns:a16="http://schemas.microsoft.com/office/drawing/2014/main" id="{2B8AC89B-4AFD-4F19-A6C7-16CF61366C41}"/>
              </a:ext>
            </a:extLst>
          </p:cNvPr>
          <p:cNvPicPr>
            <a:picLocks noChangeAspect="1"/>
          </p:cNvPicPr>
          <p:nvPr/>
        </p:nvPicPr>
        <p:blipFill rotWithShape="1">
          <a:blip r:embed="rId3">
            <a:alphaModFix/>
          </a:blip>
          <a:srcRect r="28234" b="-1"/>
          <a:stretch/>
        </p:blipFill>
        <p:spPr>
          <a:xfrm>
            <a:off x="400972" y="1350979"/>
            <a:ext cx="4096295" cy="4279214"/>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37BAEA2-F0E3-436C-8E23-EC49684C2E35}"/>
              </a:ext>
            </a:extLst>
          </p:cNvPr>
          <p:cNvSpPr>
            <a:spLocks noGrp="1"/>
          </p:cNvSpPr>
          <p:nvPr>
            <p:ph idx="1"/>
          </p:nvPr>
        </p:nvSpPr>
        <p:spPr>
          <a:xfrm>
            <a:off x="6386621" y="898648"/>
            <a:ext cx="4977578" cy="3371881"/>
          </a:xfrm>
        </p:spPr>
        <p:txBody>
          <a:bodyPr vert="horz" lIns="91440" tIns="45720" rIns="91440" bIns="45720" rtlCol="0" anchor="ctr">
            <a:noAutofit/>
          </a:bodyPr>
          <a:lstStyle/>
          <a:p>
            <a:endParaRPr lang="en-GB" sz="2400">
              <a:solidFill>
                <a:srgbClr val="000000"/>
              </a:solidFill>
              <a:cs typeface="Calibri"/>
            </a:endParaRPr>
          </a:p>
          <a:p>
            <a:r>
              <a:rPr lang="en-GB" sz="2400">
                <a:solidFill>
                  <a:srgbClr val="000000"/>
                </a:solidFill>
                <a:cs typeface="Calibri"/>
              </a:rPr>
              <a:t>Parents/Carers</a:t>
            </a:r>
            <a:endParaRPr lang="en-US" sz="2400">
              <a:cs typeface="Calibri" panose="020F0502020204030204"/>
            </a:endParaRPr>
          </a:p>
          <a:p>
            <a:r>
              <a:rPr lang="en-GB" sz="2400">
                <a:solidFill>
                  <a:srgbClr val="000000"/>
                </a:solidFill>
                <a:cs typeface="Calibri"/>
              </a:rPr>
              <a:t>Advocates</a:t>
            </a:r>
          </a:p>
          <a:p>
            <a:r>
              <a:rPr lang="en-GB" sz="2400">
                <a:solidFill>
                  <a:srgbClr val="000000"/>
                </a:solidFill>
                <a:cs typeface="Calibri"/>
              </a:rPr>
              <a:t>Schools</a:t>
            </a:r>
          </a:p>
          <a:p>
            <a:r>
              <a:rPr lang="en-GB" sz="2400">
                <a:solidFill>
                  <a:srgbClr val="000000"/>
                </a:solidFill>
                <a:cs typeface="Calibri"/>
              </a:rPr>
              <a:t>Cluster schools</a:t>
            </a:r>
          </a:p>
          <a:p>
            <a:r>
              <a:rPr lang="en-GB" sz="2400">
                <a:solidFill>
                  <a:srgbClr val="000000"/>
                </a:solidFill>
                <a:cs typeface="Calibri"/>
              </a:rPr>
              <a:t>Charitable organisations</a:t>
            </a:r>
          </a:p>
          <a:p>
            <a:r>
              <a:rPr lang="en-GB" sz="2400">
                <a:solidFill>
                  <a:srgbClr val="000000"/>
                </a:solidFill>
                <a:cs typeface="Calibri"/>
              </a:rPr>
              <a:t>Professionals</a:t>
            </a:r>
          </a:p>
          <a:p>
            <a:r>
              <a:rPr lang="en-GB" sz="2400">
                <a:solidFill>
                  <a:srgbClr val="000000"/>
                </a:solidFill>
                <a:cs typeface="Calibri"/>
              </a:rPr>
              <a:t>Medical professionals</a:t>
            </a:r>
          </a:p>
          <a:p>
            <a:r>
              <a:rPr lang="en-GB" sz="2400">
                <a:solidFill>
                  <a:srgbClr val="000000"/>
                </a:solidFill>
                <a:cs typeface="Calibri"/>
              </a:rPr>
              <a:t>Wider community</a:t>
            </a:r>
            <a:endParaRPr lang="en-GB" sz="2400">
              <a:cs typeface="Calibri"/>
            </a:endParaRPr>
          </a:p>
        </p:txBody>
      </p:sp>
      <p:sp>
        <p:nvSpPr>
          <p:cNvPr id="7" name="TextBox 6">
            <a:extLst>
              <a:ext uri="{FF2B5EF4-FFF2-40B4-BE49-F238E27FC236}">
                <a16:creationId xmlns:a16="http://schemas.microsoft.com/office/drawing/2014/main" id="{35557E9E-9127-440A-AD88-6C1410C2BB9B}"/>
              </a:ext>
            </a:extLst>
          </p:cNvPr>
          <p:cNvSpPr txBox="1"/>
          <p:nvPr/>
        </p:nvSpPr>
        <p:spPr>
          <a:xfrm>
            <a:off x="6391275" y="4856976"/>
            <a:ext cx="4740874" cy="180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ea typeface="+mn-lt"/>
                <a:cs typeface="+mn-lt"/>
              </a:rPr>
              <a:t>Benefits:</a:t>
            </a:r>
          </a:p>
          <a:p>
            <a:pPr marL="285750" indent="-285750">
              <a:lnSpc>
                <a:spcPct val="90000"/>
              </a:lnSpc>
              <a:spcBef>
                <a:spcPts val="1000"/>
              </a:spcBef>
              <a:buFont typeface="Arial"/>
              <a:buChar char="•"/>
            </a:pPr>
            <a:r>
              <a:rPr lang="en-GB" sz="2400">
                <a:ea typeface="+mn-lt"/>
                <a:cs typeface="+mn-lt"/>
              </a:rPr>
              <a:t>Share information</a:t>
            </a:r>
            <a:endParaRPr lang="en-US" sz="2400">
              <a:ea typeface="+mn-lt"/>
              <a:cs typeface="+mn-lt"/>
            </a:endParaRPr>
          </a:p>
          <a:p>
            <a:pPr marL="285750" indent="-285750">
              <a:lnSpc>
                <a:spcPct val="90000"/>
              </a:lnSpc>
              <a:spcBef>
                <a:spcPts val="1000"/>
              </a:spcBef>
              <a:buFont typeface="Arial"/>
              <a:buChar char="•"/>
            </a:pPr>
            <a:r>
              <a:rPr lang="en-GB" sz="2400">
                <a:ea typeface="+mn-lt"/>
                <a:cs typeface="+mn-lt"/>
              </a:rPr>
              <a:t>Work together</a:t>
            </a:r>
          </a:p>
          <a:p>
            <a:pPr marL="285750" indent="-285750">
              <a:lnSpc>
                <a:spcPct val="90000"/>
              </a:lnSpc>
              <a:spcBef>
                <a:spcPts val="1000"/>
              </a:spcBef>
              <a:buFont typeface="Arial"/>
              <a:buChar char="•"/>
            </a:pPr>
            <a:r>
              <a:rPr lang="en-GB" sz="2400">
                <a:ea typeface="+mn-lt"/>
                <a:cs typeface="+mn-lt"/>
              </a:rPr>
              <a:t>Reduce misunderstandings</a:t>
            </a:r>
            <a:endParaRPr lang="en-GB" sz="2400">
              <a:cs typeface="Calibri" panose="020F0502020204030204"/>
            </a:endParaRPr>
          </a:p>
        </p:txBody>
      </p:sp>
      <p:sp>
        <p:nvSpPr>
          <p:cNvPr id="4" name="TextBox 3">
            <a:extLst>
              <a:ext uri="{FF2B5EF4-FFF2-40B4-BE49-F238E27FC236}">
                <a16:creationId xmlns:a16="http://schemas.microsoft.com/office/drawing/2014/main" id="{93F10B02-9C09-4A60-817B-A55D3C7A7E60}"/>
              </a:ext>
            </a:extLst>
          </p:cNvPr>
          <p:cNvSpPr txBox="1"/>
          <p:nvPr/>
        </p:nvSpPr>
        <p:spPr>
          <a:xfrm>
            <a:off x="1027670" y="6516130"/>
            <a:ext cx="356698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 NAS, 2020)</a:t>
            </a:r>
            <a:r>
              <a:rPr lang="en-GB" sz="1600">
                <a:cs typeface="Calibri"/>
              </a:rPr>
              <a:t>​</a:t>
            </a:r>
            <a:endParaRPr lang="en-GB" sz="1600"/>
          </a:p>
        </p:txBody>
      </p:sp>
    </p:spTree>
    <p:extLst>
      <p:ext uri="{BB962C8B-B14F-4D97-AF65-F5344CB8AC3E}">
        <p14:creationId xmlns:p14="http://schemas.microsoft.com/office/powerpoint/2010/main" val="1499115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A23AEF5-2C8D-421F-9C4D-09072831B1E3}"/>
              </a:ext>
            </a:extLst>
          </p:cNvPr>
          <p:cNvSpPr>
            <a:spLocks noGrp="1"/>
          </p:cNvSpPr>
          <p:nvPr>
            <p:ph type="title"/>
          </p:nvPr>
        </p:nvSpPr>
        <p:spPr>
          <a:xfrm>
            <a:off x="5320199" y="-5061"/>
            <a:ext cx="4977976" cy="1084958"/>
          </a:xfrm>
        </p:spPr>
        <p:txBody>
          <a:bodyPr>
            <a:normAutofit/>
          </a:bodyPr>
          <a:lstStyle/>
          <a:p>
            <a:r>
              <a:rPr lang="en-GB" b="1">
                <a:solidFill>
                  <a:srgbClr val="000000"/>
                </a:solidFill>
                <a:latin typeface="Calibri"/>
                <a:cs typeface="Calibri Light"/>
              </a:rPr>
              <a:t>Sensory Stories:</a:t>
            </a:r>
            <a:endParaRPr lang="en-GB" b="1">
              <a:solidFill>
                <a:srgbClr val="000000"/>
              </a:solidFill>
              <a:latin typeface="Calibri"/>
            </a:endParaRPr>
          </a:p>
        </p:txBody>
      </p:sp>
      <p:sp>
        <p:nvSpPr>
          <p:cNvPr id="2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Picture 15" descr="A picture containing bag&#10;&#10;Description generated with very high confidence">
            <a:extLst>
              <a:ext uri="{FF2B5EF4-FFF2-40B4-BE49-F238E27FC236}">
                <a16:creationId xmlns:a16="http://schemas.microsoft.com/office/drawing/2014/main" id="{885A1479-219E-4538-B155-5E7D6D5710C2}"/>
              </a:ext>
            </a:extLst>
          </p:cNvPr>
          <p:cNvPicPr>
            <a:picLocks noChangeAspect="1"/>
          </p:cNvPicPr>
          <p:nvPr/>
        </p:nvPicPr>
        <p:blipFill rotWithShape="1">
          <a:blip r:embed="rId3">
            <a:alphaModFix/>
          </a:blip>
          <a:srcRect l="28530" r="-2"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E772E6C-3F98-4D8C-9662-91F956D5582B}"/>
              </a:ext>
            </a:extLst>
          </p:cNvPr>
          <p:cNvSpPr>
            <a:spLocks noGrp="1"/>
          </p:cNvSpPr>
          <p:nvPr>
            <p:ph idx="1"/>
          </p:nvPr>
        </p:nvSpPr>
        <p:spPr>
          <a:xfrm>
            <a:off x="5316668" y="734533"/>
            <a:ext cx="6753860" cy="3639289"/>
          </a:xfrm>
        </p:spPr>
        <p:txBody>
          <a:bodyPr vert="horz" lIns="91440" tIns="45720" rIns="91440" bIns="45720" rtlCol="0" anchor="ctr">
            <a:noAutofit/>
          </a:bodyPr>
          <a:lstStyle/>
          <a:p>
            <a:pPr marL="0" indent="0">
              <a:buNone/>
            </a:pPr>
            <a:endParaRPr lang="en-GB" sz="2400">
              <a:solidFill>
                <a:srgbClr val="000000"/>
              </a:solidFill>
              <a:cs typeface="Calibri" panose="020F0502020204030204"/>
            </a:endParaRPr>
          </a:p>
          <a:p>
            <a:pPr marL="0" indent="0">
              <a:buNone/>
            </a:pPr>
            <a:endParaRPr lang="en-GB" sz="2400">
              <a:solidFill>
                <a:srgbClr val="000000"/>
              </a:solidFill>
              <a:cs typeface="Calibri" panose="020F0502020204030204"/>
            </a:endParaRPr>
          </a:p>
          <a:p>
            <a:pPr marL="0" indent="0">
              <a:buNone/>
            </a:pPr>
            <a:endParaRPr lang="en-GB" sz="2400">
              <a:solidFill>
                <a:srgbClr val="000000"/>
              </a:solidFill>
              <a:cs typeface="Calibri" panose="020F0502020204030204"/>
            </a:endParaRPr>
          </a:p>
          <a:p>
            <a:pPr marL="0" indent="0">
              <a:buNone/>
            </a:pPr>
            <a:endParaRPr lang="en-GB" sz="2400">
              <a:solidFill>
                <a:srgbClr val="000000"/>
              </a:solidFill>
              <a:cs typeface="Calibri" panose="020F0502020204030204"/>
            </a:endParaRPr>
          </a:p>
          <a:p>
            <a:pPr marL="0" indent="0">
              <a:buNone/>
            </a:pPr>
            <a:endParaRPr lang="en-GB" sz="2400">
              <a:solidFill>
                <a:srgbClr val="000000"/>
              </a:solidFill>
              <a:cs typeface="Calibri" panose="020F0502020204030204"/>
            </a:endParaRPr>
          </a:p>
          <a:p>
            <a:pPr marL="0" indent="0">
              <a:buNone/>
            </a:pPr>
            <a:r>
              <a:rPr lang="en-GB" sz="2400">
                <a:solidFill>
                  <a:srgbClr val="000000"/>
                </a:solidFill>
                <a:cs typeface="Calibri" panose="020F0502020204030204"/>
              </a:rPr>
              <a:t>Are safe, fun, 4 dimentional and bring a book to life by using senses rather than words and pictures.</a:t>
            </a:r>
            <a:endParaRPr lang="en-US" sz="2400">
              <a:solidFill>
                <a:srgbClr val="000000"/>
              </a:solidFill>
              <a:cs typeface="Calibri"/>
            </a:endParaRPr>
          </a:p>
          <a:p>
            <a:pPr marL="0" indent="0">
              <a:buNone/>
            </a:pPr>
            <a:r>
              <a:rPr lang="en-GB" sz="2400" b="1">
                <a:solidFill>
                  <a:srgbClr val="000000"/>
                </a:solidFill>
                <a:cs typeface="Calibri" panose="020F0502020204030204"/>
              </a:rPr>
              <a:t>Benefits:</a:t>
            </a:r>
          </a:p>
          <a:p>
            <a:pPr marL="457200" indent="-457200"/>
            <a:r>
              <a:rPr lang="en-GB" sz="2400">
                <a:solidFill>
                  <a:srgbClr val="000000"/>
                </a:solidFill>
                <a:cs typeface="Calibri" panose="020F0502020204030204"/>
              </a:rPr>
              <a:t>Develop communication</a:t>
            </a:r>
          </a:p>
          <a:p>
            <a:pPr marL="457200" indent="-457200"/>
            <a:r>
              <a:rPr lang="en-GB" sz="2400">
                <a:solidFill>
                  <a:srgbClr val="000000"/>
                </a:solidFill>
                <a:cs typeface="Calibri" panose="020F0502020204030204"/>
              </a:rPr>
              <a:t>Increase concentration</a:t>
            </a:r>
          </a:p>
          <a:p>
            <a:pPr marL="457200" indent="-457200"/>
            <a:r>
              <a:rPr lang="en-GB" sz="2400">
                <a:solidFill>
                  <a:srgbClr val="000000"/>
                </a:solidFill>
                <a:cs typeface="Calibri" panose="020F0502020204030204"/>
              </a:rPr>
              <a:t>Encourage interaction</a:t>
            </a:r>
          </a:p>
          <a:p>
            <a:pPr marL="457200" indent="-457200"/>
            <a:r>
              <a:rPr lang="en-GB" sz="2400">
                <a:solidFill>
                  <a:srgbClr val="000000"/>
                </a:solidFill>
                <a:cs typeface="Calibri" panose="020F0502020204030204"/>
              </a:rPr>
              <a:t>Flexible</a:t>
            </a:r>
          </a:p>
          <a:p>
            <a:pPr marL="457200" indent="-457200"/>
            <a:r>
              <a:rPr lang="en-GB" sz="2400">
                <a:solidFill>
                  <a:srgbClr val="000000"/>
                </a:solidFill>
                <a:cs typeface="Calibri" panose="020F0502020204030204"/>
              </a:rPr>
              <a:t>Creative</a:t>
            </a:r>
          </a:p>
          <a:p>
            <a:pPr marL="457200" indent="-457200"/>
            <a:r>
              <a:rPr lang="en-GB" sz="2400">
                <a:solidFill>
                  <a:srgbClr val="000000"/>
                </a:solidFill>
                <a:cs typeface="Calibri" panose="020F0502020204030204"/>
              </a:rPr>
              <a:t>Simple</a:t>
            </a:r>
          </a:p>
          <a:p>
            <a:pPr marL="457200" indent="-457200"/>
            <a:r>
              <a:rPr lang="en-GB" sz="2400">
                <a:solidFill>
                  <a:srgbClr val="000000"/>
                </a:solidFill>
                <a:cs typeface="Calibri" panose="020F0502020204030204"/>
              </a:rPr>
              <a:t>Suitable for all abilities</a:t>
            </a:r>
          </a:p>
          <a:p>
            <a:pPr marL="457200" indent="-457200"/>
            <a:r>
              <a:rPr lang="en-GB" sz="2400">
                <a:solidFill>
                  <a:srgbClr val="000000"/>
                </a:solidFill>
                <a:cs typeface="Calibri" panose="020F0502020204030204"/>
              </a:rPr>
              <a:t>Can relate to specific interests/familiarity</a:t>
            </a:r>
          </a:p>
          <a:p>
            <a:pPr marL="457200" indent="-457200"/>
            <a:r>
              <a:rPr lang="en-GB" sz="2400">
                <a:solidFill>
                  <a:srgbClr val="000000"/>
                </a:solidFill>
                <a:cs typeface="Calibri" panose="020F0502020204030204"/>
              </a:rPr>
              <a:t>Engage senses with new/old experiences to help make sense of the world</a:t>
            </a:r>
          </a:p>
        </p:txBody>
      </p:sp>
      <p:sp>
        <p:nvSpPr>
          <p:cNvPr id="17" name="TextBox 16">
            <a:extLst>
              <a:ext uri="{FF2B5EF4-FFF2-40B4-BE49-F238E27FC236}">
                <a16:creationId xmlns:a16="http://schemas.microsoft.com/office/drawing/2014/main" id="{5B9A2F9F-54D6-4657-8AEC-BBFD90E3B245}"/>
              </a:ext>
            </a:extLst>
          </p:cNvPr>
          <p:cNvSpPr txBox="1"/>
          <p:nvPr/>
        </p:nvSpPr>
        <p:spPr>
          <a:xfrm>
            <a:off x="10387913" y="6413156"/>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(Ryan, et al., 2014)</a:t>
            </a:r>
            <a:endParaRPr lang="en-GB" sz="1600">
              <a:cs typeface="Calibri"/>
            </a:endParaRPr>
          </a:p>
        </p:txBody>
      </p:sp>
    </p:spTree>
    <p:extLst>
      <p:ext uri="{BB962C8B-B14F-4D97-AF65-F5344CB8AC3E}">
        <p14:creationId xmlns:p14="http://schemas.microsoft.com/office/powerpoint/2010/main" val="675331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144594-2540-48FB-83F7-F60EF56FF18C}"/>
              </a:ext>
            </a:extLst>
          </p:cNvPr>
          <p:cNvSpPr>
            <a:spLocks noGrp="1"/>
          </p:cNvSpPr>
          <p:nvPr>
            <p:ph type="title"/>
          </p:nvPr>
        </p:nvSpPr>
        <p:spPr>
          <a:xfrm>
            <a:off x="5367824" y="219549"/>
            <a:ext cx="4977976" cy="834927"/>
          </a:xfrm>
        </p:spPr>
        <p:txBody>
          <a:bodyPr vert="horz" lIns="91440" tIns="45720" rIns="91440" bIns="45720" rtlCol="0" anchor="ctr">
            <a:normAutofit/>
          </a:bodyPr>
          <a:lstStyle/>
          <a:p>
            <a:r>
              <a:rPr lang="en-US" b="1">
                <a:solidFill>
                  <a:srgbClr val="000000"/>
                </a:solidFill>
                <a:latin typeface="Calibri"/>
                <a:cs typeface="Calibri"/>
              </a:rPr>
              <a:t>Sensory Circuits</a:t>
            </a:r>
          </a:p>
        </p:txBody>
      </p:sp>
      <p:sp>
        <p:nvSpPr>
          <p:cNvPr id="3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12" descr="Dobcroft Infants on Twitter: &quot;Today we start sensory circuits in ...">
            <a:extLst>
              <a:ext uri="{FF2B5EF4-FFF2-40B4-BE49-F238E27FC236}">
                <a16:creationId xmlns:a16="http://schemas.microsoft.com/office/drawing/2014/main" id="{83CC8FAE-BAC7-4C96-B6D0-5E60D48D266E}"/>
              </a:ext>
            </a:extLst>
          </p:cNvPr>
          <p:cNvPicPr/>
          <p:nvPr/>
        </p:nvPicPr>
        <p:blipFill rotWithShape="1">
          <a:blip r:embed="rId3" cstate="print">
            <a:alphaModFix/>
            <a:extLst>
              <a:ext uri="{28A0092B-C50C-407E-A947-70E740481C1C}">
                <a14:useLocalDpi xmlns:a14="http://schemas.microsoft.com/office/drawing/2010/main" val="0"/>
              </a:ext>
            </a:extLst>
          </a:blip>
          <a:srcRect r="2" b="21764"/>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53640926-AAD7-44D8-BBD7-CCE9431645EC}">
              <a14:shadowObscured xmlns:a14="http://schemas.microsoft.com/office/drawing/2010/main"/>
            </a:ext>
          </a:extLst>
        </p:spPr>
      </p:pic>
      <p:sp>
        <p:nvSpPr>
          <p:cNvPr id="4" name="Rectangle 3">
            <a:extLst>
              <a:ext uri="{FF2B5EF4-FFF2-40B4-BE49-F238E27FC236}">
                <a16:creationId xmlns:a16="http://schemas.microsoft.com/office/drawing/2014/main" id="{38BAFAC9-89C6-4954-AC1E-FC5CAD49064B}"/>
              </a:ext>
            </a:extLst>
          </p:cNvPr>
          <p:cNvSpPr/>
          <p:nvPr/>
        </p:nvSpPr>
        <p:spPr>
          <a:xfrm>
            <a:off x="5900103" y="2076906"/>
            <a:ext cx="3068320" cy="1354217"/>
          </a:xfrm>
          <a:prstGeom prst="rect">
            <a:avLst/>
          </a:prstGeom>
        </p:spPr>
        <p:txBody>
          <a:bodyPr wrap="square" anchor="t">
            <a:spAutoFit/>
          </a:bodyPr>
          <a:lstStyle/>
          <a:p>
            <a:pPr>
              <a:spcAft>
                <a:spcPts val="600"/>
              </a:spcAft>
            </a:pPr>
            <a:r>
              <a:rPr lang="en-GB" sz="2400" b="1">
                <a:solidFill>
                  <a:schemeClr val="tx2"/>
                </a:solidFill>
                <a:ea typeface="+mn-lt"/>
                <a:cs typeface="+mn-lt"/>
              </a:rPr>
              <a:t>Promotes:</a:t>
            </a:r>
          </a:p>
          <a:p>
            <a:pPr marL="342900" indent="-342900">
              <a:spcAft>
                <a:spcPts val="600"/>
              </a:spcAft>
              <a:buFont typeface="Arial"/>
              <a:buChar char="•"/>
            </a:pPr>
            <a:r>
              <a:rPr lang="en-GB" sz="2400">
                <a:solidFill>
                  <a:schemeClr val="tx2"/>
                </a:solidFill>
                <a:ea typeface="+mn-lt"/>
                <a:cs typeface="+mn-lt"/>
              </a:rPr>
              <a:t>Physical</a:t>
            </a:r>
          </a:p>
          <a:p>
            <a:pPr marL="342900" indent="-342900">
              <a:spcAft>
                <a:spcPts val="600"/>
              </a:spcAft>
              <a:buFont typeface="Arial"/>
              <a:buChar char="•"/>
            </a:pPr>
            <a:r>
              <a:rPr lang="en-GB" sz="2400">
                <a:solidFill>
                  <a:schemeClr val="tx2"/>
                </a:solidFill>
                <a:ea typeface="+mn-lt"/>
                <a:cs typeface="+mn-lt"/>
              </a:rPr>
              <a:t>Sensory</a:t>
            </a:r>
          </a:p>
        </p:txBody>
      </p:sp>
      <p:sp>
        <p:nvSpPr>
          <p:cNvPr id="6" name="TextBox 5">
            <a:extLst>
              <a:ext uri="{FF2B5EF4-FFF2-40B4-BE49-F238E27FC236}">
                <a16:creationId xmlns:a16="http://schemas.microsoft.com/office/drawing/2014/main" id="{9DD7B993-5229-49CD-A962-CD4E4782D0F9}"/>
              </a:ext>
            </a:extLst>
          </p:cNvPr>
          <p:cNvSpPr txBox="1"/>
          <p:nvPr/>
        </p:nvSpPr>
        <p:spPr>
          <a:xfrm>
            <a:off x="8960644" y="2100421"/>
            <a:ext cx="2953066" cy="1800493"/>
          </a:xfrm>
          <a:prstGeom prst="rect">
            <a:avLst/>
          </a:prstGeom>
          <a:noFill/>
        </p:spPr>
        <p:txBody>
          <a:bodyPr wrap="square" rtlCol="0" anchor="t">
            <a:spAutoFit/>
          </a:bodyPr>
          <a:lstStyle/>
          <a:p>
            <a:pPr>
              <a:spcAft>
                <a:spcPts val="600"/>
              </a:spcAft>
            </a:pPr>
            <a:r>
              <a:rPr lang="en-GB" sz="2400" b="1">
                <a:solidFill>
                  <a:schemeClr val="tx2"/>
                </a:solidFill>
                <a:ea typeface="+mn-lt"/>
                <a:cs typeface="+mn-lt"/>
              </a:rPr>
              <a:t>Develops:</a:t>
            </a:r>
          </a:p>
          <a:p>
            <a:pPr marL="342900" indent="-342900">
              <a:spcAft>
                <a:spcPts val="600"/>
              </a:spcAft>
              <a:buFont typeface="Arial"/>
              <a:buChar char="•"/>
            </a:pPr>
            <a:r>
              <a:rPr lang="en-GB" sz="2400">
                <a:solidFill>
                  <a:schemeClr val="tx2"/>
                </a:solidFill>
                <a:ea typeface="+mn-lt"/>
                <a:cs typeface="+mn-lt"/>
              </a:rPr>
              <a:t>Balance</a:t>
            </a:r>
          </a:p>
          <a:p>
            <a:pPr marL="342900" indent="-342900">
              <a:spcAft>
                <a:spcPts val="600"/>
              </a:spcAft>
              <a:buFont typeface="Arial"/>
              <a:buChar char="•"/>
            </a:pPr>
            <a:r>
              <a:rPr lang="en-GB" sz="2400">
                <a:solidFill>
                  <a:schemeClr val="tx2"/>
                </a:solidFill>
                <a:ea typeface="+mn-lt"/>
                <a:cs typeface="+mn-lt"/>
              </a:rPr>
              <a:t>Co-ordination</a:t>
            </a:r>
          </a:p>
          <a:p>
            <a:pPr marL="342900" indent="-342900">
              <a:spcAft>
                <a:spcPts val="600"/>
              </a:spcAft>
              <a:buFont typeface="Arial"/>
              <a:buChar char="•"/>
            </a:pPr>
            <a:r>
              <a:rPr lang="en-GB" sz="2400">
                <a:solidFill>
                  <a:schemeClr val="tx2"/>
                </a:solidFill>
                <a:ea typeface="+mn-lt"/>
                <a:cs typeface="+mn-lt"/>
              </a:rPr>
              <a:t>Bodily awareness</a:t>
            </a:r>
          </a:p>
        </p:txBody>
      </p:sp>
      <p:sp>
        <p:nvSpPr>
          <p:cNvPr id="8" name="TextBox 7">
            <a:extLst>
              <a:ext uri="{FF2B5EF4-FFF2-40B4-BE49-F238E27FC236}">
                <a16:creationId xmlns:a16="http://schemas.microsoft.com/office/drawing/2014/main" id="{C783AD0C-58F4-4F8F-BA72-A9B0743CF978}"/>
              </a:ext>
            </a:extLst>
          </p:cNvPr>
          <p:cNvSpPr txBox="1"/>
          <p:nvPr/>
        </p:nvSpPr>
        <p:spPr>
          <a:xfrm>
            <a:off x="5905818" y="4151331"/>
            <a:ext cx="3048158" cy="2246769"/>
          </a:xfrm>
          <a:prstGeom prst="rect">
            <a:avLst/>
          </a:prstGeom>
          <a:noFill/>
        </p:spPr>
        <p:txBody>
          <a:bodyPr wrap="square" rtlCol="0" anchor="t">
            <a:spAutoFit/>
          </a:bodyPr>
          <a:lstStyle/>
          <a:p>
            <a:pPr>
              <a:spcAft>
                <a:spcPts val="600"/>
              </a:spcAft>
            </a:pPr>
            <a:r>
              <a:rPr lang="en-GB" sz="2400" b="1">
                <a:solidFill>
                  <a:schemeClr val="tx2"/>
                </a:solidFill>
                <a:ea typeface="+mn-lt"/>
                <a:cs typeface="+mn-lt"/>
              </a:rPr>
              <a:t>Includes:</a:t>
            </a:r>
          </a:p>
          <a:p>
            <a:pPr marL="342900" indent="-342900">
              <a:spcAft>
                <a:spcPts val="600"/>
              </a:spcAft>
              <a:buFont typeface="Arial"/>
              <a:buChar char="•"/>
            </a:pPr>
            <a:r>
              <a:rPr lang="en-GB" sz="2400">
                <a:solidFill>
                  <a:schemeClr val="tx2"/>
                </a:solidFill>
                <a:ea typeface="+mn-lt"/>
                <a:cs typeface="+mn-lt"/>
              </a:rPr>
              <a:t>Bouncing</a:t>
            </a:r>
          </a:p>
          <a:p>
            <a:pPr marL="342900" indent="-342900">
              <a:spcAft>
                <a:spcPts val="600"/>
              </a:spcAft>
              <a:buFont typeface="Arial"/>
              <a:buChar char="•"/>
            </a:pPr>
            <a:r>
              <a:rPr lang="en-GB" sz="2400">
                <a:solidFill>
                  <a:schemeClr val="tx2"/>
                </a:solidFill>
                <a:ea typeface="+mn-lt"/>
                <a:cs typeface="+mn-lt"/>
              </a:rPr>
              <a:t>Spinning</a:t>
            </a:r>
          </a:p>
          <a:p>
            <a:pPr marL="342900" indent="-342900">
              <a:spcAft>
                <a:spcPts val="600"/>
              </a:spcAft>
              <a:buFont typeface="Arial"/>
              <a:buChar char="•"/>
            </a:pPr>
            <a:r>
              <a:rPr lang="en-GB" sz="2400">
                <a:solidFill>
                  <a:schemeClr val="tx2"/>
                </a:solidFill>
                <a:ea typeface="+mn-lt"/>
                <a:cs typeface="+mn-lt"/>
              </a:rPr>
              <a:t>Wobble boards</a:t>
            </a:r>
          </a:p>
          <a:p>
            <a:pPr marL="342900" indent="-342900">
              <a:spcAft>
                <a:spcPts val="600"/>
              </a:spcAft>
              <a:buFont typeface="Arial"/>
              <a:buChar char="•"/>
            </a:pPr>
            <a:r>
              <a:rPr lang="en-GB" sz="2400">
                <a:solidFill>
                  <a:schemeClr val="tx2"/>
                </a:solidFill>
                <a:ea typeface="+mn-lt"/>
                <a:cs typeface="+mn-lt"/>
              </a:rPr>
              <a:t>Wall pushing</a:t>
            </a:r>
          </a:p>
        </p:txBody>
      </p:sp>
      <p:sp>
        <p:nvSpPr>
          <p:cNvPr id="12" name="TextBox 11">
            <a:extLst>
              <a:ext uri="{FF2B5EF4-FFF2-40B4-BE49-F238E27FC236}">
                <a16:creationId xmlns:a16="http://schemas.microsoft.com/office/drawing/2014/main" id="{3F1BEA20-B865-45D3-A5D5-8135422C49B4}"/>
              </a:ext>
            </a:extLst>
          </p:cNvPr>
          <p:cNvSpPr txBox="1"/>
          <p:nvPr/>
        </p:nvSpPr>
        <p:spPr>
          <a:xfrm>
            <a:off x="8956991" y="4152582"/>
            <a:ext cx="3229927" cy="1354217"/>
          </a:xfrm>
          <a:prstGeom prst="rect">
            <a:avLst/>
          </a:prstGeom>
          <a:noFill/>
        </p:spPr>
        <p:txBody>
          <a:bodyPr wrap="square" rtlCol="0" anchor="t">
            <a:spAutoFit/>
          </a:bodyPr>
          <a:lstStyle/>
          <a:p>
            <a:pPr>
              <a:spcAft>
                <a:spcPts val="600"/>
              </a:spcAft>
            </a:pPr>
            <a:r>
              <a:rPr lang="en-GB" sz="2400" b="1">
                <a:solidFill>
                  <a:schemeClr val="tx2"/>
                </a:solidFill>
                <a:ea typeface="+mn-lt"/>
                <a:cs typeface="+mn-lt"/>
              </a:rPr>
              <a:t>Benefits:</a:t>
            </a:r>
          </a:p>
          <a:p>
            <a:pPr marL="342900" indent="-342900">
              <a:spcAft>
                <a:spcPts val="600"/>
              </a:spcAft>
              <a:buFont typeface="Arial"/>
              <a:buChar char="•"/>
            </a:pPr>
            <a:r>
              <a:rPr lang="en-GB" sz="2400">
                <a:solidFill>
                  <a:schemeClr val="tx2"/>
                </a:solidFill>
                <a:ea typeface="+mn-lt"/>
                <a:cs typeface="+mn-lt"/>
              </a:rPr>
              <a:t>Promotes self-esteem</a:t>
            </a:r>
          </a:p>
          <a:p>
            <a:pPr marL="342900" indent="-342900">
              <a:spcAft>
                <a:spcPts val="600"/>
              </a:spcAft>
              <a:buFont typeface="Arial"/>
              <a:buChar char="•"/>
            </a:pPr>
            <a:r>
              <a:rPr lang="en-GB" sz="2400">
                <a:solidFill>
                  <a:schemeClr val="tx2"/>
                </a:solidFill>
                <a:ea typeface="+mn-lt"/>
                <a:cs typeface="+mn-lt"/>
              </a:rPr>
              <a:t>Reduces incidents</a:t>
            </a:r>
          </a:p>
        </p:txBody>
      </p:sp>
      <p:sp>
        <p:nvSpPr>
          <p:cNvPr id="5" name="TextBox 4">
            <a:extLst>
              <a:ext uri="{FF2B5EF4-FFF2-40B4-BE49-F238E27FC236}">
                <a16:creationId xmlns:a16="http://schemas.microsoft.com/office/drawing/2014/main" id="{FAB04104-0E01-4390-90FF-BAD5ACD9C12D}"/>
              </a:ext>
            </a:extLst>
          </p:cNvPr>
          <p:cNvSpPr txBox="1"/>
          <p:nvPr/>
        </p:nvSpPr>
        <p:spPr>
          <a:xfrm>
            <a:off x="5364320" y="998062"/>
            <a:ext cx="6697979" cy="977919"/>
          </a:xfrm>
          <a:prstGeom prst="rect">
            <a:avLst/>
          </a:prstGeom>
          <a:noFill/>
        </p:spPr>
        <p:txBody>
          <a:bodyPr wrap="square" rtlCol="0" anchor="t">
            <a:spAutoFit/>
          </a:bodyPr>
          <a:lstStyle/>
          <a:p>
            <a:pPr>
              <a:spcAft>
                <a:spcPts val="600"/>
              </a:spcAft>
            </a:pPr>
            <a:r>
              <a:rPr lang="en-GB" sz="2800" b="1">
                <a:solidFill>
                  <a:schemeClr val="tx2"/>
                </a:solidFill>
                <a:ea typeface="+mn-lt"/>
                <a:cs typeface="+mn-lt"/>
              </a:rPr>
              <a:t>Short alerting and calming activities used to stimulate the senses</a:t>
            </a:r>
          </a:p>
        </p:txBody>
      </p:sp>
      <p:sp>
        <p:nvSpPr>
          <p:cNvPr id="3" name="TextBox 2">
            <a:extLst>
              <a:ext uri="{FF2B5EF4-FFF2-40B4-BE49-F238E27FC236}">
                <a16:creationId xmlns:a16="http://schemas.microsoft.com/office/drawing/2014/main" id="{8E8B70F0-7A8F-424E-BFAB-40719190539C}"/>
              </a:ext>
            </a:extLst>
          </p:cNvPr>
          <p:cNvSpPr txBox="1"/>
          <p:nvPr/>
        </p:nvSpPr>
        <p:spPr>
          <a:xfrm>
            <a:off x="1532238" y="646464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p>
        </p:txBody>
      </p:sp>
    </p:spTree>
    <p:extLst>
      <p:ext uri="{BB962C8B-B14F-4D97-AF65-F5344CB8AC3E}">
        <p14:creationId xmlns:p14="http://schemas.microsoft.com/office/powerpoint/2010/main" val="9104112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684A51E-3FBC-4870-AAFF-637709FF1CB6}"/>
              </a:ext>
            </a:extLst>
          </p:cNvPr>
          <p:cNvSpPr>
            <a:spLocks noGrp="1"/>
          </p:cNvSpPr>
          <p:nvPr>
            <p:ph type="title"/>
          </p:nvPr>
        </p:nvSpPr>
        <p:spPr>
          <a:xfrm>
            <a:off x="5867886" y="5236"/>
            <a:ext cx="4977976" cy="834928"/>
          </a:xfrm>
        </p:spPr>
        <p:txBody>
          <a:bodyPr>
            <a:normAutofit/>
          </a:bodyPr>
          <a:lstStyle/>
          <a:p>
            <a:r>
              <a:rPr lang="en-GB" b="1">
                <a:solidFill>
                  <a:srgbClr val="000000"/>
                </a:solidFill>
                <a:latin typeface="Calibri"/>
                <a:cs typeface="Calibri Light"/>
              </a:rPr>
              <a:t>Sensory Diets</a:t>
            </a:r>
            <a:endParaRPr lang="en-GB" b="1">
              <a:solidFill>
                <a:srgbClr val="000000"/>
              </a:solidFill>
              <a:latin typeface="Calibri"/>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icture containing refrigerator&#10;&#10;Description generated with very high confidence">
            <a:extLst>
              <a:ext uri="{FF2B5EF4-FFF2-40B4-BE49-F238E27FC236}">
                <a16:creationId xmlns:a16="http://schemas.microsoft.com/office/drawing/2014/main" id="{2B7E8BC8-5CE3-4F3A-81FE-3AB70635FE6C}"/>
              </a:ext>
            </a:extLst>
          </p:cNvPr>
          <p:cNvPicPr>
            <a:picLocks noChangeAspect="1"/>
          </p:cNvPicPr>
          <p:nvPr/>
        </p:nvPicPr>
        <p:blipFill rotWithShape="1">
          <a:blip r:embed="rId3">
            <a:alphaModFix/>
          </a:blip>
          <a:srcRect l="6914" r="1665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F48FFDE-883A-4093-99E3-5200F55CF565}"/>
              </a:ext>
            </a:extLst>
          </p:cNvPr>
          <p:cNvSpPr>
            <a:spLocks noGrp="1"/>
          </p:cNvSpPr>
          <p:nvPr>
            <p:ph idx="1"/>
          </p:nvPr>
        </p:nvSpPr>
        <p:spPr>
          <a:xfrm>
            <a:off x="5864355" y="2716762"/>
            <a:ext cx="4977578" cy="4210788"/>
          </a:xfrm>
        </p:spPr>
        <p:txBody>
          <a:bodyPr vert="horz" lIns="91440" tIns="45720" rIns="91440" bIns="45720" rtlCol="0" anchor="ctr">
            <a:normAutofit lnSpcReduction="10000"/>
          </a:bodyPr>
          <a:lstStyle/>
          <a:p>
            <a:pPr marL="0" indent="0">
              <a:buNone/>
            </a:pPr>
            <a:endParaRPr lang="en-GB" sz="2400" b="1">
              <a:solidFill>
                <a:srgbClr val="000000"/>
              </a:solidFill>
              <a:ea typeface="+mn-lt"/>
              <a:cs typeface="+mn-lt"/>
            </a:endParaRPr>
          </a:p>
          <a:p>
            <a:pPr marL="0" indent="0">
              <a:buNone/>
            </a:pPr>
            <a:r>
              <a:rPr lang="en-GB" sz="2400" b="1">
                <a:solidFill>
                  <a:srgbClr val="000000"/>
                </a:solidFill>
                <a:ea typeface="+mn-lt"/>
                <a:cs typeface="+mn-lt"/>
              </a:rPr>
              <a:t>Sessions: </a:t>
            </a:r>
            <a:r>
              <a:rPr lang="en-GB" sz="2400">
                <a:solidFill>
                  <a:srgbClr val="000000"/>
                </a:solidFill>
                <a:ea typeface="+mn-lt"/>
                <a:cs typeface="+mn-lt"/>
              </a:rPr>
              <a:t>10/15 minutes </a:t>
            </a:r>
            <a:endParaRPr lang="en-US" sz="2400">
              <a:solidFill>
                <a:srgbClr val="000000"/>
              </a:solidFill>
              <a:cs typeface="Calibri"/>
            </a:endParaRPr>
          </a:p>
          <a:p>
            <a:pPr marL="0" indent="0">
              <a:buNone/>
            </a:pPr>
            <a:r>
              <a:rPr lang="en-GB" sz="2400" b="1">
                <a:solidFill>
                  <a:srgbClr val="000000"/>
                </a:solidFill>
                <a:ea typeface="+mn-lt"/>
                <a:cs typeface="+mn-lt"/>
              </a:rPr>
              <a:t>Affects:</a:t>
            </a:r>
            <a:r>
              <a:rPr lang="en-GB" sz="2400">
                <a:solidFill>
                  <a:srgbClr val="000000"/>
                </a:solidFill>
                <a:ea typeface="+mn-lt"/>
                <a:cs typeface="+mn-lt"/>
              </a:rPr>
              <a:t> Lasts hours</a:t>
            </a:r>
            <a:endParaRPr lang="en-GB" sz="2400">
              <a:solidFill>
                <a:srgbClr val="000000"/>
              </a:solidFill>
              <a:cs typeface="Calibri"/>
            </a:endParaRPr>
          </a:p>
          <a:p>
            <a:pPr marL="0" indent="0">
              <a:buNone/>
            </a:pPr>
            <a:r>
              <a:rPr lang="en-GB" sz="2400" b="1">
                <a:solidFill>
                  <a:srgbClr val="000000"/>
                </a:solidFill>
                <a:ea typeface="+mn-lt"/>
                <a:cs typeface="+mn-lt"/>
              </a:rPr>
              <a:t>Helps:</a:t>
            </a:r>
            <a:endParaRPr lang="en-GB" sz="2400">
              <a:solidFill>
                <a:srgbClr val="000000"/>
              </a:solidFill>
              <a:cs typeface="Calibri"/>
            </a:endParaRPr>
          </a:p>
          <a:p>
            <a:r>
              <a:rPr lang="en-GB" sz="2400">
                <a:solidFill>
                  <a:srgbClr val="000000"/>
                </a:solidFill>
                <a:ea typeface="+mn-lt"/>
                <a:cs typeface="+mn-lt"/>
              </a:rPr>
              <a:t>Retain attention</a:t>
            </a:r>
          </a:p>
          <a:p>
            <a:r>
              <a:rPr lang="en-GB" sz="2400">
                <a:solidFill>
                  <a:srgbClr val="000000"/>
                </a:solidFill>
                <a:ea typeface="+mn-lt"/>
                <a:cs typeface="+mn-lt"/>
              </a:rPr>
              <a:t>Stimulate senses</a:t>
            </a:r>
          </a:p>
          <a:p>
            <a:r>
              <a:rPr lang="en-GB" sz="2400">
                <a:solidFill>
                  <a:srgbClr val="000000"/>
                </a:solidFill>
                <a:ea typeface="+mn-lt"/>
                <a:cs typeface="+mn-lt"/>
              </a:rPr>
              <a:t>Learn new skills</a:t>
            </a:r>
          </a:p>
          <a:p>
            <a:r>
              <a:rPr lang="en-GB" sz="2400">
                <a:solidFill>
                  <a:srgbClr val="000000"/>
                </a:solidFill>
                <a:ea typeface="+mn-lt"/>
                <a:cs typeface="+mn-lt"/>
              </a:rPr>
              <a:t>Encourage adaptive responses</a:t>
            </a:r>
          </a:p>
          <a:p>
            <a:r>
              <a:rPr lang="en-GB" sz="2400">
                <a:solidFill>
                  <a:srgbClr val="000000"/>
                </a:solidFill>
                <a:cs typeface="Calibri"/>
              </a:rPr>
              <a:t>Increase socialisation</a:t>
            </a:r>
          </a:p>
          <a:p>
            <a:r>
              <a:rPr lang="en-GB" sz="2400">
                <a:solidFill>
                  <a:srgbClr val="000000"/>
                </a:solidFill>
                <a:cs typeface="Calibri"/>
              </a:rPr>
              <a:t>Home and school life</a:t>
            </a:r>
          </a:p>
          <a:p>
            <a:pPr marL="0" indent="0">
              <a:buNone/>
            </a:pPr>
            <a:endParaRPr lang="en-GB" sz="2000">
              <a:solidFill>
                <a:srgbClr val="000000"/>
              </a:solidFill>
              <a:cs typeface="Calibri"/>
            </a:endParaRPr>
          </a:p>
          <a:p>
            <a:endParaRPr lang="en-GB" sz="2000">
              <a:solidFill>
                <a:srgbClr val="000000"/>
              </a:solidFill>
              <a:cs typeface="Calibri"/>
            </a:endParaRPr>
          </a:p>
        </p:txBody>
      </p:sp>
      <p:sp>
        <p:nvSpPr>
          <p:cNvPr id="4" name="TextBox 3">
            <a:extLst>
              <a:ext uri="{FF2B5EF4-FFF2-40B4-BE49-F238E27FC236}">
                <a16:creationId xmlns:a16="http://schemas.microsoft.com/office/drawing/2014/main" id="{2985AC9B-25FB-454E-8ED4-0620A9FF3B81}"/>
              </a:ext>
            </a:extLst>
          </p:cNvPr>
          <p:cNvSpPr txBox="1"/>
          <p:nvPr/>
        </p:nvSpPr>
        <p:spPr>
          <a:xfrm>
            <a:off x="5866756" y="741918"/>
            <a:ext cx="6280644" cy="1882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t>Restore balance </a:t>
            </a:r>
            <a:endParaRPr lang="en-GB" sz="2400">
              <a:ea typeface="+mn-lt"/>
              <a:cs typeface="+mn-lt"/>
            </a:endParaRPr>
          </a:p>
          <a:p>
            <a:pPr>
              <a:lnSpc>
                <a:spcPct val="90000"/>
              </a:lnSpc>
              <a:spcBef>
                <a:spcPts val="1000"/>
              </a:spcBef>
            </a:pPr>
            <a:r>
              <a:rPr lang="en-GB" sz="2400">
                <a:ea typeface="+mn-lt"/>
                <a:cs typeface="+mn-lt"/>
              </a:rPr>
              <a:t>Usually designed by Occupational Therapists. I</a:t>
            </a:r>
            <a:r>
              <a:rPr lang="en-US" sz="2400">
                <a:ea typeface="+mn-lt"/>
                <a:cs typeface="+mn-lt"/>
              </a:rPr>
              <a:t>nvolves physical</a:t>
            </a:r>
            <a:r>
              <a:rPr lang="en-US" sz="2400"/>
              <a:t> </a:t>
            </a:r>
            <a:r>
              <a:rPr lang="en-GB" sz="2400"/>
              <a:t>activities which can be scheduled into the school day to meet the individual's sensory needs:</a:t>
            </a:r>
            <a:endParaRPr lang="en-GB" sz="2400">
              <a:cs typeface="Calibri"/>
            </a:endParaRPr>
          </a:p>
        </p:txBody>
      </p:sp>
      <p:sp>
        <p:nvSpPr>
          <p:cNvPr id="6" name="TextBox 5">
            <a:extLst>
              <a:ext uri="{FF2B5EF4-FFF2-40B4-BE49-F238E27FC236}">
                <a16:creationId xmlns:a16="http://schemas.microsoft.com/office/drawing/2014/main" id="{B2391C9D-1000-4D12-884B-7A4676FA9C08}"/>
              </a:ext>
            </a:extLst>
          </p:cNvPr>
          <p:cNvSpPr txBox="1"/>
          <p:nvPr/>
        </p:nvSpPr>
        <p:spPr>
          <a:xfrm>
            <a:off x="1017372" y="6454346"/>
            <a:ext cx="32374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 </a:t>
            </a:r>
            <a:endParaRPr lang="en-GB" sz="1600">
              <a:cs typeface="Calibri"/>
            </a:endParaRPr>
          </a:p>
        </p:txBody>
      </p:sp>
      <p:sp>
        <p:nvSpPr>
          <p:cNvPr id="7" name="TextBox 6">
            <a:extLst>
              <a:ext uri="{FF2B5EF4-FFF2-40B4-BE49-F238E27FC236}">
                <a16:creationId xmlns:a16="http://schemas.microsoft.com/office/drawing/2014/main" id="{763781C5-DCDC-48DD-9F2A-AE3D1651B495}"/>
              </a:ext>
            </a:extLst>
          </p:cNvPr>
          <p:cNvSpPr txBox="1"/>
          <p:nvPr/>
        </p:nvSpPr>
        <p:spPr>
          <a:xfrm>
            <a:off x="10820400" y="645434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(Morin, 2020)​</a:t>
            </a:r>
            <a:r>
              <a:rPr lang="en-GB" sz="1600">
                <a:cs typeface="Calibri"/>
              </a:rPr>
              <a:t>​</a:t>
            </a:r>
          </a:p>
        </p:txBody>
      </p:sp>
    </p:spTree>
    <p:extLst>
      <p:ext uri="{BB962C8B-B14F-4D97-AF65-F5344CB8AC3E}">
        <p14:creationId xmlns:p14="http://schemas.microsoft.com/office/powerpoint/2010/main" val="2030786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F6CDC51-8D27-4BF4-AB33-7D5905E8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2">
            <a:extLst>
              <a:ext uri="{FF2B5EF4-FFF2-40B4-BE49-F238E27FC236}">
                <a16:creationId xmlns:a16="http://schemas.microsoft.com/office/drawing/2014/main" id="{24FB90F3-DFB9-42D4-B851-120249962A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546ECE30-0CF6-4F5A-B79B-08E947293A62}"/>
              </a:ext>
            </a:extLst>
          </p:cNvPr>
          <p:cNvSpPr>
            <a:spLocks noGrp="1"/>
          </p:cNvSpPr>
          <p:nvPr>
            <p:ph type="title"/>
          </p:nvPr>
        </p:nvSpPr>
        <p:spPr>
          <a:xfrm>
            <a:off x="268891" y="262667"/>
            <a:ext cx="6121335" cy="1013521"/>
          </a:xfrm>
        </p:spPr>
        <p:txBody>
          <a:bodyPr>
            <a:normAutofit/>
          </a:bodyPr>
          <a:lstStyle/>
          <a:p>
            <a:r>
              <a:rPr lang="en-GB" b="1">
                <a:solidFill>
                  <a:srgbClr val="000000"/>
                </a:solidFill>
                <a:latin typeface="Calibri"/>
                <a:cs typeface="Calibri Light"/>
              </a:rPr>
              <a:t>Emotional self-regulation</a:t>
            </a:r>
            <a:endParaRPr lang="en-GB" u="sng">
              <a:solidFill>
                <a:srgbClr val="000000"/>
              </a:solidFill>
              <a:latin typeface="Calibri"/>
              <a:cs typeface="Calibri Light" panose="020F0302020204030204"/>
            </a:endParaRPr>
          </a:p>
        </p:txBody>
      </p:sp>
      <p:sp>
        <p:nvSpPr>
          <p:cNvPr id="10" name="Freeform 60">
            <a:extLst>
              <a:ext uri="{FF2B5EF4-FFF2-40B4-BE49-F238E27FC236}">
                <a16:creationId xmlns:a16="http://schemas.microsoft.com/office/drawing/2014/main" id="{DF4CE22F-8463-44F2-BE50-65D9B503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8720" y="0"/>
            <a:ext cx="3762182" cy="2258435"/>
          </a:xfrm>
          <a:custGeom>
            <a:avLst/>
            <a:gdLst>
              <a:gd name="connsiteX0" fmla="*/ 39946 w 3960192"/>
              <a:gd name="connsiteY0" fmla="*/ 0 h 2377300"/>
              <a:gd name="connsiteX1" fmla="*/ 3920247 w 3960192"/>
              <a:gd name="connsiteY1" fmla="*/ 0 h 2377300"/>
              <a:gd name="connsiteX2" fmla="*/ 3949969 w 3960192"/>
              <a:gd name="connsiteY2" fmla="*/ 194751 h 2377300"/>
              <a:gd name="connsiteX3" fmla="*/ 3960192 w 3960192"/>
              <a:gd name="connsiteY3" fmla="*/ 397204 h 2377300"/>
              <a:gd name="connsiteX4" fmla="*/ 1980096 w 3960192"/>
              <a:gd name="connsiteY4" fmla="*/ 2377300 h 2377300"/>
              <a:gd name="connsiteX5" fmla="*/ 0 w 3960192"/>
              <a:gd name="connsiteY5" fmla="*/ 397204 h 2377300"/>
              <a:gd name="connsiteX6" fmla="*/ 10224 w 3960192"/>
              <a:gd name="connsiteY6" fmla="*/ 194751 h 237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377300">
                <a:moveTo>
                  <a:pt x="39946" y="0"/>
                </a:moveTo>
                <a:lnTo>
                  <a:pt x="3920247" y="0"/>
                </a:lnTo>
                <a:lnTo>
                  <a:pt x="3949969" y="194751"/>
                </a:lnTo>
                <a:cubicBezTo>
                  <a:pt x="3956729" y="261316"/>
                  <a:pt x="3960192" y="328856"/>
                  <a:pt x="3960192" y="397204"/>
                </a:cubicBezTo>
                <a:cubicBezTo>
                  <a:pt x="3960192" y="1490781"/>
                  <a:pt x="3073673" y="2377300"/>
                  <a:pt x="1980096" y="2377300"/>
                </a:cubicBezTo>
                <a:cubicBezTo>
                  <a:pt x="886519" y="2377300"/>
                  <a:pt x="0" y="1490781"/>
                  <a:pt x="0" y="397204"/>
                </a:cubicBezTo>
                <a:cubicBezTo>
                  <a:pt x="0" y="328856"/>
                  <a:pt x="3463" y="261316"/>
                  <a:pt x="10224" y="194751"/>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A picture containing person, indoor, object, young&#10;&#10;Description generated with very high confidence">
            <a:extLst>
              <a:ext uri="{FF2B5EF4-FFF2-40B4-BE49-F238E27FC236}">
                <a16:creationId xmlns:a16="http://schemas.microsoft.com/office/drawing/2014/main" id="{1A377EFE-CD14-41A2-812C-74E93A3898F7}"/>
              </a:ext>
            </a:extLst>
          </p:cNvPr>
          <p:cNvPicPr>
            <a:picLocks noChangeAspect="1"/>
          </p:cNvPicPr>
          <p:nvPr/>
        </p:nvPicPr>
        <p:blipFill>
          <a:blip r:embed="rId3"/>
          <a:stretch>
            <a:fillRect/>
          </a:stretch>
        </p:blipFill>
        <p:spPr>
          <a:xfrm>
            <a:off x="7281228" y="266436"/>
            <a:ext cx="2377166" cy="1366871"/>
          </a:xfrm>
          <a:prstGeom prst="rect">
            <a:avLst/>
          </a:prstGeom>
        </p:spPr>
      </p:pic>
      <p:sp>
        <p:nvSpPr>
          <p:cNvPr id="3" name="Content Placeholder 2">
            <a:extLst>
              <a:ext uri="{FF2B5EF4-FFF2-40B4-BE49-F238E27FC236}">
                <a16:creationId xmlns:a16="http://schemas.microsoft.com/office/drawing/2014/main" id="{3AC6BD52-03A6-4B65-ADEB-B06A7C10BE04}"/>
              </a:ext>
            </a:extLst>
          </p:cNvPr>
          <p:cNvSpPr>
            <a:spLocks noGrp="1"/>
          </p:cNvSpPr>
          <p:nvPr>
            <p:ph idx="1"/>
          </p:nvPr>
        </p:nvSpPr>
        <p:spPr>
          <a:xfrm>
            <a:off x="268890" y="1172814"/>
            <a:ext cx="6359461" cy="5782411"/>
          </a:xfrm>
        </p:spPr>
        <p:txBody>
          <a:bodyPr vert="horz" lIns="91440" tIns="45720" rIns="91440" bIns="45720" rtlCol="0" anchor="ctr">
            <a:noAutofit/>
          </a:bodyPr>
          <a:lstStyle/>
          <a:p>
            <a:pPr marL="0" indent="0">
              <a:buNone/>
            </a:pPr>
            <a:r>
              <a:rPr lang="en-GB">
                <a:solidFill>
                  <a:srgbClr val="000000"/>
                </a:solidFill>
                <a:ea typeface="+mn-lt"/>
                <a:cs typeface="+mn-lt"/>
              </a:rPr>
              <a:t>The ability to adjust behaviours in situations where emotions may be overstretched:</a:t>
            </a:r>
          </a:p>
          <a:p>
            <a:pPr marL="342900" indent="-342900"/>
            <a:r>
              <a:rPr lang="en-GB">
                <a:solidFill>
                  <a:srgbClr val="000000"/>
                </a:solidFill>
                <a:ea typeface="+mn-lt"/>
                <a:cs typeface="+mn-lt"/>
              </a:rPr>
              <a:t>Stress</a:t>
            </a:r>
          </a:p>
          <a:p>
            <a:pPr marL="342900" indent="-342900"/>
            <a:r>
              <a:rPr lang="en-GB">
                <a:solidFill>
                  <a:srgbClr val="000000"/>
                </a:solidFill>
                <a:ea typeface="+mn-lt"/>
                <a:cs typeface="+mn-lt"/>
              </a:rPr>
              <a:t>Anxiety</a:t>
            </a:r>
          </a:p>
          <a:p>
            <a:pPr marL="342900" indent="-342900"/>
            <a:r>
              <a:rPr lang="en-GB">
                <a:solidFill>
                  <a:srgbClr val="000000"/>
                </a:solidFill>
                <a:ea typeface="+mn-lt"/>
                <a:cs typeface="+mn-lt"/>
              </a:rPr>
              <a:t>Frustration</a:t>
            </a:r>
          </a:p>
          <a:p>
            <a:pPr marL="342900" indent="-342900"/>
            <a:r>
              <a:rPr lang="en-GB">
                <a:solidFill>
                  <a:srgbClr val="000000"/>
                </a:solidFill>
                <a:ea typeface="+mn-lt"/>
                <a:cs typeface="+mn-lt"/>
              </a:rPr>
              <a:t>Distress</a:t>
            </a:r>
          </a:p>
          <a:p>
            <a:pPr marL="342900" indent="-342900"/>
            <a:r>
              <a:rPr lang="en-GB">
                <a:solidFill>
                  <a:srgbClr val="000000"/>
                </a:solidFill>
                <a:ea typeface="+mn-lt"/>
                <a:cs typeface="+mn-lt"/>
              </a:rPr>
              <a:t>Nervousness</a:t>
            </a:r>
          </a:p>
          <a:p>
            <a:pPr marL="342900" indent="-342900"/>
            <a:r>
              <a:rPr lang="en-GB">
                <a:solidFill>
                  <a:srgbClr val="000000"/>
                </a:solidFill>
                <a:ea typeface="+mn-lt"/>
                <a:cs typeface="+mn-lt"/>
              </a:rPr>
              <a:t>Pain</a:t>
            </a:r>
          </a:p>
          <a:p>
            <a:pPr marL="342900" indent="-342900"/>
            <a:r>
              <a:rPr lang="en-GB">
                <a:solidFill>
                  <a:srgbClr val="000000"/>
                </a:solidFill>
                <a:ea typeface="+mn-lt"/>
                <a:cs typeface="+mn-lt"/>
              </a:rPr>
              <a:t>Anger</a:t>
            </a:r>
          </a:p>
          <a:p>
            <a:pPr marL="0" indent="0">
              <a:buNone/>
            </a:pPr>
            <a:endParaRPr lang="en-GB" sz="2400">
              <a:solidFill>
                <a:srgbClr val="000000"/>
              </a:solidFill>
              <a:ea typeface="+mn-lt"/>
              <a:cs typeface="+mn-lt"/>
            </a:endParaRPr>
          </a:p>
        </p:txBody>
      </p:sp>
      <p:sp>
        <p:nvSpPr>
          <p:cNvPr id="12" name="Freeform 67">
            <a:extLst>
              <a:ext uri="{FF2B5EF4-FFF2-40B4-BE49-F238E27FC236}">
                <a16:creationId xmlns:a16="http://schemas.microsoft.com/office/drawing/2014/main" id="{3FA1383B-2709-4E36-8FF8-7A73721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7503" y="3006774"/>
            <a:ext cx="4734497" cy="3851226"/>
          </a:xfrm>
          <a:custGeom>
            <a:avLst/>
            <a:gdLst>
              <a:gd name="connsiteX0" fmla="*/ 2718646 w 4647408"/>
              <a:gd name="connsiteY0" fmla="*/ 0 h 3780384"/>
              <a:gd name="connsiteX1" fmla="*/ 4641019 w 4647408"/>
              <a:gd name="connsiteY1" fmla="*/ 796273 h 3780384"/>
              <a:gd name="connsiteX2" fmla="*/ 4647408 w 4647408"/>
              <a:gd name="connsiteY2" fmla="*/ 803303 h 3780384"/>
              <a:gd name="connsiteX3" fmla="*/ 4647408 w 4647408"/>
              <a:gd name="connsiteY3" fmla="*/ 3780384 h 3780384"/>
              <a:gd name="connsiteX4" fmla="*/ 215340 w 4647408"/>
              <a:gd name="connsiteY4" fmla="*/ 3780384 h 3780384"/>
              <a:gd name="connsiteX5" fmla="*/ 213645 w 4647408"/>
              <a:gd name="connsiteY5" fmla="*/ 3776866 h 3780384"/>
              <a:gd name="connsiteX6" fmla="*/ 0 w 4647408"/>
              <a:gd name="connsiteY6" fmla="*/ 2718646 h 3780384"/>
              <a:gd name="connsiteX7" fmla="*/ 2718646 w 4647408"/>
              <a:gd name="connsiteY7" fmla="*/ 0 h 378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47408" h="3780384">
                <a:moveTo>
                  <a:pt x="2718646" y="0"/>
                </a:moveTo>
                <a:cubicBezTo>
                  <a:pt x="3469379" y="0"/>
                  <a:pt x="4149041" y="304295"/>
                  <a:pt x="4641019" y="796273"/>
                </a:cubicBezTo>
                <a:lnTo>
                  <a:pt x="4647408" y="803303"/>
                </a:lnTo>
                <a:lnTo>
                  <a:pt x="4647408" y="3780384"/>
                </a:lnTo>
                <a:lnTo>
                  <a:pt x="215340" y="3780384"/>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boy with his mouth open&#10;&#10;Description generated with high confidence">
            <a:extLst>
              <a:ext uri="{FF2B5EF4-FFF2-40B4-BE49-F238E27FC236}">
                <a16:creationId xmlns:a16="http://schemas.microsoft.com/office/drawing/2014/main" id="{A6E420B3-4F6A-4D28-B969-5D5A138EC63A}"/>
              </a:ext>
            </a:extLst>
          </p:cNvPr>
          <p:cNvPicPr>
            <a:picLocks noChangeAspect="1"/>
          </p:cNvPicPr>
          <p:nvPr/>
        </p:nvPicPr>
        <p:blipFill>
          <a:blip r:embed="rId4"/>
          <a:stretch>
            <a:fillRect/>
          </a:stretch>
        </p:blipFill>
        <p:spPr>
          <a:xfrm>
            <a:off x="9229165" y="3989614"/>
            <a:ext cx="1834671" cy="2548155"/>
          </a:xfrm>
          <a:prstGeom prst="rect">
            <a:avLst/>
          </a:prstGeom>
        </p:spPr>
      </p:pic>
      <p:sp>
        <p:nvSpPr>
          <p:cNvPr id="5" name="TextBox 4">
            <a:extLst>
              <a:ext uri="{FF2B5EF4-FFF2-40B4-BE49-F238E27FC236}">
                <a16:creationId xmlns:a16="http://schemas.microsoft.com/office/drawing/2014/main" id="{28E1E2BB-1FA5-43D2-8EDA-11760A3B794F}"/>
              </a:ext>
            </a:extLst>
          </p:cNvPr>
          <p:cNvSpPr txBox="1"/>
          <p:nvPr/>
        </p:nvSpPr>
        <p:spPr>
          <a:xfrm>
            <a:off x="9121346" y="651613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p>
        </p:txBody>
      </p:sp>
      <p:sp>
        <p:nvSpPr>
          <p:cNvPr id="7" name="TextBox 6">
            <a:extLst>
              <a:ext uri="{FF2B5EF4-FFF2-40B4-BE49-F238E27FC236}">
                <a16:creationId xmlns:a16="http://schemas.microsoft.com/office/drawing/2014/main" id="{404C2E2C-C9AC-4B7F-9B08-6EDAD217F661}"/>
              </a:ext>
            </a:extLst>
          </p:cNvPr>
          <p:cNvSpPr txBox="1"/>
          <p:nvPr/>
        </p:nvSpPr>
        <p:spPr>
          <a:xfrm>
            <a:off x="70021" y="6464642"/>
            <a:ext cx="564703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(Pepperdine Graduate School of Education &amp; Psychology, 2018)</a:t>
            </a:r>
          </a:p>
        </p:txBody>
      </p:sp>
    </p:spTree>
    <p:extLst>
      <p:ext uri="{BB962C8B-B14F-4D97-AF65-F5344CB8AC3E}">
        <p14:creationId xmlns:p14="http://schemas.microsoft.com/office/powerpoint/2010/main" val="30653929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DEE5C6BA-FE2A-4C38-8D88-E70C06E54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a:extLst>
              <a:ext uri="{FF2B5EF4-FFF2-40B4-BE49-F238E27FC236}">
                <a16:creationId xmlns:a16="http://schemas.microsoft.com/office/drawing/2014/main" id="{53E66F28-0926-4CFB-BDAB-646CAB184C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49" name="Freeform 60">
            <a:extLst>
              <a:ext uri="{FF2B5EF4-FFF2-40B4-BE49-F238E27FC236}">
                <a16:creationId xmlns:a16="http://schemas.microsoft.com/office/drawing/2014/main" id="{DE9FA85F-F0FB-4952-A05F-04CC67B18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3099" y="1"/>
            <a:ext cx="3960192" cy="2251543"/>
          </a:xfrm>
          <a:custGeom>
            <a:avLst/>
            <a:gdLst>
              <a:gd name="connsiteX0" fmla="*/ 20753 w 3960192"/>
              <a:gd name="connsiteY0" fmla="*/ 0 h 2251543"/>
              <a:gd name="connsiteX1" fmla="*/ 3939439 w 3960192"/>
              <a:gd name="connsiteY1" fmla="*/ 0 h 2251543"/>
              <a:gd name="connsiteX2" fmla="*/ 3949969 w 3960192"/>
              <a:gd name="connsiteY2" fmla="*/ 68994 h 2251543"/>
              <a:gd name="connsiteX3" fmla="*/ 3960192 w 3960192"/>
              <a:gd name="connsiteY3" fmla="*/ 271447 h 2251543"/>
              <a:gd name="connsiteX4" fmla="*/ 1980096 w 3960192"/>
              <a:gd name="connsiteY4" fmla="*/ 2251543 h 2251543"/>
              <a:gd name="connsiteX5" fmla="*/ 0 w 3960192"/>
              <a:gd name="connsiteY5" fmla="*/ 271447 h 2251543"/>
              <a:gd name="connsiteX6" fmla="*/ 10223 w 3960192"/>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251543">
                <a:moveTo>
                  <a:pt x="20753" y="0"/>
                </a:moveTo>
                <a:lnTo>
                  <a:pt x="3939439" y="0"/>
                </a:lnTo>
                <a:lnTo>
                  <a:pt x="3949969" y="68994"/>
                </a:lnTo>
                <a:cubicBezTo>
                  <a:pt x="3956729" y="135559"/>
                  <a:pt x="3960192" y="203099"/>
                  <a:pt x="3960192" y="271447"/>
                </a:cubicBezTo>
                <a:cubicBezTo>
                  <a:pt x="3960192" y="1365024"/>
                  <a:pt x="3073673" y="2251543"/>
                  <a:pt x="1980096" y="2251543"/>
                </a:cubicBezTo>
                <a:cubicBezTo>
                  <a:pt x="886519" y="2251543"/>
                  <a:pt x="0" y="1365024"/>
                  <a:pt x="0" y="271447"/>
                </a:cubicBezTo>
                <a:cubicBezTo>
                  <a:pt x="0" y="203099"/>
                  <a:pt x="3463" y="135559"/>
                  <a:pt x="10223" y="68994"/>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7461DC53-23C2-4530-95F0-2DA55B59757C}"/>
              </a:ext>
            </a:extLst>
          </p:cNvPr>
          <p:cNvPicPr>
            <a:picLocks noChangeAspect="1"/>
          </p:cNvPicPr>
          <p:nvPr/>
        </p:nvPicPr>
        <p:blipFill rotWithShape="1">
          <a:blip r:embed="rId3">
            <a:alphaModFix/>
          </a:blip>
          <a:srcRect t="11896" r="1" b="2210"/>
          <a:stretch/>
        </p:blipFill>
        <p:spPr>
          <a:xfrm>
            <a:off x="6632714" y="1"/>
            <a:ext cx="3674754" cy="2106932"/>
          </a:xfrm>
          <a:custGeom>
            <a:avLst/>
            <a:gdLst/>
            <a:ahLst/>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A4B50109-C857-42E6-9006-450825A04203}"/>
              </a:ext>
            </a:extLst>
          </p:cNvPr>
          <p:cNvSpPr>
            <a:spLocks noGrp="1"/>
          </p:cNvSpPr>
          <p:nvPr>
            <p:ph idx="1"/>
          </p:nvPr>
        </p:nvSpPr>
        <p:spPr>
          <a:xfrm>
            <a:off x="328422" y="3271208"/>
            <a:ext cx="6106418" cy="2994422"/>
          </a:xfrm>
        </p:spPr>
        <p:txBody>
          <a:bodyPr vert="horz" lIns="91440" tIns="45720" rIns="91440" bIns="45720" rtlCol="0" anchor="ctr">
            <a:noAutofit/>
          </a:bodyPr>
          <a:lstStyle/>
          <a:p>
            <a:pPr marL="0" indent="0">
              <a:buNone/>
            </a:pPr>
            <a:r>
              <a:rPr lang="en-GB" sz="2400" b="1">
                <a:solidFill>
                  <a:srgbClr val="000000"/>
                </a:solidFill>
                <a:cs typeface="Calibri"/>
              </a:rPr>
              <a:t>Disadvantages of insufficient emotional </a:t>
            </a:r>
            <a:endParaRPr lang="en-GB" sz="2400">
              <a:solidFill>
                <a:srgbClr val="000000"/>
              </a:solidFill>
              <a:cs typeface="Calibri"/>
            </a:endParaRPr>
          </a:p>
          <a:p>
            <a:pPr marL="0" indent="0">
              <a:buNone/>
            </a:pPr>
            <a:r>
              <a:rPr lang="en-GB" sz="2400" b="1">
                <a:solidFill>
                  <a:srgbClr val="000000"/>
                </a:solidFill>
                <a:cs typeface="Calibri"/>
              </a:rPr>
              <a:t>self-regulation:</a:t>
            </a:r>
            <a:r>
              <a:rPr lang="en-GB" sz="2400">
                <a:solidFill>
                  <a:srgbClr val="000000"/>
                </a:solidFill>
                <a:cs typeface="Calibri"/>
              </a:rPr>
              <a:t> </a:t>
            </a:r>
            <a:r>
              <a:rPr lang="en-US" sz="2400">
                <a:solidFill>
                  <a:srgbClr val="000000"/>
                </a:solidFill>
                <a:cs typeface="Calibri"/>
              </a:rPr>
              <a:t> </a:t>
            </a:r>
            <a:r>
              <a:rPr lang="en-GB" sz="2400">
                <a:solidFill>
                  <a:srgbClr val="000000"/>
                </a:solidFill>
                <a:cs typeface="Calibri"/>
              </a:rPr>
              <a:t> </a:t>
            </a:r>
            <a:endParaRPr lang="en-GB" sz="2400">
              <a:solidFill>
                <a:srgbClr val="000000"/>
              </a:solidFill>
              <a:ea typeface="+mn-lt"/>
              <a:cs typeface="+mn-lt"/>
            </a:endParaRPr>
          </a:p>
          <a:p>
            <a:r>
              <a:rPr lang="en-GB" sz="2400">
                <a:solidFill>
                  <a:srgbClr val="000000"/>
                </a:solidFill>
                <a:cs typeface="Calibri"/>
              </a:rPr>
              <a:t>Exaggerated responses to situations compared to other pupils </a:t>
            </a:r>
            <a:r>
              <a:rPr lang="en-US" sz="2400">
                <a:solidFill>
                  <a:srgbClr val="000000"/>
                </a:solidFill>
                <a:cs typeface="Calibri"/>
              </a:rPr>
              <a:t>  </a:t>
            </a:r>
            <a:endParaRPr lang="en-GB" sz="2400">
              <a:solidFill>
                <a:srgbClr val="000000"/>
              </a:solidFill>
              <a:ea typeface="+mn-lt"/>
              <a:cs typeface="+mn-lt"/>
            </a:endParaRPr>
          </a:p>
          <a:p>
            <a:r>
              <a:rPr lang="en-GB" sz="2400">
                <a:solidFill>
                  <a:srgbClr val="000000"/>
                </a:solidFill>
                <a:cs typeface="Calibri"/>
              </a:rPr>
              <a:t>Negative emotions </a:t>
            </a:r>
            <a:r>
              <a:rPr lang="en-US" sz="2400">
                <a:solidFill>
                  <a:srgbClr val="000000"/>
                </a:solidFill>
                <a:cs typeface="Calibri"/>
              </a:rPr>
              <a:t>  </a:t>
            </a:r>
            <a:endParaRPr lang="en-GB" sz="2400">
              <a:solidFill>
                <a:srgbClr val="000000"/>
              </a:solidFill>
              <a:ea typeface="+mn-lt"/>
              <a:cs typeface="+mn-lt"/>
            </a:endParaRPr>
          </a:p>
          <a:p>
            <a:r>
              <a:rPr lang="en-GB" sz="2400">
                <a:solidFill>
                  <a:srgbClr val="000000"/>
                </a:solidFill>
                <a:cs typeface="Calibri"/>
              </a:rPr>
              <a:t>Meltdowns </a:t>
            </a:r>
            <a:r>
              <a:rPr lang="en-US" sz="2400">
                <a:solidFill>
                  <a:srgbClr val="000000"/>
                </a:solidFill>
                <a:cs typeface="Calibri"/>
              </a:rPr>
              <a:t>  </a:t>
            </a:r>
            <a:endParaRPr lang="en-GB" sz="2400">
              <a:solidFill>
                <a:srgbClr val="000000"/>
              </a:solidFill>
              <a:cs typeface="Calibri"/>
            </a:endParaRPr>
          </a:p>
          <a:p>
            <a:r>
              <a:rPr lang="en-GB" sz="2400">
                <a:solidFill>
                  <a:srgbClr val="000000"/>
                </a:solidFill>
                <a:cs typeface="Calibri"/>
              </a:rPr>
              <a:t>Low self-esteems</a:t>
            </a:r>
          </a:p>
          <a:p>
            <a:r>
              <a:rPr lang="en-GB" sz="2400">
                <a:solidFill>
                  <a:srgbClr val="000000"/>
                </a:solidFill>
                <a:cs typeface="Calibri"/>
              </a:rPr>
              <a:t>Insecurities</a:t>
            </a:r>
            <a:endParaRPr lang="en-US" sz="2400">
              <a:solidFill>
                <a:srgbClr val="000000"/>
              </a:solidFill>
              <a:cs typeface="Calibri"/>
            </a:endParaRPr>
          </a:p>
        </p:txBody>
      </p:sp>
      <p:sp>
        <p:nvSpPr>
          <p:cNvPr id="51" name="Freeform 68">
            <a:extLst>
              <a:ext uri="{FF2B5EF4-FFF2-40B4-BE49-F238E27FC236}">
                <a16:creationId xmlns:a16="http://schemas.microsoft.com/office/drawing/2014/main" id="{FEBD362A-CC27-47D9-8FC3-A5E91BA0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5296" y="2922177"/>
            <a:ext cx="4956705" cy="3945299"/>
          </a:xfrm>
          <a:custGeom>
            <a:avLst/>
            <a:gdLst>
              <a:gd name="connsiteX0" fmla="*/ 2718646 w 4956705"/>
              <a:gd name="connsiteY0" fmla="*/ 0 h 3945299"/>
              <a:gd name="connsiteX1" fmla="*/ 4816486 w 4956705"/>
              <a:gd name="connsiteY1" fmla="*/ 989335 h 3945299"/>
              <a:gd name="connsiteX2" fmla="*/ 4956705 w 4956705"/>
              <a:gd name="connsiteY2" fmla="*/ 1176848 h 3945299"/>
              <a:gd name="connsiteX3" fmla="*/ 4956705 w 4956705"/>
              <a:gd name="connsiteY3" fmla="*/ 3945299 h 3945299"/>
              <a:gd name="connsiteX4" fmla="*/ 294783 w 4956705"/>
              <a:gd name="connsiteY4" fmla="*/ 3945299 h 3945299"/>
              <a:gd name="connsiteX5" fmla="*/ 213645 w 4956705"/>
              <a:gd name="connsiteY5" fmla="*/ 3776866 h 3945299"/>
              <a:gd name="connsiteX6" fmla="*/ 0 w 4956705"/>
              <a:gd name="connsiteY6" fmla="*/ 2718646 h 3945299"/>
              <a:gd name="connsiteX7" fmla="*/ 2718646 w 4956705"/>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6705" h="3945299">
                <a:moveTo>
                  <a:pt x="2718646" y="0"/>
                </a:moveTo>
                <a:cubicBezTo>
                  <a:pt x="3563221" y="0"/>
                  <a:pt x="4317846" y="385123"/>
                  <a:pt x="4816486" y="989335"/>
                </a:cubicBezTo>
                <a:lnTo>
                  <a:pt x="4956705" y="1176848"/>
                </a:lnTo>
                <a:lnTo>
                  <a:pt x="4956705" y="3945299"/>
                </a:lnTo>
                <a:lnTo>
                  <a:pt x="294783" y="3945299"/>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A picture containing indoor, person, cat, looking&#10;&#10;Description generated with very high confidence">
            <a:extLst>
              <a:ext uri="{FF2B5EF4-FFF2-40B4-BE49-F238E27FC236}">
                <a16:creationId xmlns:a16="http://schemas.microsoft.com/office/drawing/2014/main" id="{E9926DA9-F5CE-44B4-9E51-C88322BEB988}"/>
              </a:ext>
            </a:extLst>
          </p:cNvPr>
          <p:cNvPicPr>
            <a:picLocks noChangeAspect="1"/>
          </p:cNvPicPr>
          <p:nvPr/>
        </p:nvPicPr>
        <p:blipFill rotWithShape="1">
          <a:blip r:embed="rId4">
            <a:alphaModFix/>
          </a:blip>
          <a:srcRect r="15135" b="1"/>
          <a:stretch/>
        </p:blipFill>
        <p:spPr>
          <a:xfrm>
            <a:off x="7399326" y="3086207"/>
            <a:ext cx="4792674" cy="3781268"/>
          </a:xfrm>
          <a:custGeom>
            <a:avLst/>
            <a:gdLst/>
            <a:ahLst/>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5" name="TextBox 4">
            <a:extLst>
              <a:ext uri="{FF2B5EF4-FFF2-40B4-BE49-F238E27FC236}">
                <a16:creationId xmlns:a16="http://schemas.microsoft.com/office/drawing/2014/main" id="{B21AAB10-3CED-439E-86AA-AFD0AC8FD83D}"/>
              </a:ext>
            </a:extLst>
          </p:cNvPr>
          <p:cNvSpPr txBox="1"/>
          <p:nvPr/>
        </p:nvSpPr>
        <p:spPr>
          <a:xfrm>
            <a:off x="8956589" y="652642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endParaRPr lang="en-GB" sz="1600"/>
          </a:p>
        </p:txBody>
      </p:sp>
      <p:sp>
        <p:nvSpPr>
          <p:cNvPr id="7" name="TextBox 6">
            <a:extLst>
              <a:ext uri="{FF2B5EF4-FFF2-40B4-BE49-F238E27FC236}">
                <a16:creationId xmlns:a16="http://schemas.microsoft.com/office/drawing/2014/main" id="{6806C513-B63C-4F07-BFB6-BC1EB231034E}"/>
              </a:ext>
            </a:extLst>
          </p:cNvPr>
          <p:cNvSpPr txBox="1"/>
          <p:nvPr/>
        </p:nvSpPr>
        <p:spPr>
          <a:xfrm>
            <a:off x="70022" y="6444049"/>
            <a:ext cx="616190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(Pepperdine Graduate School of Education &amp; Psychology, 2018)</a:t>
            </a:r>
            <a:r>
              <a:rPr lang="en-GB" sz="1600">
                <a:cs typeface="Calibri"/>
              </a:rPr>
              <a:t>​</a:t>
            </a:r>
          </a:p>
        </p:txBody>
      </p:sp>
      <p:sp>
        <p:nvSpPr>
          <p:cNvPr id="10" name="TextBox 9">
            <a:extLst>
              <a:ext uri="{FF2B5EF4-FFF2-40B4-BE49-F238E27FC236}">
                <a16:creationId xmlns:a16="http://schemas.microsoft.com/office/drawing/2014/main" id="{138D271D-A83C-4C76-A44F-F5D60101B85B}"/>
              </a:ext>
            </a:extLst>
          </p:cNvPr>
          <p:cNvSpPr txBox="1"/>
          <p:nvPr/>
        </p:nvSpPr>
        <p:spPr>
          <a:xfrm>
            <a:off x="327454" y="234778"/>
            <a:ext cx="600744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Segoe UI"/>
              </a:rPr>
              <a:t>Advantages of emotional self-regulation skills: </a:t>
            </a:r>
            <a:r>
              <a:rPr lang="en-US" sz="2400">
                <a:cs typeface="Segoe UI"/>
              </a:rPr>
              <a:t> </a:t>
            </a:r>
            <a:r>
              <a:rPr lang="en-GB" sz="2400">
                <a:cs typeface="Segoe UI"/>
              </a:rPr>
              <a:t> ​</a:t>
            </a:r>
          </a:p>
          <a:p>
            <a:pPr>
              <a:buChar char="•"/>
            </a:pPr>
            <a:r>
              <a:rPr lang="en-GB" sz="2400">
                <a:cs typeface="Arial"/>
              </a:rPr>
              <a:t>Regulates emotional behaviour </a:t>
            </a:r>
            <a:r>
              <a:rPr lang="en-US" sz="2400">
                <a:cs typeface="Arial"/>
              </a:rPr>
              <a:t>  </a:t>
            </a:r>
            <a:r>
              <a:rPr lang="en-GB" sz="2400">
                <a:cs typeface="Arial"/>
              </a:rPr>
              <a:t>​</a:t>
            </a:r>
          </a:p>
          <a:p>
            <a:pPr>
              <a:buChar char="•"/>
            </a:pPr>
            <a:r>
              <a:rPr lang="en-GB" sz="2400">
                <a:cs typeface="Arial"/>
              </a:rPr>
              <a:t>Reduces anxiety </a:t>
            </a:r>
            <a:r>
              <a:rPr lang="en-US" sz="2400">
                <a:cs typeface="Arial"/>
              </a:rPr>
              <a:t>  </a:t>
            </a:r>
            <a:r>
              <a:rPr lang="en-GB" sz="2400">
                <a:cs typeface="Arial"/>
              </a:rPr>
              <a:t>​</a:t>
            </a:r>
          </a:p>
          <a:p>
            <a:pPr>
              <a:buChar char="•"/>
            </a:pPr>
            <a:r>
              <a:rPr lang="en-GB" sz="2400">
                <a:cs typeface="Arial"/>
              </a:rPr>
              <a:t>Considers consequences to reactions </a:t>
            </a:r>
            <a:r>
              <a:rPr lang="en-US" sz="2400">
                <a:cs typeface="Arial"/>
              </a:rPr>
              <a:t>  </a:t>
            </a:r>
            <a:r>
              <a:rPr lang="en-GB" sz="2400">
                <a:cs typeface="Arial"/>
              </a:rPr>
              <a:t>​</a:t>
            </a:r>
          </a:p>
          <a:p>
            <a:pPr>
              <a:buChar char="•"/>
            </a:pPr>
            <a:r>
              <a:rPr lang="en-GB" sz="2400">
                <a:cs typeface="Arial"/>
              </a:rPr>
              <a:t>Allows the application of coping strategies  </a:t>
            </a:r>
            <a:r>
              <a:rPr lang="en-US" sz="2400">
                <a:cs typeface="Arial"/>
              </a:rPr>
              <a:t>  </a:t>
            </a:r>
            <a:r>
              <a:rPr lang="en-GB" sz="2400">
                <a:cs typeface="Arial"/>
              </a:rPr>
              <a:t>​</a:t>
            </a:r>
          </a:p>
          <a:p>
            <a:pPr>
              <a:buChar char="•"/>
            </a:pPr>
            <a:r>
              <a:rPr lang="en-GB" sz="2400">
                <a:cs typeface="Arial"/>
              </a:rPr>
              <a:t>Helps achieve realistic goals</a:t>
            </a:r>
          </a:p>
        </p:txBody>
      </p:sp>
    </p:spTree>
    <p:extLst>
      <p:ext uri="{BB962C8B-B14F-4D97-AF65-F5344CB8AC3E}">
        <p14:creationId xmlns:p14="http://schemas.microsoft.com/office/powerpoint/2010/main" val="1130060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hildrens Course Ages 4-11 - Tamara Yoga on FindYoga">
            <a:extLst>
              <a:ext uri="{FF2B5EF4-FFF2-40B4-BE49-F238E27FC236}">
                <a16:creationId xmlns:a16="http://schemas.microsoft.com/office/drawing/2014/main" id="{192DAB37-233F-47D7-BF70-CE362445DAA7}"/>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429349" y="2216963"/>
            <a:ext cx="3661831" cy="2444272"/>
          </a:xfrm>
          <a:prstGeom prst="rect">
            <a:avLst/>
          </a:prstGeom>
          <a:noFill/>
        </p:spPr>
      </p:pic>
      <p:sp>
        <p:nvSpPr>
          <p:cNvPr id="6" name="Title 5">
            <a:extLst>
              <a:ext uri="{FF2B5EF4-FFF2-40B4-BE49-F238E27FC236}">
                <a16:creationId xmlns:a16="http://schemas.microsoft.com/office/drawing/2014/main" id="{0DC66EA8-9FB8-4203-9578-86302E5D7AC2}"/>
              </a:ext>
            </a:extLst>
          </p:cNvPr>
          <p:cNvSpPr>
            <a:spLocks noGrp="1"/>
          </p:cNvSpPr>
          <p:nvPr>
            <p:ph type="title"/>
          </p:nvPr>
        </p:nvSpPr>
        <p:spPr>
          <a:xfrm>
            <a:off x="5780902" y="241558"/>
            <a:ext cx="2648466" cy="1346157"/>
          </a:xfrm>
        </p:spPr>
        <p:txBody>
          <a:bodyPr/>
          <a:lstStyle/>
          <a:p>
            <a:r>
              <a:rPr lang="en-GB" b="1">
                <a:latin typeface="Calibri"/>
                <a:cs typeface="Calibri Light"/>
              </a:rPr>
              <a:t>Yoga</a:t>
            </a:r>
            <a:endParaRPr lang="en-GB" b="1">
              <a:latin typeface="Calibri"/>
            </a:endParaRPr>
          </a:p>
        </p:txBody>
      </p:sp>
      <p:sp>
        <p:nvSpPr>
          <p:cNvPr id="13" name="Content Placeholder 12">
            <a:extLst>
              <a:ext uri="{FF2B5EF4-FFF2-40B4-BE49-F238E27FC236}">
                <a16:creationId xmlns:a16="http://schemas.microsoft.com/office/drawing/2014/main" id="{92A82B17-8287-429A-A43E-AF9E9B7BCB84}"/>
              </a:ext>
            </a:extLst>
          </p:cNvPr>
          <p:cNvSpPr>
            <a:spLocks noGrp="1"/>
          </p:cNvSpPr>
          <p:nvPr>
            <p:ph idx="1"/>
          </p:nvPr>
        </p:nvSpPr>
        <p:spPr>
          <a:xfrm>
            <a:off x="5780902" y="1671167"/>
            <a:ext cx="5675871" cy="3826177"/>
          </a:xfrm>
        </p:spPr>
        <p:txBody>
          <a:bodyPr vert="horz" lIns="91440" tIns="45720" rIns="91440" bIns="45720" rtlCol="0" anchor="t">
            <a:normAutofit fontScale="92500" lnSpcReduction="20000"/>
          </a:bodyPr>
          <a:lstStyle/>
          <a:p>
            <a:r>
              <a:rPr lang="en-GB">
                <a:cs typeface="Calibri"/>
              </a:rPr>
              <a:t>Develops sensory and bodily awareness</a:t>
            </a:r>
            <a:endParaRPr lang="en-GB">
              <a:ea typeface="+mn-lt"/>
              <a:cs typeface="+mn-lt"/>
            </a:endParaRPr>
          </a:p>
          <a:p>
            <a:r>
              <a:rPr lang="en-GB">
                <a:cs typeface="Calibri"/>
              </a:rPr>
              <a:t>Calms and energises the body</a:t>
            </a:r>
            <a:endParaRPr lang="en-GB">
              <a:ea typeface="+mn-lt"/>
              <a:cs typeface="+mn-lt"/>
            </a:endParaRPr>
          </a:p>
          <a:p>
            <a:r>
              <a:rPr lang="en-GB">
                <a:cs typeface="Calibri"/>
              </a:rPr>
              <a:t>Increases self-regulation</a:t>
            </a:r>
            <a:endParaRPr lang="en-GB">
              <a:ea typeface="+mn-lt"/>
              <a:cs typeface="+mn-lt"/>
            </a:endParaRPr>
          </a:p>
          <a:p>
            <a:pPr>
              <a:buFont typeface="Arial,Sans-Serif" panose="020B0604020202020204" pitchFamily="34" charset="0"/>
            </a:pPr>
            <a:r>
              <a:rPr lang="en-GB">
                <a:cs typeface="Calibri"/>
              </a:rPr>
              <a:t>Promote social interaction</a:t>
            </a:r>
            <a:endParaRPr lang="en-GB">
              <a:ea typeface="+mn-lt"/>
              <a:cs typeface="+mn-lt"/>
            </a:endParaRPr>
          </a:p>
          <a:p>
            <a:pPr>
              <a:buFont typeface="Arial,Sans-Serif" panose="020B0604020202020204" pitchFamily="34" charset="0"/>
            </a:pPr>
            <a:r>
              <a:rPr lang="en-GB">
                <a:cs typeface="Calibri"/>
              </a:rPr>
              <a:t>Enhances speech, language and motor development</a:t>
            </a:r>
            <a:endParaRPr lang="en-GB">
              <a:ea typeface="+mn-lt"/>
              <a:cs typeface="+mn-lt"/>
            </a:endParaRPr>
          </a:p>
          <a:p>
            <a:pPr>
              <a:buFont typeface="Arial,Sans-Serif" panose="020B0604020202020204" pitchFamily="34" charset="0"/>
            </a:pPr>
            <a:r>
              <a:rPr lang="en-GB">
                <a:ea typeface="+mn-lt"/>
                <a:cs typeface="+mn-lt"/>
              </a:rPr>
              <a:t>Reduces</a:t>
            </a:r>
            <a:r>
              <a:rPr lang="en-GB">
                <a:cs typeface="Calibri"/>
              </a:rPr>
              <a:t> anxiety levels</a:t>
            </a:r>
            <a:endParaRPr lang="en-GB">
              <a:ea typeface="+mn-lt"/>
              <a:cs typeface="+mn-lt"/>
            </a:endParaRPr>
          </a:p>
          <a:p>
            <a:pPr>
              <a:buFont typeface="Arial,Sans-Serif" panose="020B0604020202020204" pitchFamily="34" charset="0"/>
            </a:pPr>
            <a:r>
              <a:rPr lang="en-GB">
                <a:cs typeface="Calibri"/>
              </a:rPr>
              <a:t>Promotes independence</a:t>
            </a:r>
            <a:endParaRPr lang="en-US">
              <a:ea typeface="+mn-lt"/>
              <a:cs typeface="+mn-lt"/>
            </a:endParaRPr>
          </a:p>
          <a:p>
            <a:pPr>
              <a:buFont typeface="Arial,Sans-Serif" panose="020B0604020202020204" pitchFamily="34" charset="0"/>
            </a:pPr>
            <a:r>
              <a:rPr lang="en-GB">
                <a:cs typeface="Calibri"/>
              </a:rPr>
              <a:t>Improves self-esteem</a:t>
            </a:r>
            <a:endParaRPr lang="en-GB">
              <a:ea typeface="+mn-lt"/>
              <a:cs typeface="+mn-lt"/>
            </a:endParaRPr>
          </a:p>
          <a:p>
            <a:pPr marL="0" indent="0">
              <a:buNone/>
            </a:pPr>
            <a:endParaRPr lang="en-GB">
              <a:ea typeface="+mn-lt"/>
              <a:cs typeface="+mn-lt"/>
            </a:endParaRPr>
          </a:p>
        </p:txBody>
      </p:sp>
      <p:sp>
        <p:nvSpPr>
          <p:cNvPr id="15" name="TextBox 14">
            <a:extLst>
              <a:ext uri="{FF2B5EF4-FFF2-40B4-BE49-F238E27FC236}">
                <a16:creationId xmlns:a16="http://schemas.microsoft.com/office/drawing/2014/main" id="{85155F83-6F18-4141-AF41-49A4F36E701A}"/>
              </a:ext>
            </a:extLst>
          </p:cNvPr>
          <p:cNvSpPr txBox="1"/>
          <p:nvPr/>
        </p:nvSpPr>
        <p:spPr>
          <a:xfrm>
            <a:off x="5362833" y="5609966"/>
            <a:ext cx="72534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ea typeface="+mn-lt"/>
                <a:cs typeface="+mn-lt"/>
                <a:hlinkClick r:id="rId4"/>
              </a:rPr>
              <a:t>https</a:t>
            </a:r>
            <a:r>
              <a:rPr lang="en-GB" sz="2400">
                <a:hlinkClick r:id="rId4"/>
              </a:rPr>
              <a:t>://www.youtube.com/watch?v=nVUF5fNGl0U</a:t>
            </a:r>
            <a:endParaRPr lang="en-US" sz="2400"/>
          </a:p>
        </p:txBody>
      </p:sp>
      <p:sp>
        <p:nvSpPr>
          <p:cNvPr id="2" name="TextBox 1">
            <a:extLst>
              <a:ext uri="{FF2B5EF4-FFF2-40B4-BE49-F238E27FC236}">
                <a16:creationId xmlns:a16="http://schemas.microsoft.com/office/drawing/2014/main" id="{1B809557-65AB-44CE-A219-4C3A2542036E}"/>
              </a:ext>
            </a:extLst>
          </p:cNvPr>
          <p:cNvSpPr txBox="1"/>
          <p:nvPr/>
        </p:nvSpPr>
        <p:spPr>
          <a:xfrm>
            <a:off x="1439562" y="6444049"/>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r>
              <a:rPr lang="en-GB" sz="1600">
                <a:cs typeface="Calibri"/>
              </a:rPr>
              <a:t>​</a:t>
            </a:r>
            <a:endParaRPr lang="en-GB" sz="1600"/>
          </a:p>
        </p:txBody>
      </p:sp>
      <p:sp>
        <p:nvSpPr>
          <p:cNvPr id="3" name="TextBox 2">
            <a:extLst>
              <a:ext uri="{FF2B5EF4-FFF2-40B4-BE49-F238E27FC236}">
                <a16:creationId xmlns:a16="http://schemas.microsoft.com/office/drawing/2014/main" id="{8864FA6D-18C8-48F5-978D-ABEA4F265D47}"/>
              </a:ext>
            </a:extLst>
          </p:cNvPr>
          <p:cNvSpPr txBox="1"/>
          <p:nvPr/>
        </p:nvSpPr>
        <p:spPr>
          <a:xfrm>
            <a:off x="10233454" y="6444047"/>
            <a:ext cx="225922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(Good Health, 2018)</a:t>
            </a:r>
          </a:p>
        </p:txBody>
      </p:sp>
    </p:spTree>
    <p:extLst>
      <p:ext uri="{BB962C8B-B14F-4D97-AF65-F5344CB8AC3E}">
        <p14:creationId xmlns:p14="http://schemas.microsoft.com/office/powerpoint/2010/main" val="6947309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F2E34-6A57-4B11-B9AF-278E799CEB14}"/>
              </a:ext>
            </a:extLst>
          </p:cNvPr>
          <p:cNvSpPr>
            <a:spLocks noGrp="1"/>
          </p:cNvSpPr>
          <p:nvPr>
            <p:ph type="title"/>
          </p:nvPr>
        </p:nvSpPr>
        <p:spPr/>
        <p:txBody>
          <a:bodyPr/>
          <a:lstStyle/>
          <a:p>
            <a:r>
              <a:rPr lang="en-GB" b="1">
                <a:latin typeface="Calibri"/>
                <a:cs typeface="Calibri Light"/>
              </a:rPr>
              <a:t>Obsessions, Routines or Repetitive Behaviours</a:t>
            </a:r>
            <a:r>
              <a:rPr lang="en-GB">
                <a:cs typeface="Calibri Light"/>
              </a:rPr>
              <a:t> </a:t>
            </a:r>
            <a:endParaRPr lang="en-GB"/>
          </a:p>
        </p:txBody>
      </p:sp>
      <p:sp>
        <p:nvSpPr>
          <p:cNvPr id="3" name="Content Placeholder 2">
            <a:extLst>
              <a:ext uri="{FF2B5EF4-FFF2-40B4-BE49-F238E27FC236}">
                <a16:creationId xmlns:a16="http://schemas.microsoft.com/office/drawing/2014/main" id="{04785DA7-D9B0-40C1-873C-6C39A2293BE1}"/>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If they do not restrict the child's learning, are safe and not causing them or their peers any distress or inconvenience, intervention may not be necessary. </a:t>
            </a:r>
          </a:p>
          <a:p>
            <a:pPr marL="0" indent="0">
              <a:buNone/>
            </a:pPr>
            <a:r>
              <a:rPr lang="en-GB">
                <a:ea typeface="+mn-lt"/>
                <a:cs typeface="+mn-lt"/>
              </a:rPr>
              <a:t>However, if causing problems, support to modify or reduce their reliance may be required.</a:t>
            </a:r>
          </a:p>
          <a:p>
            <a:pPr marL="0" indent="0">
              <a:buNone/>
            </a:pPr>
            <a:r>
              <a:rPr lang="en-GB">
                <a:cs typeface="Calibri"/>
              </a:rPr>
              <a:t>Identify its purpose and triggers and record the</a:t>
            </a:r>
            <a:r>
              <a:rPr lang="en-GB">
                <a:ea typeface="+mn-lt"/>
                <a:cs typeface="+mn-lt"/>
              </a:rPr>
              <a:t> specific details over a set period: date, time, place; what happened before, during and after; how the child was feeling; how the other children reacted. </a:t>
            </a:r>
          </a:p>
          <a:p>
            <a:pPr marL="0" indent="0">
              <a:buNone/>
            </a:pPr>
            <a:r>
              <a:rPr lang="en-GB">
                <a:ea typeface="+mn-lt"/>
                <a:cs typeface="+mn-lt"/>
              </a:rPr>
              <a:t>Contemplate if any changes have taken place to the child's routine or environment that may have affected their behaviour.</a:t>
            </a:r>
            <a:endParaRPr lang="en-GB">
              <a:cs typeface="Calibri"/>
            </a:endParaRPr>
          </a:p>
        </p:txBody>
      </p:sp>
      <p:sp>
        <p:nvSpPr>
          <p:cNvPr id="4" name="TextBox 3">
            <a:extLst>
              <a:ext uri="{FF2B5EF4-FFF2-40B4-BE49-F238E27FC236}">
                <a16:creationId xmlns:a16="http://schemas.microsoft.com/office/drawing/2014/main" id="{8A362CC6-6EA6-4631-AA4C-EF1F2C1EF381}"/>
              </a:ext>
            </a:extLst>
          </p:cNvPr>
          <p:cNvSpPr txBox="1"/>
          <p:nvPr/>
        </p:nvSpPr>
        <p:spPr>
          <a:xfrm>
            <a:off x="10995454" y="6433751"/>
            <a:ext cx="128098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(NAS, 2020)</a:t>
            </a:r>
          </a:p>
        </p:txBody>
      </p:sp>
    </p:spTree>
    <p:extLst>
      <p:ext uri="{BB962C8B-B14F-4D97-AF65-F5344CB8AC3E}">
        <p14:creationId xmlns:p14="http://schemas.microsoft.com/office/powerpoint/2010/main" val="19399462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E290D1-D288-484B-9E39-45CBA36B9310}"/>
              </a:ext>
            </a:extLst>
          </p:cNvPr>
          <p:cNvSpPr>
            <a:spLocks noGrp="1"/>
          </p:cNvSpPr>
          <p:nvPr>
            <p:ph type="title"/>
          </p:nvPr>
        </p:nvSpPr>
        <p:spPr>
          <a:xfrm>
            <a:off x="5736918" y="231455"/>
            <a:ext cx="4977976" cy="632520"/>
          </a:xfrm>
        </p:spPr>
        <p:txBody>
          <a:bodyPr>
            <a:noAutofit/>
          </a:bodyPr>
          <a:lstStyle/>
          <a:p>
            <a:r>
              <a:rPr lang="en-GB" b="1">
                <a:solidFill>
                  <a:srgbClr val="000000"/>
                </a:solidFill>
                <a:latin typeface="Calibri"/>
                <a:cs typeface="Calibri Light"/>
              </a:rPr>
              <a:t>Specific Interests</a:t>
            </a:r>
            <a:endParaRPr lang="en-GB" b="1">
              <a:solidFill>
                <a:srgbClr val="000000"/>
              </a:solidFill>
              <a:latin typeface="Calibri"/>
              <a:cs typeface="Calibri"/>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person, photo, woman, holding&#10;&#10;Description generated with very high confidence">
            <a:extLst>
              <a:ext uri="{FF2B5EF4-FFF2-40B4-BE49-F238E27FC236}">
                <a16:creationId xmlns:a16="http://schemas.microsoft.com/office/drawing/2014/main" id="{12604900-FBFB-46C8-98E4-0D0C2DFC358E}"/>
              </a:ext>
            </a:extLst>
          </p:cNvPr>
          <p:cNvPicPr>
            <a:picLocks noChangeAspect="1"/>
          </p:cNvPicPr>
          <p:nvPr/>
        </p:nvPicPr>
        <p:blipFill>
          <a:blip r:embed="rId3"/>
          <a:stretch>
            <a:fillRect/>
          </a:stretch>
        </p:blipFill>
        <p:spPr>
          <a:xfrm>
            <a:off x="429349" y="2203232"/>
            <a:ext cx="3661831" cy="2471735"/>
          </a:xfrm>
          <a:prstGeom prst="rect">
            <a:avLst/>
          </a:prstGeom>
        </p:spPr>
      </p:pic>
      <p:sp>
        <p:nvSpPr>
          <p:cNvPr id="3" name="Content Placeholder 2">
            <a:extLst>
              <a:ext uri="{FF2B5EF4-FFF2-40B4-BE49-F238E27FC236}">
                <a16:creationId xmlns:a16="http://schemas.microsoft.com/office/drawing/2014/main" id="{9A8B5292-31E3-4FEA-85F1-37FFF95C2036}"/>
              </a:ext>
            </a:extLst>
          </p:cNvPr>
          <p:cNvSpPr>
            <a:spLocks noGrp="1"/>
          </p:cNvSpPr>
          <p:nvPr>
            <p:ph idx="1"/>
          </p:nvPr>
        </p:nvSpPr>
        <p:spPr>
          <a:xfrm>
            <a:off x="5733386" y="976519"/>
            <a:ext cx="6132484" cy="4675132"/>
          </a:xfrm>
        </p:spPr>
        <p:txBody>
          <a:bodyPr vert="horz" lIns="91440" tIns="45720" rIns="91440" bIns="45720" rtlCol="0" anchor="ctr">
            <a:noAutofit/>
          </a:bodyPr>
          <a:lstStyle/>
          <a:p>
            <a:pPr marL="0" indent="0">
              <a:buNone/>
            </a:pPr>
            <a:endParaRPr lang="en-GB" sz="1300" b="1">
              <a:solidFill>
                <a:srgbClr val="000000"/>
              </a:solidFill>
            </a:endParaRPr>
          </a:p>
          <a:p>
            <a:pPr marL="0" indent="0">
              <a:buNone/>
            </a:pPr>
            <a:endParaRPr lang="en-GB" sz="1300" b="1">
              <a:solidFill>
                <a:srgbClr val="000000"/>
              </a:solidFill>
            </a:endParaRPr>
          </a:p>
          <a:p>
            <a:pPr marL="0" indent="0">
              <a:buNone/>
            </a:pPr>
            <a:endParaRPr lang="en-GB" b="1">
              <a:solidFill>
                <a:srgbClr val="000000"/>
              </a:solidFill>
            </a:endParaRPr>
          </a:p>
          <a:p>
            <a:pPr marL="0" indent="0">
              <a:buNone/>
            </a:pPr>
            <a:endParaRPr lang="en-GB" b="1">
              <a:solidFill>
                <a:srgbClr val="000000"/>
              </a:solidFill>
            </a:endParaRPr>
          </a:p>
          <a:p>
            <a:pPr marL="0" indent="0">
              <a:buNone/>
            </a:pPr>
            <a:r>
              <a:rPr lang="en-GB" b="1">
                <a:solidFill>
                  <a:srgbClr val="000000"/>
                </a:solidFill>
              </a:rPr>
              <a:t>Advantages:</a:t>
            </a:r>
            <a:endParaRPr lang="en-GB" b="1">
              <a:solidFill>
                <a:srgbClr val="000000"/>
              </a:solidFill>
              <a:cs typeface="Calibri"/>
            </a:endParaRPr>
          </a:p>
          <a:p>
            <a:pPr>
              <a:buFont typeface="Arial"/>
              <a:buChar char="•"/>
            </a:pPr>
            <a:r>
              <a:rPr lang="en-GB">
                <a:solidFill>
                  <a:srgbClr val="000000"/>
                </a:solidFill>
                <a:ea typeface="+mn-lt"/>
                <a:cs typeface="+mn-lt"/>
              </a:rPr>
              <a:t>Help engage</a:t>
            </a:r>
          </a:p>
          <a:p>
            <a:pPr>
              <a:buFont typeface="Arial"/>
              <a:buChar char="•"/>
            </a:pPr>
            <a:r>
              <a:rPr lang="en-GB">
                <a:solidFill>
                  <a:srgbClr val="000000"/>
                </a:solidFill>
                <a:ea typeface="+mn-lt"/>
                <a:cs typeface="+mn-lt"/>
              </a:rPr>
              <a:t>Support learning</a:t>
            </a:r>
          </a:p>
          <a:p>
            <a:pPr>
              <a:buFont typeface="Arial"/>
              <a:buChar char="•"/>
            </a:pPr>
            <a:endParaRPr lang="en-GB">
              <a:solidFill>
                <a:srgbClr val="000000"/>
              </a:solidFill>
              <a:ea typeface="+mn-lt"/>
              <a:cs typeface="+mn-lt"/>
            </a:endParaRPr>
          </a:p>
          <a:p>
            <a:pPr marL="0" indent="0">
              <a:buNone/>
            </a:pPr>
            <a:r>
              <a:rPr lang="en-GB" b="1">
                <a:solidFill>
                  <a:srgbClr val="000000"/>
                </a:solidFill>
              </a:rPr>
              <a:t>Disadvantages:</a:t>
            </a:r>
            <a:endParaRPr lang="en-GB" b="1">
              <a:solidFill>
                <a:srgbClr val="000000"/>
              </a:solidFill>
              <a:cs typeface="Calibri" panose="020F0502020204030204"/>
            </a:endParaRPr>
          </a:p>
          <a:p>
            <a:r>
              <a:rPr lang="en-GB">
                <a:solidFill>
                  <a:srgbClr val="000000"/>
                </a:solidFill>
              </a:rPr>
              <a:t>Intense</a:t>
            </a:r>
            <a:endParaRPr lang="en-GB">
              <a:solidFill>
                <a:srgbClr val="000000"/>
              </a:solidFill>
              <a:cs typeface="Calibri"/>
            </a:endParaRPr>
          </a:p>
          <a:p>
            <a:r>
              <a:rPr lang="en-GB">
                <a:solidFill>
                  <a:srgbClr val="000000"/>
                </a:solidFill>
                <a:ea typeface="+mn-lt"/>
                <a:cs typeface="+mn-lt"/>
              </a:rPr>
              <a:t>Obsessive</a:t>
            </a:r>
          </a:p>
          <a:p>
            <a:r>
              <a:rPr lang="en-GB">
                <a:solidFill>
                  <a:srgbClr val="000000"/>
                </a:solidFill>
                <a:ea typeface="+mn-lt"/>
                <a:cs typeface="+mn-lt"/>
              </a:rPr>
              <a:t>Repetative</a:t>
            </a:r>
          </a:p>
          <a:p>
            <a:endParaRPr lang="en-GB">
              <a:solidFill>
                <a:srgbClr val="000000"/>
              </a:solidFill>
              <a:ea typeface="+mn-lt"/>
              <a:cs typeface="+mn-lt"/>
            </a:endParaRPr>
          </a:p>
          <a:p>
            <a:pPr marL="0" indent="0">
              <a:buNone/>
            </a:pPr>
            <a:r>
              <a:rPr lang="en-GB">
                <a:solidFill>
                  <a:srgbClr val="000000"/>
                </a:solidFill>
                <a:ea typeface="+mn-lt"/>
                <a:cs typeface="+mn-lt"/>
              </a:rPr>
              <a:t>Be flexible unless causing distress or interferring with another child's learning</a:t>
            </a:r>
            <a:endParaRPr lang="en-GB">
              <a:solidFill>
                <a:srgbClr val="000000"/>
              </a:solidFill>
              <a:cs typeface="Calibri" panose="020F0502020204030204"/>
            </a:endParaRPr>
          </a:p>
          <a:p>
            <a:endParaRPr lang="en-GB" sz="1300">
              <a:solidFill>
                <a:srgbClr val="000000"/>
              </a:solidFill>
              <a:cs typeface="Calibri" panose="020F0502020204030204"/>
            </a:endParaRPr>
          </a:p>
          <a:p>
            <a:endParaRPr lang="en-GB" sz="1300">
              <a:solidFill>
                <a:srgbClr val="000000"/>
              </a:solidFill>
              <a:cs typeface="Calibri" panose="020F0502020204030204"/>
            </a:endParaRPr>
          </a:p>
        </p:txBody>
      </p:sp>
      <p:sp>
        <p:nvSpPr>
          <p:cNvPr id="6" name="TextBox 5">
            <a:extLst>
              <a:ext uri="{FF2B5EF4-FFF2-40B4-BE49-F238E27FC236}">
                <a16:creationId xmlns:a16="http://schemas.microsoft.com/office/drawing/2014/main" id="{7AEBDC79-62CD-49C0-9CD7-3B0C81449AAF}"/>
              </a:ext>
            </a:extLst>
          </p:cNvPr>
          <p:cNvSpPr txBox="1"/>
          <p:nvPr/>
        </p:nvSpPr>
        <p:spPr>
          <a:xfrm>
            <a:off x="1346887" y="6474939"/>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(Google image, 2020)</a:t>
            </a:r>
          </a:p>
        </p:txBody>
      </p:sp>
      <p:sp>
        <p:nvSpPr>
          <p:cNvPr id="5" name="TextBox 4">
            <a:extLst>
              <a:ext uri="{FF2B5EF4-FFF2-40B4-BE49-F238E27FC236}">
                <a16:creationId xmlns:a16="http://schemas.microsoft.com/office/drawing/2014/main" id="{DF1C9D38-BA28-4AAD-AA49-D9B5F0620F48}"/>
              </a:ext>
            </a:extLst>
          </p:cNvPr>
          <p:cNvSpPr txBox="1"/>
          <p:nvPr/>
        </p:nvSpPr>
        <p:spPr>
          <a:xfrm>
            <a:off x="10840995" y="6474939"/>
            <a:ext cx="14354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(Singer, 2020)</a:t>
            </a:r>
          </a:p>
        </p:txBody>
      </p:sp>
    </p:spTree>
    <p:extLst>
      <p:ext uri="{BB962C8B-B14F-4D97-AF65-F5344CB8AC3E}">
        <p14:creationId xmlns:p14="http://schemas.microsoft.com/office/powerpoint/2010/main" val="6114796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4413999-5611-4C3A-9B45-32779028DAB9}"/>
              </a:ext>
            </a:extLst>
          </p:cNvPr>
          <p:cNvSpPr>
            <a:spLocks noGrp="1"/>
          </p:cNvSpPr>
          <p:nvPr>
            <p:ph type="title"/>
          </p:nvPr>
        </p:nvSpPr>
        <p:spPr>
          <a:xfrm>
            <a:off x="5606915" y="136848"/>
            <a:ext cx="6501975" cy="1454051"/>
          </a:xfrm>
        </p:spPr>
        <p:txBody>
          <a:bodyPr>
            <a:normAutofit fontScale="90000"/>
          </a:bodyPr>
          <a:lstStyle/>
          <a:p>
            <a:br>
              <a:rPr lang="en-GB" sz="3100" b="1">
                <a:latin typeface="Calibri"/>
                <a:cs typeface="Calibri"/>
              </a:rPr>
            </a:br>
            <a:r>
              <a:rPr lang="en-GB" b="1">
                <a:solidFill>
                  <a:srgbClr val="000000"/>
                </a:solidFill>
                <a:latin typeface="Calibri"/>
                <a:cs typeface="Calibri"/>
              </a:rPr>
              <a:t>Applied Behaviour Analysis (ABA)</a:t>
            </a:r>
            <a:endParaRPr lang="en-US" b="1">
              <a:solidFill>
                <a:srgbClr val="000000"/>
              </a:solidFill>
              <a:latin typeface="Calibri"/>
              <a:cs typeface="Calibri"/>
            </a:endParaRPr>
          </a:p>
          <a:p>
            <a:endParaRPr lang="en-GB" sz="3100" b="1">
              <a:solidFill>
                <a:srgbClr val="000000"/>
              </a:solidFill>
              <a:latin typeface="Calibri"/>
              <a:cs typeface="Calibri Light"/>
            </a:endParaRP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A picture containing drawing&#10;&#10;Description generated with very high confidence">
            <a:extLst>
              <a:ext uri="{FF2B5EF4-FFF2-40B4-BE49-F238E27FC236}">
                <a16:creationId xmlns:a16="http://schemas.microsoft.com/office/drawing/2014/main" id="{F33BAD3E-8E03-4E84-92F1-76E544BD5901}"/>
              </a:ext>
            </a:extLst>
          </p:cNvPr>
          <p:cNvPicPr>
            <a:picLocks noChangeAspect="1"/>
          </p:cNvPicPr>
          <p:nvPr/>
        </p:nvPicPr>
        <p:blipFill rotWithShape="1">
          <a:blip r:embed="rId3"/>
          <a:srcRect l="5212" t="11696" r="10098" b="-1754"/>
          <a:stretch/>
        </p:blipFill>
        <p:spPr>
          <a:xfrm>
            <a:off x="762724" y="1288796"/>
            <a:ext cx="3101221" cy="1835779"/>
          </a:xfrm>
          <a:prstGeom prst="rect">
            <a:avLst/>
          </a:prstGeom>
        </p:spPr>
      </p:pic>
      <p:sp>
        <p:nvSpPr>
          <p:cNvPr id="4" name="TextBox 3">
            <a:extLst>
              <a:ext uri="{FF2B5EF4-FFF2-40B4-BE49-F238E27FC236}">
                <a16:creationId xmlns:a16="http://schemas.microsoft.com/office/drawing/2014/main" id="{BE0A0C06-25C6-47EF-B091-4B5460336CA0}"/>
              </a:ext>
            </a:extLst>
          </p:cNvPr>
          <p:cNvSpPr txBox="1"/>
          <p:nvPr/>
        </p:nvSpPr>
        <p:spPr>
          <a:xfrm>
            <a:off x="474835" y="3240944"/>
            <a:ext cx="4864442" cy="25442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t>Benefits:</a:t>
            </a:r>
            <a:endParaRPr lang="en-GB" sz="2400">
              <a:ea typeface="+mn-lt"/>
              <a:cs typeface="+mn-lt"/>
            </a:endParaRPr>
          </a:p>
          <a:p>
            <a:pPr marL="342900" indent="-342900">
              <a:lnSpc>
                <a:spcPct val="90000"/>
              </a:lnSpc>
              <a:spcBef>
                <a:spcPts val="1000"/>
              </a:spcBef>
              <a:buFont typeface="Arial"/>
              <a:buChar char="•"/>
            </a:pPr>
            <a:r>
              <a:rPr lang="en-GB" sz="2400"/>
              <a:t>Increases good behaviour</a:t>
            </a:r>
            <a:endParaRPr lang="en-GB" sz="2400">
              <a:ea typeface="+mn-lt"/>
              <a:cs typeface="+mn-lt"/>
            </a:endParaRPr>
          </a:p>
          <a:p>
            <a:pPr marL="342900" indent="-342900">
              <a:lnSpc>
                <a:spcPct val="90000"/>
              </a:lnSpc>
              <a:spcBef>
                <a:spcPts val="1000"/>
              </a:spcBef>
              <a:buFont typeface="Arial"/>
              <a:buChar char="•"/>
            </a:pPr>
            <a:r>
              <a:rPr lang="en-GB" sz="2400"/>
              <a:t>Improves communication</a:t>
            </a:r>
            <a:endParaRPr lang="en-GB" sz="2400">
              <a:ea typeface="+mn-lt"/>
              <a:cs typeface="+mn-lt"/>
            </a:endParaRPr>
          </a:p>
          <a:p>
            <a:pPr marL="342900" indent="-342900">
              <a:lnSpc>
                <a:spcPct val="90000"/>
              </a:lnSpc>
              <a:spcBef>
                <a:spcPts val="1000"/>
              </a:spcBef>
              <a:buFont typeface="Arial"/>
              <a:buChar char="•"/>
            </a:pPr>
            <a:r>
              <a:rPr lang="en-GB" sz="2400"/>
              <a:t>Minimises disruptions</a:t>
            </a:r>
            <a:endParaRPr lang="en-GB" sz="2400">
              <a:ea typeface="+mn-lt"/>
              <a:cs typeface="+mn-lt"/>
            </a:endParaRPr>
          </a:p>
          <a:p>
            <a:pPr marL="342900" indent="-342900">
              <a:lnSpc>
                <a:spcPct val="90000"/>
              </a:lnSpc>
              <a:spcBef>
                <a:spcPts val="1000"/>
              </a:spcBef>
              <a:buFont typeface="Arial"/>
              <a:buChar char="•"/>
            </a:pPr>
            <a:r>
              <a:rPr lang="en-GB" sz="2400"/>
              <a:t>Teaches basic skills</a:t>
            </a:r>
            <a:endParaRPr lang="en-GB" sz="2400">
              <a:ea typeface="+mn-lt"/>
              <a:cs typeface="+mn-lt"/>
            </a:endParaRPr>
          </a:p>
          <a:p>
            <a:pPr algn="l"/>
            <a:endParaRPr lang="en-GB">
              <a:cs typeface="Calibri"/>
            </a:endParaRPr>
          </a:p>
        </p:txBody>
      </p:sp>
      <p:sp>
        <p:nvSpPr>
          <p:cNvPr id="5" name="TextBox 4">
            <a:extLst>
              <a:ext uri="{FF2B5EF4-FFF2-40B4-BE49-F238E27FC236}">
                <a16:creationId xmlns:a16="http://schemas.microsoft.com/office/drawing/2014/main" id="{20C7AAEF-4B77-4DFE-8197-8A1068CF7D59}"/>
              </a:ext>
            </a:extLst>
          </p:cNvPr>
          <p:cNvSpPr txBox="1"/>
          <p:nvPr/>
        </p:nvSpPr>
        <p:spPr>
          <a:xfrm>
            <a:off x="8194589" y="6464643"/>
            <a:ext cx="472028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a:t>(Ayers, et al., 2000, Child Mind Institute, 2020)</a:t>
            </a:r>
            <a:endParaRPr lang="en-US" sz="1600"/>
          </a:p>
        </p:txBody>
      </p:sp>
      <p:sp>
        <p:nvSpPr>
          <p:cNvPr id="8" name="TextBox 7">
            <a:extLst>
              <a:ext uri="{FF2B5EF4-FFF2-40B4-BE49-F238E27FC236}">
                <a16:creationId xmlns:a16="http://schemas.microsoft.com/office/drawing/2014/main" id="{C67BDCDA-863B-4006-82F0-C18FB3D44BC8}"/>
              </a:ext>
            </a:extLst>
          </p:cNvPr>
          <p:cNvSpPr txBox="1"/>
          <p:nvPr/>
        </p:nvSpPr>
        <p:spPr>
          <a:xfrm>
            <a:off x="5609968" y="1717589"/>
            <a:ext cx="650171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Segoe UI"/>
              </a:rPr>
              <a:t>Helps understand why specific behaviours happen due to real life situations or the environment.​</a:t>
            </a:r>
          </a:p>
          <a:p>
            <a:r>
              <a:rPr lang="en-GB" sz="2400">
                <a:cs typeface="Segoe UI"/>
              </a:rPr>
              <a:t>To begin visual and/or verbal prompts are broken down into simple </a:t>
            </a:r>
            <a:r>
              <a:rPr lang="en-GB" sz="2400" b="1">
                <a:cs typeface="Segoe UI"/>
              </a:rPr>
              <a:t>ABC</a:t>
            </a:r>
            <a:r>
              <a:rPr lang="en-GB" sz="2400">
                <a:cs typeface="Segoe UI"/>
              </a:rPr>
              <a:t> steps:</a:t>
            </a:r>
            <a:r>
              <a:rPr lang="en-US" sz="2400">
                <a:cs typeface="Segoe UI"/>
              </a:rPr>
              <a:t>​</a:t>
            </a:r>
          </a:p>
          <a:p>
            <a:r>
              <a:rPr lang="en-GB" sz="2400" b="1">
                <a:cs typeface="Segoe UI"/>
              </a:rPr>
              <a:t>Antecedent &gt; Behavior &gt; Consequence</a:t>
            </a:r>
            <a:r>
              <a:rPr lang="en-GB" sz="2400">
                <a:cs typeface="Segoe UI"/>
              </a:rPr>
              <a:t>​</a:t>
            </a:r>
          </a:p>
          <a:p>
            <a:r>
              <a:rPr lang="en-GB" sz="2400">
                <a:cs typeface="Segoe UI"/>
              </a:rPr>
              <a:t>Prompts are gradually withdrawn and replaced with positive reinforcements or incentives until the child recognises that something good will happen for them if they continue to repeat their pleasing behaviour.</a:t>
            </a:r>
            <a:r>
              <a:rPr lang="en-US" sz="2400">
                <a:cs typeface="Segoe UI"/>
              </a:rPr>
              <a:t>​</a:t>
            </a:r>
          </a:p>
          <a:p>
            <a:r>
              <a:rPr lang="en-GB" sz="2400" b="1">
                <a:cs typeface="Segoe UI"/>
              </a:rPr>
              <a:t>The aim</a:t>
            </a:r>
            <a:r>
              <a:rPr lang="en-GB" sz="2400">
                <a:cs typeface="Segoe UI"/>
              </a:rPr>
              <a:t>: to replace negative behaviours with positive ones.</a:t>
            </a:r>
          </a:p>
        </p:txBody>
      </p:sp>
    </p:spTree>
    <p:extLst>
      <p:ext uri="{BB962C8B-B14F-4D97-AF65-F5344CB8AC3E}">
        <p14:creationId xmlns:p14="http://schemas.microsoft.com/office/powerpoint/2010/main" val="3891085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D8D9A-42A2-4338-8D69-849DEA44A657}"/>
              </a:ext>
            </a:extLst>
          </p:cNvPr>
          <p:cNvSpPr>
            <a:spLocks noGrp="1"/>
          </p:cNvSpPr>
          <p:nvPr>
            <p:ph type="title"/>
          </p:nvPr>
        </p:nvSpPr>
        <p:spPr>
          <a:xfrm>
            <a:off x="1044145" y="375422"/>
            <a:ext cx="10309655" cy="1335860"/>
          </a:xfrm>
        </p:spPr>
        <p:txBody>
          <a:bodyPr/>
          <a:lstStyle/>
          <a:p>
            <a:r>
              <a:rPr lang="en-GB" b="1">
                <a:latin typeface="Calibri"/>
                <a:cs typeface="Calibri Light"/>
              </a:rPr>
              <a:t>Practical Tasks</a:t>
            </a:r>
            <a:endParaRPr lang="en-GB" b="1">
              <a:latin typeface="Calibri"/>
            </a:endParaRPr>
          </a:p>
        </p:txBody>
      </p:sp>
      <p:sp>
        <p:nvSpPr>
          <p:cNvPr id="3" name="Content Placeholder 2">
            <a:extLst>
              <a:ext uri="{FF2B5EF4-FFF2-40B4-BE49-F238E27FC236}">
                <a16:creationId xmlns:a16="http://schemas.microsoft.com/office/drawing/2014/main" id="{90E1F1AF-E9E2-4809-B620-4725CD036F36}"/>
              </a:ext>
            </a:extLst>
          </p:cNvPr>
          <p:cNvSpPr>
            <a:spLocks noGrp="1"/>
          </p:cNvSpPr>
          <p:nvPr>
            <p:ph idx="1"/>
          </p:nvPr>
        </p:nvSpPr>
        <p:spPr>
          <a:xfrm>
            <a:off x="1044146" y="1949193"/>
            <a:ext cx="2010034" cy="4351338"/>
          </a:xfrm>
        </p:spPr>
        <p:txBody>
          <a:bodyPr vert="horz" lIns="91440" tIns="45720" rIns="91440" bIns="45720" rtlCol="0" anchor="t">
            <a:normAutofit/>
          </a:bodyPr>
          <a:lstStyle/>
          <a:p>
            <a:pPr marL="0" indent="0">
              <a:buNone/>
            </a:pPr>
            <a:r>
              <a:rPr lang="en-GB" b="1">
                <a:cs typeface="Calibri"/>
              </a:rPr>
              <a:t>Group 1:</a:t>
            </a:r>
            <a:r>
              <a:rPr lang="en-GB">
                <a:cs typeface="Calibri"/>
              </a:rPr>
              <a:t> </a:t>
            </a:r>
          </a:p>
          <a:p>
            <a:pPr marL="0" indent="0">
              <a:buNone/>
            </a:pPr>
            <a:endParaRPr lang="en-GB">
              <a:cs typeface="Calibri"/>
            </a:endParaRPr>
          </a:p>
          <a:p>
            <a:pPr marL="0" indent="0">
              <a:buNone/>
            </a:pPr>
            <a:endParaRPr lang="en-GB">
              <a:cs typeface="Calibri"/>
            </a:endParaRPr>
          </a:p>
          <a:p>
            <a:pPr marL="0" indent="0">
              <a:buNone/>
            </a:pPr>
            <a:r>
              <a:rPr lang="en-GB" b="1">
                <a:cs typeface="Calibri"/>
              </a:rPr>
              <a:t>Group 2:</a:t>
            </a:r>
            <a:endParaRPr lang="en-GB">
              <a:cs typeface="Calibri"/>
            </a:endParaRPr>
          </a:p>
          <a:p>
            <a:pPr marL="0" indent="0">
              <a:buNone/>
            </a:pPr>
            <a:endParaRPr lang="en-GB" b="1">
              <a:cs typeface="Calibri"/>
            </a:endParaRPr>
          </a:p>
          <a:p>
            <a:pPr marL="0" indent="0">
              <a:buNone/>
            </a:pPr>
            <a:endParaRPr lang="en-GB" b="1">
              <a:cs typeface="Calibri"/>
            </a:endParaRPr>
          </a:p>
          <a:p>
            <a:pPr marL="0" indent="0">
              <a:buNone/>
            </a:pPr>
            <a:r>
              <a:rPr lang="en-GB" b="1">
                <a:cs typeface="Calibri"/>
              </a:rPr>
              <a:t>Group 3:</a:t>
            </a:r>
            <a:r>
              <a:rPr lang="en-GB">
                <a:cs typeface="Calibri"/>
              </a:rPr>
              <a:t> </a:t>
            </a:r>
          </a:p>
          <a:p>
            <a:pPr marL="0" indent="0">
              <a:buNone/>
            </a:pPr>
            <a:endParaRPr lang="en-GB">
              <a:cs typeface="Calibri"/>
            </a:endParaRPr>
          </a:p>
        </p:txBody>
      </p:sp>
      <p:sp>
        <p:nvSpPr>
          <p:cNvPr id="4" name="TextBox 3">
            <a:extLst>
              <a:ext uri="{FF2B5EF4-FFF2-40B4-BE49-F238E27FC236}">
                <a16:creationId xmlns:a16="http://schemas.microsoft.com/office/drawing/2014/main" id="{C7116D72-9E30-4E61-A5C7-3BCF96E75377}"/>
              </a:ext>
            </a:extLst>
          </p:cNvPr>
          <p:cNvSpPr txBox="1"/>
          <p:nvPr/>
        </p:nvSpPr>
        <p:spPr>
          <a:xfrm>
            <a:off x="4312508" y="5002426"/>
            <a:ext cx="7685901"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ea typeface="+mn-lt"/>
                <a:cs typeface="+mn-lt"/>
              </a:rPr>
              <a:t>Design a classroom with a sensory corner to reduce the amount of time spent out of the class</a:t>
            </a:r>
          </a:p>
          <a:p>
            <a:endParaRPr lang="en-GB" sz="2400">
              <a:cs typeface="Calibri"/>
            </a:endParaRPr>
          </a:p>
          <a:p>
            <a:endParaRPr lang="en-GB" sz="2400">
              <a:cs typeface="Calibri"/>
            </a:endParaRPr>
          </a:p>
          <a:p>
            <a:endParaRPr lang="en-GB">
              <a:cs typeface="Calibri"/>
            </a:endParaRPr>
          </a:p>
        </p:txBody>
      </p:sp>
      <p:sp>
        <p:nvSpPr>
          <p:cNvPr id="5" name="TextBox 4">
            <a:extLst>
              <a:ext uri="{FF2B5EF4-FFF2-40B4-BE49-F238E27FC236}">
                <a16:creationId xmlns:a16="http://schemas.microsoft.com/office/drawing/2014/main" id="{1FB060C9-61AC-4BBB-80EB-B250022BA8F7}"/>
              </a:ext>
            </a:extLst>
          </p:cNvPr>
          <p:cNvSpPr txBox="1"/>
          <p:nvPr/>
        </p:nvSpPr>
        <p:spPr>
          <a:xfrm>
            <a:off x="4311221" y="1953139"/>
            <a:ext cx="742846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Create a Sensory Story around a Specific Interest for when the school bell rings</a:t>
            </a:r>
            <a:endParaRPr lang="en-US" sz="2800">
              <a:cs typeface="Calibri"/>
            </a:endParaRPr>
          </a:p>
        </p:txBody>
      </p:sp>
      <p:sp>
        <p:nvSpPr>
          <p:cNvPr id="6" name="TextBox 5">
            <a:extLst>
              <a:ext uri="{FF2B5EF4-FFF2-40B4-BE49-F238E27FC236}">
                <a16:creationId xmlns:a16="http://schemas.microsoft.com/office/drawing/2014/main" id="{80C22D76-E69D-4033-AF99-A924AE5F8CA6}"/>
              </a:ext>
            </a:extLst>
          </p:cNvPr>
          <p:cNvSpPr txBox="1"/>
          <p:nvPr/>
        </p:nvSpPr>
        <p:spPr>
          <a:xfrm>
            <a:off x="4309934" y="3424365"/>
            <a:ext cx="742846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Design an Emoji System to support a child with their emotional needs</a:t>
            </a:r>
            <a:endParaRPr lang="en-US" sz="2800"/>
          </a:p>
        </p:txBody>
      </p:sp>
    </p:spTree>
    <p:extLst>
      <p:ext uri="{BB962C8B-B14F-4D97-AF65-F5344CB8AC3E}">
        <p14:creationId xmlns:p14="http://schemas.microsoft.com/office/powerpoint/2010/main" val="37735796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1367F03-8AD7-4730-B03C-561F34D3D290}"/>
              </a:ext>
            </a:extLst>
          </p:cNvPr>
          <p:cNvSpPr>
            <a:spLocks noGrp="1"/>
          </p:cNvSpPr>
          <p:nvPr>
            <p:ph type="title"/>
          </p:nvPr>
        </p:nvSpPr>
        <p:spPr>
          <a:xfrm>
            <a:off x="6094105" y="517205"/>
            <a:ext cx="5801759" cy="1454051"/>
          </a:xfrm>
        </p:spPr>
        <p:txBody>
          <a:bodyPr>
            <a:normAutofit/>
          </a:bodyPr>
          <a:lstStyle/>
          <a:p>
            <a:r>
              <a:rPr lang="en-GB" sz="3700" b="1">
                <a:solidFill>
                  <a:srgbClr val="000000"/>
                </a:solidFill>
                <a:latin typeface="Calibri"/>
                <a:cs typeface="Calibri Light"/>
              </a:rPr>
              <a:t>Feedback Ideas from</a:t>
            </a:r>
            <a:br>
              <a:rPr lang="en-GB" sz="3700" b="1">
                <a:solidFill>
                  <a:srgbClr val="000000"/>
                </a:solidFill>
                <a:latin typeface="Calibri"/>
                <a:cs typeface="Calibri Light"/>
              </a:rPr>
            </a:br>
            <a:r>
              <a:rPr lang="en-GB" sz="3700" b="1">
                <a:solidFill>
                  <a:srgbClr val="000000"/>
                </a:solidFill>
                <a:latin typeface="Calibri"/>
                <a:cs typeface="Calibri Light"/>
              </a:rPr>
              <a:t>Group Tasks</a:t>
            </a:r>
            <a:endParaRPr lang="en-GB" sz="3700" b="1">
              <a:solidFill>
                <a:srgbClr val="000000"/>
              </a:solidFill>
              <a:latin typeface="Calibri Light" panose="020F0302020204030204"/>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drawing&#10;&#10;Description generated with very high confidence">
            <a:extLst>
              <a:ext uri="{FF2B5EF4-FFF2-40B4-BE49-F238E27FC236}">
                <a16:creationId xmlns:a16="http://schemas.microsoft.com/office/drawing/2014/main" id="{87ACEF7E-14C0-4CC6-A03C-4F18C4C91131}"/>
              </a:ext>
            </a:extLst>
          </p:cNvPr>
          <p:cNvPicPr>
            <a:picLocks noChangeAspect="1"/>
          </p:cNvPicPr>
          <p:nvPr/>
        </p:nvPicPr>
        <p:blipFill rotWithShape="1">
          <a:blip r:embed="rId3">
            <a:alphaModFix/>
          </a:blip>
          <a:srcRect l="6368" r="2"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037D45C1-7424-45E6-A358-6B1DA063BDEF}"/>
              </a:ext>
            </a:extLst>
          </p:cNvPr>
          <p:cNvSpPr>
            <a:spLocks noGrp="1"/>
          </p:cNvSpPr>
          <p:nvPr>
            <p:ph idx="1"/>
          </p:nvPr>
        </p:nvSpPr>
        <p:spPr>
          <a:xfrm>
            <a:off x="6090574" y="2421682"/>
            <a:ext cx="6013421" cy="3639289"/>
          </a:xfrm>
        </p:spPr>
        <p:txBody>
          <a:bodyPr vert="horz" lIns="91440" tIns="45720" rIns="91440" bIns="45720" rtlCol="0" anchor="ctr">
            <a:noAutofit/>
          </a:bodyPr>
          <a:lstStyle/>
          <a:p>
            <a:pPr marL="0" indent="0">
              <a:buNone/>
            </a:pPr>
            <a:r>
              <a:rPr lang="en-GB" b="1">
                <a:solidFill>
                  <a:srgbClr val="000000"/>
                </a:solidFill>
                <a:cs typeface="Calibri"/>
              </a:rPr>
              <a:t>Group 1:</a:t>
            </a:r>
            <a:r>
              <a:rPr lang="en-GB">
                <a:solidFill>
                  <a:srgbClr val="000000"/>
                </a:solidFill>
                <a:cs typeface="Calibri"/>
              </a:rPr>
              <a:t> </a:t>
            </a:r>
          </a:p>
          <a:p>
            <a:pPr marL="0" indent="0">
              <a:buNone/>
            </a:pPr>
            <a:r>
              <a:rPr lang="en-GB">
                <a:solidFill>
                  <a:srgbClr val="000000"/>
                </a:solidFill>
                <a:cs typeface="Calibri"/>
              </a:rPr>
              <a:t>Sensory Story: </a:t>
            </a:r>
          </a:p>
          <a:p>
            <a:r>
              <a:rPr lang="en-GB">
                <a:solidFill>
                  <a:srgbClr val="000000"/>
                </a:solidFill>
                <a:cs typeface="Calibri"/>
              </a:rPr>
              <a:t>Could include something to replicate the noise of the school bell and give the child the opportunity to touch and control the sound in a real-life scenario, to raise their awareness and understanding of its purpose and when it is expected to help reduce anxiety.</a:t>
            </a:r>
            <a:endParaRPr lang="en-GB"/>
          </a:p>
          <a:p>
            <a:pPr marL="0" indent="0">
              <a:buNone/>
            </a:pPr>
            <a:endParaRPr lang="en-GB" sz="2000" b="1">
              <a:solidFill>
                <a:srgbClr val="000000"/>
              </a:solidFill>
              <a:cs typeface="Calibri"/>
            </a:endParaRPr>
          </a:p>
        </p:txBody>
      </p:sp>
    </p:spTree>
    <p:extLst>
      <p:ext uri="{BB962C8B-B14F-4D97-AF65-F5344CB8AC3E}">
        <p14:creationId xmlns:p14="http://schemas.microsoft.com/office/powerpoint/2010/main" val="32362736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4" name="TextBox 3">
            <a:extLst>
              <a:ext uri="{FF2B5EF4-FFF2-40B4-BE49-F238E27FC236}">
                <a16:creationId xmlns:a16="http://schemas.microsoft.com/office/drawing/2014/main" id="{0544C820-7973-444B-9362-096064BEFA7C}"/>
              </a:ext>
            </a:extLst>
          </p:cNvPr>
          <p:cNvSpPr txBox="1"/>
          <p:nvPr/>
        </p:nvSpPr>
        <p:spPr>
          <a:xfrm>
            <a:off x="642783" y="1236656"/>
            <a:ext cx="4981502" cy="210107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2800" b="1">
                <a:solidFill>
                  <a:srgbClr val="000000"/>
                </a:solidFill>
                <a:latin typeface="Calibri"/>
                <a:ea typeface="+mj-ea"/>
                <a:cs typeface="Calibri"/>
              </a:rPr>
              <a:t>Group 2: </a:t>
            </a:r>
            <a:r>
              <a:rPr lang="en-US" sz="2800">
                <a:solidFill>
                  <a:srgbClr val="000000"/>
                </a:solidFill>
                <a:latin typeface="Calibri"/>
                <a:ea typeface="+mj-ea"/>
                <a:cs typeface="Calibri"/>
              </a:rPr>
              <a:t>​</a:t>
            </a:r>
          </a:p>
          <a:p>
            <a:pPr>
              <a:lnSpc>
                <a:spcPct val="90000"/>
              </a:lnSpc>
              <a:spcBef>
                <a:spcPct val="0"/>
              </a:spcBef>
              <a:spcAft>
                <a:spcPts val="600"/>
              </a:spcAft>
            </a:pPr>
            <a:r>
              <a:rPr lang="en-US" sz="2800">
                <a:solidFill>
                  <a:srgbClr val="000000"/>
                </a:solidFill>
                <a:latin typeface="Calibri"/>
                <a:ea typeface="+mj-ea"/>
                <a:cs typeface="Calibri"/>
              </a:rPr>
              <a:t>Emoji System: </a:t>
            </a:r>
            <a:endParaRPr lang="en-US">
              <a:solidFill>
                <a:srgbClr val="000000"/>
              </a:solidFill>
              <a:latin typeface="Calibri"/>
              <a:ea typeface="+mj-ea"/>
              <a:cs typeface="Calibri"/>
            </a:endParaRPr>
          </a:p>
          <a:p>
            <a:pPr marL="457200" indent="-457200">
              <a:lnSpc>
                <a:spcPct val="90000"/>
              </a:lnSpc>
              <a:spcBef>
                <a:spcPct val="0"/>
              </a:spcBef>
              <a:spcAft>
                <a:spcPts val="600"/>
              </a:spcAft>
              <a:buFont typeface="Arial"/>
              <a:buChar char="•"/>
            </a:pPr>
            <a:r>
              <a:rPr lang="en-US" sz="2800">
                <a:solidFill>
                  <a:srgbClr val="000000"/>
                </a:solidFill>
                <a:latin typeface="Calibri"/>
                <a:ea typeface="+mj-ea"/>
                <a:cs typeface="Calibri"/>
              </a:rPr>
              <a:t>To support Emotional needs. Think about text messaging and what emoji's you would use to express your feelings of sadness, fear, happiness, anger etc. ​Could be a wall chart they could hang by their individual work area or individual cards.</a:t>
            </a:r>
            <a:endParaRPr lang="en-US">
              <a:ea typeface="+mj-ea"/>
              <a:cs typeface="Calibri"/>
            </a:endParaRP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icture containing drawing, food&#10;&#10;Description generated with very high confidence">
            <a:extLst>
              <a:ext uri="{FF2B5EF4-FFF2-40B4-BE49-F238E27FC236}">
                <a16:creationId xmlns:a16="http://schemas.microsoft.com/office/drawing/2014/main" id="{433C25E0-11C5-41B1-9687-4A46A9EBC4F4}"/>
              </a:ext>
            </a:extLst>
          </p:cNvPr>
          <p:cNvPicPr>
            <a:picLocks noChangeAspect="1"/>
          </p:cNvPicPr>
          <p:nvPr/>
        </p:nvPicPr>
        <p:blipFill rotWithShape="1">
          <a:blip r:embed="rId3"/>
          <a:srcRect r="1" b="11229"/>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9863243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4D834D36-D981-4EDD-B062-077BAB9C7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314"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4">
            <a:extLst>
              <a:ext uri="{FF2B5EF4-FFF2-40B4-BE49-F238E27FC236}">
                <a16:creationId xmlns:a16="http://schemas.microsoft.com/office/drawing/2014/main" id="{6CFD523C-CC0D-41EB-B7F7-C615B5715F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68">
            <a:extLst>
              <a:ext uri="{FF2B5EF4-FFF2-40B4-BE49-F238E27FC236}">
                <a16:creationId xmlns:a16="http://schemas.microsoft.com/office/drawing/2014/main" id="{251BB4E6-C169-431D-9D53-2BBEBFFD1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9782" y="2"/>
            <a:ext cx="3614335" cy="2178813"/>
          </a:xfrm>
          <a:custGeom>
            <a:avLst/>
            <a:gdLst>
              <a:gd name="connsiteX0" fmla="*/ 38628 w 3614335"/>
              <a:gd name="connsiteY0" fmla="*/ 0 h 2178813"/>
              <a:gd name="connsiteX1" fmla="*/ 3575707 w 3614335"/>
              <a:gd name="connsiteY1" fmla="*/ 0 h 2178813"/>
              <a:gd name="connsiteX2" fmla="*/ 3577619 w 3614335"/>
              <a:gd name="connsiteY2" fmla="*/ 7439 h 2178813"/>
              <a:gd name="connsiteX3" fmla="*/ 3614335 w 3614335"/>
              <a:gd name="connsiteY3" fmla="*/ 371646 h 2178813"/>
              <a:gd name="connsiteX4" fmla="*/ 1807167 w 3614335"/>
              <a:gd name="connsiteY4" fmla="*/ 2178813 h 2178813"/>
              <a:gd name="connsiteX5" fmla="*/ 0 w 3614335"/>
              <a:gd name="connsiteY5" fmla="*/ 371646 h 2178813"/>
              <a:gd name="connsiteX6" fmla="*/ 36715 w 3614335"/>
              <a:gd name="connsiteY6" fmla="*/ 7439 h 2178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14335" h="2178813">
                <a:moveTo>
                  <a:pt x="38628" y="0"/>
                </a:moveTo>
                <a:lnTo>
                  <a:pt x="3575707" y="0"/>
                </a:lnTo>
                <a:lnTo>
                  <a:pt x="3577619" y="7439"/>
                </a:lnTo>
                <a:cubicBezTo>
                  <a:pt x="3601692" y="125081"/>
                  <a:pt x="3614335" y="246887"/>
                  <a:pt x="3614335" y="371646"/>
                </a:cubicBezTo>
                <a:cubicBezTo>
                  <a:pt x="3614335" y="1369717"/>
                  <a:pt x="2805239" y="2178813"/>
                  <a:pt x="1807167" y="2178813"/>
                </a:cubicBezTo>
                <a:cubicBezTo>
                  <a:pt x="809097" y="2178813"/>
                  <a:pt x="0" y="1369717"/>
                  <a:pt x="0" y="371646"/>
                </a:cubicBezTo>
                <a:cubicBezTo>
                  <a:pt x="0" y="246887"/>
                  <a:pt x="12642" y="125081"/>
                  <a:pt x="36715" y="7439"/>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A room filled with furniture and a table&#10;&#10;Description generated with high confidence">
            <a:extLst>
              <a:ext uri="{FF2B5EF4-FFF2-40B4-BE49-F238E27FC236}">
                <a16:creationId xmlns:a16="http://schemas.microsoft.com/office/drawing/2014/main" id="{DE02BA80-5B91-43F8-92EC-7BA3C98120CF}"/>
              </a:ext>
            </a:extLst>
          </p:cNvPr>
          <p:cNvPicPr>
            <a:picLocks noChangeAspect="1"/>
          </p:cNvPicPr>
          <p:nvPr/>
        </p:nvPicPr>
        <p:blipFill>
          <a:blip r:embed="rId3"/>
          <a:stretch>
            <a:fillRect/>
          </a:stretch>
        </p:blipFill>
        <p:spPr>
          <a:xfrm>
            <a:off x="2122108" y="359448"/>
            <a:ext cx="2329681" cy="1061507"/>
          </a:xfrm>
          <a:prstGeom prst="rect">
            <a:avLst/>
          </a:prstGeom>
        </p:spPr>
      </p:pic>
      <p:sp>
        <p:nvSpPr>
          <p:cNvPr id="14" name="Freeform 72">
            <a:extLst>
              <a:ext uri="{FF2B5EF4-FFF2-40B4-BE49-F238E27FC236}">
                <a16:creationId xmlns:a16="http://schemas.microsoft.com/office/drawing/2014/main" id="{5AFEC34A-0251-411C-A0C7-E1FB917E9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433009"/>
            <a:ext cx="3762321" cy="4434467"/>
          </a:xfrm>
          <a:custGeom>
            <a:avLst/>
            <a:gdLst>
              <a:gd name="connsiteX0" fmla="*/ 871484 w 3762321"/>
              <a:gd name="connsiteY0" fmla="*/ 0 h 4434467"/>
              <a:gd name="connsiteX1" fmla="*/ 3762321 w 3762321"/>
              <a:gd name="connsiteY1" fmla="*/ 2890836 h 4434467"/>
              <a:gd name="connsiteX2" fmla="*/ 3413413 w 3762321"/>
              <a:gd name="connsiteY2" fmla="*/ 4268781 h 4434467"/>
              <a:gd name="connsiteX3" fmla="*/ 3312756 w 3762321"/>
              <a:gd name="connsiteY3" fmla="*/ 4434467 h 4434467"/>
              <a:gd name="connsiteX4" fmla="*/ 0 w 3762321"/>
              <a:gd name="connsiteY4" fmla="*/ 4434467 h 4434467"/>
              <a:gd name="connsiteX5" fmla="*/ 0 w 3762321"/>
              <a:gd name="connsiteY5" fmla="*/ 134299 h 4434467"/>
              <a:gd name="connsiteX6" fmla="*/ 11838 w 3762321"/>
              <a:gd name="connsiteY6" fmla="*/ 129967 h 4434467"/>
              <a:gd name="connsiteX7" fmla="*/ 871484 w 3762321"/>
              <a:gd name="connsiteY7" fmla="*/ 0 h 443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62321" h="4434467">
                <a:moveTo>
                  <a:pt x="871484" y="0"/>
                </a:moveTo>
                <a:cubicBezTo>
                  <a:pt x="2468049" y="0"/>
                  <a:pt x="3762321" y="1294271"/>
                  <a:pt x="3762321" y="2890836"/>
                </a:cubicBezTo>
                <a:cubicBezTo>
                  <a:pt x="3762321" y="3389763"/>
                  <a:pt x="3635928" y="3859169"/>
                  <a:pt x="3413413" y="4268781"/>
                </a:cubicBezTo>
                <a:lnTo>
                  <a:pt x="3312756" y="4434467"/>
                </a:lnTo>
                <a:lnTo>
                  <a:pt x="0" y="4434467"/>
                </a:lnTo>
                <a:lnTo>
                  <a:pt x="0" y="134299"/>
                </a:lnTo>
                <a:lnTo>
                  <a:pt x="11838" y="129967"/>
                </a:lnTo>
                <a:cubicBezTo>
                  <a:pt x="283400" y="45502"/>
                  <a:pt x="572129" y="0"/>
                  <a:pt x="871484"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20">
            <a:extLst>
              <a:ext uri="{FF2B5EF4-FFF2-40B4-BE49-F238E27FC236}">
                <a16:creationId xmlns:a16="http://schemas.microsoft.com/office/drawing/2014/main" id="{89E9B1A9-F407-4A46-B721-26946A1A2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1460" y="460823"/>
            <a:ext cx="3245896" cy="3245896"/>
          </a:xfrm>
          <a:prstGeom prst="ellipse">
            <a:avLst/>
          </a:pr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indoor, room, table, computer&#10;&#10;Description generated with very high confidence">
            <a:extLst>
              <a:ext uri="{FF2B5EF4-FFF2-40B4-BE49-F238E27FC236}">
                <a16:creationId xmlns:a16="http://schemas.microsoft.com/office/drawing/2014/main" id="{72B45FDE-A213-4F5B-B034-C3C63C106A1C}"/>
              </a:ext>
            </a:extLst>
          </p:cNvPr>
          <p:cNvPicPr>
            <a:picLocks noChangeAspect="1"/>
          </p:cNvPicPr>
          <p:nvPr/>
        </p:nvPicPr>
        <p:blipFill>
          <a:blip r:embed="rId4"/>
          <a:stretch>
            <a:fillRect/>
          </a:stretch>
        </p:blipFill>
        <p:spPr>
          <a:xfrm>
            <a:off x="-1856" y="3841006"/>
            <a:ext cx="3242327" cy="2432357"/>
          </a:xfrm>
          <a:prstGeom prst="rect">
            <a:avLst/>
          </a:prstGeom>
        </p:spPr>
      </p:pic>
      <p:sp>
        <p:nvSpPr>
          <p:cNvPr id="18" name="Freeform 64">
            <a:extLst>
              <a:ext uri="{FF2B5EF4-FFF2-40B4-BE49-F238E27FC236}">
                <a16:creationId xmlns:a16="http://schemas.microsoft.com/office/drawing/2014/main" id="{B81747D3-9737-4919-8850-65DBC904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8288" y="1"/>
            <a:ext cx="3093713" cy="3406036"/>
          </a:xfrm>
          <a:custGeom>
            <a:avLst/>
            <a:gdLst>
              <a:gd name="connsiteX0" fmla="*/ 404583 w 3093713"/>
              <a:gd name="connsiteY0" fmla="*/ 0 h 3406036"/>
              <a:gd name="connsiteX1" fmla="*/ 3093713 w 3093713"/>
              <a:gd name="connsiteY1" fmla="*/ 0 h 3406036"/>
              <a:gd name="connsiteX2" fmla="*/ 3093713 w 3093713"/>
              <a:gd name="connsiteY2" fmla="*/ 3187362 h 3406036"/>
              <a:gd name="connsiteX3" fmla="*/ 2990991 w 3093713"/>
              <a:gd name="connsiteY3" fmla="*/ 3236846 h 3406036"/>
              <a:gd name="connsiteX4" fmla="*/ 2152961 w 3093713"/>
              <a:gd name="connsiteY4" fmla="*/ 3406036 h 3406036"/>
              <a:gd name="connsiteX5" fmla="*/ 0 w 3093713"/>
              <a:gd name="connsiteY5" fmla="*/ 1253075 h 3406036"/>
              <a:gd name="connsiteX6" fmla="*/ 367692 w 3093713"/>
              <a:gd name="connsiteY6" fmla="*/ 49334 h 3406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93713" h="3406036">
                <a:moveTo>
                  <a:pt x="404583" y="0"/>
                </a:moveTo>
                <a:lnTo>
                  <a:pt x="3093713" y="0"/>
                </a:lnTo>
                <a:lnTo>
                  <a:pt x="3093713" y="3187362"/>
                </a:lnTo>
                <a:lnTo>
                  <a:pt x="2990991" y="3236846"/>
                </a:lnTo>
                <a:cubicBezTo>
                  <a:pt x="2733414" y="3345792"/>
                  <a:pt x="2450223" y="3406036"/>
                  <a:pt x="2152961" y="3406036"/>
                </a:cubicBezTo>
                <a:cubicBezTo>
                  <a:pt x="963913" y="3406036"/>
                  <a:pt x="0" y="2442123"/>
                  <a:pt x="0" y="1253075"/>
                </a:cubicBezTo>
                <a:cubicBezTo>
                  <a:pt x="0" y="807182"/>
                  <a:pt x="135550" y="392949"/>
                  <a:pt x="367692" y="49334"/>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indoor, table, living, room&#10;&#10;Description generated with very high confidence">
            <a:extLst>
              <a:ext uri="{FF2B5EF4-FFF2-40B4-BE49-F238E27FC236}">
                <a16:creationId xmlns:a16="http://schemas.microsoft.com/office/drawing/2014/main" id="{FFF97302-027F-4D51-95D4-E89398A52FDA}"/>
              </a:ext>
            </a:extLst>
          </p:cNvPr>
          <p:cNvPicPr>
            <a:picLocks noChangeAspect="1"/>
          </p:cNvPicPr>
          <p:nvPr/>
        </p:nvPicPr>
        <p:blipFill>
          <a:blip r:embed="rId5"/>
          <a:stretch>
            <a:fillRect/>
          </a:stretch>
        </p:blipFill>
        <p:spPr>
          <a:xfrm>
            <a:off x="9714773" y="547395"/>
            <a:ext cx="2268558" cy="1873389"/>
          </a:xfrm>
          <a:prstGeom prst="rect">
            <a:avLst/>
          </a:prstGeom>
        </p:spPr>
      </p:pic>
      <p:pic>
        <p:nvPicPr>
          <p:cNvPr id="8" name="Picture 8" descr="A picture containing table, refrigerator&#10;&#10;Description generated with very high confidence">
            <a:extLst>
              <a:ext uri="{FF2B5EF4-FFF2-40B4-BE49-F238E27FC236}">
                <a16:creationId xmlns:a16="http://schemas.microsoft.com/office/drawing/2014/main" id="{F8AD2C90-DF69-4063-B7D7-8E6D1E18F77E}"/>
              </a:ext>
            </a:extLst>
          </p:cNvPr>
          <p:cNvPicPr>
            <a:picLocks noChangeAspect="1"/>
          </p:cNvPicPr>
          <p:nvPr/>
        </p:nvPicPr>
        <p:blipFill>
          <a:blip r:embed="rId6"/>
          <a:stretch>
            <a:fillRect/>
          </a:stretch>
        </p:blipFill>
        <p:spPr>
          <a:xfrm>
            <a:off x="5523151" y="858093"/>
            <a:ext cx="2639607" cy="2639607"/>
          </a:xfrm>
          <a:prstGeom prst="rect">
            <a:avLst/>
          </a:prstGeom>
        </p:spPr>
      </p:pic>
      <p:sp>
        <p:nvSpPr>
          <p:cNvPr id="20" name="TextBox 19">
            <a:extLst>
              <a:ext uri="{FF2B5EF4-FFF2-40B4-BE49-F238E27FC236}">
                <a16:creationId xmlns:a16="http://schemas.microsoft.com/office/drawing/2014/main" id="{A0382777-79E1-4500-AAC5-BF3A15EC7538}"/>
              </a:ext>
            </a:extLst>
          </p:cNvPr>
          <p:cNvSpPr txBox="1"/>
          <p:nvPr/>
        </p:nvSpPr>
        <p:spPr>
          <a:xfrm>
            <a:off x="4672914" y="4559644"/>
            <a:ext cx="71813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Segoe UI"/>
              </a:rPr>
              <a:t>Group 3: </a:t>
            </a:r>
            <a:r>
              <a:rPr lang="en-US" sz="2400">
                <a:cs typeface="Segoe UI"/>
              </a:rPr>
              <a:t>​</a:t>
            </a:r>
          </a:p>
          <a:p>
            <a:r>
              <a:rPr lang="en-US" sz="2400">
                <a:cs typeface="Segoe UI"/>
              </a:rPr>
              <a:t>Design a classroom with a sensory corner. Include: Moderate lighting, soothing background music, fidget toys, sensory books &amp; fidget spinners etc. </a:t>
            </a:r>
          </a:p>
        </p:txBody>
      </p:sp>
    </p:spTree>
    <p:extLst>
      <p:ext uri="{BB962C8B-B14F-4D97-AF65-F5344CB8AC3E}">
        <p14:creationId xmlns:p14="http://schemas.microsoft.com/office/powerpoint/2010/main" val="2662047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E4C1-5D0D-4EC9-A24C-9035AE29BDA9}"/>
              </a:ext>
            </a:extLst>
          </p:cNvPr>
          <p:cNvSpPr>
            <a:spLocks noGrp="1"/>
          </p:cNvSpPr>
          <p:nvPr>
            <p:ph type="title"/>
          </p:nvPr>
        </p:nvSpPr>
        <p:spPr>
          <a:xfrm>
            <a:off x="663146" y="303341"/>
            <a:ext cx="10515600" cy="553266"/>
          </a:xfrm>
        </p:spPr>
        <p:txBody>
          <a:bodyPr>
            <a:noAutofit/>
          </a:bodyPr>
          <a:lstStyle/>
          <a:p>
            <a:r>
              <a:rPr lang="en-GB" b="1">
                <a:latin typeface="Calibri"/>
                <a:cs typeface="Calibri Light"/>
              </a:rPr>
              <a:t>Advantages of Inclusive Education</a:t>
            </a:r>
            <a:endParaRPr lang="en-GB" b="1">
              <a:latin typeface="Calibri"/>
              <a:cs typeface="Calibri"/>
            </a:endParaRPr>
          </a:p>
        </p:txBody>
      </p:sp>
      <p:sp>
        <p:nvSpPr>
          <p:cNvPr id="3" name="Content Placeholder 2">
            <a:extLst>
              <a:ext uri="{FF2B5EF4-FFF2-40B4-BE49-F238E27FC236}">
                <a16:creationId xmlns:a16="http://schemas.microsoft.com/office/drawing/2014/main" id="{1EF478A0-7128-467A-975A-666D322F9941}"/>
              </a:ext>
            </a:extLst>
          </p:cNvPr>
          <p:cNvSpPr>
            <a:spLocks noGrp="1"/>
          </p:cNvSpPr>
          <p:nvPr>
            <p:ph idx="1"/>
          </p:nvPr>
        </p:nvSpPr>
        <p:spPr>
          <a:xfrm>
            <a:off x="663146" y="1032733"/>
            <a:ext cx="10515600" cy="5432554"/>
          </a:xfrm>
        </p:spPr>
        <p:txBody>
          <a:bodyPr vert="horz" lIns="91440" tIns="45720" rIns="91440" bIns="45720" rtlCol="0" anchor="t">
            <a:noAutofit/>
          </a:bodyPr>
          <a:lstStyle/>
          <a:p>
            <a:r>
              <a:rPr lang="en-GB">
                <a:ea typeface="+mn-lt"/>
                <a:cs typeface="+mn-lt"/>
              </a:rPr>
              <a:t>Everyone gains access to a quality education</a:t>
            </a:r>
          </a:p>
          <a:p>
            <a:r>
              <a:rPr lang="en-GB">
                <a:ea typeface="+mn-lt"/>
                <a:cs typeface="+mn-lt"/>
              </a:rPr>
              <a:t>Children with autism are given the opportunity to learn important life skills, such as social, emotional and behavioural development in a more natural environment</a:t>
            </a:r>
          </a:p>
          <a:p>
            <a:r>
              <a:rPr lang="en-GB">
                <a:ea typeface="+mn-lt"/>
                <a:cs typeface="+mn-lt"/>
              </a:rPr>
              <a:t>Raises awareness of non-disabled children to learn about diversity and empathy</a:t>
            </a:r>
          </a:p>
          <a:p>
            <a:r>
              <a:rPr lang="en-GB">
                <a:ea typeface="+mn-lt"/>
                <a:cs typeface="+mn-lt"/>
              </a:rPr>
              <a:t>Prepares children for life in the community</a:t>
            </a:r>
          </a:p>
          <a:p>
            <a:r>
              <a:rPr lang="en-GB">
                <a:ea typeface="+mn-lt"/>
                <a:cs typeface="+mn-lt"/>
              </a:rPr>
              <a:t>Inspires children with autism to shine academically by presenting them with realistic challenges</a:t>
            </a:r>
          </a:p>
          <a:p>
            <a:r>
              <a:rPr lang="en-GB">
                <a:ea typeface="+mn-lt"/>
                <a:cs typeface="+mn-lt"/>
              </a:rPr>
              <a:t>Expectations are higher in mainstream classrooms which encourages children to perform better</a:t>
            </a:r>
          </a:p>
          <a:p>
            <a:r>
              <a:rPr lang="en-GB">
                <a:ea typeface="+mn-lt"/>
                <a:cs typeface="+mn-lt"/>
              </a:rPr>
              <a:t>Fulfills the legal obligations of Education Laws and Human Rights </a:t>
            </a:r>
            <a:endParaRPr lang="en-GB"/>
          </a:p>
          <a:p>
            <a:endParaRPr lang="en-GB">
              <a:cs typeface="Calibri"/>
            </a:endParaRPr>
          </a:p>
          <a:p>
            <a:endParaRPr lang="en-GB">
              <a:cs typeface="Calibri"/>
            </a:endParaRPr>
          </a:p>
          <a:p>
            <a:endParaRPr lang="en-GB">
              <a:cs typeface="Calibri"/>
            </a:endParaRPr>
          </a:p>
        </p:txBody>
      </p:sp>
      <p:sp>
        <p:nvSpPr>
          <p:cNvPr id="4" name="TextBox 3">
            <a:extLst>
              <a:ext uri="{FF2B5EF4-FFF2-40B4-BE49-F238E27FC236}">
                <a16:creationId xmlns:a16="http://schemas.microsoft.com/office/drawing/2014/main" id="{CDAEC41E-7F19-4A0A-B2B1-204C6ECE0301}"/>
              </a:ext>
            </a:extLst>
          </p:cNvPr>
          <p:cNvSpPr txBox="1"/>
          <p:nvPr/>
        </p:nvSpPr>
        <p:spPr>
          <a:xfrm>
            <a:off x="9296400" y="6464642"/>
            <a:ext cx="307271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(Lawrence, 2020, Reagan, 2012)</a:t>
            </a:r>
            <a:endParaRPr lang="en-GB" sz="1600">
              <a:cs typeface="Calibri"/>
            </a:endParaRPr>
          </a:p>
        </p:txBody>
      </p:sp>
    </p:spTree>
    <p:extLst>
      <p:ext uri="{BB962C8B-B14F-4D97-AF65-F5344CB8AC3E}">
        <p14:creationId xmlns:p14="http://schemas.microsoft.com/office/powerpoint/2010/main" val="2737037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5305-4025-4F5A-81C0-B014AF357F9E}"/>
              </a:ext>
            </a:extLst>
          </p:cNvPr>
          <p:cNvSpPr>
            <a:spLocks noGrp="1"/>
          </p:cNvSpPr>
          <p:nvPr>
            <p:ph type="title"/>
          </p:nvPr>
        </p:nvSpPr>
        <p:spPr/>
        <p:txBody>
          <a:bodyPr/>
          <a:lstStyle/>
          <a:p>
            <a:r>
              <a:rPr lang="en-GB" b="1">
                <a:latin typeface="Calibri"/>
                <a:ea typeface="+mj-lt"/>
                <a:cs typeface="+mj-lt"/>
              </a:rPr>
              <a:t>Disadvantages of Inclusive Education</a:t>
            </a:r>
            <a:endParaRPr lang="en-US" b="1">
              <a:latin typeface="Calibri"/>
            </a:endParaRPr>
          </a:p>
        </p:txBody>
      </p:sp>
      <p:sp>
        <p:nvSpPr>
          <p:cNvPr id="3" name="Content Placeholder 2">
            <a:extLst>
              <a:ext uri="{FF2B5EF4-FFF2-40B4-BE49-F238E27FC236}">
                <a16:creationId xmlns:a16="http://schemas.microsoft.com/office/drawing/2014/main" id="{3E458CD6-E872-4D8F-80F4-08EC1B39BC0B}"/>
              </a:ext>
            </a:extLst>
          </p:cNvPr>
          <p:cNvSpPr>
            <a:spLocks noGrp="1"/>
          </p:cNvSpPr>
          <p:nvPr>
            <p:ph idx="1"/>
          </p:nvPr>
        </p:nvSpPr>
        <p:spPr/>
        <p:txBody>
          <a:bodyPr vert="horz" lIns="91440" tIns="45720" rIns="91440" bIns="45720" rtlCol="0" anchor="t">
            <a:normAutofit/>
          </a:bodyPr>
          <a:lstStyle/>
          <a:p>
            <a:r>
              <a:rPr lang="en-GB">
                <a:ea typeface="+mn-lt"/>
                <a:cs typeface="+mn-lt"/>
              </a:rPr>
              <a:t>Children learn at different speeds, therefore children with autism may not be able to keep up with the speed of the curriculum</a:t>
            </a:r>
            <a:endParaRPr lang="en-US"/>
          </a:p>
          <a:p>
            <a:r>
              <a:rPr lang="en-GB">
                <a:ea typeface="+mn-lt"/>
                <a:cs typeface="+mn-lt"/>
              </a:rPr>
              <a:t>Appropriateness</a:t>
            </a:r>
            <a:r>
              <a:rPr lang="en-GB">
                <a:cs typeface="Calibri"/>
              </a:rPr>
              <a:t> of support provided</a:t>
            </a:r>
          </a:p>
          <a:p>
            <a:r>
              <a:rPr lang="en-GB">
                <a:cs typeface="Calibri"/>
              </a:rPr>
              <a:t>Teaching staff may have had little or no training in teaching children with autism and place unreasonable or impossible demands on them</a:t>
            </a:r>
          </a:p>
          <a:p>
            <a:r>
              <a:rPr lang="en-GB">
                <a:cs typeface="Calibri"/>
              </a:rPr>
              <a:t>More able children may receive less attention which can impact on their education and cause resentment</a:t>
            </a:r>
          </a:p>
          <a:p>
            <a:r>
              <a:rPr lang="en-GB">
                <a:cs typeface="Calibri"/>
              </a:rPr>
              <a:t>It is seen as a money saving practice rather than in the best interest of the child</a:t>
            </a:r>
          </a:p>
          <a:p>
            <a:endParaRPr lang="en-GB">
              <a:cs typeface="Calibri"/>
            </a:endParaRPr>
          </a:p>
        </p:txBody>
      </p:sp>
      <p:sp>
        <p:nvSpPr>
          <p:cNvPr id="5" name="TextBox 4">
            <a:extLst>
              <a:ext uri="{FF2B5EF4-FFF2-40B4-BE49-F238E27FC236}">
                <a16:creationId xmlns:a16="http://schemas.microsoft.com/office/drawing/2014/main" id="{92DA642D-EEE6-46A6-8CE7-33F5F3ABF22E}"/>
              </a:ext>
            </a:extLst>
          </p:cNvPr>
          <p:cNvSpPr txBox="1"/>
          <p:nvPr/>
        </p:nvSpPr>
        <p:spPr>
          <a:xfrm>
            <a:off x="9306698" y="6444050"/>
            <a:ext cx="31756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(Lawrence, 2020, Reagan, 2012)</a:t>
            </a:r>
            <a:r>
              <a:rPr lang="en-GB" sz="1600">
                <a:cs typeface="Calibri"/>
              </a:rPr>
              <a:t>​</a:t>
            </a:r>
          </a:p>
        </p:txBody>
      </p:sp>
    </p:spTree>
    <p:extLst>
      <p:ext uri="{BB962C8B-B14F-4D97-AF65-F5344CB8AC3E}">
        <p14:creationId xmlns:p14="http://schemas.microsoft.com/office/powerpoint/2010/main" val="24571954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838200" y="640079"/>
            <a:ext cx="4681742" cy="1840613"/>
          </a:xfrm>
        </p:spPr>
        <p:txBody>
          <a:bodyPr anchor="b">
            <a:normAutofit/>
          </a:bodyPr>
          <a:lstStyle/>
          <a:p>
            <a:r>
              <a:rPr lang="en-GB" sz="4000" b="1"/>
              <a:t>Parental Engagement</a:t>
            </a:r>
            <a:br>
              <a:rPr lang="en-GB" sz="4000" b="1"/>
            </a:br>
            <a:r>
              <a:rPr lang="en-GB" sz="1800" b="1"/>
              <a:t>Amanda Howland</a:t>
            </a:r>
            <a:endParaRPr lang="en-US" sz="1800"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838200" y="2686323"/>
            <a:ext cx="4681742" cy="3531598"/>
          </a:xfrm>
        </p:spPr>
        <p:txBody>
          <a:bodyPr vert="horz" lIns="91440" tIns="45720" rIns="91440" bIns="45720" rtlCol="0" anchor="t">
            <a:normAutofit/>
          </a:bodyPr>
          <a:lstStyle/>
          <a:p>
            <a:pPr marL="0" indent="0">
              <a:buNone/>
            </a:pPr>
            <a:r>
              <a:rPr lang="en-GB" sz="1900"/>
              <a:t>Early diagnosis will allow the parents a level of understanding of their child’s needs and will therefore seek the appropriate support for their child. (Welsh government 2018)</a:t>
            </a:r>
          </a:p>
          <a:p>
            <a:pPr marL="0" indent="0">
              <a:buNone/>
            </a:pPr>
            <a:r>
              <a:rPr lang="en-GB" sz="1900"/>
              <a:t>Parental engagement has a positive impact on children’s learning. ( Department for education 2010) </a:t>
            </a:r>
          </a:p>
          <a:p>
            <a:pPr marL="0" indent="0">
              <a:buNone/>
            </a:pPr>
            <a:r>
              <a:rPr lang="en-GB" sz="1900"/>
              <a:t>Signs of autism can be observed from as young as 18 months of age sometimes younger, inclusion of a family unit is paramount to the early intervention. (Meyer, Johnson 2007) </a:t>
            </a:r>
          </a:p>
        </p:txBody>
      </p:sp>
      <p:pic>
        <p:nvPicPr>
          <p:cNvPr id="4" name="Picture 17">
            <a:extLst>
              <a:ext uri="{FF2B5EF4-FFF2-40B4-BE49-F238E27FC236}">
                <a16:creationId xmlns:a16="http://schemas.microsoft.com/office/drawing/2014/main" id="{EC3D9C0E-D247-EE4E-9EE7-E3689962B7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5162" y="1341923"/>
            <a:ext cx="5438638" cy="4174153"/>
          </a:xfrm>
          <a:prstGeom prst="rect">
            <a:avLst/>
          </a:prstGeom>
        </p:spPr>
      </p:pic>
      <p:sp>
        <p:nvSpPr>
          <p:cNvPr id="5" name="TextBox 4">
            <a:extLst>
              <a:ext uri="{FF2B5EF4-FFF2-40B4-BE49-F238E27FC236}">
                <a16:creationId xmlns:a16="http://schemas.microsoft.com/office/drawing/2014/main" id="{FD0C766D-5D15-844E-A937-B3A2EFAAF9C0}"/>
              </a:ext>
            </a:extLst>
          </p:cNvPr>
          <p:cNvSpPr txBox="1"/>
          <p:nvPr/>
        </p:nvSpPr>
        <p:spPr>
          <a:xfrm>
            <a:off x="9283095" y="5516076"/>
            <a:ext cx="1587500" cy="560002"/>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600"/>
              <a:t>Google images </a:t>
            </a:r>
            <a:endParaRPr lang="en-US" sz="1600"/>
          </a:p>
        </p:txBody>
      </p:sp>
    </p:spTree>
    <p:extLst>
      <p:ext uri="{BB962C8B-B14F-4D97-AF65-F5344CB8AC3E}">
        <p14:creationId xmlns:p14="http://schemas.microsoft.com/office/powerpoint/2010/main" val="21974321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648929" y="629266"/>
            <a:ext cx="5127031" cy="1676603"/>
          </a:xfrm>
        </p:spPr>
        <p:txBody>
          <a:bodyPr>
            <a:normAutofit/>
          </a:bodyPr>
          <a:lstStyle/>
          <a:p>
            <a:r>
              <a:rPr lang="en-GB" b="1"/>
              <a:t>Weakness of parental engagement</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648930" y="2438400"/>
            <a:ext cx="5127029" cy="3785419"/>
          </a:xfrm>
        </p:spPr>
        <p:txBody>
          <a:bodyPr>
            <a:normAutofit/>
          </a:bodyPr>
          <a:lstStyle/>
          <a:p>
            <a:pPr marL="0" indent="0">
              <a:buNone/>
            </a:pPr>
            <a:r>
              <a:rPr lang="en-GB" sz="1900"/>
              <a:t>Within educational settings there is a risk of parental and professional relationships breaking down if one fails to listen to the other, professionals may believe they know what is best and therefore may not consider the parents views. (Middletown centre for Autism)</a:t>
            </a:r>
          </a:p>
          <a:p>
            <a:pPr marL="0" indent="0">
              <a:buNone/>
            </a:pPr>
            <a:r>
              <a:rPr lang="en-GB" sz="1900"/>
              <a:t>To listen to the concerns from parents this will then enable them to be a participant in their child’s decision making. (National Autistic Society) </a:t>
            </a:r>
          </a:p>
          <a:p>
            <a:pPr marL="0" indent="0">
              <a:buNone/>
            </a:pPr>
            <a:r>
              <a:rPr lang="en-GB" sz="1900"/>
              <a:t>Important to maintain good communication across the board between teachers and families. (Middletown centre for autism)</a:t>
            </a:r>
          </a:p>
        </p:txBody>
      </p:sp>
      <p:pic>
        <p:nvPicPr>
          <p:cNvPr id="4" name="Picture 8">
            <a:extLst>
              <a:ext uri="{FF2B5EF4-FFF2-40B4-BE49-F238E27FC236}">
                <a16:creationId xmlns:a16="http://schemas.microsoft.com/office/drawing/2014/main" id="{661B0ECB-F923-F949-AA64-1EAF0E7260B0}"/>
              </a:ext>
            </a:extLst>
          </p:cNvPr>
          <p:cNvPicPr>
            <a:picLocks noChangeAspect="1"/>
          </p:cNvPicPr>
          <p:nvPr/>
        </p:nvPicPr>
        <p:blipFill rotWithShape="1">
          <a:blip r:embed="rId2">
            <a:extLst>
              <a:ext uri="{28A0092B-C50C-407E-A947-70E740481C1C}">
                <a14:useLocalDpi xmlns:a14="http://schemas.microsoft.com/office/drawing/2010/main" val="0"/>
              </a:ext>
            </a:extLst>
          </a:blip>
          <a:srcRect b="268"/>
          <a:stretch/>
        </p:blipFill>
        <p:spPr>
          <a:xfrm>
            <a:off x="6090613" y="640082"/>
            <a:ext cx="5461724" cy="5577837"/>
          </a:xfrm>
          <a:prstGeom prst="rect">
            <a:avLst/>
          </a:prstGeom>
          <a:effectLst/>
        </p:spPr>
      </p:pic>
      <p:sp>
        <p:nvSpPr>
          <p:cNvPr id="5" name="TextBox 4">
            <a:extLst>
              <a:ext uri="{FF2B5EF4-FFF2-40B4-BE49-F238E27FC236}">
                <a16:creationId xmlns:a16="http://schemas.microsoft.com/office/drawing/2014/main" id="{FD0C766D-5D15-844E-A937-B3A2EFAAF9C0}"/>
              </a:ext>
            </a:extLst>
          </p:cNvPr>
          <p:cNvSpPr txBox="1"/>
          <p:nvPr/>
        </p:nvSpPr>
        <p:spPr>
          <a:xfrm>
            <a:off x="9432506" y="6076078"/>
            <a:ext cx="1587500" cy="572745"/>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900"/>
              <a:t>Google images</a:t>
            </a:r>
            <a:endParaRPr lang="en-US" sz="1900"/>
          </a:p>
        </p:txBody>
      </p:sp>
    </p:spTree>
    <p:extLst>
      <p:ext uri="{BB962C8B-B14F-4D97-AF65-F5344CB8AC3E}">
        <p14:creationId xmlns:p14="http://schemas.microsoft.com/office/powerpoint/2010/main" val="9380470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648929" y="629266"/>
            <a:ext cx="5127031" cy="1676603"/>
          </a:xfrm>
        </p:spPr>
        <p:txBody>
          <a:bodyPr>
            <a:normAutofit/>
          </a:bodyPr>
          <a:lstStyle/>
          <a:p>
            <a:r>
              <a:rPr lang="en-GB" b="1"/>
              <a:t>Strengths of parental engagement</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648930" y="2438400"/>
            <a:ext cx="5127029" cy="3785419"/>
          </a:xfrm>
        </p:spPr>
        <p:txBody>
          <a:bodyPr>
            <a:normAutofit/>
          </a:bodyPr>
          <a:lstStyle/>
          <a:p>
            <a:pPr marL="0" indent="0">
              <a:buNone/>
            </a:pPr>
            <a:r>
              <a:rPr lang="en-GB" sz="2200"/>
              <a:t>Parents know their children the best and it is vital that all education practitioners listen and fully understand when parents express any concerns they have regarding their child’s development. (SEND code of practice 2004)</a:t>
            </a:r>
          </a:p>
          <a:p>
            <a:pPr marL="0" indent="0">
              <a:buNone/>
            </a:pPr>
            <a:r>
              <a:rPr lang="en-GB" sz="2200"/>
              <a:t>Parents are in the company of their children most of the time and they are full of the necessary knowledge when it comes to their child’s education health and social development. (Schopler &amp; </a:t>
            </a:r>
            <a:r>
              <a:rPr lang="en-GB" sz="2200" err="1"/>
              <a:t>Reicher</a:t>
            </a:r>
            <a:r>
              <a:rPr lang="en-GB" sz="2200"/>
              <a:t> 1971)</a:t>
            </a:r>
          </a:p>
          <a:p>
            <a:pPr marL="0" indent="0">
              <a:buNone/>
            </a:pPr>
            <a:endParaRPr lang="en-GB" sz="2200"/>
          </a:p>
        </p:txBody>
      </p:sp>
      <p:pic>
        <p:nvPicPr>
          <p:cNvPr id="4" name="Picture 4">
            <a:extLst>
              <a:ext uri="{FF2B5EF4-FFF2-40B4-BE49-F238E27FC236}">
                <a16:creationId xmlns:a16="http://schemas.microsoft.com/office/drawing/2014/main" id="{9042D1D6-DB63-4A47-A65E-6086937B2859}"/>
              </a:ext>
            </a:extLst>
          </p:cNvPr>
          <p:cNvPicPr>
            <a:picLocks noChangeAspect="1"/>
          </p:cNvPicPr>
          <p:nvPr/>
        </p:nvPicPr>
        <p:blipFill rotWithShape="1">
          <a:blip r:embed="rId2">
            <a:extLst>
              <a:ext uri="{28A0092B-C50C-407E-A947-70E740481C1C}">
                <a14:useLocalDpi xmlns:a14="http://schemas.microsoft.com/office/drawing/2010/main" val="0"/>
              </a:ext>
            </a:extLst>
          </a:blip>
          <a:srcRect l="19014" r="24193" b="-2"/>
          <a:stretch/>
        </p:blipFill>
        <p:spPr>
          <a:xfrm>
            <a:off x="6090613" y="640082"/>
            <a:ext cx="5461724" cy="5577837"/>
          </a:xfrm>
          <a:prstGeom prst="rect">
            <a:avLst/>
          </a:prstGeom>
          <a:effectLst/>
        </p:spPr>
      </p:pic>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600"/>
              <a:t>Google images</a:t>
            </a:r>
            <a:endParaRPr lang="en-US" sz="1600"/>
          </a:p>
        </p:txBody>
      </p:sp>
    </p:spTree>
    <p:extLst>
      <p:ext uri="{BB962C8B-B14F-4D97-AF65-F5344CB8AC3E}">
        <p14:creationId xmlns:p14="http://schemas.microsoft.com/office/powerpoint/2010/main" val="14714144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648929" y="629267"/>
            <a:ext cx="5127031" cy="763144"/>
          </a:xfrm>
        </p:spPr>
        <p:txBody>
          <a:bodyPr vert="horz" lIns="91440" tIns="45720" rIns="91440" bIns="45720" rtlCol="0" anchor="ctr">
            <a:normAutofit/>
          </a:bodyPr>
          <a:lstStyle/>
          <a:p>
            <a:r>
              <a:rPr lang="en-US" b="1"/>
              <a:t>Video Model</a:t>
            </a:r>
            <a:r>
              <a:rPr lang="en-GB" b="1"/>
              <a:t>ing</a:t>
            </a:r>
            <a:endParaRPr lang="en-US" b="1"/>
          </a:p>
        </p:txBody>
      </p:sp>
      <p:sp>
        <p:nvSpPr>
          <p:cNvPr id="3" name="TextBox 2">
            <a:extLst>
              <a:ext uri="{FF2B5EF4-FFF2-40B4-BE49-F238E27FC236}">
                <a16:creationId xmlns:a16="http://schemas.microsoft.com/office/drawing/2014/main" id="{B848B4AF-A287-8847-B7D8-0D7C8C1873AC}"/>
              </a:ext>
            </a:extLst>
          </p:cNvPr>
          <p:cNvSpPr txBox="1"/>
          <p:nvPr/>
        </p:nvSpPr>
        <p:spPr>
          <a:xfrm>
            <a:off x="535542" y="1392411"/>
            <a:ext cx="6503011" cy="5278913"/>
          </a:xfrm>
          <a:prstGeom prst="rect">
            <a:avLst/>
          </a:prstGeom>
        </p:spPr>
        <p:txBody>
          <a:bodyPr vert="horz" lIns="91440" tIns="45720" rIns="91440" bIns="45720" rtlCol="0" anchor="t">
            <a:noAutofit/>
          </a:bodyPr>
          <a:lstStyle/>
          <a:p>
            <a:pPr>
              <a:lnSpc>
                <a:spcPct val="90000"/>
              </a:lnSpc>
              <a:spcAft>
                <a:spcPts val="600"/>
              </a:spcAft>
            </a:pPr>
            <a:r>
              <a:rPr lang="en-US"/>
              <a:t>Video </a:t>
            </a:r>
            <a:r>
              <a:rPr lang="en-GB" err="1"/>
              <a:t>modeling</a:t>
            </a:r>
            <a:r>
              <a:rPr lang="en-GB"/>
              <a:t> is an </a:t>
            </a:r>
            <a:r>
              <a:rPr lang="en-US"/>
              <a:t>instructional technique where the child watches a video in which he/she is taking part. The video will show the child themselves carrying out a desired </a:t>
            </a:r>
            <a:r>
              <a:rPr lang="en-US" err="1"/>
              <a:t>behaviour</a:t>
            </a:r>
            <a:r>
              <a:rPr lang="en-US"/>
              <a:t> or skill, it could be a new skill or perfecting an old one. (National Autistic Society 2018) </a:t>
            </a:r>
          </a:p>
          <a:p>
            <a:pPr>
              <a:lnSpc>
                <a:spcPct val="90000"/>
              </a:lnSpc>
              <a:spcAft>
                <a:spcPts val="600"/>
              </a:spcAft>
            </a:pPr>
            <a:endParaRPr lang="en-US"/>
          </a:p>
          <a:p>
            <a:pPr>
              <a:lnSpc>
                <a:spcPct val="90000"/>
              </a:lnSpc>
              <a:spcAft>
                <a:spcPts val="600"/>
              </a:spcAft>
            </a:pPr>
            <a:r>
              <a:rPr lang="en-US"/>
              <a:t>It is a suitable technique for individuals on the Autism spectrum due to their understanding of the visual process and approaches to learning. ( Rayner et al, 2009) </a:t>
            </a:r>
            <a:endParaRPr lang="en-US">
              <a:cs typeface="Calibri"/>
            </a:endParaRPr>
          </a:p>
          <a:p>
            <a:pPr>
              <a:lnSpc>
                <a:spcPct val="90000"/>
              </a:lnSpc>
              <a:spcAft>
                <a:spcPts val="600"/>
              </a:spcAft>
            </a:pPr>
            <a:endParaRPr lang="en-US"/>
          </a:p>
          <a:p>
            <a:pPr>
              <a:lnSpc>
                <a:spcPct val="90000"/>
              </a:lnSpc>
              <a:spcAft>
                <a:spcPts val="600"/>
              </a:spcAft>
            </a:pPr>
            <a:r>
              <a:rPr lang="en-US"/>
              <a:t>The recording can also be shared with parents as an intervention to assist with the communication of their child, that the parent could possibly use this technique at home. ( Welsh government 2018)</a:t>
            </a:r>
            <a:endParaRPr lang="en-GB"/>
          </a:p>
          <a:p>
            <a:pPr>
              <a:lnSpc>
                <a:spcPct val="90000"/>
              </a:lnSpc>
              <a:spcAft>
                <a:spcPts val="600"/>
              </a:spcAft>
            </a:pPr>
            <a:endParaRPr lang="en-GB"/>
          </a:p>
          <a:p>
            <a:pPr>
              <a:lnSpc>
                <a:spcPct val="90000"/>
              </a:lnSpc>
              <a:spcAft>
                <a:spcPts val="600"/>
              </a:spcAft>
            </a:pPr>
            <a:r>
              <a:rPr lang="en-GB"/>
              <a:t>Video </a:t>
            </a:r>
            <a:r>
              <a:rPr lang="en-GB" err="1"/>
              <a:t>modeling</a:t>
            </a:r>
            <a:r>
              <a:rPr lang="en-GB"/>
              <a:t> is a well known behavioural intervention documented in the science behaviours that has developed to enhance learning through observation .. (</a:t>
            </a:r>
            <a:r>
              <a:rPr lang="en-GB" err="1"/>
              <a:t>Dorwick</a:t>
            </a:r>
            <a:r>
              <a:rPr lang="en-GB"/>
              <a:t> &amp; </a:t>
            </a:r>
            <a:r>
              <a:rPr lang="en-GB" err="1"/>
              <a:t>Jesdale</a:t>
            </a:r>
            <a:r>
              <a:rPr lang="en-GB"/>
              <a:t>, 1991) </a:t>
            </a:r>
          </a:p>
        </p:txBody>
      </p:sp>
      <p:pic>
        <p:nvPicPr>
          <p:cNvPr id="9" name="Picture 10">
            <a:extLst>
              <a:ext uri="{FF2B5EF4-FFF2-40B4-BE49-F238E27FC236}">
                <a16:creationId xmlns:a16="http://schemas.microsoft.com/office/drawing/2014/main" id="{D4D36476-490E-AA47-A191-5202177ECB0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82" r="1" b="1"/>
          <a:stretch/>
        </p:blipFill>
        <p:spPr>
          <a:xfrm>
            <a:off x="7038553" y="640082"/>
            <a:ext cx="4942290" cy="5577837"/>
          </a:xfrm>
          <a:prstGeom prst="rect">
            <a:avLst/>
          </a:prstGeom>
          <a:effectLst/>
        </p:spPr>
      </p:pic>
      <p:sp>
        <p:nvSpPr>
          <p:cNvPr id="5" name="TextBox 4">
            <a:extLst>
              <a:ext uri="{FF2B5EF4-FFF2-40B4-BE49-F238E27FC236}">
                <a16:creationId xmlns:a16="http://schemas.microsoft.com/office/drawing/2014/main" id="{FD0C766D-5D15-844E-A937-B3A2EFAAF9C0}"/>
              </a:ext>
            </a:extLst>
          </p:cNvPr>
          <p:cNvSpPr txBox="1"/>
          <p:nvPr/>
        </p:nvSpPr>
        <p:spPr>
          <a:xfrm>
            <a:off x="9445915" y="4686905"/>
            <a:ext cx="142468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600"/>
              <a:t>Google images </a:t>
            </a:r>
            <a:endParaRPr lang="en-US" sz="1600"/>
          </a:p>
        </p:txBody>
      </p:sp>
    </p:spTree>
    <p:extLst>
      <p:ext uri="{BB962C8B-B14F-4D97-AF65-F5344CB8AC3E}">
        <p14:creationId xmlns:p14="http://schemas.microsoft.com/office/powerpoint/2010/main" val="29627896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648929" y="629266"/>
            <a:ext cx="5127031" cy="1676603"/>
          </a:xfrm>
        </p:spPr>
        <p:txBody>
          <a:bodyPr vert="horz" lIns="91440" tIns="45720" rIns="91440" bIns="45720" rtlCol="0">
            <a:normAutofit/>
          </a:bodyPr>
          <a:lstStyle/>
          <a:p>
            <a:r>
              <a:rPr lang="en-US" b="1"/>
              <a:t>Implementing video modelling </a:t>
            </a:r>
          </a:p>
        </p:txBody>
      </p:sp>
      <p:sp>
        <p:nvSpPr>
          <p:cNvPr id="40" name="Content Placeholder 39">
            <a:extLst>
              <a:ext uri="{FF2B5EF4-FFF2-40B4-BE49-F238E27FC236}">
                <a16:creationId xmlns:a16="http://schemas.microsoft.com/office/drawing/2014/main" id="{C710EB20-6546-42AD-993C-0927EE6C5AF0}"/>
              </a:ext>
            </a:extLst>
          </p:cNvPr>
          <p:cNvSpPr>
            <a:spLocks noGrp="1"/>
          </p:cNvSpPr>
          <p:nvPr>
            <p:ph idx="1"/>
          </p:nvPr>
        </p:nvSpPr>
        <p:spPr>
          <a:xfrm>
            <a:off x="648930" y="2438400"/>
            <a:ext cx="6049697" cy="3785419"/>
          </a:xfrm>
        </p:spPr>
        <p:txBody>
          <a:bodyPr>
            <a:normAutofit/>
          </a:bodyPr>
          <a:lstStyle/>
          <a:p>
            <a:pPr marL="0" indent="0">
              <a:buNone/>
            </a:pPr>
            <a:r>
              <a:rPr lang="en-GB" sz="2400"/>
              <a:t>During a classroom activity the video would be recorded, it would consist of the child carrying out the activity or skill. The teacher assists where he or she needs to possibly by using prompts. The video is then cleverly edited so that the parts where the teacher has helped are taken out, this then results in the video playing from the start showing the child carrying out the activity unassisted, which builds on confidence. (National Autistic Society 2018) </a:t>
            </a:r>
            <a:endParaRPr lang="en-US" sz="2400"/>
          </a:p>
        </p:txBody>
      </p:sp>
      <p:pic>
        <p:nvPicPr>
          <p:cNvPr id="6" name="Picture 6">
            <a:extLst>
              <a:ext uri="{FF2B5EF4-FFF2-40B4-BE49-F238E27FC236}">
                <a16:creationId xmlns:a16="http://schemas.microsoft.com/office/drawing/2014/main" id="{A9055A92-CF4C-8046-A823-C92734366C7C}"/>
              </a:ext>
            </a:extLst>
          </p:cNvPr>
          <p:cNvPicPr>
            <a:picLocks noChangeAspect="1"/>
          </p:cNvPicPr>
          <p:nvPr/>
        </p:nvPicPr>
        <p:blipFill rotWithShape="1">
          <a:blip r:embed="rId2">
            <a:extLst>
              <a:ext uri="{28A0092B-C50C-407E-A947-70E740481C1C}">
                <a14:useLocalDpi xmlns:a14="http://schemas.microsoft.com/office/drawing/2010/main" val="0"/>
              </a:ext>
            </a:extLst>
          </a:blip>
          <a:srcRect l="6798" r="5729" b="1"/>
          <a:stretch/>
        </p:blipFill>
        <p:spPr>
          <a:xfrm>
            <a:off x="7097138" y="640082"/>
            <a:ext cx="4942959" cy="4900604"/>
          </a:xfrm>
          <a:prstGeom prst="rect">
            <a:avLst/>
          </a:prstGeom>
          <a:effectLst/>
        </p:spPr>
      </p:pic>
      <p:sp>
        <p:nvSpPr>
          <p:cNvPr id="5" name="TextBox 4">
            <a:extLst>
              <a:ext uri="{FF2B5EF4-FFF2-40B4-BE49-F238E27FC236}">
                <a16:creationId xmlns:a16="http://schemas.microsoft.com/office/drawing/2014/main" id="{FD0C766D-5D15-844E-A937-B3A2EFAAF9C0}"/>
              </a:ext>
            </a:extLst>
          </p:cNvPr>
          <p:cNvSpPr txBox="1"/>
          <p:nvPr/>
        </p:nvSpPr>
        <p:spPr>
          <a:xfrm>
            <a:off x="9283095" y="5540686"/>
            <a:ext cx="1587500" cy="560294"/>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endParaRPr lang="en-US" sz="1000"/>
          </a:p>
        </p:txBody>
      </p:sp>
      <p:sp>
        <p:nvSpPr>
          <p:cNvPr id="8" name="TextBox 7">
            <a:extLst>
              <a:ext uri="{FF2B5EF4-FFF2-40B4-BE49-F238E27FC236}">
                <a16:creationId xmlns:a16="http://schemas.microsoft.com/office/drawing/2014/main" id="{3004D6A1-C79B-8145-AA37-E040F3A48118}"/>
              </a:ext>
            </a:extLst>
          </p:cNvPr>
          <p:cNvSpPr txBox="1"/>
          <p:nvPr/>
        </p:nvSpPr>
        <p:spPr>
          <a:xfrm flipH="1">
            <a:off x="435629" y="292007"/>
            <a:ext cx="4659234" cy="2214965"/>
          </a:xfrm>
          <a:prstGeom prst="rect">
            <a:avLst/>
          </a:prstGeom>
          <a:noFill/>
        </p:spPr>
        <p:txBody>
          <a:bodyPr wrap="square">
            <a:spAutoFit/>
          </a:bodyPr>
          <a:lstStyle/>
          <a:p>
            <a:pPr marL="0" indent="0" algn="l" rtl="0" eaLnBrk="1" latinLnBrk="0" hangingPunct="1">
              <a:lnSpc>
                <a:spcPct val="90000"/>
              </a:lnSpc>
              <a:spcBef>
                <a:spcPts val="1000"/>
              </a:spcBef>
              <a:spcAft>
                <a:spcPts val="0"/>
              </a:spcAft>
            </a:pPr>
            <a:endParaRPr lang="en-GB">
              <a:effectLst/>
            </a:endParaRPr>
          </a:p>
        </p:txBody>
      </p:sp>
    </p:spTree>
    <p:extLst>
      <p:ext uri="{BB962C8B-B14F-4D97-AF65-F5344CB8AC3E}">
        <p14:creationId xmlns:p14="http://schemas.microsoft.com/office/powerpoint/2010/main" val="23923541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4965430" y="629266"/>
            <a:ext cx="6586491" cy="1676603"/>
          </a:xfrm>
        </p:spPr>
        <p:txBody>
          <a:bodyPr>
            <a:normAutofit/>
          </a:bodyPr>
          <a:lstStyle/>
          <a:p>
            <a:r>
              <a:rPr lang="en-GB" b="1"/>
              <a:t>Individual Development Plan</a:t>
            </a:r>
            <a:endParaRPr lang="en-US" b="1"/>
          </a:p>
        </p:txBody>
      </p:sp>
      <p:pic>
        <p:nvPicPr>
          <p:cNvPr id="4" name="Picture 5">
            <a:extLst>
              <a:ext uri="{FF2B5EF4-FFF2-40B4-BE49-F238E27FC236}">
                <a16:creationId xmlns:a16="http://schemas.microsoft.com/office/drawing/2014/main" id="{36C4C010-B5A2-2444-80A2-83736B421738}"/>
              </a:ext>
            </a:extLst>
          </p:cNvPr>
          <p:cNvPicPr>
            <a:picLocks noChangeAspect="1"/>
          </p:cNvPicPr>
          <p:nvPr/>
        </p:nvPicPr>
        <p:blipFill rotWithShape="1">
          <a:blip r:embed="rId2">
            <a:extLst>
              <a:ext uri="{28A0092B-C50C-407E-A947-70E740481C1C}">
                <a14:useLocalDpi xmlns:a14="http://schemas.microsoft.com/office/drawing/2010/main" val="0"/>
              </a:ext>
            </a:extLst>
          </a:blip>
          <a:srcRect l="2877" r="28620"/>
          <a:stretch/>
        </p:blipFill>
        <p:spPr>
          <a:xfrm>
            <a:off x="20" y="10"/>
            <a:ext cx="4635571" cy="6857990"/>
          </a:xfrm>
          <a:prstGeom prst="rect">
            <a:avLst/>
          </a:prstGeom>
          <a:effectLst/>
        </p:spPr>
      </p:pic>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4965431" y="2438400"/>
            <a:ext cx="6586489" cy="3785419"/>
          </a:xfrm>
        </p:spPr>
        <p:txBody>
          <a:bodyPr>
            <a:normAutofit fontScale="92500" lnSpcReduction="10000"/>
          </a:bodyPr>
          <a:lstStyle/>
          <a:p>
            <a:pPr marL="0" indent="0">
              <a:buNone/>
            </a:pPr>
            <a:r>
              <a:rPr lang="en-GB" sz="2400"/>
              <a:t>All children along with young people with ALN will be entitled to a support plan known as an ‘Individual Development Plan’ (IDP) </a:t>
            </a:r>
          </a:p>
          <a:p>
            <a:pPr marL="0" indent="0">
              <a:buNone/>
            </a:pPr>
            <a:r>
              <a:rPr lang="en-GB" sz="2400"/>
              <a:t>A young person with ALN that attends a maintained school will always be entitled to an IDP </a:t>
            </a:r>
          </a:p>
          <a:p>
            <a:pPr marL="0" indent="0">
              <a:buNone/>
            </a:pPr>
            <a:r>
              <a:rPr lang="en-GB" sz="2400"/>
              <a:t> The new ALN code enforces a school must prepare an IDP within 35 school days of that child being diagnosed with having an ALN, ensuring that permission has been granted. </a:t>
            </a:r>
          </a:p>
          <a:p>
            <a:pPr marL="0" indent="0">
              <a:buNone/>
            </a:pPr>
            <a:endParaRPr lang="en-GB" sz="2400"/>
          </a:p>
          <a:p>
            <a:pPr marL="0" indent="0">
              <a:buNone/>
            </a:pPr>
            <a:r>
              <a:rPr lang="en-GB" sz="2400"/>
              <a:t>(Welsh government 2019) </a:t>
            </a:r>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6356349"/>
            <a:ext cx="1587500" cy="155513"/>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endParaRPr lang="en-US" sz="1000"/>
          </a:p>
        </p:txBody>
      </p:sp>
    </p:spTree>
    <p:extLst>
      <p:ext uri="{BB962C8B-B14F-4D97-AF65-F5344CB8AC3E}">
        <p14:creationId xmlns:p14="http://schemas.microsoft.com/office/powerpoint/2010/main" val="31713236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6094105" y="321326"/>
            <a:ext cx="4977976" cy="1303328"/>
          </a:xfrm>
        </p:spPr>
        <p:txBody>
          <a:bodyPr anchor="b">
            <a:normAutofit/>
          </a:bodyPr>
          <a:lstStyle/>
          <a:p>
            <a:r>
              <a:rPr lang="en-GB" sz="3600" b="1">
                <a:ln w="0"/>
                <a:effectLst>
                  <a:outerShdw blurRad="38100" dist="19050" dir="2700000" algn="tl" rotWithShape="0">
                    <a:schemeClr val="dk1">
                      <a:alpha val="40000"/>
                    </a:schemeClr>
                  </a:outerShdw>
                </a:effectLst>
              </a:rPr>
              <a:t>IDP link to parental engagement</a:t>
            </a:r>
            <a:endParaRPr lang="en-US" sz="3600" b="1">
              <a:solidFill>
                <a:schemeClr val="tx2"/>
              </a:solidFill>
            </a:endParaRPr>
          </a:p>
        </p:txBody>
      </p:sp>
      <p:pic>
        <p:nvPicPr>
          <p:cNvPr id="4" name="Picture 5">
            <a:extLst>
              <a:ext uri="{FF2B5EF4-FFF2-40B4-BE49-F238E27FC236}">
                <a16:creationId xmlns:a16="http://schemas.microsoft.com/office/drawing/2014/main" id="{8C19A24B-8D64-0945-B659-510620A9329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0127" r="10254"/>
          <a:stretch/>
        </p:blipFill>
        <p:spPr>
          <a:xfrm>
            <a:off x="20" y="849280"/>
            <a:ext cx="4838021" cy="5121689"/>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19" name="Group 18">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20" name="Freeform: Shape 19">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Freeform: Shape 22">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6094503" y="3046039"/>
            <a:ext cx="4977578" cy="2336993"/>
          </a:xfrm>
        </p:spPr>
        <p:txBody>
          <a:bodyPr anchor="ctr">
            <a:noAutofit/>
          </a:bodyPr>
          <a:lstStyle/>
          <a:p>
            <a:pPr marL="0" indent="0">
              <a:buNone/>
            </a:pPr>
            <a:r>
              <a:rPr lang="en-GB" sz="2200">
                <a:ln w="0"/>
                <a:effectLst>
                  <a:outerShdw blurRad="38100" dist="19050" dir="2700000" algn="tl" rotWithShape="0">
                    <a:schemeClr val="dk1">
                      <a:alpha val="40000"/>
                    </a:schemeClr>
                  </a:outerShdw>
                </a:effectLst>
              </a:rPr>
              <a:t>The learner is at the Center of all that occurs and the requirements are the wishes along with the feelings and views of the children and their parents are always considered throughout the IDP process. </a:t>
            </a:r>
          </a:p>
          <a:p>
            <a:pPr marL="0" indent="0">
              <a:buNone/>
            </a:pPr>
            <a:r>
              <a:rPr lang="en-GB" sz="2200">
                <a:ln w="0"/>
                <a:effectLst>
                  <a:outerShdw blurRad="38100" dist="19050" dir="2700000" algn="tl" rotWithShape="0">
                    <a:schemeClr val="dk1">
                      <a:alpha val="40000"/>
                    </a:schemeClr>
                  </a:outerShdw>
                </a:effectLst>
              </a:rPr>
              <a:t>The IDP usually includes a one page profile on the child or young person to reflect their personality and needs and also what is important to them and also what’s important for them. Parental engagement is important here to establish all necessary and important information. </a:t>
            </a:r>
            <a:endParaRPr lang="en-GB" sz="2200">
              <a:solidFill>
                <a:schemeClr val="tx2"/>
              </a:solidFill>
            </a:endParaRPr>
          </a:p>
        </p:txBody>
      </p:sp>
      <p:sp>
        <p:nvSpPr>
          <p:cNvPr id="5" name="TextBox 4">
            <a:extLst>
              <a:ext uri="{FF2B5EF4-FFF2-40B4-BE49-F238E27FC236}">
                <a16:creationId xmlns:a16="http://schemas.microsoft.com/office/drawing/2014/main" id="{FD0C766D-5D15-844E-A937-B3A2EFAAF9C0}"/>
              </a:ext>
            </a:extLst>
          </p:cNvPr>
          <p:cNvSpPr txBox="1"/>
          <p:nvPr/>
        </p:nvSpPr>
        <p:spPr>
          <a:xfrm flipV="1">
            <a:off x="492012" y="6172617"/>
            <a:ext cx="1849072" cy="632797"/>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endParaRPr lang="en-US" sz="1000"/>
          </a:p>
        </p:txBody>
      </p:sp>
    </p:spTree>
    <p:extLst>
      <p:ext uri="{BB962C8B-B14F-4D97-AF65-F5344CB8AC3E}">
        <p14:creationId xmlns:p14="http://schemas.microsoft.com/office/powerpoint/2010/main" val="20311454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121-C7E8-9A4C-ADD5-04A7CA4B6DA4}"/>
              </a:ext>
            </a:extLst>
          </p:cNvPr>
          <p:cNvSpPr>
            <a:spLocks noGrp="1"/>
          </p:cNvSpPr>
          <p:nvPr>
            <p:ph type="title"/>
          </p:nvPr>
        </p:nvSpPr>
        <p:spPr>
          <a:xfrm>
            <a:off x="317500" y="287263"/>
            <a:ext cx="9207500" cy="982738"/>
          </a:xfrm>
        </p:spPr>
        <p:txBody>
          <a:bodyPr>
            <a:normAutofit/>
          </a:bodyPr>
          <a:lstStyle/>
          <a:p>
            <a:pPr algn="ctr"/>
            <a:r>
              <a:rPr lang="en-GB" b="1"/>
              <a:t>Conclusion</a:t>
            </a:r>
            <a:br>
              <a:rPr lang="en-GB" b="1"/>
            </a:br>
            <a:r>
              <a:rPr lang="en-GB" sz="1400" b="1"/>
              <a:t>Rhian Williams</a:t>
            </a:r>
            <a:endParaRPr lang="en-US" b="1"/>
          </a:p>
        </p:txBody>
      </p:sp>
      <p:sp>
        <p:nvSpPr>
          <p:cNvPr id="3" name="Content Placeholder 2">
            <a:extLst>
              <a:ext uri="{FF2B5EF4-FFF2-40B4-BE49-F238E27FC236}">
                <a16:creationId xmlns:a16="http://schemas.microsoft.com/office/drawing/2014/main" id="{52E27A70-FA97-3149-AA29-863F98C44857}"/>
              </a:ext>
            </a:extLst>
          </p:cNvPr>
          <p:cNvSpPr>
            <a:spLocks noGrp="1"/>
          </p:cNvSpPr>
          <p:nvPr>
            <p:ph idx="1"/>
          </p:nvPr>
        </p:nvSpPr>
        <p:spPr>
          <a:xfrm>
            <a:off x="317501" y="1557263"/>
            <a:ext cx="8360832" cy="5013474"/>
          </a:xfrm>
        </p:spPr>
        <p:txBody>
          <a:bodyPr anchor="ctr">
            <a:normAutofit fontScale="92500" lnSpcReduction="20000"/>
          </a:bodyPr>
          <a:lstStyle/>
          <a:p>
            <a:r>
              <a:rPr lang="en-GB" sz="2000"/>
              <a:t>Visual support structures are highly effective in:</a:t>
            </a:r>
          </a:p>
          <a:p>
            <a:r>
              <a:rPr lang="en-GB" sz="2000"/>
              <a:t>Promoting self-esteem, independent transitions and learning (Stackhouse and Wellington, 2011). </a:t>
            </a:r>
          </a:p>
          <a:p>
            <a:r>
              <a:rPr lang="en-GB" sz="2000"/>
              <a:t>Reinforcing learning by adopting a multi-sensory approach. </a:t>
            </a:r>
          </a:p>
          <a:p>
            <a:r>
              <a:rPr lang="en-GB" sz="2000"/>
              <a:t>Improving receptive and expressive communication.</a:t>
            </a:r>
          </a:p>
          <a:p>
            <a:r>
              <a:rPr lang="en-GB" sz="2000"/>
              <a:t>Providing a conceptual framework (Preece and Taylor, 2010).</a:t>
            </a:r>
          </a:p>
          <a:p>
            <a:r>
              <a:rPr lang="en-GB" sz="2000"/>
              <a:t>Both communication strategies promote inclusivity as they can be utilised within mainstream classrooms in accordance with ‘The Special Educational Needs Code of Practice for Wales’ (Welsh Government, 2004).</a:t>
            </a:r>
          </a:p>
          <a:p>
            <a:r>
              <a:rPr lang="en-GB" sz="2000"/>
              <a:t>However, they can also be regarded as:</a:t>
            </a:r>
          </a:p>
          <a:p>
            <a:r>
              <a:rPr lang="en-GB" sz="2000"/>
              <a:t>Disproportionate to mainstream students.</a:t>
            </a:r>
          </a:p>
          <a:p>
            <a:r>
              <a:rPr lang="en-GB" sz="2000"/>
              <a:t>Prohibitive, due to limitations with resources, space, time management and staff training (Ashburner et al., 2018).</a:t>
            </a:r>
          </a:p>
          <a:p>
            <a:r>
              <a:rPr lang="en-GB" sz="2000"/>
              <a:t>Not effective for all children with autism (Preece and Taylor, 2010).</a:t>
            </a:r>
          </a:p>
          <a:p>
            <a:r>
              <a:rPr lang="en-GB" sz="2000"/>
              <a:t>PECS cards and word/thinking maps could be utilised as alternative best practice approaches to the aforementioned visual support schedules (Welsh Government, 2019).</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2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2E1B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D0C766D-5D15-844E-A937-B3A2EFAAF9C0}"/>
              </a:ext>
            </a:extLst>
          </p:cNvPr>
          <p:cNvSpPr txBox="1"/>
          <p:nvPr/>
        </p:nvSpPr>
        <p:spPr>
          <a:xfrm>
            <a:off x="9283095" y="4686905"/>
            <a:ext cx="1587500" cy="362858"/>
          </a:xfrm>
          <a:prstGeom prst="rect">
            <a:avLst/>
          </a:prstGeom>
          <a:solidFill>
            <a:schemeClr val="bg1">
              <a:alpha val="50000"/>
            </a:schemeClr>
          </a:solidFill>
          <a:ln>
            <a:noFill/>
          </a:ln>
        </p:spPr>
        <p:txBody>
          <a:bodyPr wrap="square" rtlCol="0">
            <a:noAutofit/>
          </a:bodyPr>
          <a:lstStyle/>
          <a:p>
            <a:pPr algn="ctr">
              <a:lnSpc>
                <a:spcPct val="90000"/>
              </a:lnSpc>
              <a:spcAft>
                <a:spcPts val="600"/>
              </a:spcAft>
            </a:pPr>
            <a:r>
              <a:rPr lang="en-GB" sz="1000"/>
              <a:t>(LANCUK, 2020).</a:t>
            </a:r>
            <a:endParaRPr lang="en-US" sz="1000"/>
          </a:p>
        </p:txBody>
      </p:sp>
      <p:pic>
        <p:nvPicPr>
          <p:cNvPr id="6" name="Picture 5" descr="A picture containing game&#10;&#10;Description generated with very high confidence">
            <a:extLst>
              <a:ext uri="{FF2B5EF4-FFF2-40B4-BE49-F238E27FC236}">
                <a16:creationId xmlns:a16="http://schemas.microsoft.com/office/drawing/2014/main" id="{BAA322D4-7786-834B-A3D6-9C03601C39A8}"/>
              </a:ext>
            </a:extLst>
          </p:cNvPr>
          <p:cNvPicPr>
            <a:picLocks noChangeAspect="1"/>
          </p:cNvPicPr>
          <p:nvPr/>
        </p:nvPicPr>
        <p:blipFill rotWithShape="1">
          <a:blip r:embed="rId3">
            <a:alphaModFix/>
          </a:blip>
          <a:srcRect r="842" b="1"/>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11087040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DF3B-799B-6145-A412-91ABC782E406}"/>
              </a:ext>
            </a:extLst>
          </p:cNvPr>
          <p:cNvSpPr>
            <a:spLocks noGrp="1"/>
          </p:cNvSpPr>
          <p:nvPr>
            <p:ph type="title"/>
          </p:nvPr>
        </p:nvSpPr>
        <p:spPr>
          <a:xfrm>
            <a:off x="838200" y="640079"/>
            <a:ext cx="4681742" cy="1840613"/>
          </a:xfrm>
        </p:spPr>
        <p:txBody>
          <a:bodyPr anchor="b">
            <a:normAutofit/>
          </a:bodyPr>
          <a:lstStyle/>
          <a:p>
            <a:r>
              <a:rPr lang="en-GB" sz="4000" b="1"/>
              <a:t>Conclusion</a:t>
            </a:r>
            <a:br>
              <a:rPr lang="en-GB" sz="4000" b="1"/>
            </a:br>
            <a:r>
              <a:rPr lang="en-GB" sz="2000" b="1"/>
              <a:t>Amanda howland</a:t>
            </a:r>
            <a:endParaRPr lang="en-US" sz="4000" b="1"/>
          </a:p>
        </p:txBody>
      </p:sp>
      <p:sp>
        <p:nvSpPr>
          <p:cNvPr id="3" name="Content Placeholder 2">
            <a:extLst>
              <a:ext uri="{FF2B5EF4-FFF2-40B4-BE49-F238E27FC236}">
                <a16:creationId xmlns:a16="http://schemas.microsoft.com/office/drawing/2014/main" id="{B1E50907-40D8-F240-9F0E-3FB80A93FC00}"/>
              </a:ext>
              <a:ext uri="{C183D7F6-B498-43B3-948B-1728B52AA6E4}">
                <adec:decorative xmlns:adec="http://schemas.microsoft.com/office/drawing/2017/decorative" val="0"/>
              </a:ext>
            </a:extLst>
          </p:cNvPr>
          <p:cNvSpPr>
            <a:spLocks noGrp="1"/>
          </p:cNvSpPr>
          <p:nvPr>
            <p:ph idx="1"/>
          </p:nvPr>
        </p:nvSpPr>
        <p:spPr>
          <a:xfrm>
            <a:off x="838200" y="2686323"/>
            <a:ext cx="4681742" cy="3531598"/>
          </a:xfrm>
        </p:spPr>
        <p:txBody>
          <a:bodyPr>
            <a:normAutofit/>
          </a:bodyPr>
          <a:lstStyle/>
          <a:p>
            <a:pPr marL="0" indent="0">
              <a:buNone/>
            </a:pPr>
            <a:r>
              <a:rPr lang="en-GB" sz="1900"/>
              <a:t>It is clear that parents play a vital role in respect of the outcomes for their child. </a:t>
            </a:r>
          </a:p>
          <a:p>
            <a:pPr marL="0" indent="0">
              <a:buNone/>
            </a:pPr>
            <a:r>
              <a:rPr lang="en-GB" sz="1900"/>
              <a:t>Family life being so diverse means that a ‘one size fits all’ approach is unlikely to succeed. (Welsh government 2014)</a:t>
            </a:r>
          </a:p>
          <a:p>
            <a:pPr marL="0" indent="0">
              <a:buNone/>
            </a:pPr>
            <a:r>
              <a:rPr lang="en-GB" sz="1900"/>
              <a:t>Benefits of parental engagement: </a:t>
            </a:r>
          </a:p>
          <a:p>
            <a:pPr marL="0" indent="0">
              <a:buNone/>
            </a:pPr>
            <a:r>
              <a:rPr lang="en-GB" sz="1900"/>
              <a:t>Better communication between school and home. </a:t>
            </a:r>
          </a:p>
          <a:p>
            <a:pPr marL="0" indent="0">
              <a:buNone/>
            </a:pPr>
            <a:r>
              <a:rPr lang="en-GB" sz="1900"/>
              <a:t>Shared understanding of education. </a:t>
            </a:r>
          </a:p>
          <a:p>
            <a:pPr marL="0" indent="0">
              <a:buNone/>
            </a:pPr>
            <a:r>
              <a:rPr lang="en-GB" sz="1900"/>
              <a:t>Increased support for the school. ( SHS 2015) </a:t>
            </a:r>
            <a:endParaRPr lang="en-US" sz="1900"/>
          </a:p>
        </p:txBody>
      </p:sp>
      <p:pic>
        <p:nvPicPr>
          <p:cNvPr id="8" name="Picture 8">
            <a:extLst>
              <a:ext uri="{FF2B5EF4-FFF2-40B4-BE49-F238E27FC236}">
                <a16:creationId xmlns:a16="http://schemas.microsoft.com/office/drawing/2014/main" id="{227FA96D-25D5-654C-933D-B2B0B60F7F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5162" y="1471091"/>
            <a:ext cx="5438638" cy="3915818"/>
          </a:xfrm>
          <a:prstGeom prst="rect">
            <a:avLst/>
          </a:prstGeom>
        </p:spPr>
      </p:pic>
    </p:spTree>
    <p:extLst>
      <p:ext uri="{BB962C8B-B14F-4D97-AF65-F5344CB8AC3E}">
        <p14:creationId xmlns:p14="http://schemas.microsoft.com/office/powerpoint/2010/main" val="3200488084"/>
      </p:ext>
    </p:extLst>
  </p:cSld>
  <p:clrMapOvr>
    <a:masterClrMapping/>
  </p:clrMapOvr>
  <p:transition spd="slow">
    <p:fade thruBlk="1"/>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0223-EEB0-44C7-8FB4-7352CA42046D}"/>
              </a:ext>
            </a:extLst>
          </p:cNvPr>
          <p:cNvSpPr>
            <a:spLocks noGrp="1"/>
          </p:cNvSpPr>
          <p:nvPr>
            <p:ph type="title"/>
          </p:nvPr>
        </p:nvSpPr>
        <p:spPr>
          <a:xfrm>
            <a:off x="4120" y="87098"/>
            <a:ext cx="12194058" cy="862186"/>
          </a:xfrm>
        </p:spPr>
        <p:txBody>
          <a:bodyPr/>
          <a:lstStyle/>
          <a:p>
            <a:pPr algn="ctr"/>
            <a:r>
              <a:rPr lang="en-GB" b="1">
                <a:latin typeface="Calibri"/>
                <a:cs typeface="Calibri Light"/>
              </a:rPr>
              <a:t>Conclusion</a:t>
            </a:r>
            <a:endParaRPr lang="en-GB" b="1">
              <a:latin typeface="Calibri"/>
              <a:cs typeface="Calibri"/>
            </a:endParaRPr>
          </a:p>
        </p:txBody>
      </p:sp>
      <p:sp>
        <p:nvSpPr>
          <p:cNvPr id="3" name="Content Placeholder 2">
            <a:extLst>
              <a:ext uri="{FF2B5EF4-FFF2-40B4-BE49-F238E27FC236}">
                <a16:creationId xmlns:a16="http://schemas.microsoft.com/office/drawing/2014/main" id="{3B9BBE8A-1557-4A6E-8593-F276D3CBBB08}"/>
              </a:ext>
            </a:extLst>
          </p:cNvPr>
          <p:cNvSpPr>
            <a:spLocks noGrp="1"/>
          </p:cNvSpPr>
          <p:nvPr>
            <p:ph idx="1"/>
          </p:nvPr>
        </p:nvSpPr>
        <p:spPr/>
        <p:txBody>
          <a:bodyPr vert="horz" lIns="91440" tIns="45720" rIns="91440" bIns="45720" rtlCol="0" anchor="t">
            <a:normAutofit/>
          </a:bodyPr>
          <a:lstStyle/>
          <a:p>
            <a:endParaRPr lang="en-GB">
              <a:ea typeface="+mn-lt"/>
              <a:cs typeface="+mn-lt"/>
            </a:endParaRPr>
          </a:p>
          <a:p>
            <a:endParaRPr lang="en-GB">
              <a:ea typeface="+mn-lt"/>
              <a:cs typeface="+mn-lt"/>
            </a:endParaRPr>
          </a:p>
          <a:p>
            <a:endParaRPr lang="en-GB">
              <a:cs typeface="Calibri"/>
            </a:endParaRPr>
          </a:p>
          <a:p>
            <a:endParaRPr lang="en-GB">
              <a:cs typeface="Calibri"/>
            </a:endParaRPr>
          </a:p>
        </p:txBody>
      </p:sp>
      <p:sp>
        <p:nvSpPr>
          <p:cNvPr id="5" name="TextBox 4">
            <a:extLst>
              <a:ext uri="{FF2B5EF4-FFF2-40B4-BE49-F238E27FC236}">
                <a16:creationId xmlns:a16="http://schemas.microsoft.com/office/drawing/2014/main" id="{9C96BE26-C3A1-40E8-8790-DACBF7581522}"/>
              </a:ext>
            </a:extLst>
          </p:cNvPr>
          <p:cNvSpPr txBox="1"/>
          <p:nvPr/>
        </p:nvSpPr>
        <p:spPr>
          <a:xfrm>
            <a:off x="59725" y="883508"/>
            <a:ext cx="12154928"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cs typeface="Arial"/>
              </a:rPr>
              <a:t>Autism is not a life sentence, but it is lifelong and covers a full range of abilities</a:t>
            </a:r>
            <a:r>
              <a:rPr lang="en-US" sz="2800">
                <a:cs typeface="Arial"/>
              </a:rPr>
              <a:t>​​</a:t>
            </a:r>
            <a:endParaRPr lang="en-US">
              <a:cs typeface="Calibri" panose="020F0502020204030204"/>
            </a:endParaRPr>
          </a:p>
          <a:p>
            <a:endParaRPr lang="en-US" sz="2800">
              <a:cs typeface="Arial"/>
            </a:endParaRPr>
          </a:p>
          <a:p>
            <a:pPr marL="457200" indent="-457200">
              <a:buFont typeface="Arial"/>
              <a:buChar char="•"/>
            </a:pPr>
            <a:r>
              <a:rPr lang="en-GB" sz="2800">
                <a:cs typeface="Arial"/>
              </a:rPr>
              <a:t>Appropriate interventions must be introduced and implemented to modulate reactive behaviours and enable pupils with ASD to flourish in congenial mainstream environments </a:t>
            </a:r>
            <a:r>
              <a:rPr lang="en-US" sz="2800">
                <a:cs typeface="Arial"/>
              </a:rPr>
              <a:t>​</a:t>
            </a:r>
          </a:p>
          <a:p>
            <a:endParaRPr lang="en-US" sz="2800">
              <a:ea typeface="+mn-lt"/>
              <a:cs typeface="Arial"/>
            </a:endParaRPr>
          </a:p>
          <a:p>
            <a:pPr marL="457200" indent="-457200">
              <a:buFont typeface="Arial"/>
              <a:buChar char="•"/>
            </a:pPr>
            <a:r>
              <a:rPr lang="en-GB" sz="2800">
                <a:ea typeface="+mn-lt"/>
                <a:cs typeface="+mn-lt"/>
              </a:rPr>
              <a:t>It is the Governments responsibility to work in partnership with Local Authorities (LA’s), Schools, outside Agencies and Professionals to ensure this happens</a:t>
            </a:r>
            <a:r>
              <a:rPr lang="en-US" sz="2800">
                <a:ea typeface="+mn-lt"/>
                <a:cs typeface="+mn-lt"/>
              </a:rPr>
              <a:t> </a:t>
            </a:r>
            <a:endParaRPr lang="en-US">
              <a:ea typeface="+mn-lt"/>
              <a:cs typeface="+mn-lt"/>
            </a:endParaRPr>
          </a:p>
          <a:p>
            <a:pPr marL="457200" indent="-457200">
              <a:buFont typeface="Arial"/>
              <a:buChar char="•"/>
            </a:pPr>
            <a:endParaRPr lang="en-GB" sz="2800">
              <a:ea typeface="+mn-lt"/>
              <a:cs typeface="+mn-lt"/>
            </a:endParaRPr>
          </a:p>
          <a:p>
            <a:pPr marL="457200" indent="-457200">
              <a:buFont typeface="Arial"/>
              <a:buChar char="•"/>
            </a:pPr>
            <a:r>
              <a:rPr lang="en-GB" sz="2800">
                <a:ea typeface="+mn-lt"/>
                <a:cs typeface="+mn-lt"/>
              </a:rPr>
              <a:t>Teachers may need to rethink the way they teach and recognise the importance of support staff to ensure all children received the same opportunities for inclusion to be a success </a:t>
            </a:r>
            <a:endParaRPr lang="en-US">
              <a:ea typeface="+mn-lt"/>
              <a:cs typeface="+mn-lt"/>
            </a:endParaRPr>
          </a:p>
          <a:p>
            <a:pPr marL="457200" indent="-457200">
              <a:buFont typeface="Arial"/>
              <a:buChar char="•"/>
            </a:pPr>
            <a:endParaRPr lang="en-US" sz="2800">
              <a:ea typeface="+mn-lt"/>
              <a:cs typeface="+mn-lt"/>
            </a:endParaRPr>
          </a:p>
          <a:p>
            <a:pPr marL="457200" indent="-457200">
              <a:buFont typeface="Arial"/>
              <a:buChar char="•"/>
            </a:pPr>
            <a:endParaRPr lang="en-US" sz="2800">
              <a:cs typeface="Calibri"/>
            </a:endParaRPr>
          </a:p>
          <a:p>
            <a:pPr marL="457200" indent="-457200">
              <a:buFont typeface="Arial"/>
              <a:buChar char="•"/>
            </a:pPr>
            <a:endParaRPr lang="en-US" sz="2800">
              <a:cs typeface="Calibri"/>
            </a:endParaRPr>
          </a:p>
        </p:txBody>
      </p:sp>
      <p:sp>
        <p:nvSpPr>
          <p:cNvPr id="6" name="TextBox 5">
            <a:extLst>
              <a:ext uri="{FF2B5EF4-FFF2-40B4-BE49-F238E27FC236}">
                <a16:creationId xmlns:a16="http://schemas.microsoft.com/office/drawing/2014/main" id="{E0EF9F12-9AAE-428C-96FD-639629EA87AF}"/>
              </a:ext>
            </a:extLst>
          </p:cNvPr>
          <p:cNvSpPr txBox="1"/>
          <p:nvPr/>
        </p:nvSpPr>
        <p:spPr>
          <a:xfrm>
            <a:off x="8024469" y="6485239"/>
            <a:ext cx="4184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(Grandin, 2020, NAS, 2020 and Reagan, 2012)</a:t>
            </a:r>
            <a:r>
              <a:rPr lang="en-GB"/>
              <a:t> </a:t>
            </a:r>
            <a:r>
              <a:rPr lang="en-GB">
                <a:cs typeface="Calibri"/>
              </a:rPr>
              <a:t>​</a:t>
            </a:r>
            <a:endParaRPr lang="en-GB"/>
          </a:p>
        </p:txBody>
      </p:sp>
    </p:spTree>
    <p:extLst>
      <p:ext uri="{BB962C8B-B14F-4D97-AF65-F5344CB8AC3E}">
        <p14:creationId xmlns:p14="http://schemas.microsoft.com/office/powerpoint/2010/main" val="17875530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A0B159F-B491-47C6-A49C-FE198EF3AD2D}"/>
              </a:ext>
            </a:extLst>
          </p:cNvPr>
          <p:cNvSpPr txBox="1"/>
          <p:nvPr/>
        </p:nvSpPr>
        <p:spPr>
          <a:xfrm>
            <a:off x="684213" y="684213"/>
            <a:ext cx="5194300" cy="3306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285750" indent="-285750">
              <a:spcAft>
                <a:spcPts val="600"/>
              </a:spcAft>
              <a:buFont typeface="Arial"/>
              <a:buChar char="•"/>
            </a:pPr>
            <a:r>
              <a:rPr lang="en-GB" sz="2800">
                <a:cs typeface="Arial"/>
              </a:rPr>
              <a:t>The sooner it is recognised by everyone, the more chance there is for all children with autism to be fully accepted in society and succeed in life.</a:t>
            </a:r>
            <a:endParaRPr lang="en-US" sz="2800"/>
          </a:p>
        </p:txBody>
      </p:sp>
      <p:sp>
        <p:nvSpPr>
          <p:cNvPr id="7" name="TextBox 6">
            <a:extLst>
              <a:ext uri="{FF2B5EF4-FFF2-40B4-BE49-F238E27FC236}">
                <a16:creationId xmlns:a16="http://schemas.microsoft.com/office/drawing/2014/main" id="{B4860387-982D-442E-938F-A7EC3AB71222}"/>
              </a:ext>
            </a:extLst>
          </p:cNvPr>
          <p:cNvSpPr txBox="1"/>
          <p:nvPr/>
        </p:nvSpPr>
        <p:spPr>
          <a:xfrm>
            <a:off x="5961063" y="4622800"/>
            <a:ext cx="5546725" cy="1549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US" sz="2800" b="1">
                <a:solidFill>
                  <a:srgbClr val="FFC000"/>
                </a:solidFill>
                <a:latin typeface="Calibri"/>
                <a:cs typeface="Calibri"/>
              </a:rPr>
              <a:t>Anthony Ianni:</a:t>
            </a:r>
          </a:p>
          <a:p>
            <a:pPr>
              <a:spcAft>
                <a:spcPts val="600"/>
              </a:spcAft>
            </a:pPr>
            <a:r>
              <a:rPr lang="en-US" sz="2800">
                <a:solidFill>
                  <a:srgbClr val="FFC000"/>
                </a:solidFill>
                <a:latin typeface="Calibri"/>
                <a:cs typeface="Calibri"/>
              </a:rPr>
              <a:t>At the end of the day, we don’t dream our lives…WE LIVE THEM!</a:t>
            </a:r>
          </a:p>
        </p:txBody>
      </p:sp>
      <p:sp>
        <p:nvSpPr>
          <p:cNvPr id="8" name="TextBox 7">
            <a:extLst>
              <a:ext uri="{FF2B5EF4-FFF2-40B4-BE49-F238E27FC236}">
                <a16:creationId xmlns:a16="http://schemas.microsoft.com/office/drawing/2014/main" id="{0C5D15C6-41F9-4023-AF2C-A38D66AA51DA}"/>
              </a:ext>
            </a:extLst>
          </p:cNvPr>
          <p:cNvSpPr txBox="1"/>
          <p:nvPr/>
        </p:nvSpPr>
        <p:spPr>
          <a:xfrm>
            <a:off x="684213" y="4073525"/>
            <a:ext cx="5194300" cy="210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US" sz="2800" b="1">
                <a:solidFill>
                  <a:schemeClr val="accent1"/>
                </a:solidFill>
                <a:latin typeface="Calibri"/>
                <a:cs typeface="Calibri"/>
              </a:rPr>
              <a:t>Stephen Shore:</a:t>
            </a:r>
          </a:p>
          <a:p>
            <a:pPr>
              <a:spcAft>
                <a:spcPts val="600"/>
              </a:spcAft>
            </a:pPr>
            <a:r>
              <a:rPr lang="en-US" sz="2800">
                <a:solidFill>
                  <a:schemeClr val="accent1"/>
                </a:solidFill>
                <a:latin typeface="Calibri"/>
                <a:cs typeface="Calibri"/>
              </a:rPr>
              <a:t>If you’ve met one individual with autism, you’ve met one individual with autism.</a:t>
            </a:r>
          </a:p>
          <a:p>
            <a:pPr>
              <a:spcAft>
                <a:spcPts val="600"/>
              </a:spcAft>
            </a:pPr>
            <a:endParaRPr lang="en-US" sz="2800">
              <a:solidFill>
                <a:schemeClr val="accent1"/>
              </a:solidFill>
              <a:latin typeface="open-sans"/>
            </a:endParaRPr>
          </a:p>
          <a:p>
            <a:pPr>
              <a:spcAft>
                <a:spcPts val="600"/>
              </a:spcAft>
            </a:pPr>
            <a:endParaRPr lang="en-US" sz="2800">
              <a:solidFill>
                <a:schemeClr val="accent1"/>
              </a:solidFill>
              <a:latin typeface="open-sans"/>
            </a:endParaRPr>
          </a:p>
        </p:txBody>
      </p:sp>
      <p:sp>
        <p:nvSpPr>
          <p:cNvPr id="9" name="TextBox 8">
            <a:extLst>
              <a:ext uri="{FF2B5EF4-FFF2-40B4-BE49-F238E27FC236}">
                <a16:creationId xmlns:a16="http://schemas.microsoft.com/office/drawing/2014/main" id="{531665AE-0E1E-4B78-BECA-525D4B7B58CC}"/>
              </a:ext>
            </a:extLst>
          </p:cNvPr>
          <p:cNvSpPr txBox="1"/>
          <p:nvPr/>
        </p:nvSpPr>
        <p:spPr>
          <a:xfrm>
            <a:off x="5961063" y="684213"/>
            <a:ext cx="5546725" cy="38560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US" sz="2800" b="1">
                <a:solidFill>
                  <a:srgbClr val="FF0000"/>
                </a:solidFill>
                <a:latin typeface="Calibri"/>
                <a:cs typeface="Calibri"/>
              </a:rPr>
              <a:t>Temple Grandin:</a:t>
            </a:r>
          </a:p>
          <a:p>
            <a:pPr>
              <a:spcAft>
                <a:spcPts val="600"/>
              </a:spcAft>
            </a:pPr>
            <a:r>
              <a:rPr lang="en-US" sz="2800">
                <a:solidFill>
                  <a:srgbClr val="FF0000"/>
                </a:solidFill>
                <a:latin typeface="Calibri"/>
                <a:cs typeface="Calibri"/>
              </a:rPr>
              <a:t>Kids have to be exposed to different things in order to develop. A child’s not going to find out he likes to play a musical instrument if you never exposed him to it…</a:t>
            </a:r>
          </a:p>
        </p:txBody>
      </p:sp>
      <p:sp>
        <p:nvSpPr>
          <p:cNvPr id="2" name="TextBox 1">
            <a:extLst>
              <a:ext uri="{FF2B5EF4-FFF2-40B4-BE49-F238E27FC236}">
                <a16:creationId xmlns:a16="http://schemas.microsoft.com/office/drawing/2014/main" id="{27DBC2F0-DD34-4075-91B9-C7AE360ABB74}"/>
              </a:ext>
            </a:extLst>
          </p:cNvPr>
          <p:cNvSpPr txBox="1"/>
          <p:nvPr/>
        </p:nvSpPr>
        <p:spPr>
          <a:xfrm>
            <a:off x="9221274" y="6516709"/>
            <a:ext cx="336567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(Grandin, Lanni and Shore, 2018)</a:t>
            </a:r>
          </a:p>
        </p:txBody>
      </p:sp>
    </p:spTree>
    <p:extLst>
      <p:ext uri="{BB962C8B-B14F-4D97-AF65-F5344CB8AC3E}">
        <p14:creationId xmlns:p14="http://schemas.microsoft.com/office/powerpoint/2010/main" val="31937988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A9B8-86D5-AE46-B331-E66D2E258364}"/>
              </a:ext>
            </a:extLst>
          </p:cNvPr>
          <p:cNvSpPr>
            <a:spLocks noGrp="1"/>
          </p:cNvSpPr>
          <p:nvPr>
            <p:ph type="title"/>
          </p:nvPr>
        </p:nvSpPr>
        <p:spPr>
          <a:xfrm>
            <a:off x="838200" y="5324"/>
            <a:ext cx="10515600" cy="907142"/>
          </a:xfrm>
        </p:spPr>
        <p:txBody>
          <a:bodyPr/>
          <a:lstStyle/>
          <a:p>
            <a:pPr algn="ctr"/>
            <a:r>
              <a:rPr lang="en-GB" b="1">
                <a:latin typeface="Calibri"/>
                <a:cs typeface="Calibri"/>
              </a:rPr>
              <a:t>References</a:t>
            </a:r>
            <a:endParaRPr lang="en-US" b="1">
              <a:latin typeface="Calibri"/>
              <a:cs typeface="Calibri"/>
            </a:endParaRPr>
          </a:p>
        </p:txBody>
      </p:sp>
      <p:sp>
        <p:nvSpPr>
          <p:cNvPr id="3" name="Content Placeholder 2">
            <a:extLst>
              <a:ext uri="{FF2B5EF4-FFF2-40B4-BE49-F238E27FC236}">
                <a16:creationId xmlns:a16="http://schemas.microsoft.com/office/drawing/2014/main" id="{94D8A39C-6AA0-204D-A9B0-250C333061A8}"/>
              </a:ext>
            </a:extLst>
          </p:cNvPr>
          <p:cNvSpPr>
            <a:spLocks noGrp="1"/>
          </p:cNvSpPr>
          <p:nvPr>
            <p:ph idx="1"/>
          </p:nvPr>
        </p:nvSpPr>
        <p:spPr>
          <a:xfrm>
            <a:off x="376373" y="912465"/>
            <a:ext cx="11588839" cy="5945257"/>
          </a:xfrm>
        </p:spPr>
        <p:txBody>
          <a:bodyPr vert="horz" lIns="91440" tIns="45720" rIns="91440" bIns="45720" rtlCol="0" anchor="t">
            <a:noAutofit/>
          </a:bodyPr>
          <a:lstStyle/>
          <a:p>
            <a:r>
              <a:rPr lang="en-GB" sz="1100"/>
              <a:t>Amazon UK (2020) </a:t>
            </a:r>
            <a:r>
              <a:rPr lang="en-GB" sz="1100" i="1"/>
              <a:t>Visual Timetables for School. </a:t>
            </a:r>
            <a:r>
              <a:rPr lang="en-GB" sz="1100"/>
              <a:t>Available at: </a:t>
            </a:r>
            <a:r>
              <a:rPr lang="en-GB" sz="1100">
                <a:hlinkClick r:id="rId2"/>
              </a:rPr>
              <a:t>https://www.amazon.co.uk/SEN-Support-Visual-Timetable-School/</a:t>
            </a:r>
            <a:r>
              <a:rPr lang="en-GB" sz="1100" err="1">
                <a:hlinkClick r:id="rId2"/>
              </a:rPr>
              <a:t>dp</a:t>
            </a:r>
            <a:r>
              <a:rPr lang="en-GB" sz="1100">
                <a:hlinkClick r:id="rId2"/>
              </a:rPr>
              <a:t>/B014E9NXMY</a:t>
            </a:r>
            <a:r>
              <a:rPr lang="en-GB" sz="1100"/>
              <a:t> (Accessed: 29</a:t>
            </a:r>
            <a:r>
              <a:rPr lang="en-GB" sz="1100" baseline="30000"/>
              <a:t>th</a:t>
            </a:r>
            <a:r>
              <a:rPr lang="en-GB" sz="1100"/>
              <a:t> April 2020).</a:t>
            </a:r>
          </a:p>
          <a:p>
            <a:r>
              <a:rPr lang="en-GB" sz="1100" err="1"/>
              <a:t>Ashburner</a:t>
            </a:r>
            <a:r>
              <a:rPr lang="en-GB" sz="1100"/>
              <a:t>, J. et al., (2018) ‘The use of visual schedules and work systems to increase the on-task behaviour of students on the autism spectrum in mainstream classrooms’, </a:t>
            </a:r>
            <a:r>
              <a:rPr lang="en-GB" sz="1100" i="1"/>
              <a:t>Journal of Research in Special Educational Needs, </a:t>
            </a:r>
            <a:r>
              <a:rPr lang="en-GB" sz="1100"/>
              <a:t>18(1). Available at: </a:t>
            </a:r>
            <a:r>
              <a:rPr lang="en-GB" sz="1100">
                <a:hlinkClick r:id="rId3"/>
              </a:rPr>
              <a:t>https://</a:t>
            </a:r>
            <a:r>
              <a:rPr lang="en-GB" sz="1100" err="1">
                <a:hlinkClick r:id="rId3"/>
              </a:rPr>
              <a:t>www.researchgate.net</a:t>
            </a:r>
            <a:r>
              <a:rPr lang="en-GB" sz="1100">
                <a:hlinkClick r:id="rId3"/>
              </a:rPr>
              <a:t>/publication/322508048_The_use_of_visual_schedules_and_work_systems_to_increase_the_on-task_behaviour_of_students_on_the_autism_spectrum_in_mainstream_classrooms</a:t>
            </a:r>
            <a:r>
              <a:rPr lang="en-GB" sz="1100"/>
              <a:t> (Accessed: 28</a:t>
            </a:r>
            <a:r>
              <a:rPr lang="en-GB" sz="1100" baseline="30000"/>
              <a:t>th</a:t>
            </a:r>
            <a:r>
              <a:rPr lang="en-GB" sz="1100"/>
              <a:t> April 2020).</a:t>
            </a:r>
            <a:endParaRPr lang="en-GB" sz="1100">
              <a:cs typeface="Calibri"/>
            </a:endParaRPr>
          </a:p>
          <a:p>
            <a:r>
              <a:rPr lang="en-GB" sz="1100">
                <a:effectLst/>
                <a:latin typeface="Calibri"/>
                <a:ea typeface="Times New Roman" panose="02020603050405020304" pitchFamily="18" charset="0"/>
                <a:cs typeface="Times New Roman"/>
              </a:rPr>
              <a:t>Autism Circuit (2020) </a:t>
            </a:r>
            <a:r>
              <a:rPr lang="en-GB" sz="1100" i="1">
                <a:effectLst/>
                <a:latin typeface="Calibri"/>
                <a:ea typeface="Times New Roman" panose="02020603050405020304" pitchFamily="18" charset="0"/>
                <a:cs typeface="Times New Roman"/>
              </a:rPr>
              <a:t>First/Then Card. </a:t>
            </a:r>
            <a:r>
              <a:rPr lang="en-GB" sz="1100">
                <a:effectLst/>
                <a:latin typeface="Calibri"/>
                <a:ea typeface="Times New Roman" panose="02020603050405020304" pitchFamily="18" charset="0"/>
                <a:cs typeface="Times New Roman"/>
              </a:rPr>
              <a:t>Available at: </a:t>
            </a:r>
            <a:r>
              <a:rPr lang="en-GB" sz="1100" u="sng">
                <a:solidFill>
                  <a:srgbClr val="0563C1"/>
                </a:solidFill>
                <a:effectLst/>
                <a:latin typeface="Calibri"/>
                <a:ea typeface="Times New Roman" panose="02020603050405020304" pitchFamily="18" charset="0"/>
                <a:cs typeface="Times New Roman"/>
                <a:hlinkClick r:id="rId4"/>
              </a:rPr>
              <a:t>http://</a:t>
            </a:r>
            <a:r>
              <a:rPr lang="en-GB" sz="1100" u="sng" err="1">
                <a:solidFill>
                  <a:srgbClr val="0563C1"/>
                </a:solidFill>
                <a:effectLst/>
                <a:latin typeface="Calibri"/>
                <a:ea typeface="Times New Roman" panose="02020603050405020304" pitchFamily="18" charset="0"/>
                <a:cs typeface="Times New Roman"/>
                <a:hlinkClick r:id="rId4"/>
              </a:rPr>
              <a:t>www.autismcircuit.net</a:t>
            </a:r>
            <a:r>
              <a:rPr lang="en-GB" sz="1100" u="sng">
                <a:solidFill>
                  <a:srgbClr val="0563C1"/>
                </a:solidFill>
                <a:effectLst/>
                <a:latin typeface="Calibri"/>
                <a:ea typeface="Times New Roman" panose="02020603050405020304" pitchFamily="18" charset="0"/>
                <a:cs typeface="Times New Roman"/>
                <a:hlinkClick r:id="rId4"/>
              </a:rPr>
              <a:t>/assets/uploads/docs/first-then.pdf</a:t>
            </a:r>
            <a:r>
              <a:rPr lang="en-GB" sz="1100">
                <a:effectLst/>
                <a:latin typeface="Calibri"/>
                <a:ea typeface="Times New Roman" panose="02020603050405020304" pitchFamily="18" charset="0"/>
                <a:cs typeface="Times New Roman"/>
              </a:rPr>
              <a:t> (Accessed: 29</a:t>
            </a:r>
            <a:r>
              <a:rPr lang="en-GB" sz="1100" baseline="30000">
                <a:effectLst/>
                <a:latin typeface="Calibri"/>
                <a:ea typeface="Times New Roman" panose="02020603050405020304" pitchFamily="18" charset="0"/>
                <a:cs typeface="Times New Roman"/>
              </a:rPr>
              <a:t>th</a:t>
            </a:r>
            <a:r>
              <a:rPr lang="en-GB" sz="1100">
                <a:effectLst/>
                <a:latin typeface="Calibri"/>
                <a:ea typeface="Times New Roman" panose="02020603050405020304" pitchFamily="18" charset="0"/>
                <a:cs typeface="Times New Roman"/>
              </a:rPr>
              <a:t> April 2020).</a:t>
            </a:r>
          </a:p>
          <a:p>
            <a:r>
              <a:rPr lang="en-US" sz="1100">
                <a:ea typeface="+mn-lt"/>
                <a:cs typeface="+mn-lt"/>
              </a:rPr>
              <a:t>Ayers, H. et al. (2000)</a:t>
            </a:r>
            <a:r>
              <a:rPr lang="en-US" sz="1100" b="1">
                <a:ea typeface="+mn-lt"/>
                <a:cs typeface="+mn-lt"/>
              </a:rPr>
              <a:t> </a:t>
            </a:r>
            <a:r>
              <a:rPr lang="en-US" sz="1100" i="1">
                <a:ea typeface="+mn-lt"/>
                <a:cs typeface="+mn-lt"/>
              </a:rPr>
              <a:t>Perspectives on Behaviour A Practical Guide to Effective Interventions for Teachers 2</a:t>
            </a:r>
            <a:r>
              <a:rPr lang="en-US" sz="1100" i="1" baseline="30000">
                <a:ea typeface="+mn-lt"/>
                <a:cs typeface="+mn-lt"/>
              </a:rPr>
              <a:t>nd</a:t>
            </a:r>
            <a:r>
              <a:rPr lang="en-US" sz="1100" i="1">
                <a:ea typeface="+mn-lt"/>
                <a:cs typeface="+mn-lt"/>
              </a:rPr>
              <a:t> Ed. </a:t>
            </a:r>
            <a:r>
              <a:rPr lang="en-US" sz="1100">
                <a:ea typeface="+mn-lt"/>
                <a:cs typeface="+mn-lt"/>
              </a:rPr>
              <a:t>Oxon: David Fulton Publishers.</a:t>
            </a:r>
            <a:r>
              <a:rPr lang="en-GB" sz="1100">
                <a:ea typeface="+mn-lt"/>
                <a:cs typeface="+mn-lt"/>
              </a:rPr>
              <a:t> </a:t>
            </a:r>
            <a:endParaRPr lang="en-GB" sz="1100">
              <a:latin typeface="Calibri"/>
              <a:ea typeface="Times New Roman" panose="02020603050405020304" pitchFamily="18" charset="0"/>
              <a:cs typeface="Times New Roman"/>
            </a:endParaRPr>
          </a:p>
          <a:p>
            <a:r>
              <a:rPr lang="en-GB" sz="1100" err="1">
                <a:latin typeface="Calibri"/>
                <a:ea typeface="Times New Roman" panose="02020603050405020304" pitchFamily="18" charset="0"/>
                <a:cs typeface="Times New Roman"/>
              </a:rPr>
              <a:t>Buzan</a:t>
            </a:r>
            <a:r>
              <a:rPr lang="en-GB" sz="1100">
                <a:latin typeface="Calibri"/>
                <a:ea typeface="Times New Roman" panose="02020603050405020304" pitchFamily="18" charset="0"/>
                <a:cs typeface="Times New Roman"/>
              </a:rPr>
              <a:t>, T. (2005) </a:t>
            </a:r>
            <a:r>
              <a:rPr lang="en-GB" sz="1100" i="1">
                <a:latin typeface="Calibri"/>
                <a:ea typeface="Times New Roman" panose="02020603050405020304" pitchFamily="18" charset="0"/>
                <a:cs typeface="Times New Roman"/>
              </a:rPr>
              <a:t>The Ultimate Book of Mind Maps. </a:t>
            </a:r>
            <a:r>
              <a:rPr lang="en-GB" sz="1100">
                <a:latin typeface="Calibri"/>
                <a:ea typeface="Times New Roman" panose="02020603050405020304" pitchFamily="18" charset="0"/>
                <a:cs typeface="Times New Roman"/>
              </a:rPr>
              <a:t>London: </a:t>
            </a:r>
            <a:r>
              <a:rPr lang="en-GB" sz="1100" err="1">
                <a:latin typeface="Calibri"/>
                <a:ea typeface="Times New Roman" panose="02020603050405020304" pitchFamily="18" charset="0"/>
                <a:cs typeface="Times New Roman"/>
              </a:rPr>
              <a:t>Thorsons</a:t>
            </a:r>
            <a:r>
              <a:rPr lang="en-GB" sz="1100">
                <a:latin typeface="Calibri"/>
                <a:ea typeface="Times New Roman" panose="02020603050405020304" pitchFamily="18" charset="0"/>
                <a:cs typeface="Times New Roman"/>
              </a:rPr>
              <a:t>.</a:t>
            </a:r>
          </a:p>
          <a:p>
            <a:r>
              <a:rPr lang="en-GB" sz="1100">
                <a:effectLst/>
                <a:latin typeface="Calibri"/>
                <a:ea typeface="Times New Roman" panose="02020603050405020304" pitchFamily="18" charset="0"/>
                <a:cs typeface="Times New Roman"/>
              </a:rPr>
              <a:t>Buzan, B. and Buzan, T. (2006) </a:t>
            </a:r>
            <a:r>
              <a:rPr lang="en-GB" sz="1100" i="1">
                <a:effectLst/>
                <a:latin typeface="Calibri"/>
                <a:ea typeface="Times New Roman" panose="02020603050405020304" pitchFamily="18" charset="0"/>
                <a:cs typeface="Times New Roman"/>
              </a:rPr>
              <a:t>The mind map book. </a:t>
            </a:r>
            <a:r>
              <a:rPr lang="en-GB" sz="1100">
                <a:effectLst/>
                <a:latin typeface="Calibri"/>
                <a:ea typeface="Times New Roman" panose="02020603050405020304" pitchFamily="18" charset="0"/>
                <a:cs typeface="Times New Roman"/>
              </a:rPr>
              <a:t>4</a:t>
            </a:r>
            <a:r>
              <a:rPr lang="en-GB" sz="1100" baseline="30000">
                <a:effectLst/>
                <a:latin typeface="Calibri"/>
                <a:ea typeface="Times New Roman" panose="02020603050405020304" pitchFamily="18" charset="0"/>
                <a:cs typeface="Times New Roman"/>
              </a:rPr>
              <a:t>th</a:t>
            </a:r>
            <a:r>
              <a:rPr lang="en-GB" sz="1100">
                <a:effectLst/>
                <a:latin typeface="Calibri"/>
                <a:ea typeface="Times New Roman" panose="02020603050405020304" pitchFamily="18" charset="0"/>
                <a:cs typeface="Times New Roman"/>
              </a:rPr>
              <a:t> Ed. Essex: Educational Publishers LLP.</a:t>
            </a:r>
          </a:p>
          <a:p>
            <a:r>
              <a:rPr lang="en-GB" sz="1100">
                <a:ea typeface="+mn-lt"/>
                <a:cs typeface="+mn-lt"/>
              </a:rPr>
              <a:t>Centre for Autism Middletown (2012) </a:t>
            </a:r>
            <a:r>
              <a:rPr lang="en-GB" sz="1100" i="1">
                <a:ea typeface="+mn-lt"/>
                <a:cs typeface="+mn-lt"/>
              </a:rPr>
              <a:t>parent and professional partnerships. </a:t>
            </a:r>
            <a:r>
              <a:rPr lang="en-GB" sz="1100">
                <a:ea typeface="+mn-lt"/>
                <a:cs typeface="+mn-lt"/>
              </a:rPr>
              <a:t>Available at: </a:t>
            </a:r>
            <a:r>
              <a:rPr lang="en-GB" sz="1100">
                <a:ea typeface="+mn-lt"/>
                <a:cs typeface="+mn-lt"/>
                <a:hlinkClick r:id="rId5"/>
              </a:rPr>
              <a:t>https://network.autism.org.uk/sites/default/files/</a:t>
            </a:r>
            <a:r>
              <a:rPr lang="en-GB" sz="1100" err="1">
                <a:ea typeface="+mn-lt"/>
                <a:cs typeface="+mn-lt"/>
                <a:hlinkClick r:id="rId5"/>
              </a:rPr>
              <a:t>ckfinder</a:t>
            </a:r>
            <a:r>
              <a:rPr lang="en-GB" sz="1100">
                <a:ea typeface="+mn-lt"/>
                <a:cs typeface="+mn-lt"/>
                <a:hlinkClick r:id="rId5"/>
              </a:rPr>
              <a:t>/files/Parent%20and%20Professional%20Partnerships.pdf</a:t>
            </a:r>
            <a:r>
              <a:rPr lang="en-GB" sz="1100">
                <a:ea typeface="+mn-lt"/>
                <a:cs typeface="+mn-lt"/>
              </a:rPr>
              <a:t> (Accessed 6</a:t>
            </a:r>
            <a:r>
              <a:rPr lang="en-GB" sz="1100" baseline="30000">
                <a:ea typeface="+mn-lt"/>
                <a:cs typeface="+mn-lt"/>
              </a:rPr>
              <a:t>th</a:t>
            </a:r>
            <a:r>
              <a:rPr lang="en-GB" sz="1100">
                <a:ea typeface="+mn-lt"/>
                <a:cs typeface="+mn-lt"/>
              </a:rPr>
              <a:t> May 2020) </a:t>
            </a:r>
            <a:endParaRPr lang="en-GB" sz="1100"/>
          </a:p>
          <a:p>
            <a:r>
              <a:rPr lang="en-GB" sz="1100" err="1"/>
              <a:t>Charman</a:t>
            </a:r>
            <a:r>
              <a:rPr lang="en-GB" sz="1100"/>
              <a:t>, T. et al. (2011) </a:t>
            </a:r>
            <a:r>
              <a:rPr lang="en-GB" sz="1100" i="1"/>
              <a:t>Autism Education Trust: What is Good Practice in Autism Education. </a:t>
            </a:r>
            <a:r>
              <a:rPr lang="en-GB" sz="1100"/>
              <a:t>Available at: </a:t>
            </a:r>
            <a:r>
              <a:rPr lang="en-GB" sz="1100">
                <a:hlinkClick r:id="rId6"/>
              </a:rPr>
              <a:t>https://research-management.mq.edu.au/</a:t>
            </a:r>
            <a:r>
              <a:rPr lang="en-GB" sz="1100" err="1">
                <a:hlinkClick r:id="rId6"/>
              </a:rPr>
              <a:t>ws</a:t>
            </a:r>
            <a:r>
              <a:rPr lang="en-GB" sz="1100">
                <a:hlinkClick r:id="rId6"/>
              </a:rPr>
              <a:t>/</a:t>
            </a:r>
            <a:r>
              <a:rPr lang="en-GB" sz="1100" err="1">
                <a:hlinkClick r:id="rId6"/>
              </a:rPr>
              <a:t>portalfiles</a:t>
            </a:r>
            <a:r>
              <a:rPr lang="en-GB" sz="1100">
                <a:hlinkClick r:id="rId6"/>
              </a:rPr>
              <a:t>/portal/83300571/82950951.pdf</a:t>
            </a:r>
            <a:r>
              <a:rPr lang="en-GB" sz="1100"/>
              <a:t> (Accessed: 28</a:t>
            </a:r>
            <a:r>
              <a:rPr lang="en-GB" sz="1100" baseline="30000"/>
              <a:t>th</a:t>
            </a:r>
            <a:r>
              <a:rPr lang="en-GB" sz="1100"/>
              <a:t> April 2020).</a:t>
            </a:r>
            <a:endParaRPr lang="en-GB" sz="1100">
              <a:cs typeface="Calibri"/>
            </a:endParaRPr>
          </a:p>
          <a:p>
            <a:r>
              <a:rPr lang="en-GB" sz="1100">
                <a:effectLst/>
                <a:latin typeface="Calibri"/>
                <a:ea typeface="Times New Roman" panose="02020603050405020304" pitchFamily="18" charset="0"/>
                <a:cs typeface="Times New Roman"/>
              </a:rPr>
              <a:t>Chiat, S. (2000) </a:t>
            </a:r>
            <a:r>
              <a:rPr lang="en-GB" sz="1100" i="1">
                <a:effectLst/>
                <a:latin typeface="Calibri"/>
                <a:ea typeface="Times New Roman" panose="02020603050405020304" pitchFamily="18" charset="0"/>
                <a:cs typeface="Times New Roman"/>
              </a:rPr>
              <a:t>Understanding Children with Language Problems. </a:t>
            </a:r>
            <a:r>
              <a:rPr lang="en-GB" sz="1100">
                <a:effectLst/>
                <a:latin typeface="Calibri"/>
                <a:ea typeface="Times New Roman" panose="02020603050405020304" pitchFamily="18" charset="0"/>
                <a:cs typeface="Times New Roman"/>
              </a:rPr>
              <a:t>Cambridge: Cambridge University Press.</a:t>
            </a:r>
          </a:p>
          <a:p>
            <a:r>
              <a:rPr lang="en-GB" sz="1100">
                <a:ea typeface="+mn-lt"/>
                <a:cs typeface="+mn-lt"/>
              </a:rPr>
              <a:t>Child Autism UK (2020) </a:t>
            </a:r>
            <a:r>
              <a:rPr lang="en-GB" sz="1100" i="1">
                <a:ea typeface="+mn-lt"/>
                <a:cs typeface="+mn-lt"/>
              </a:rPr>
              <a:t>Applied Behaviour Analysis (ABA) and Autism. </a:t>
            </a:r>
            <a:r>
              <a:rPr lang="en-GB" sz="1100">
                <a:ea typeface="+mn-lt"/>
                <a:cs typeface="+mn-lt"/>
              </a:rPr>
              <a:t>Available at: </a:t>
            </a:r>
            <a:r>
              <a:rPr lang="en-GB" sz="1100">
                <a:ea typeface="+mn-lt"/>
                <a:cs typeface="+mn-lt"/>
                <a:hlinkClick r:id="rId7"/>
              </a:rPr>
              <a:t>https://</a:t>
            </a:r>
            <a:r>
              <a:rPr lang="en-GB" sz="1100" err="1">
                <a:ea typeface="+mn-lt"/>
                <a:cs typeface="+mn-lt"/>
                <a:hlinkClick r:id="rId7"/>
              </a:rPr>
              <a:t>www.childautism.org.uk</a:t>
            </a:r>
            <a:r>
              <a:rPr lang="en-GB" sz="1100">
                <a:ea typeface="+mn-lt"/>
                <a:cs typeface="+mn-lt"/>
                <a:hlinkClick r:id="rId7"/>
              </a:rPr>
              <a:t>/about-autism/applied-behaviour-analysis-aba-and-autism/</a:t>
            </a:r>
            <a:r>
              <a:rPr lang="en-GB" sz="1100">
                <a:ea typeface="+mn-lt"/>
                <a:cs typeface="+mn-lt"/>
              </a:rPr>
              <a:t> (Accessed: 6 May 2020). </a:t>
            </a:r>
            <a:endParaRPr lang="en-GB" sz="1100">
              <a:ea typeface="+mn-lt"/>
              <a:cs typeface="Times New Roman"/>
            </a:endParaRPr>
          </a:p>
          <a:p>
            <a:r>
              <a:rPr lang="en-GB" sz="1100">
                <a:ea typeface="+mn-lt"/>
                <a:cs typeface="+mn-lt"/>
              </a:rPr>
              <a:t>Child Mind Institute (2020</a:t>
            </a:r>
            <a:r>
              <a:rPr lang="en-GB" sz="1100" i="1">
                <a:ea typeface="+mn-lt"/>
                <a:cs typeface="+mn-lt"/>
              </a:rPr>
              <a:t>) Sensory Processing. </a:t>
            </a:r>
            <a:r>
              <a:rPr lang="en-GB" sz="1100">
                <a:ea typeface="+mn-lt"/>
                <a:cs typeface="+mn-lt"/>
              </a:rPr>
              <a:t>Available at: </a:t>
            </a:r>
            <a:r>
              <a:rPr lang="en-GB" sz="1100">
                <a:ea typeface="+mn-lt"/>
                <a:cs typeface="+mn-lt"/>
                <a:hlinkClick r:id="rId8"/>
              </a:rPr>
              <a:t>https://</a:t>
            </a:r>
            <a:r>
              <a:rPr lang="en-GB" sz="1100" err="1">
                <a:ea typeface="+mn-lt"/>
                <a:cs typeface="+mn-lt"/>
                <a:hlinkClick r:id="rId8"/>
              </a:rPr>
              <a:t>childmind.org</a:t>
            </a:r>
            <a:r>
              <a:rPr lang="en-GB" sz="1100">
                <a:ea typeface="+mn-lt"/>
                <a:cs typeface="+mn-lt"/>
                <a:hlinkClick r:id="rId8"/>
              </a:rPr>
              <a:t>/article/how-sensory-processing-issues-affect-kids-in-school/</a:t>
            </a:r>
            <a:r>
              <a:rPr lang="en-GB" sz="1100">
                <a:ea typeface="+mn-lt"/>
                <a:cs typeface="+mn-lt"/>
              </a:rPr>
              <a:t> (Accessed: 5 May 2020). </a:t>
            </a:r>
            <a:endParaRPr lang="en-GB" sz="1100">
              <a:cs typeface="Times New Roman"/>
            </a:endParaRPr>
          </a:p>
          <a:p>
            <a:r>
              <a:rPr lang="en-GB" sz="1100">
                <a:cs typeface="Calibri" panose="020F0502020204030204"/>
              </a:rPr>
              <a:t>Corbett et al, (2005) </a:t>
            </a:r>
            <a:r>
              <a:rPr lang="en-GB" sz="1100" i="1">
                <a:cs typeface="Calibri" panose="020F0502020204030204"/>
              </a:rPr>
              <a:t>Video </a:t>
            </a:r>
            <a:r>
              <a:rPr lang="en-GB" sz="1100" i="1" err="1">
                <a:cs typeface="Calibri" panose="020F0502020204030204"/>
              </a:rPr>
              <a:t>modeling</a:t>
            </a:r>
            <a:r>
              <a:rPr lang="en-GB" sz="1100" i="1">
                <a:cs typeface="Calibri" panose="020F0502020204030204"/>
              </a:rPr>
              <a:t> why does it work for children with autism? </a:t>
            </a:r>
            <a:r>
              <a:rPr lang="en-GB" sz="1100">
                <a:cs typeface="Calibri" panose="020F0502020204030204"/>
              </a:rPr>
              <a:t>Available at:</a:t>
            </a:r>
            <a:r>
              <a:rPr lang="en-GB" sz="1100">
                <a:ea typeface="+mn-lt"/>
                <a:cs typeface="+mn-lt"/>
              </a:rPr>
              <a:t> https://files.eric.ed.gov/</a:t>
            </a:r>
            <a:r>
              <a:rPr lang="en-GB" sz="1100" err="1">
                <a:ea typeface="+mn-lt"/>
                <a:cs typeface="+mn-lt"/>
              </a:rPr>
              <a:t>fulltext</a:t>
            </a:r>
            <a:r>
              <a:rPr lang="en-GB" sz="1100">
                <a:ea typeface="+mn-lt"/>
                <a:cs typeface="+mn-lt"/>
              </a:rPr>
              <a:t>/EJ846467.pdf</a:t>
            </a:r>
            <a:r>
              <a:rPr lang="en-GB" sz="1100">
                <a:cs typeface="Calibri" panose="020F0502020204030204"/>
              </a:rPr>
              <a:t>  (Accessed 2nd May 2020)</a:t>
            </a:r>
            <a:endParaRPr lang="en-GB" sz="1100">
              <a:ea typeface="+mn-lt"/>
              <a:cs typeface="+mn-lt"/>
            </a:endParaRPr>
          </a:p>
          <a:p>
            <a:r>
              <a:rPr lang="en-GB" sz="1100">
                <a:ea typeface="+mn-lt"/>
                <a:cs typeface="+mn-lt"/>
              </a:rPr>
              <a:t>Covington, F. (2012) </a:t>
            </a:r>
            <a:r>
              <a:rPr lang="en-GB" sz="1100" i="1">
                <a:ea typeface="+mn-lt"/>
                <a:cs typeface="+mn-lt"/>
              </a:rPr>
              <a:t>What is Sensory Seeking and Hyposensitivity?</a:t>
            </a:r>
            <a:r>
              <a:rPr lang="en-GB" sz="1100">
                <a:ea typeface="+mn-lt"/>
                <a:cs typeface="+mn-lt"/>
              </a:rPr>
              <a:t> Available at: </a:t>
            </a:r>
            <a:r>
              <a:rPr lang="en-GB" sz="1100">
                <a:ea typeface="+mn-lt"/>
                <a:cs typeface="+mn-lt"/>
                <a:hlinkClick r:id="rId9"/>
              </a:rPr>
              <a:t>https://www.youtube.com/watch?v=</a:t>
            </a:r>
            <a:r>
              <a:rPr lang="en-GB" sz="1100" err="1">
                <a:ea typeface="+mn-lt"/>
                <a:cs typeface="+mn-lt"/>
                <a:hlinkClick r:id="rId9"/>
              </a:rPr>
              <a:t>fKKrZSkzywI</a:t>
            </a:r>
            <a:r>
              <a:rPr lang="en-GB" sz="1100">
                <a:ea typeface="+mn-lt"/>
                <a:cs typeface="+mn-lt"/>
              </a:rPr>
              <a:t> (Accessed: 4 May 2020). </a:t>
            </a:r>
            <a:endParaRPr lang="en-GB" sz="1100"/>
          </a:p>
          <a:p>
            <a:r>
              <a:rPr lang="en-GB" sz="1100" err="1">
                <a:ea typeface="+mn-lt"/>
                <a:cs typeface="+mn-lt"/>
              </a:rPr>
              <a:t>Debenham</a:t>
            </a:r>
            <a:r>
              <a:rPr lang="en-GB" sz="1100">
                <a:ea typeface="+mn-lt"/>
                <a:cs typeface="+mn-lt"/>
              </a:rPr>
              <a:t>, L. (2018) </a:t>
            </a:r>
            <a:r>
              <a:rPr lang="en-GB" sz="1100" i="1">
                <a:ea typeface="+mn-lt"/>
                <a:cs typeface="+mn-lt"/>
              </a:rPr>
              <a:t>What is Person-Centred Planning?</a:t>
            </a:r>
            <a:r>
              <a:rPr lang="en-GB" sz="1100">
                <a:ea typeface="+mn-lt"/>
                <a:cs typeface="+mn-lt"/>
              </a:rPr>
              <a:t> Available at: </a:t>
            </a:r>
            <a:r>
              <a:rPr lang="en-GB" sz="1100">
                <a:ea typeface="+mn-lt"/>
                <a:cs typeface="+mn-lt"/>
                <a:hlinkClick r:id="rId10"/>
              </a:rPr>
              <a:t>http://www.aboutlearningdisabilities.co.uk/what-personcentred-planning.html</a:t>
            </a:r>
            <a:r>
              <a:rPr lang="en-GB" sz="1100">
                <a:ea typeface="+mn-lt"/>
                <a:cs typeface="+mn-lt"/>
              </a:rPr>
              <a:t> (Accessed: 7 May 2020) </a:t>
            </a:r>
            <a:endParaRPr lang="en-GB" sz="1100"/>
          </a:p>
          <a:p>
            <a:r>
              <a:rPr lang="en-GB" sz="1100" err="1"/>
              <a:t>Detcheva</a:t>
            </a:r>
            <a:r>
              <a:rPr lang="en-GB" sz="1100"/>
              <a:t>, E. (2012) ‘A MODEL FOR VISUAL LEARNING IN AUTISM’, </a:t>
            </a:r>
            <a:r>
              <a:rPr lang="en-GB" sz="1100" i="1"/>
              <a:t>International Journal “Information Theories and Applications”, </a:t>
            </a:r>
            <a:r>
              <a:rPr lang="en-GB" sz="1100"/>
              <a:t>19(3), pp. 269-281. Available at: </a:t>
            </a:r>
            <a:r>
              <a:rPr lang="en-GB" sz="1100">
                <a:hlinkClick r:id="rId11"/>
              </a:rPr>
              <a:t>http://</a:t>
            </a:r>
            <a:r>
              <a:rPr lang="en-GB" sz="1100" err="1">
                <a:hlinkClick r:id="rId11"/>
              </a:rPr>
              <a:t>www.foibg.com</a:t>
            </a:r>
            <a:r>
              <a:rPr lang="en-GB" sz="1100">
                <a:hlinkClick r:id="rId11"/>
              </a:rPr>
              <a:t>/</a:t>
            </a:r>
            <a:r>
              <a:rPr lang="en-GB" sz="1100" err="1">
                <a:hlinkClick r:id="rId11"/>
              </a:rPr>
              <a:t>ijita</a:t>
            </a:r>
            <a:r>
              <a:rPr lang="en-GB" sz="1100">
                <a:hlinkClick r:id="rId11"/>
              </a:rPr>
              <a:t>/vol19/</a:t>
            </a:r>
            <a:r>
              <a:rPr lang="en-GB" sz="1100" err="1">
                <a:hlinkClick r:id="rId11"/>
              </a:rPr>
              <a:t>ijita19-3-p09.pdf</a:t>
            </a:r>
            <a:r>
              <a:rPr lang="en-GB" sz="1100"/>
              <a:t> (Accessed: 1</a:t>
            </a:r>
            <a:r>
              <a:rPr lang="en-GB" sz="1100" baseline="30000"/>
              <a:t>st</a:t>
            </a:r>
            <a:r>
              <a:rPr lang="en-GB" sz="1100"/>
              <a:t> May 2020).</a:t>
            </a:r>
            <a:endParaRPr lang="en-GB" sz="1100">
              <a:cs typeface="Calibri"/>
            </a:endParaRPr>
          </a:p>
          <a:p>
            <a:r>
              <a:rPr lang="en-GB" sz="1100"/>
              <a:t>Department for Education (2017) </a:t>
            </a:r>
            <a:r>
              <a:rPr lang="en-GB" sz="1100" i="1"/>
              <a:t>SEN support: research evidence on effective approaches and examples of current practice in good and outstanding schools and colleges. </a:t>
            </a:r>
            <a:r>
              <a:rPr lang="en-GB" sz="1100"/>
              <a:t>Available at: </a:t>
            </a:r>
            <a:r>
              <a:rPr lang="en-GB" sz="1100">
                <a:hlinkClick r:id="rId12"/>
              </a:rPr>
              <a:t>https://</a:t>
            </a:r>
            <a:r>
              <a:rPr lang="en-GB" sz="1100" err="1">
                <a:hlinkClick r:id="rId12"/>
              </a:rPr>
              <a:t>www.sendgateway.org.uk</a:t>
            </a:r>
            <a:r>
              <a:rPr lang="en-GB" sz="1100">
                <a:hlinkClick r:id="rId12"/>
              </a:rPr>
              <a:t>/download.sen-support-research-evidence-on-effective-approaches-and-examples-of-current-practice-in-good-and-outstanding-schools-and-colleges.html</a:t>
            </a:r>
            <a:r>
              <a:rPr lang="en-GB" sz="1100"/>
              <a:t> (Accessed: 24</a:t>
            </a:r>
            <a:r>
              <a:rPr lang="en-GB" sz="1100" baseline="30000"/>
              <a:t>th</a:t>
            </a:r>
            <a:r>
              <a:rPr lang="en-GB" sz="1100"/>
              <a:t> April 2020).</a:t>
            </a:r>
            <a:endParaRPr lang="en-GB" sz="1100">
              <a:cs typeface="Calibri"/>
            </a:endParaRPr>
          </a:p>
        </p:txBody>
      </p:sp>
    </p:spTree>
    <p:extLst>
      <p:ext uri="{BB962C8B-B14F-4D97-AF65-F5344CB8AC3E}">
        <p14:creationId xmlns:p14="http://schemas.microsoft.com/office/powerpoint/2010/main" val="26050920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A9B8-86D5-AE46-B331-E66D2E258364}"/>
              </a:ext>
            </a:extLst>
          </p:cNvPr>
          <p:cNvSpPr>
            <a:spLocks noGrp="1"/>
          </p:cNvSpPr>
          <p:nvPr>
            <p:ph type="title"/>
          </p:nvPr>
        </p:nvSpPr>
        <p:spPr>
          <a:xfrm>
            <a:off x="838200" y="5324"/>
            <a:ext cx="10515600" cy="907142"/>
          </a:xfrm>
        </p:spPr>
        <p:txBody>
          <a:bodyPr/>
          <a:lstStyle/>
          <a:p>
            <a:pPr algn="ctr"/>
            <a:r>
              <a:rPr lang="en-GB" b="1">
                <a:latin typeface="Calibri"/>
                <a:cs typeface="Calibri"/>
              </a:rPr>
              <a:t>References</a:t>
            </a:r>
            <a:endParaRPr lang="en-US" b="1">
              <a:latin typeface="Calibri"/>
              <a:cs typeface="Calibri"/>
            </a:endParaRPr>
          </a:p>
        </p:txBody>
      </p:sp>
      <p:sp>
        <p:nvSpPr>
          <p:cNvPr id="3" name="Content Placeholder 2">
            <a:extLst>
              <a:ext uri="{FF2B5EF4-FFF2-40B4-BE49-F238E27FC236}">
                <a16:creationId xmlns:a16="http://schemas.microsoft.com/office/drawing/2014/main" id="{94D8A39C-6AA0-204D-A9B0-250C333061A8}"/>
              </a:ext>
            </a:extLst>
          </p:cNvPr>
          <p:cNvSpPr>
            <a:spLocks noGrp="1"/>
          </p:cNvSpPr>
          <p:nvPr>
            <p:ph idx="1"/>
          </p:nvPr>
        </p:nvSpPr>
        <p:spPr>
          <a:xfrm>
            <a:off x="301580" y="727036"/>
            <a:ext cx="11578107" cy="6126067"/>
          </a:xfrm>
        </p:spPr>
        <p:txBody>
          <a:bodyPr vert="horz" lIns="91440" tIns="45720" rIns="91440" bIns="45720" rtlCol="0" anchor="t">
            <a:normAutofit/>
          </a:bodyPr>
          <a:lstStyle/>
          <a:p>
            <a:endParaRPr lang="en-GB" sz="1100">
              <a:ea typeface="+mn-lt"/>
              <a:cs typeface="+mn-lt"/>
            </a:endParaRPr>
          </a:p>
          <a:p>
            <a:r>
              <a:rPr lang="en-GB" sz="1100">
                <a:ea typeface="+mn-lt"/>
                <a:cs typeface="+mn-lt"/>
              </a:rPr>
              <a:t>Department for Education (2010) </a:t>
            </a:r>
            <a:r>
              <a:rPr lang="en-GB" sz="1100" i="1">
                <a:ea typeface="+mn-lt"/>
                <a:cs typeface="+mn-lt"/>
              </a:rPr>
              <a:t>review for best practice in parent engagement </a:t>
            </a:r>
            <a:r>
              <a:rPr lang="en-GB" sz="1100">
                <a:ea typeface="+mn-lt"/>
                <a:cs typeface="+mn-lt"/>
              </a:rPr>
              <a:t>Available at: </a:t>
            </a:r>
            <a:r>
              <a:rPr lang="en-GB" sz="1100">
                <a:ea typeface="+mn-lt"/>
                <a:cs typeface="+mn-lt"/>
                <a:hlinkClick r:id="rId2"/>
              </a:rPr>
              <a:t>https://assets.publishing.service.gov.uk/government/uploads/system/uploads/attachment_data/file/182508/DFE-RR156.pdf  Accessed 6th May 2020</a:t>
            </a:r>
            <a:r>
              <a:rPr lang="en-GB" sz="1100">
                <a:ea typeface="+mn-lt"/>
                <a:cs typeface="+mn-lt"/>
              </a:rPr>
              <a:t> </a:t>
            </a:r>
            <a:endParaRPr lang="en-GB" sz="1100">
              <a:cs typeface="Calibri"/>
            </a:endParaRPr>
          </a:p>
          <a:p>
            <a:r>
              <a:rPr lang="en-GB" sz="1100" err="1">
                <a:ea typeface="+mn-lt"/>
                <a:cs typeface="+mn-lt"/>
              </a:rPr>
              <a:t>Edutopia</a:t>
            </a:r>
            <a:r>
              <a:rPr lang="en-GB" sz="1100">
                <a:ea typeface="+mn-lt"/>
                <a:cs typeface="+mn-lt"/>
              </a:rPr>
              <a:t> (2017) </a:t>
            </a:r>
            <a:r>
              <a:rPr lang="en-GB" sz="1100" i="1">
                <a:ea typeface="+mn-lt"/>
                <a:cs typeface="+mn-lt"/>
              </a:rPr>
              <a:t>The Sensory Room: Helping Students With Autism Focus &amp; Learn. </a:t>
            </a:r>
            <a:r>
              <a:rPr lang="en-GB" sz="1100">
                <a:ea typeface="+mn-lt"/>
                <a:cs typeface="+mn-lt"/>
              </a:rPr>
              <a:t>Available at: </a:t>
            </a:r>
            <a:r>
              <a:rPr lang="en-GB" sz="1100">
                <a:ea typeface="+mn-lt"/>
                <a:cs typeface="+mn-lt"/>
                <a:hlinkClick r:id="rId3"/>
              </a:rPr>
              <a:t>https://www.youtube.com/watch?v=</a:t>
            </a:r>
            <a:r>
              <a:rPr lang="en-GB" sz="1100" err="1">
                <a:ea typeface="+mn-lt"/>
                <a:cs typeface="+mn-lt"/>
                <a:hlinkClick r:id="rId3"/>
              </a:rPr>
              <a:t>T9j6rQ4rtQY</a:t>
            </a:r>
            <a:r>
              <a:rPr lang="en-GB" sz="1100">
                <a:ea typeface="+mn-lt"/>
                <a:cs typeface="+mn-lt"/>
              </a:rPr>
              <a:t> (Accessed: 8 May 2020). </a:t>
            </a:r>
            <a:endParaRPr lang="en-GB" sz="1100"/>
          </a:p>
          <a:p>
            <a:r>
              <a:rPr lang="en-GB" sz="1100"/>
              <a:t>Elks, L and McLachlan, H. (2008) </a:t>
            </a:r>
            <a:r>
              <a:rPr lang="en-GB" sz="1100" i="1"/>
              <a:t>Language Builders: Advice and activities to encourage children’s communication skills. </a:t>
            </a:r>
            <a:r>
              <a:rPr lang="en-GB" sz="1100" err="1"/>
              <a:t>Elklan</a:t>
            </a:r>
            <a:r>
              <a:rPr lang="en-GB" sz="1100"/>
              <a:t>: Cornwall.</a:t>
            </a:r>
            <a:endParaRPr lang="en-GB" sz="1100">
              <a:cs typeface="Calibri"/>
            </a:endParaRPr>
          </a:p>
          <a:p>
            <a:r>
              <a:rPr lang="en-GB" sz="1100"/>
              <a:t>Elks, L. and McLachlan, H. (2009) </a:t>
            </a:r>
            <a:r>
              <a:rPr lang="en-GB" sz="1100" i="1"/>
              <a:t>Language Builders for Verbal ASD: Advice and activities to support verbal children with autism spectrum disorder. </a:t>
            </a:r>
            <a:r>
              <a:rPr lang="en-GB" sz="1100" err="1"/>
              <a:t>Elklan</a:t>
            </a:r>
            <a:r>
              <a:rPr lang="en-GB" sz="1100"/>
              <a:t>: Cornwall.</a:t>
            </a:r>
            <a:endParaRPr lang="en-GB" sz="1100">
              <a:ea typeface="+mn-lt"/>
              <a:cs typeface="+mn-lt"/>
            </a:endParaRPr>
          </a:p>
          <a:p>
            <a:r>
              <a:rPr lang="en-GB" sz="1100">
                <a:ea typeface="+mn-lt"/>
                <a:cs typeface="+mn-lt"/>
              </a:rPr>
              <a:t>Evans, R. and Tissot, C. (2003) ‘Visual Teaching Strategies for Children with Autism’, </a:t>
            </a:r>
            <a:r>
              <a:rPr lang="en-GB" sz="1100" i="1">
                <a:ea typeface="+mn-lt"/>
                <a:cs typeface="+mn-lt"/>
              </a:rPr>
              <a:t>Early Child Development and Care, </a:t>
            </a:r>
            <a:r>
              <a:rPr lang="en-GB" sz="1100">
                <a:ea typeface="+mn-lt"/>
                <a:cs typeface="+mn-lt"/>
              </a:rPr>
              <a:t>173(4), pp. 425-433. Available at: </a:t>
            </a:r>
            <a:r>
              <a:rPr lang="en-GB" sz="1100">
                <a:ea typeface="+mn-lt"/>
                <a:cs typeface="+mn-lt"/>
                <a:hlinkClick r:id="rId4"/>
              </a:rPr>
              <a:t>https://www.researchgate.net/publication/240236721_Visual_Teaching_Strategies_for_Children_with_Autism</a:t>
            </a:r>
            <a:r>
              <a:rPr lang="en-GB" sz="1100">
                <a:ea typeface="+mn-lt"/>
                <a:cs typeface="+mn-lt"/>
              </a:rPr>
              <a:t> (Accessed: 21</a:t>
            </a:r>
            <a:r>
              <a:rPr lang="en-GB" sz="1100" baseline="30000">
                <a:ea typeface="+mn-lt"/>
                <a:cs typeface="+mn-lt"/>
              </a:rPr>
              <a:t>st</a:t>
            </a:r>
            <a:r>
              <a:rPr lang="en-GB" sz="1100">
                <a:ea typeface="+mn-lt"/>
                <a:cs typeface="+mn-lt"/>
              </a:rPr>
              <a:t> April 2020).</a:t>
            </a:r>
          </a:p>
          <a:p>
            <a:r>
              <a:rPr lang="en-GB" sz="1100">
                <a:ea typeface="+mn-lt"/>
                <a:cs typeface="+mn-lt"/>
              </a:rPr>
              <a:t>Evidence based interventions for Autism spectrum disorders (2011) </a:t>
            </a:r>
            <a:r>
              <a:rPr lang="en-GB" sz="1100" i="1">
                <a:ea typeface="+mn-lt"/>
                <a:cs typeface="+mn-lt"/>
              </a:rPr>
              <a:t>defining Autism spectrum disorders </a:t>
            </a:r>
            <a:r>
              <a:rPr lang="en-GB" sz="1100">
                <a:ea typeface="+mn-lt"/>
                <a:cs typeface="+mn-lt"/>
              </a:rPr>
              <a:t>Available at: </a:t>
            </a:r>
            <a:r>
              <a:rPr lang="en-GB" sz="1100">
                <a:ea typeface="+mn-lt"/>
                <a:cs typeface="+mn-lt"/>
                <a:hlinkClick r:id="rId5"/>
              </a:rPr>
              <a:t>https://www.interventionsunlimited.com/</a:t>
            </a:r>
            <a:r>
              <a:rPr lang="en-GB" sz="1100" err="1">
                <a:ea typeface="+mn-lt"/>
                <a:cs typeface="+mn-lt"/>
                <a:hlinkClick r:id="rId5"/>
              </a:rPr>
              <a:t>editoruploads</a:t>
            </a:r>
            <a:r>
              <a:rPr lang="en-GB" sz="1100">
                <a:ea typeface="+mn-lt"/>
                <a:cs typeface="+mn-lt"/>
                <a:hlinkClick r:id="rId5"/>
              </a:rPr>
              <a:t>/files/Iowa%20DHS%20Autism%20Interventions%206-10-11.pdf</a:t>
            </a:r>
            <a:r>
              <a:rPr lang="en-GB" sz="1100">
                <a:ea typeface="+mn-lt"/>
                <a:cs typeface="+mn-lt"/>
              </a:rPr>
              <a:t>  (Accessed 2</a:t>
            </a:r>
            <a:r>
              <a:rPr lang="en-GB" sz="1100" baseline="30000">
                <a:ea typeface="+mn-lt"/>
                <a:cs typeface="+mn-lt"/>
              </a:rPr>
              <a:t>nd</a:t>
            </a:r>
            <a:r>
              <a:rPr lang="en-GB" sz="1100">
                <a:ea typeface="+mn-lt"/>
                <a:cs typeface="+mn-lt"/>
              </a:rPr>
              <a:t> May 2020) </a:t>
            </a:r>
          </a:p>
          <a:p>
            <a:r>
              <a:rPr lang="en-GB" sz="1100" err="1">
                <a:ea typeface="+mn-lt"/>
                <a:cs typeface="+mn-lt"/>
              </a:rPr>
              <a:t>Fettig</a:t>
            </a:r>
            <a:r>
              <a:rPr lang="en-GB" sz="1100">
                <a:ea typeface="+mn-lt"/>
                <a:cs typeface="+mn-lt"/>
              </a:rPr>
              <a:t>, A. et al. (2011) ‘Using Visual Supports With Young Children With Autism Spectrum Disorder’, </a:t>
            </a:r>
            <a:r>
              <a:rPr lang="en-GB" sz="1100" i="1">
                <a:ea typeface="+mn-lt"/>
                <a:cs typeface="+mn-lt"/>
              </a:rPr>
              <a:t>Teaching Children, </a:t>
            </a:r>
            <a:r>
              <a:rPr lang="en-GB" sz="1100">
                <a:ea typeface="+mn-lt"/>
                <a:cs typeface="+mn-lt"/>
              </a:rPr>
              <a:t>43(6), pp. 28-35. Available at: LANCUK (2020) </a:t>
            </a:r>
            <a:r>
              <a:rPr lang="en-GB" sz="1100" i="1">
                <a:ea typeface="+mn-lt"/>
                <a:cs typeface="+mn-lt"/>
              </a:rPr>
              <a:t>Autistic Spectrum Disorder. </a:t>
            </a:r>
            <a:r>
              <a:rPr lang="en-GB" sz="1100">
                <a:ea typeface="+mn-lt"/>
                <a:cs typeface="+mn-lt"/>
              </a:rPr>
              <a:t>Available at: </a:t>
            </a:r>
            <a:r>
              <a:rPr lang="en-GB" sz="1100">
                <a:ea typeface="+mn-lt"/>
                <a:cs typeface="+mn-lt"/>
                <a:hlinkClick r:id="rId6"/>
              </a:rPr>
              <a:t>https://journals.sagepub.com/doi/pdf/10.1177/004005991104300603</a:t>
            </a:r>
            <a:r>
              <a:rPr lang="en-GB" sz="1100">
                <a:ea typeface="+mn-lt"/>
                <a:cs typeface="+mn-lt"/>
              </a:rPr>
              <a:t> (Accessed: 5</a:t>
            </a:r>
            <a:r>
              <a:rPr lang="en-GB" sz="1100" baseline="30000">
                <a:ea typeface="+mn-lt"/>
                <a:cs typeface="+mn-lt"/>
              </a:rPr>
              <a:t>th</a:t>
            </a:r>
            <a:r>
              <a:rPr lang="en-GB" sz="1100">
                <a:ea typeface="+mn-lt"/>
                <a:cs typeface="+mn-lt"/>
              </a:rPr>
              <a:t> May 2020).</a:t>
            </a:r>
            <a:endParaRPr lang="en-GB" sz="1100">
              <a:cs typeface="Calibri"/>
            </a:endParaRPr>
          </a:p>
          <a:p>
            <a:r>
              <a:rPr lang="en-GB" sz="1100"/>
              <a:t>Fischbach, G. D. (2007) </a:t>
            </a:r>
            <a:r>
              <a:rPr lang="en-GB" sz="1100" i="1"/>
              <a:t>Leo Kanner’s 1943 paper on autism.</a:t>
            </a:r>
            <a:r>
              <a:rPr lang="en-GB" sz="1100"/>
              <a:t> Available at: </a:t>
            </a:r>
            <a:r>
              <a:rPr lang="en-GB" sz="1100">
                <a:hlinkClick r:id="rId7"/>
              </a:rPr>
              <a:t>https://www.spectrumnews.org/opinion/viewpoint/leo-kanners-1943-paper-on-autism/</a:t>
            </a:r>
            <a:r>
              <a:rPr lang="en-GB" sz="1100"/>
              <a:t> (Accessed: 5 May 2020). </a:t>
            </a:r>
          </a:p>
          <a:p>
            <a:r>
              <a:rPr lang="en-GB" sz="1100"/>
              <a:t>Focus (2020) </a:t>
            </a:r>
            <a:r>
              <a:rPr lang="en-GB" sz="1100" i="1"/>
              <a:t>Why Mind Mapping. </a:t>
            </a:r>
            <a:r>
              <a:rPr lang="en-GB" sz="1100"/>
              <a:t>Available at: </a:t>
            </a:r>
            <a:r>
              <a:rPr lang="en-GB" sz="1100">
                <a:hlinkClick r:id="rId8"/>
              </a:rPr>
              <a:t>https://www.mindmeister.com/blog/why-mind-mapping/</a:t>
            </a:r>
            <a:r>
              <a:rPr lang="en-GB" sz="1100"/>
              <a:t> (Accessed: 24</a:t>
            </a:r>
            <a:r>
              <a:rPr lang="en-GB" sz="1100" baseline="30000"/>
              <a:t>th</a:t>
            </a:r>
            <a:r>
              <a:rPr lang="en-GB" sz="1100"/>
              <a:t> April 2020).</a:t>
            </a:r>
            <a:endParaRPr lang="en-GB" sz="1100">
              <a:cs typeface="Calibri"/>
            </a:endParaRPr>
          </a:p>
          <a:p>
            <a:r>
              <a:rPr lang="en-GB" sz="1100"/>
              <a:t>Good Health (2018) </a:t>
            </a:r>
            <a:r>
              <a:rPr lang="en-GB" sz="1100" i="1"/>
              <a:t>Yoga autism benefits. </a:t>
            </a:r>
            <a:r>
              <a:rPr lang="en-GB" sz="1100"/>
              <a:t>Available at: </a:t>
            </a:r>
            <a:r>
              <a:rPr lang="en-GB" sz="1100">
                <a:hlinkClick r:id="rId9"/>
              </a:rPr>
              <a:t>https://www.youtube.com/watch?v=nVUF5fNGl0U</a:t>
            </a:r>
            <a:r>
              <a:rPr lang="en-GB" sz="1100"/>
              <a:t> (Accessed: 5 May 2020). </a:t>
            </a:r>
            <a:endParaRPr lang="en-GB" sz="1100">
              <a:cs typeface="Calibri" panose="020F0502020204030204"/>
            </a:endParaRPr>
          </a:p>
          <a:p>
            <a:r>
              <a:rPr lang="en-GB" sz="1100"/>
              <a:t>Google Images for autism (2020) Available at: </a:t>
            </a:r>
            <a:r>
              <a:rPr lang="en-GB" sz="1100">
                <a:hlinkClick r:id="rId10"/>
              </a:rPr>
              <a:t>https://www.google.com/search?q=google+clipart+autism+images&amp;tbm+images&amp;gs_lcp=CgNpbWcQAzoICAAQCBAHEB5Q-UFY7khg5FFoAHAAeACAATuIAfACkgEBN5gBAKABAaoBC2d3cy13aXotaW1n&amp;sclient=img&amp;ei=GJiyXorGK8iElwSF9JSoBQ&amp;bih=616&amp;biw=1280&amp;hl=en</a:t>
            </a:r>
            <a:r>
              <a:rPr lang="en-GB" sz="1100"/>
              <a:t> (Accessed: 29 April 2020). </a:t>
            </a:r>
            <a:endParaRPr lang="en-GB" sz="1100">
              <a:cs typeface="Calibri"/>
            </a:endParaRPr>
          </a:p>
          <a:p>
            <a:r>
              <a:rPr lang="en-GB" sz="1100"/>
              <a:t>Grandin, T. (2018)</a:t>
            </a:r>
            <a:r>
              <a:rPr lang="en-GB" sz="1100" i="1"/>
              <a:t> 10 inspiring quotes from people with autism. </a:t>
            </a:r>
            <a:r>
              <a:rPr lang="en-GB" sz="1100"/>
              <a:t>Available at: </a:t>
            </a:r>
            <a:r>
              <a:rPr lang="en-GB" sz="1100">
                <a:hlinkClick r:id="rId11"/>
              </a:rPr>
              <a:t>https://www.autismspeaks.org/life-spectrum/10-inspiring-quotes-people-autism</a:t>
            </a:r>
            <a:r>
              <a:rPr lang="en-GB" sz="1100"/>
              <a:t> (Accessed: 29 April 2020). </a:t>
            </a:r>
            <a:endParaRPr lang="en-GB" sz="1100">
              <a:cs typeface="Calibri"/>
            </a:endParaRPr>
          </a:p>
          <a:p>
            <a:r>
              <a:rPr lang="en-GB" sz="1100"/>
              <a:t>Grandin, T. (2020) </a:t>
            </a:r>
            <a:r>
              <a:rPr lang="en-GB" sz="1100" i="1"/>
              <a:t>Temple Grandin, PhD.</a:t>
            </a:r>
            <a:r>
              <a:rPr lang="en-GB" sz="1100"/>
              <a:t> Available at: </a:t>
            </a:r>
            <a:r>
              <a:rPr lang="en-GB" sz="1100">
                <a:hlinkClick r:id="rId12"/>
              </a:rPr>
              <a:t>https://www.templegrandin.com</a:t>
            </a:r>
            <a:r>
              <a:rPr lang="en-GB" sz="1100"/>
              <a:t> (Accessed: 29 April 2020). </a:t>
            </a:r>
            <a:endParaRPr lang="en-GB" sz="1100">
              <a:cs typeface="Calibri"/>
            </a:endParaRPr>
          </a:p>
          <a:p>
            <a:r>
              <a:rPr lang="en-GB" sz="1100">
                <a:ea typeface="+mn-lt"/>
                <a:cs typeface="+mn-lt"/>
              </a:rPr>
              <a:t>Hauser, M. (2010) </a:t>
            </a:r>
            <a:r>
              <a:rPr lang="en-GB" sz="1100" i="1">
                <a:ea typeface="+mn-lt"/>
                <a:cs typeface="+mn-lt"/>
              </a:rPr>
              <a:t>Heroes Temple Grandin.</a:t>
            </a:r>
            <a:r>
              <a:rPr lang="en-GB" sz="1100">
                <a:ea typeface="+mn-lt"/>
                <a:cs typeface="+mn-lt"/>
              </a:rPr>
              <a:t> Available at: </a:t>
            </a:r>
            <a:r>
              <a:rPr lang="en-GB" sz="1100">
                <a:ea typeface="+mn-lt"/>
                <a:cs typeface="+mn-lt"/>
                <a:hlinkClick r:id="rId13"/>
              </a:rPr>
              <a:t>http://content.time.com/time/specials/packages/article/0,28804,1984685_1984949_1985222,00.html</a:t>
            </a:r>
            <a:r>
              <a:rPr lang="en-GB" sz="1100">
                <a:ea typeface="+mn-lt"/>
                <a:cs typeface="+mn-lt"/>
              </a:rPr>
              <a:t> (Accessed: 4 May 2020). </a:t>
            </a:r>
            <a:endParaRPr lang="en-GB" sz="1100">
              <a:cs typeface="Calibri"/>
            </a:endParaRPr>
          </a:p>
          <a:p>
            <a:r>
              <a:rPr lang="en-GB" sz="1100"/>
              <a:t>Hodgdon, L. (2011) </a:t>
            </a:r>
            <a:r>
              <a:rPr lang="en-GB" sz="1100" i="1"/>
              <a:t>Visual Strategies for Improving Communication. </a:t>
            </a:r>
            <a:r>
              <a:rPr lang="en-GB" sz="1100"/>
              <a:t>Troy: QuirkRoberts Publishing.</a:t>
            </a:r>
            <a:endParaRPr lang="en-GB" sz="1100">
              <a:cs typeface="Calibri"/>
            </a:endParaRPr>
          </a:p>
          <a:p>
            <a:r>
              <a:rPr lang="en-GB" sz="1100"/>
              <a:t>Invictus Roofing (2020) </a:t>
            </a:r>
            <a:r>
              <a:rPr lang="en-GB" sz="1100" i="1"/>
              <a:t>Autism Awareness. </a:t>
            </a:r>
            <a:r>
              <a:rPr lang="en-GB" sz="1100"/>
              <a:t>Available at: </a:t>
            </a:r>
            <a:r>
              <a:rPr lang="en-GB" sz="1100">
                <a:hlinkClick r:id="rId14"/>
              </a:rPr>
              <a:t>https://www.invictusroofing.co.uk/april-2018-world-autism-awareness-month/</a:t>
            </a:r>
            <a:r>
              <a:rPr lang="en-GB" sz="1100"/>
              <a:t> (Accessed: 24</a:t>
            </a:r>
            <a:r>
              <a:rPr lang="en-GB" sz="1100" baseline="30000"/>
              <a:t>th</a:t>
            </a:r>
            <a:r>
              <a:rPr lang="en-GB" sz="1100"/>
              <a:t> April 2020).</a:t>
            </a:r>
            <a:endParaRPr lang="en-GB" sz="1100">
              <a:cs typeface="Calibri"/>
            </a:endParaRPr>
          </a:p>
          <a:p>
            <a:r>
              <a:rPr lang="en-GB" sz="1100" err="1">
                <a:effectLst/>
                <a:latin typeface="Calibri"/>
                <a:ea typeface="Times New Roman" panose="02020603050405020304" pitchFamily="18" charset="0"/>
                <a:cs typeface="Times New Roman"/>
              </a:rPr>
              <a:t>Kuther</a:t>
            </a:r>
            <a:r>
              <a:rPr lang="en-GB" sz="1100">
                <a:effectLst/>
                <a:latin typeface="Calibri"/>
                <a:ea typeface="Times New Roman" panose="02020603050405020304" pitchFamily="18" charset="0"/>
                <a:cs typeface="Times New Roman"/>
              </a:rPr>
              <a:t>, T. (2016) </a:t>
            </a:r>
            <a:r>
              <a:rPr lang="en-GB" sz="1100" i="1">
                <a:effectLst/>
                <a:latin typeface="Calibri"/>
                <a:ea typeface="Times New Roman" panose="02020603050405020304" pitchFamily="18" charset="0"/>
                <a:cs typeface="Times New Roman"/>
              </a:rPr>
              <a:t>Lifespan Development: Lives in Context. </a:t>
            </a:r>
            <a:r>
              <a:rPr lang="en-GB" sz="1100">
                <a:effectLst/>
                <a:latin typeface="Calibri"/>
                <a:ea typeface="Times New Roman" panose="02020603050405020304" pitchFamily="18" charset="0"/>
                <a:cs typeface="Times New Roman"/>
              </a:rPr>
              <a:t>London: SAGE Publications Ltd.</a:t>
            </a:r>
            <a:endParaRPr lang="en-GB" sz="1100">
              <a:latin typeface="Calibri"/>
              <a:cs typeface="Times New Roman"/>
            </a:endParaRPr>
          </a:p>
          <a:p>
            <a:endParaRPr lang="en-GB" sz="1100">
              <a:ea typeface="+mn-lt"/>
              <a:cs typeface="+mn-lt"/>
            </a:endParaRPr>
          </a:p>
          <a:p>
            <a:endParaRPr lang="en-GB" sz="1100">
              <a:latin typeface="Calibri"/>
              <a:cs typeface="Times New Roman"/>
            </a:endParaRPr>
          </a:p>
        </p:txBody>
      </p:sp>
    </p:spTree>
    <p:extLst>
      <p:ext uri="{BB962C8B-B14F-4D97-AF65-F5344CB8AC3E}">
        <p14:creationId xmlns:p14="http://schemas.microsoft.com/office/powerpoint/2010/main" val="22184775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A9B8-86D5-AE46-B331-E66D2E258364}"/>
              </a:ext>
            </a:extLst>
          </p:cNvPr>
          <p:cNvSpPr>
            <a:spLocks noGrp="1"/>
          </p:cNvSpPr>
          <p:nvPr>
            <p:ph type="title"/>
          </p:nvPr>
        </p:nvSpPr>
        <p:spPr>
          <a:xfrm>
            <a:off x="838200" y="5324"/>
            <a:ext cx="10515600" cy="907142"/>
          </a:xfrm>
        </p:spPr>
        <p:txBody>
          <a:bodyPr/>
          <a:lstStyle/>
          <a:p>
            <a:pPr algn="ctr"/>
            <a:r>
              <a:rPr lang="en-GB" b="1">
                <a:latin typeface="Calibri"/>
                <a:cs typeface="Calibri"/>
              </a:rPr>
              <a:t>References</a:t>
            </a:r>
            <a:endParaRPr lang="en-US" b="1">
              <a:latin typeface="Calibri"/>
              <a:cs typeface="Calibri"/>
            </a:endParaRPr>
          </a:p>
        </p:txBody>
      </p:sp>
      <p:sp>
        <p:nvSpPr>
          <p:cNvPr id="3" name="Content Placeholder 2">
            <a:extLst>
              <a:ext uri="{FF2B5EF4-FFF2-40B4-BE49-F238E27FC236}">
                <a16:creationId xmlns:a16="http://schemas.microsoft.com/office/drawing/2014/main" id="{94D8A39C-6AA0-204D-A9B0-250C333061A8}"/>
              </a:ext>
            </a:extLst>
          </p:cNvPr>
          <p:cNvSpPr>
            <a:spLocks noGrp="1"/>
          </p:cNvSpPr>
          <p:nvPr>
            <p:ph idx="1"/>
          </p:nvPr>
        </p:nvSpPr>
        <p:spPr>
          <a:xfrm>
            <a:off x="312313" y="759233"/>
            <a:ext cx="11706895" cy="5965081"/>
          </a:xfrm>
        </p:spPr>
        <p:txBody>
          <a:bodyPr vert="horz" lIns="91440" tIns="45720" rIns="91440" bIns="45720" rtlCol="0" anchor="t">
            <a:normAutofit/>
          </a:bodyPr>
          <a:lstStyle/>
          <a:p>
            <a:endParaRPr lang="en-GB" sz="1100"/>
          </a:p>
          <a:p>
            <a:r>
              <a:rPr lang="en-GB" sz="1100"/>
              <a:t>Lal, R. and </a:t>
            </a:r>
            <a:r>
              <a:rPr lang="en-GB" sz="1100" err="1"/>
              <a:t>Shahane</a:t>
            </a:r>
            <a:r>
              <a:rPr lang="en-GB" sz="1100"/>
              <a:t>, A. (2011) </a:t>
            </a:r>
            <a:r>
              <a:rPr lang="en-GB" sz="1100" i="1"/>
              <a:t>TEACCH Intervention for Autism. </a:t>
            </a:r>
            <a:r>
              <a:rPr lang="en-GB" sz="1100"/>
              <a:t>Available at: </a:t>
            </a:r>
            <a:r>
              <a:rPr lang="en-GB" sz="1100">
                <a:hlinkClick r:id="rId2"/>
              </a:rPr>
              <a:t>https://</a:t>
            </a:r>
            <a:r>
              <a:rPr lang="en-GB" sz="1100" err="1">
                <a:hlinkClick r:id="rId2"/>
              </a:rPr>
              <a:t>cdn.intechopen.com</a:t>
            </a:r>
            <a:r>
              <a:rPr lang="en-GB" sz="1100">
                <a:hlinkClick r:id="rId2"/>
              </a:rPr>
              <a:t>/pdfs/19203/InTech-Teacch_intervention_for_autism.pdf</a:t>
            </a:r>
            <a:r>
              <a:rPr lang="en-GB" sz="1100"/>
              <a:t> (Accessed: 29</a:t>
            </a:r>
            <a:r>
              <a:rPr lang="en-GB" sz="1100" baseline="30000"/>
              <a:t>th</a:t>
            </a:r>
            <a:r>
              <a:rPr lang="en-GB" sz="1100"/>
              <a:t> April 2020).</a:t>
            </a:r>
            <a:endParaRPr lang="en-GB" sz="1100">
              <a:cs typeface="Calibri"/>
            </a:endParaRPr>
          </a:p>
          <a:p>
            <a:r>
              <a:rPr lang="en-GB" sz="1100"/>
              <a:t>LANCUK (2020) </a:t>
            </a:r>
            <a:r>
              <a:rPr lang="en-GB" sz="1100" i="1"/>
              <a:t>Autistic Spectrum Disorder. </a:t>
            </a:r>
            <a:r>
              <a:rPr lang="en-GB" sz="1100"/>
              <a:t>Available at: </a:t>
            </a:r>
            <a:r>
              <a:rPr lang="en-GB" sz="1100">
                <a:hlinkClick r:id="rId3"/>
              </a:rPr>
              <a:t>https://</a:t>
            </a:r>
            <a:r>
              <a:rPr lang="en-GB" sz="1100" err="1">
                <a:hlinkClick r:id="rId3"/>
              </a:rPr>
              <a:t>www.lanc.org.uk</a:t>
            </a:r>
            <a:r>
              <a:rPr lang="en-GB" sz="1100">
                <a:hlinkClick r:id="rId3"/>
              </a:rPr>
              <a:t>/related-conditions/autistic-spectrum-difficulties-asd-adhd/</a:t>
            </a:r>
            <a:r>
              <a:rPr lang="en-GB" sz="1100"/>
              <a:t> (Accessed: 21</a:t>
            </a:r>
            <a:r>
              <a:rPr lang="en-GB" sz="1100" baseline="30000"/>
              <a:t>st</a:t>
            </a:r>
            <a:r>
              <a:rPr lang="en-GB" sz="1100"/>
              <a:t> April 2020).</a:t>
            </a:r>
            <a:endParaRPr lang="en-GB" sz="1100">
              <a:ea typeface="+mn-lt"/>
              <a:cs typeface="+mn-lt"/>
            </a:endParaRPr>
          </a:p>
          <a:p>
            <a:r>
              <a:rPr lang="en-GB" sz="1100" err="1"/>
              <a:t>Lanni</a:t>
            </a:r>
            <a:r>
              <a:rPr lang="en-GB" sz="1100"/>
              <a:t>, A. (2018)</a:t>
            </a:r>
            <a:r>
              <a:rPr lang="en-GB" sz="1100" i="1"/>
              <a:t> 10 inspiring quotes from people with autism. </a:t>
            </a:r>
            <a:r>
              <a:rPr lang="en-GB" sz="1100"/>
              <a:t>Available at: </a:t>
            </a:r>
            <a:r>
              <a:rPr lang="en-GB" sz="1100">
                <a:hlinkClick r:id="rId4"/>
              </a:rPr>
              <a:t>https://</a:t>
            </a:r>
            <a:r>
              <a:rPr lang="en-GB" sz="1100" err="1">
                <a:hlinkClick r:id="rId4"/>
              </a:rPr>
              <a:t>www.autismspeaks.org</a:t>
            </a:r>
            <a:r>
              <a:rPr lang="en-GB" sz="1100">
                <a:hlinkClick r:id="rId4"/>
              </a:rPr>
              <a:t>/life-spectrum/10-inspiring-quotes-people-autism</a:t>
            </a:r>
            <a:r>
              <a:rPr lang="en-GB" sz="1100"/>
              <a:t> (Accessed: 29 April 2020). </a:t>
            </a:r>
            <a:endParaRPr lang="en-GB" sz="1100">
              <a:ea typeface="+mn-lt"/>
              <a:cs typeface="+mn-lt"/>
            </a:endParaRPr>
          </a:p>
          <a:p>
            <a:r>
              <a:rPr lang="en-GB" sz="1100">
                <a:ea typeface="+mn-lt"/>
                <a:cs typeface="+mn-lt"/>
              </a:rPr>
              <a:t>Lawrence, C. (2018)</a:t>
            </a:r>
            <a:r>
              <a:rPr lang="en-GB" sz="1100" i="1">
                <a:ea typeface="+mn-lt"/>
                <a:cs typeface="+mn-lt"/>
              </a:rPr>
              <a:t> Advantages &amp; Disadvantages of Mainstreaming Special Education Children</a:t>
            </a:r>
            <a:r>
              <a:rPr lang="en-GB" sz="1100">
                <a:ea typeface="+mn-lt"/>
                <a:cs typeface="+mn-lt"/>
              </a:rPr>
              <a:t>. Available at: </a:t>
            </a:r>
            <a:r>
              <a:rPr lang="en-GB" sz="1100">
                <a:ea typeface="+mn-lt"/>
                <a:cs typeface="+mn-lt"/>
                <a:hlinkClick r:id="rId5"/>
              </a:rPr>
              <a:t>https://</a:t>
            </a:r>
            <a:r>
              <a:rPr lang="en-GB" sz="1100" err="1">
                <a:ea typeface="+mn-lt"/>
                <a:cs typeface="+mn-lt"/>
                <a:hlinkClick r:id="rId5"/>
              </a:rPr>
              <a:t>www.theclassroom.com</a:t>
            </a:r>
            <a:r>
              <a:rPr lang="en-GB" sz="1100">
                <a:ea typeface="+mn-lt"/>
                <a:cs typeface="+mn-lt"/>
                <a:hlinkClick r:id="rId5"/>
              </a:rPr>
              <a:t>/advantages-disadvantages-mainstreaming-special-education-children-25659.html</a:t>
            </a:r>
            <a:r>
              <a:rPr lang="en-GB" sz="1100">
                <a:ea typeface="+mn-lt"/>
                <a:cs typeface="+mn-lt"/>
              </a:rPr>
              <a:t> (Accessed: 8 May 2020) </a:t>
            </a:r>
          </a:p>
          <a:p>
            <a:r>
              <a:rPr lang="en-GB" sz="1100">
                <a:ea typeface="+mn-lt"/>
                <a:cs typeface="+mn-lt"/>
              </a:rPr>
              <a:t>Martin, L. (2020) </a:t>
            </a:r>
            <a:r>
              <a:rPr lang="en-GB" sz="1100" i="1">
                <a:ea typeface="+mn-lt"/>
                <a:cs typeface="+mn-lt"/>
              </a:rPr>
              <a:t>Certification of Participation</a:t>
            </a:r>
            <a:r>
              <a:rPr lang="en-GB" sz="1100">
                <a:ea typeface="+mn-lt"/>
                <a:cs typeface="+mn-lt"/>
              </a:rPr>
              <a:t>. Available at: </a:t>
            </a:r>
            <a:r>
              <a:rPr lang="en-GB" sz="1100">
                <a:ea typeface="+mn-lt"/>
                <a:cs typeface="+mn-lt"/>
                <a:hlinkClick r:id="rId6"/>
              </a:rPr>
              <a:t>https://</a:t>
            </a:r>
            <a:r>
              <a:rPr lang="en-GB" sz="1100" err="1">
                <a:ea typeface="+mn-lt"/>
                <a:cs typeface="+mn-lt"/>
                <a:hlinkClick r:id="rId6"/>
              </a:rPr>
              <a:t>www.canva.com</a:t>
            </a:r>
            <a:r>
              <a:rPr lang="en-GB" sz="1100">
                <a:ea typeface="+mn-lt"/>
                <a:cs typeface="+mn-lt"/>
                <a:hlinkClick r:id="rId6"/>
              </a:rPr>
              <a:t>/design/DAD60zSWIL0/</a:t>
            </a:r>
            <a:r>
              <a:rPr lang="en-GB" sz="1100" err="1">
                <a:ea typeface="+mn-lt"/>
                <a:cs typeface="+mn-lt"/>
                <a:hlinkClick r:id="rId6"/>
              </a:rPr>
              <a:t>dXPq4GNf0uKzfiS0u2xgXg</a:t>
            </a:r>
            <a:r>
              <a:rPr lang="en-GB" sz="1100">
                <a:ea typeface="+mn-lt"/>
                <a:cs typeface="+mn-lt"/>
                <a:hlinkClick r:id="rId6"/>
              </a:rPr>
              <a:t>/edit</a:t>
            </a:r>
            <a:r>
              <a:rPr lang="en-GB" sz="1100">
                <a:ea typeface="+mn-lt"/>
                <a:cs typeface="+mn-lt"/>
              </a:rPr>
              <a:t> (Accessed: 29 April 2020). </a:t>
            </a:r>
          </a:p>
          <a:p>
            <a:r>
              <a:rPr lang="en-GB" sz="1100">
                <a:ea typeface="+mn-lt"/>
                <a:cs typeface="+mn-lt"/>
              </a:rPr>
              <a:t>Middletown Centre for Autism (2020) </a:t>
            </a:r>
            <a:r>
              <a:rPr lang="en-GB" sz="1100" i="1">
                <a:ea typeface="+mn-lt"/>
                <a:cs typeface="+mn-lt"/>
              </a:rPr>
              <a:t>Physical Structure</a:t>
            </a:r>
            <a:r>
              <a:rPr lang="en-GB" sz="1100">
                <a:ea typeface="+mn-lt"/>
                <a:cs typeface="+mn-lt"/>
              </a:rPr>
              <a:t>. Available at: </a:t>
            </a:r>
            <a:r>
              <a:rPr lang="en-GB" sz="1100">
                <a:ea typeface="+mn-lt"/>
                <a:cs typeface="+mn-lt"/>
                <a:hlinkClick r:id="rId7"/>
              </a:rPr>
              <a:t>https://best-practice.middletownautism.com/approaches-of-intervention/the-teacch-autism-programme/physical-structure/</a:t>
            </a:r>
            <a:r>
              <a:rPr lang="en-GB" sz="1100">
                <a:ea typeface="+mn-lt"/>
                <a:cs typeface="+mn-lt"/>
              </a:rPr>
              <a:t> (Accessed: 5 May 2020). </a:t>
            </a:r>
            <a:endParaRPr lang="en-GB" sz="1100">
              <a:cs typeface="Calibri"/>
            </a:endParaRPr>
          </a:p>
          <a:p>
            <a:r>
              <a:rPr lang="en-GB" sz="1100">
                <a:ea typeface="+mn-lt"/>
                <a:cs typeface="+mn-lt"/>
              </a:rPr>
              <a:t>Morin, A. (2020) </a:t>
            </a:r>
            <a:r>
              <a:rPr lang="en-GB" sz="1100" i="1">
                <a:ea typeface="+mn-lt"/>
                <a:cs typeface="+mn-lt"/>
              </a:rPr>
              <a:t>Sample Sensory Diet.</a:t>
            </a:r>
            <a:r>
              <a:rPr lang="en-GB" sz="1100">
                <a:ea typeface="+mn-lt"/>
                <a:cs typeface="+mn-lt"/>
              </a:rPr>
              <a:t> Available at: </a:t>
            </a:r>
            <a:r>
              <a:rPr lang="en-GB" sz="1100">
                <a:ea typeface="+mn-lt"/>
                <a:cs typeface="+mn-lt"/>
                <a:hlinkClick r:id="rId8"/>
              </a:rPr>
              <a:t>https://</a:t>
            </a:r>
            <a:r>
              <a:rPr lang="en-GB" sz="1100" err="1">
                <a:ea typeface="+mn-lt"/>
                <a:cs typeface="+mn-lt"/>
                <a:hlinkClick r:id="rId8"/>
              </a:rPr>
              <a:t>assets.ctfassets.net</a:t>
            </a:r>
            <a:r>
              <a:rPr lang="en-GB" sz="1100">
                <a:ea typeface="+mn-lt"/>
                <a:cs typeface="+mn-lt"/>
                <a:hlinkClick r:id="rId8"/>
              </a:rPr>
              <a:t>/</a:t>
            </a:r>
            <a:r>
              <a:rPr lang="en-GB" sz="1100" err="1">
                <a:ea typeface="+mn-lt"/>
                <a:cs typeface="+mn-lt"/>
                <a:hlinkClick r:id="rId8"/>
              </a:rPr>
              <a:t>p0qf7j048i0q</a:t>
            </a:r>
            <a:r>
              <a:rPr lang="en-GB" sz="1100">
                <a:ea typeface="+mn-lt"/>
                <a:cs typeface="+mn-lt"/>
                <a:hlinkClick r:id="rId8"/>
              </a:rPr>
              <a:t>/</a:t>
            </a:r>
            <a:r>
              <a:rPr lang="en-GB" sz="1100" err="1">
                <a:ea typeface="+mn-lt"/>
                <a:cs typeface="+mn-lt"/>
                <a:hlinkClick r:id="rId8"/>
              </a:rPr>
              <a:t>jE1DJKWD8WidsPurzdKg8</a:t>
            </a:r>
            <a:r>
              <a:rPr lang="en-GB" sz="1100">
                <a:ea typeface="+mn-lt"/>
                <a:cs typeface="+mn-lt"/>
                <a:hlinkClick r:id="rId8"/>
              </a:rPr>
              <a:t>/7aa1534a7881bec4ffb53e17c314b580/Sensory_Diet_Activities_Understood.pdf</a:t>
            </a:r>
            <a:r>
              <a:rPr lang="en-GB" sz="1100">
                <a:ea typeface="+mn-lt"/>
                <a:cs typeface="+mn-lt"/>
              </a:rPr>
              <a:t> (Accessed: 2 May 2020). </a:t>
            </a:r>
            <a:endParaRPr lang="en-GB" sz="1100">
              <a:cs typeface="Calibri" panose="020F0502020204030204"/>
            </a:endParaRPr>
          </a:p>
          <a:p>
            <a:r>
              <a:rPr lang="en-GB" sz="1100">
                <a:ea typeface="+mn-lt"/>
                <a:cs typeface="+mn-lt"/>
              </a:rPr>
              <a:t>National Autistic Society (2014) </a:t>
            </a:r>
            <a:r>
              <a:rPr lang="en-GB" sz="1100" i="1">
                <a:ea typeface="+mn-lt"/>
                <a:cs typeface="+mn-lt"/>
              </a:rPr>
              <a:t>Autism and sensory sensitivity. </a:t>
            </a:r>
            <a:r>
              <a:rPr lang="en-GB" sz="1100">
                <a:ea typeface="+mn-lt"/>
                <a:cs typeface="+mn-lt"/>
              </a:rPr>
              <a:t>Available at: </a:t>
            </a:r>
            <a:r>
              <a:rPr lang="en-GB" sz="1100">
                <a:ea typeface="+mn-lt"/>
                <a:cs typeface="+mn-lt"/>
                <a:hlinkClick r:id="rId9"/>
              </a:rPr>
              <a:t>https://www.youtube.com/watch?v=A1AUdaH-EPM</a:t>
            </a:r>
            <a:r>
              <a:rPr lang="en-GB" sz="1100">
                <a:ea typeface="+mn-lt"/>
                <a:cs typeface="+mn-lt"/>
              </a:rPr>
              <a:t> (Accessed: 4 May 2020). </a:t>
            </a:r>
            <a:endParaRPr lang="en-US" sz="1100">
              <a:cs typeface="Calibri"/>
            </a:endParaRPr>
          </a:p>
          <a:p>
            <a:r>
              <a:rPr lang="en-GB" sz="1100">
                <a:ea typeface="+mn-lt"/>
                <a:cs typeface="+mn-lt"/>
              </a:rPr>
              <a:t>National Autistic society (2018) Available at: </a:t>
            </a:r>
            <a:r>
              <a:rPr lang="en-GB" sz="1100">
                <a:ea typeface="+mn-lt"/>
                <a:cs typeface="+mn-lt"/>
                <a:hlinkClick r:id="rId10"/>
              </a:rPr>
              <a:t>https://www.autism.org.uk/</a:t>
            </a:r>
            <a:r>
              <a:rPr lang="en-GB" sz="1100">
                <a:ea typeface="+mn-lt"/>
                <a:cs typeface="+mn-lt"/>
              </a:rPr>
              <a:t> (Accessed 2</a:t>
            </a:r>
            <a:r>
              <a:rPr lang="en-GB" sz="1100" baseline="30000">
                <a:ea typeface="+mn-lt"/>
                <a:cs typeface="+mn-lt"/>
              </a:rPr>
              <a:t>nd</a:t>
            </a:r>
            <a:r>
              <a:rPr lang="en-GB" sz="1100">
                <a:ea typeface="+mn-lt"/>
                <a:cs typeface="+mn-lt"/>
              </a:rPr>
              <a:t> May 2020)</a:t>
            </a:r>
          </a:p>
          <a:p>
            <a:r>
              <a:rPr lang="en-GB" sz="1100">
                <a:ea typeface="+mn-lt"/>
                <a:cs typeface="+mn-lt"/>
              </a:rPr>
              <a:t>National Autistic Society (2020) </a:t>
            </a:r>
            <a:r>
              <a:rPr lang="en-GB" sz="1100" i="1">
                <a:ea typeface="+mn-lt"/>
                <a:cs typeface="+mn-lt"/>
              </a:rPr>
              <a:t>Autism What is autism?</a:t>
            </a:r>
            <a:r>
              <a:rPr lang="en-GB" sz="1100">
                <a:ea typeface="+mn-lt"/>
                <a:cs typeface="+mn-lt"/>
              </a:rPr>
              <a:t> Available at: </a:t>
            </a:r>
            <a:r>
              <a:rPr lang="en-GB" sz="1100">
                <a:ea typeface="+mn-lt"/>
                <a:cs typeface="+mn-lt"/>
                <a:hlinkClick r:id="rId11"/>
              </a:rPr>
              <a:t>https://www.autism.org.uk/about/what-is/asd.aspx</a:t>
            </a:r>
            <a:r>
              <a:rPr lang="en-GB" sz="1100">
                <a:ea typeface="+mn-lt"/>
                <a:cs typeface="+mn-lt"/>
              </a:rPr>
              <a:t> (Accessed: 6 May 2020). </a:t>
            </a:r>
            <a:endParaRPr lang="en-GB" sz="1100">
              <a:cs typeface="Calibri"/>
            </a:endParaRPr>
          </a:p>
          <a:p>
            <a:r>
              <a:rPr lang="en-GB" sz="1100">
                <a:ea typeface="+mn-lt"/>
                <a:cs typeface="+mn-lt"/>
              </a:rPr>
              <a:t>National Autistic Society (2020) Obsessions, repetitive behaviour and routines. Available at: </a:t>
            </a:r>
            <a:r>
              <a:rPr lang="en-GB" sz="1100">
                <a:ea typeface="+mn-lt"/>
                <a:cs typeface="+mn-lt"/>
                <a:hlinkClick r:id="rId12"/>
              </a:rPr>
              <a:t>https://www.autism.org.uk/about/behaviour/obsessions-repetitive-routines.aspx</a:t>
            </a:r>
            <a:r>
              <a:rPr lang="en-GB" sz="1100">
                <a:ea typeface="+mn-lt"/>
                <a:cs typeface="+mn-lt"/>
              </a:rPr>
              <a:t> (Accessed: 3 May 2020). </a:t>
            </a:r>
            <a:endParaRPr lang="en-GB" sz="1100">
              <a:cs typeface="Calibri"/>
            </a:endParaRPr>
          </a:p>
          <a:p>
            <a:r>
              <a:rPr lang="en-GB" sz="1100">
                <a:ea typeface="+mn-lt"/>
                <a:cs typeface="+mn-lt"/>
              </a:rPr>
              <a:t>National Autistic Society (2020) Sensory differences. Available at: </a:t>
            </a:r>
            <a:r>
              <a:rPr lang="en-GB" sz="1100">
                <a:ea typeface="+mn-lt"/>
                <a:cs typeface="+mn-lt"/>
                <a:hlinkClick r:id="rId13"/>
              </a:rPr>
              <a:t>https://www.autism.org.uk/about/behaviour/sensory-world.aspx</a:t>
            </a:r>
            <a:r>
              <a:rPr lang="en-GB" sz="1100">
                <a:ea typeface="+mn-lt"/>
                <a:cs typeface="+mn-lt"/>
              </a:rPr>
              <a:t> (Accessed: 6 May 2020). </a:t>
            </a:r>
            <a:endParaRPr lang="en-GB" sz="1100">
              <a:cs typeface="Calibri"/>
            </a:endParaRPr>
          </a:p>
          <a:p>
            <a:r>
              <a:rPr lang="en-GB" sz="1100">
                <a:ea typeface="+mn-lt"/>
                <a:cs typeface="+mn-lt"/>
              </a:rPr>
              <a:t>National Autistic Society (2020) </a:t>
            </a:r>
            <a:r>
              <a:rPr lang="en-GB" sz="1100" i="1">
                <a:ea typeface="+mn-lt"/>
                <a:cs typeface="+mn-lt"/>
              </a:rPr>
              <a:t>Sensory</a:t>
            </a:r>
            <a:r>
              <a:rPr lang="en-GB" sz="1100">
                <a:ea typeface="+mn-lt"/>
                <a:cs typeface="+mn-lt"/>
              </a:rPr>
              <a:t> </a:t>
            </a:r>
            <a:r>
              <a:rPr lang="en-GB" sz="1100" i="1">
                <a:ea typeface="+mn-lt"/>
                <a:cs typeface="+mn-lt"/>
              </a:rPr>
              <a:t>Interventions.</a:t>
            </a:r>
            <a:r>
              <a:rPr lang="en-GB" sz="1100">
                <a:ea typeface="+mn-lt"/>
                <a:cs typeface="+mn-lt"/>
              </a:rPr>
              <a:t> Available at: </a:t>
            </a:r>
            <a:r>
              <a:rPr lang="en-GB" sz="1100">
                <a:ea typeface="+mn-lt"/>
                <a:cs typeface="+mn-lt"/>
                <a:hlinkClick r:id="rId14"/>
              </a:rPr>
              <a:t>https://network.autism.org.uk/knowledge/insight-opinion/sensory-interventions</a:t>
            </a:r>
            <a:r>
              <a:rPr lang="en-GB" sz="1100">
                <a:ea typeface="+mn-lt"/>
                <a:cs typeface="+mn-lt"/>
              </a:rPr>
              <a:t> (Accessed: 6 May 2020). </a:t>
            </a:r>
            <a:endParaRPr lang="en-GB" sz="1100">
              <a:cs typeface="Calibri"/>
            </a:endParaRPr>
          </a:p>
          <a:p>
            <a:r>
              <a:rPr lang="en-GB" sz="1100">
                <a:ea typeface="+mn-lt"/>
                <a:cs typeface="+mn-lt"/>
              </a:rPr>
              <a:t>National Autistic Society (2020) </a:t>
            </a:r>
            <a:r>
              <a:rPr lang="en-GB" sz="1100" i="1">
                <a:ea typeface="+mn-lt"/>
                <a:cs typeface="+mn-lt"/>
              </a:rPr>
              <a:t>SPELL. </a:t>
            </a:r>
            <a:r>
              <a:rPr lang="en-GB" sz="1100">
                <a:ea typeface="+mn-lt"/>
                <a:cs typeface="+mn-lt"/>
              </a:rPr>
              <a:t>Available at: </a:t>
            </a:r>
            <a:r>
              <a:rPr lang="en-GB" sz="1100">
                <a:ea typeface="+mn-lt"/>
                <a:cs typeface="+mn-lt"/>
                <a:hlinkClick r:id="rId15"/>
              </a:rPr>
              <a:t>https://www.autism.org.uk/about/strategies/spell.aspx</a:t>
            </a:r>
            <a:r>
              <a:rPr lang="en-GB" sz="1100">
                <a:ea typeface="+mn-lt"/>
                <a:cs typeface="+mn-lt"/>
              </a:rPr>
              <a:t> (Accessed: 6 May 2020). </a:t>
            </a:r>
          </a:p>
          <a:p>
            <a:r>
              <a:rPr lang="en-GB" sz="1100">
                <a:ea typeface="+mn-lt"/>
                <a:cs typeface="+mn-lt"/>
              </a:rPr>
              <a:t>Pepperdine Graduate School of Education &amp; Psychology, (2018) </a:t>
            </a:r>
            <a:r>
              <a:rPr lang="en-GB" sz="1100" i="1">
                <a:ea typeface="+mn-lt"/>
                <a:cs typeface="+mn-lt"/>
              </a:rPr>
              <a:t>How to Improve Emotional Self-Regulation Among Children with Autism and Attention Disorders.</a:t>
            </a:r>
            <a:r>
              <a:rPr lang="en-GB" sz="1100">
                <a:ea typeface="+mn-lt"/>
                <a:cs typeface="+mn-lt"/>
              </a:rPr>
              <a:t> Available at: </a:t>
            </a:r>
            <a:r>
              <a:rPr lang="en-GB" sz="1100">
                <a:ea typeface="+mn-lt"/>
                <a:cs typeface="+mn-lt"/>
                <a:hlinkClick r:id="rId16"/>
              </a:rPr>
              <a:t>https://onlinepsych.pepperdine.edu/blog/emotional-self-regulation-children-autism/</a:t>
            </a:r>
            <a:r>
              <a:rPr lang="en-GB" sz="1100">
                <a:ea typeface="+mn-lt"/>
                <a:cs typeface="+mn-lt"/>
              </a:rPr>
              <a:t> (Accessed: 7 May 2020). </a:t>
            </a:r>
          </a:p>
          <a:p>
            <a:r>
              <a:rPr lang="en-GB" sz="1100">
                <a:ea typeface="+mn-lt"/>
                <a:cs typeface="+mn-lt"/>
              </a:rPr>
              <a:t>Poehler, A. (2015) </a:t>
            </a:r>
            <a:r>
              <a:rPr lang="en-GB" sz="1100" i="1">
                <a:ea typeface="+mn-lt"/>
                <a:cs typeface="+mn-lt"/>
              </a:rPr>
              <a:t>Temple Grandin: Autism is an Ability, Not a Handicap.</a:t>
            </a:r>
            <a:r>
              <a:rPr lang="en-GB" sz="1100">
                <a:ea typeface="+mn-lt"/>
                <a:cs typeface="+mn-lt"/>
              </a:rPr>
              <a:t>  Available at:</a:t>
            </a:r>
            <a:r>
              <a:rPr lang="en-GB" sz="1100" i="1">
                <a:ea typeface="+mn-lt"/>
                <a:cs typeface="+mn-lt"/>
              </a:rPr>
              <a:t> </a:t>
            </a:r>
            <a:r>
              <a:rPr lang="en-GB" sz="1100">
                <a:ea typeface="+mn-lt"/>
                <a:cs typeface="+mn-lt"/>
                <a:hlinkClick r:id="rId17"/>
              </a:rPr>
              <a:t>https://</a:t>
            </a:r>
            <a:r>
              <a:rPr lang="en-GB" sz="1100" err="1">
                <a:ea typeface="+mn-lt"/>
                <a:cs typeface="+mn-lt"/>
                <a:hlinkClick r:id="rId17"/>
              </a:rPr>
              <a:t>amysmartgirls.com</a:t>
            </a:r>
            <a:r>
              <a:rPr lang="en-GB" sz="1100">
                <a:ea typeface="+mn-lt"/>
                <a:cs typeface="+mn-lt"/>
                <a:hlinkClick r:id="rId17"/>
              </a:rPr>
              <a:t>/temple-grandin-autism-is-an-ability-not-a-handicap-a1a42762593a</a:t>
            </a:r>
            <a:r>
              <a:rPr lang="en-GB" sz="1100">
                <a:ea typeface="+mn-lt"/>
                <a:cs typeface="+mn-lt"/>
              </a:rPr>
              <a:t> (Accessed: 4 May 2020). </a:t>
            </a:r>
            <a:endParaRPr lang="en-GB" sz="1100">
              <a:cs typeface="Calibri"/>
            </a:endParaRPr>
          </a:p>
          <a:p>
            <a:endParaRPr lang="en-GB" sz="1100">
              <a:cs typeface="Calibri"/>
            </a:endParaRPr>
          </a:p>
        </p:txBody>
      </p:sp>
    </p:spTree>
    <p:extLst>
      <p:ext uri="{BB962C8B-B14F-4D97-AF65-F5344CB8AC3E}">
        <p14:creationId xmlns:p14="http://schemas.microsoft.com/office/powerpoint/2010/main" val="6615977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A9B8-86D5-AE46-B331-E66D2E258364}"/>
              </a:ext>
            </a:extLst>
          </p:cNvPr>
          <p:cNvSpPr>
            <a:spLocks noGrp="1"/>
          </p:cNvSpPr>
          <p:nvPr>
            <p:ph type="title"/>
          </p:nvPr>
        </p:nvSpPr>
        <p:spPr>
          <a:xfrm>
            <a:off x="838200" y="5324"/>
            <a:ext cx="10515600" cy="907142"/>
          </a:xfrm>
        </p:spPr>
        <p:txBody>
          <a:bodyPr/>
          <a:lstStyle/>
          <a:p>
            <a:pPr algn="ctr"/>
            <a:r>
              <a:rPr lang="en-GB" b="1">
                <a:latin typeface="Calibri"/>
                <a:cs typeface="Calibri"/>
              </a:rPr>
              <a:t>References</a:t>
            </a:r>
            <a:endParaRPr lang="en-US" b="1">
              <a:latin typeface="Calibri"/>
              <a:cs typeface="Calibri"/>
            </a:endParaRPr>
          </a:p>
        </p:txBody>
      </p:sp>
      <p:sp>
        <p:nvSpPr>
          <p:cNvPr id="3" name="Content Placeholder 2">
            <a:extLst>
              <a:ext uri="{FF2B5EF4-FFF2-40B4-BE49-F238E27FC236}">
                <a16:creationId xmlns:a16="http://schemas.microsoft.com/office/drawing/2014/main" id="{94D8A39C-6AA0-204D-A9B0-250C333061A8}"/>
              </a:ext>
            </a:extLst>
          </p:cNvPr>
          <p:cNvSpPr>
            <a:spLocks noGrp="1"/>
          </p:cNvSpPr>
          <p:nvPr>
            <p:ph idx="1"/>
          </p:nvPr>
        </p:nvSpPr>
        <p:spPr>
          <a:xfrm>
            <a:off x="258651" y="823628"/>
            <a:ext cx="11739092" cy="5353335"/>
          </a:xfrm>
        </p:spPr>
        <p:txBody>
          <a:bodyPr vert="horz" lIns="91440" tIns="45720" rIns="91440" bIns="45720" rtlCol="0" anchor="t">
            <a:normAutofit/>
          </a:bodyPr>
          <a:lstStyle/>
          <a:p>
            <a:endParaRPr lang="en-GB" sz="1100">
              <a:ea typeface="+mn-lt"/>
              <a:cs typeface="+mn-lt"/>
            </a:endParaRPr>
          </a:p>
          <a:p>
            <a:r>
              <a:rPr lang="en-GB" sz="1100">
                <a:ea typeface="+mn-lt"/>
                <a:cs typeface="+mn-lt"/>
              </a:rPr>
              <a:t>Poehler, A. (2015) </a:t>
            </a:r>
            <a:r>
              <a:rPr lang="en-GB" sz="1100" i="1">
                <a:ea typeface="+mn-lt"/>
                <a:cs typeface="+mn-lt"/>
              </a:rPr>
              <a:t>Temple Grandin: Autism is an Ability, Not a Handicap.</a:t>
            </a:r>
            <a:r>
              <a:rPr lang="en-GB" sz="1100">
                <a:ea typeface="+mn-lt"/>
                <a:cs typeface="+mn-lt"/>
              </a:rPr>
              <a:t>  Available at:</a:t>
            </a:r>
            <a:r>
              <a:rPr lang="en-GB" sz="1100" i="1">
                <a:ea typeface="+mn-lt"/>
                <a:cs typeface="+mn-lt"/>
              </a:rPr>
              <a:t> </a:t>
            </a:r>
            <a:r>
              <a:rPr lang="en-GB" sz="1100">
                <a:ea typeface="+mn-lt"/>
                <a:cs typeface="+mn-lt"/>
                <a:hlinkClick r:id="rId2"/>
              </a:rPr>
              <a:t>https://</a:t>
            </a:r>
            <a:r>
              <a:rPr lang="en-GB" sz="1100" err="1">
                <a:ea typeface="+mn-lt"/>
                <a:cs typeface="+mn-lt"/>
                <a:hlinkClick r:id="rId2"/>
              </a:rPr>
              <a:t>amysmartgirls.com</a:t>
            </a:r>
            <a:r>
              <a:rPr lang="en-GB" sz="1100">
                <a:ea typeface="+mn-lt"/>
                <a:cs typeface="+mn-lt"/>
                <a:hlinkClick r:id="rId2"/>
              </a:rPr>
              <a:t>/temple-grandin-autism-is-an-ability-not-a-handicap-a1a42762593a</a:t>
            </a:r>
            <a:r>
              <a:rPr lang="en-GB" sz="1100">
                <a:ea typeface="+mn-lt"/>
                <a:cs typeface="+mn-lt"/>
              </a:rPr>
              <a:t> (Accessed: 4 May 2020). </a:t>
            </a:r>
            <a:endParaRPr lang="en-GB" sz="1100">
              <a:cs typeface="Calibri"/>
            </a:endParaRPr>
          </a:p>
          <a:p>
            <a:r>
              <a:rPr lang="en-GB" sz="1100" err="1">
                <a:ea typeface="+mn-lt"/>
                <a:cs typeface="+mn-lt"/>
              </a:rPr>
              <a:t>Preece</a:t>
            </a:r>
            <a:r>
              <a:rPr lang="en-GB" sz="1100">
                <a:ea typeface="+mn-lt"/>
                <a:cs typeface="+mn-lt"/>
              </a:rPr>
              <a:t>, D. and Taylor,K. (2010) </a:t>
            </a:r>
            <a:r>
              <a:rPr lang="en-GB" sz="1100" i="1">
                <a:ea typeface="+mn-lt"/>
                <a:cs typeface="+mn-lt"/>
              </a:rPr>
              <a:t>Using aspects of the TEACCH structured teaching approach with students with multiple disabilities and visual impairment. </a:t>
            </a:r>
            <a:r>
              <a:rPr lang="en-GB" sz="1100">
                <a:ea typeface="+mn-lt"/>
                <a:cs typeface="+mn-lt"/>
              </a:rPr>
              <a:t>Available at: </a:t>
            </a:r>
            <a:r>
              <a:rPr lang="en-GB" sz="1100">
                <a:ea typeface="+mn-lt"/>
                <a:cs typeface="+mn-lt"/>
                <a:hlinkClick r:id="rId3"/>
              </a:rPr>
              <a:t>https://</a:t>
            </a:r>
            <a:r>
              <a:rPr lang="en-GB" sz="1100" err="1">
                <a:ea typeface="+mn-lt"/>
                <a:cs typeface="+mn-lt"/>
                <a:hlinkClick r:id="rId3"/>
              </a:rPr>
              <a:t>www.researchgate.net</a:t>
            </a:r>
            <a:r>
              <a:rPr lang="en-GB" sz="1100">
                <a:ea typeface="+mn-lt"/>
                <a:cs typeface="+mn-lt"/>
                <a:hlinkClick r:id="rId3"/>
              </a:rPr>
              <a:t>/publication/228741879_Using_aspects_of_the_TEACCH_structured_teaching_approach_with_students_with_multiple_disabilities_and_visual_impairment</a:t>
            </a:r>
            <a:r>
              <a:rPr lang="en-GB" sz="1100">
                <a:ea typeface="+mn-lt"/>
                <a:cs typeface="+mn-lt"/>
              </a:rPr>
              <a:t> (Accessed: 28</a:t>
            </a:r>
            <a:r>
              <a:rPr lang="en-GB" sz="1100" baseline="30000">
                <a:ea typeface="+mn-lt"/>
                <a:cs typeface="+mn-lt"/>
              </a:rPr>
              <a:t>th</a:t>
            </a:r>
            <a:r>
              <a:rPr lang="en-GB" sz="1100">
                <a:ea typeface="+mn-lt"/>
                <a:cs typeface="+mn-lt"/>
              </a:rPr>
              <a:t> April 2020).</a:t>
            </a:r>
            <a:endParaRPr lang="en-GB" sz="1100">
              <a:cs typeface="Calibri"/>
            </a:endParaRPr>
          </a:p>
          <a:p>
            <a:r>
              <a:rPr lang="en-GB" sz="1100">
                <a:ea typeface="+mn-lt"/>
                <a:cs typeface="+mn-lt"/>
              </a:rPr>
              <a:t>Psychology Today (2020) </a:t>
            </a:r>
            <a:r>
              <a:rPr lang="en-GB" sz="1100" i="1">
                <a:ea typeface="+mn-lt"/>
                <a:cs typeface="+mn-lt"/>
              </a:rPr>
              <a:t>How Does Communication Work? </a:t>
            </a:r>
            <a:r>
              <a:rPr lang="en-GB" sz="1100">
                <a:ea typeface="+mn-lt"/>
                <a:cs typeface="+mn-lt"/>
              </a:rPr>
              <a:t>Available at: </a:t>
            </a:r>
            <a:r>
              <a:rPr lang="en-GB" sz="1100">
                <a:ea typeface="+mn-lt"/>
                <a:cs typeface="+mn-lt"/>
                <a:hlinkClick r:id="rId4"/>
              </a:rPr>
              <a:t>https://</a:t>
            </a:r>
            <a:r>
              <a:rPr lang="en-GB" sz="1100" err="1">
                <a:ea typeface="+mn-lt"/>
                <a:cs typeface="+mn-lt"/>
                <a:hlinkClick r:id="rId4"/>
              </a:rPr>
              <a:t>www.psychologytoday.com</a:t>
            </a:r>
            <a:r>
              <a:rPr lang="en-GB" sz="1100">
                <a:ea typeface="+mn-lt"/>
                <a:cs typeface="+mn-lt"/>
                <a:hlinkClick r:id="rId4"/>
              </a:rPr>
              <a:t>/</a:t>
            </a:r>
            <a:r>
              <a:rPr lang="en-GB" sz="1100" err="1">
                <a:ea typeface="+mn-lt"/>
                <a:cs typeface="+mn-lt"/>
                <a:hlinkClick r:id="rId4"/>
              </a:rPr>
              <a:t>hk</a:t>
            </a:r>
            <a:r>
              <a:rPr lang="en-GB" sz="1100">
                <a:ea typeface="+mn-lt"/>
                <a:cs typeface="+mn-lt"/>
                <a:hlinkClick r:id="rId4"/>
              </a:rPr>
              <a:t>/blog/language-in-the-mind/202001/how-does-communication-work</a:t>
            </a:r>
            <a:r>
              <a:rPr lang="en-GB" sz="1100">
                <a:ea typeface="+mn-lt"/>
                <a:cs typeface="+mn-lt"/>
              </a:rPr>
              <a:t> (Accessed: 1</a:t>
            </a:r>
            <a:r>
              <a:rPr lang="en-GB" sz="1100" baseline="30000">
                <a:ea typeface="+mn-lt"/>
                <a:cs typeface="+mn-lt"/>
              </a:rPr>
              <a:t>st</a:t>
            </a:r>
            <a:r>
              <a:rPr lang="en-GB" sz="1100">
                <a:ea typeface="+mn-lt"/>
                <a:cs typeface="+mn-lt"/>
              </a:rPr>
              <a:t> May 2020).</a:t>
            </a:r>
          </a:p>
          <a:p>
            <a:r>
              <a:rPr lang="en-GB" sz="1100">
                <a:ea typeface="+mn-lt"/>
                <a:cs typeface="+mn-lt"/>
              </a:rPr>
              <a:t>Reagan, N. (2012)</a:t>
            </a:r>
            <a:r>
              <a:rPr lang="en-GB" sz="1100" i="1">
                <a:ea typeface="+mn-lt"/>
                <a:cs typeface="+mn-lt"/>
              </a:rPr>
              <a:t> Effective Inclusion of Students with Autism Spectrum Disorders.</a:t>
            </a:r>
            <a:r>
              <a:rPr lang="en-GB" sz="1100">
                <a:ea typeface="+mn-lt"/>
                <a:cs typeface="+mn-lt"/>
              </a:rPr>
              <a:t> Available at: </a:t>
            </a:r>
            <a:r>
              <a:rPr lang="en-GB" sz="1100">
                <a:ea typeface="+mn-lt"/>
                <a:cs typeface="+mn-lt"/>
                <a:hlinkClick r:id="rId5"/>
              </a:rPr>
              <a:t>https://core.ac.uk/download/pdf/48616837.pdf</a:t>
            </a:r>
            <a:r>
              <a:rPr lang="en-GB" sz="1100">
                <a:ea typeface="+mn-lt"/>
                <a:cs typeface="+mn-lt"/>
              </a:rPr>
              <a:t> (Accessed: 29 April 2020). </a:t>
            </a:r>
          </a:p>
          <a:p>
            <a:r>
              <a:rPr lang="en-GB" sz="1100">
                <a:ea typeface="+mn-lt"/>
                <a:cs typeface="+mn-lt"/>
              </a:rPr>
              <a:t>Research Autism (2018) </a:t>
            </a:r>
            <a:r>
              <a:rPr lang="en-GB" sz="1100" i="1">
                <a:ea typeface="+mn-lt"/>
                <a:cs typeface="+mn-lt"/>
              </a:rPr>
              <a:t>Improving the quality of life </a:t>
            </a:r>
            <a:r>
              <a:rPr lang="en-GB" sz="1100">
                <a:ea typeface="+mn-lt"/>
                <a:cs typeface="+mn-lt"/>
              </a:rPr>
              <a:t>Available at: </a:t>
            </a:r>
            <a:r>
              <a:rPr lang="en-GB" sz="1100">
                <a:ea typeface="+mn-lt"/>
                <a:cs typeface="+mn-lt"/>
                <a:hlinkClick r:id="rId6"/>
              </a:rPr>
              <a:t>http://</a:t>
            </a:r>
            <a:r>
              <a:rPr lang="en-GB" sz="1100" err="1">
                <a:ea typeface="+mn-lt"/>
                <a:cs typeface="+mn-lt"/>
                <a:hlinkClick r:id="rId6"/>
              </a:rPr>
              <a:t>www.researchautism.net</a:t>
            </a:r>
            <a:r>
              <a:rPr lang="en-GB" sz="1100">
                <a:ea typeface="+mn-lt"/>
                <a:cs typeface="+mn-lt"/>
                <a:hlinkClick r:id="rId6"/>
              </a:rPr>
              <a:t>/</a:t>
            </a:r>
            <a:r>
              <a:rPr lang="en-GB" sz="1100">
                <a:ea typeface="+mn-lt"/>
                <a:cs typeface="+mn-lt"/>
              </a:rPr>
              <a:t> (Accessed 5th May 2020).</a:t>
            </a:r>
          </a:p>
          <a:p>
            <a:r>
              <a:rPr lang="en-GB" sz="1100">
                <a:ea typeface="+mn-lt"/>
                <a:cs typeface="+mn-lt"/>
              </a:rPr>
              <a:t>Ryan, J. B. et al. (2014)</a:t>
            </a:r>
            <a:r>
              <a:rPr lang="en-GB" sz="1100" i="1">
                <a:ea typeface="+mn-lt"/>
                <a:cs typeface="+mn-lt"/>
              </a:rPr>
              <a:t> Research-Based Educational Practices for Students With Autism Spectrum Disorders.</a:t>
            </a:r>
            <a:r>
              <a:rPr lang="en-GB" sz="1100">
                <a:ea typeface="+mn-lt"/>
                <a:cs typeface="+mn-lt"/>
              </a:rPr>
              <a:t> Available at: </a:t>
            </a:r>
            <a:r>
              <a:rPr lang="en-GB" sz="1100">
                <a:ea typeface="+mn-lt"/>
                <a:cs typeface="+mn-lt"/>
                <a:hlinkClick r:id="rId7"/>
              </a:rPr>
              <a:t>https://</a:t>
            </a:r>
            <a:r>
              <a:rPr lang="en-GB" sz="1100" err="1">
                <a:ea typeface="+mn-lt"/>
                <a:cs typeface="+mn-lt"/>
                <a:hlinkClick r:id="rId7"/>
              </a:rPr>
              <a:t>journals.sagepub.com</a:t>
            </a:r>
            <a:r>
              <a:rPr lang="en-GB" sz="1100">
                <a:ea typeface="+mn-lt"/>
                <a:cs typeface="+mn-lt"/>
                <a:hlinkClick r:id="rId7"/>
              </a:rPr>
              <a:t>/</a:t>
            </a:r>
            <a:r>
              <a:rPr lang="en-GB" sz="1100" err="1">
                <a:ea typeface="+mn-lt"/>
                <a:cs typeface="+mn-lt"/>
                <a:hlinkClick r:id="rId7"/>
              </a:rPr>
              <a:t>doi</a:t>
            </a:r>
            <a:r>
              <a:rPr lang="en-GB" sz="1100">
                <a:ea typeface="+mn-lt"/>
                <a:cs typeface="+mn-lt"/>
                <a:hlinkClick r:id="rId7"/>
              </a:rPr>
              <a:t>/pdf/10.1177/0040059914553207</a:t>
            </a:r>
            <a:r>
              <a:rPr lang="en-GB" sz="1100">
                <a:ea typeface="+mn-lt"/>
                <a:cs typeface="+mn-lt"/>
              </a:rPr>
              <a:t> (Accessed: 6 May 2020).</a:t>
            </a:r>
            <a:endParaRPr lang="en-GB" sz="1100">
              <a:cs typeface="Calibri"/>
            </a:endParaRPr>
          </a:p>
          <a:p>
            <a:r>
              <a:rPr lang="en-GB" sz="1100">
                <a:ea typeface="+mn-lt"/>
                <a:cs typeface="+mn-lt"/>
              </a:rPr>
              <a:t>School home support (1984) </a:t>
            </a:r>
            <a:r>
              <a:rPr lang="en-GB" sz="1100" i="1">
                <a:ea typeface="+mn-lt"/>
                <a:cs typeface="+mn-lt"/>
              </a:rPr>
              <a:t>parental engagement </a:t>
            </a:r>
            <a:r>
              <a:rPr lang="en-GB" sz="1100">
                <a:ea typeface="+mn-lt"/>
                <a:cs typeface="+mn-lt"/>
              </a:rPr>
              <a:t>Available at: </a:t>
            </a:r>
            <a:r>
              <a:rPr lang="en-GB" sz="1100">
                <a:ea typeface="+mn-lt"/>
                <a:cs typeface="+mn-lt"/>
                <a:hlinkClick r:id="rId8"/>
              </a:rPr>
              <a:t>https://www.schoolhomesupport.org.uk/</a:t>
            </a:r>
            <a:r>
              <a:rPr lang="en-GB" sz="1100" err="1">
                <a:ea typeface="+mn-lt"/>
                <a:cs typeface="+mn-lt"/>
                <a:hlinkClick r:id="rId8"/>
              </a:rPr>
              <a:t>wp-content</a:t>
            </a:r>
            <a:r>
              <a:rPr lang="en-GB" sz="1100">
                <a:ea typeface="+mn-lt"/>
                <a:cs typeface="+mn-lt"/>
                <a:hlinkClick r:id="rId8"/>
              </a:rPr>
              <a:t>/uploads/2015/11/SHS-Parental-engagement-toolkit.pdf Accessed 6th May 2020</a:t>
            </a:r>
            <a:r>
              <a:rPr lang="en-GB" sz="1100">
                <a:ea typeface="+mn-lt"/>
                <a:cs typeface="+mn-lt"/>
              </a:rPr>
              <a:t> </a:t>
            </a:r>
            <a:endParaRPr lang="en-GB" sz="1100"/>
          </a:p>
          <a:p>
            <a:r>
              <a:rPr lang="en-GB" sz="1100"/>
              <a:t>Shore, S. (2018)</a:t>
            </a:r>
            <a:r>
              <a:rPr lang="en-GB" sz="1100" i="1"/>
              <a:t> 10 inspiring quotes from people with autism. </a:t>
            </a:r>
            <a:r>
              <a:rPr lang="en-GB" sz="1100"/>
              <a:t>Available at: </a:t>
            </a:r>
            <a:r>
              <a:rPr lang="en-GB" sz="1100">
                <a:hlinkClick r:id="rId9"/>
              </a:rPr>
              <a:t>https://</a:t>
            </a:r>
            <a:r>
              <a:rPr lang="en-GB" sz="1100" err="1">
                <a:hlinkClick r:id="rId9"/>
              </a:rPr>
              <a:t>www.autismspeaks.org</a:t>
            </a:r>
            <a:r>
              <a:rPr lang="en-GB" sz="1100">
                <a:hlinkClick r:id="rId9"/>
              </a:rPr>
              <a:t>/life-spectrum/10-inspiring-quotes-people-autism</a:t>
            </a:r>
            <a:r>
              <a:rPr lang="en-GB" sz="1100"/>
              <a:t> (Accessed: 29 April 2020). </a:t>
            </a:r>
            <a:endParaRPr lang="en-GB" sz="1100">
              <a:cs typeface="Calibri"/>
            </a:endParaRPr>
          </a:p>
          <a:p>
            <a:r>
              <a:rPr lang="en-GB" sz="1100"/>
              <a:t>Singer, E (2020) </a:t>
            </a:r>
            <a:r>
              <a:rPr lang="en-GB" sz="1100" i="1"/>
              <a:t>Special interests in Autism.</a:t>
            </a:r>
            <a:r>
              <a:rPr lang="en-GB" sz="1100"/>
              <a:t> Available at: </a:t>
            </a:r>
            <a:r>
              <a:rPr lang="en-GB" sz="1100">
                <a:hlinkClick r:id="rId10"/>
              </a:rPr>
              <a:t>https://</a:t>
            </a:r>
            <a:r>
              <a:rPr lang="en-GB" sz="1100" err="1">
                <a:hlinkClick r:id="rId10"/>
              </a:rPr>
              <a:t>sparkforautism.org</a:t>
            </a:r>
            <a:r>
              <a:rPr lang="en-GB" sz="1100">
                <a:hlinkClick r:id="rId10"/>
              </a:rPr>
              <a:t>/discover_article/special-interests-in-autism/</a:t>
            </a:r>
            <a:r>
              <a:rPr lang="en-GB" sz="1100"/>
              <a:t> (Accessed: 2 May 2020). </a:t>
            </a:r>
            <a:endParaRPr lang="en-GB" sz="1100">
              <a:cs typeface="Calibri"/>
            </a:endParaRPr>
          </a:p>
          <a:p>
            <a:r>
              <a:rPr lang="en-GB" sz="1100" err="1">
                <a:cs typeface="Calibri"/>
              </a:rPr>
              <a:t>Stackhouse</a:t>
            </a:r>
            <a:r>
              <a:rPr lang="en-GB" sz="1100">
                <a:cs typeface="Calibri"/>
              </a:rPr>
              <a:t>, J. and Wellington, W. (2011) ‘Using visual support for language and learning in children with SLCN: A training programme for teachers and teaching assistants’, </a:t>
            </a:r>
            <a:r>
              <a:rPr lang="en-GB" sz="1100" i="1">
                <a:cs typeface="Calibri" panose="020F0502020204030204"/>
              </a:rPr>
              <a:t>Child Language Teaching and Therapy, </a:t>
            </a:r>
            <a:r>
              <a:rPr lang="en-GB" sz="1100">
                <a:cs typeface="Calibri" panose="020F0502020204030204"/>
              </a:rPr>
              <a:t>27(2), pp. 183-201. Available at: </a:t>
            </a:r>
            <a:r>
              <a:rPr lang="en-GB" sz="1100" u="sng">
                <a:solidFill>
                  <a:srgbClr val="0563C1"/>
                </a:solidFill>
                <a:cs typeface="Calibri" panose="020F0502020204030204"/>
                <a:hlinkClick r:id="rId11"/>
              </a:rPr>
              <a:t>https://</a:t>
            </a:r>
            <a:r>
              <a:rPr lang="en-GB" sz="1100" u="sng" err="1">
                <a:solidFill>
                  <a:srgbClr val="0563C1"/>
                </a:solidFill>
                <a:cs typeface="Calibri" panose="020F0502020204030204"/>
                <a:hlinkClick r:id="rId11"/>
              </a:rPr>
              <a:t>www.researchgate.net</a:t>
            </a:r>
            <a:r>
              <a:rPr lang="en-GB" sz="1100" u="sng">
                <a:solidFill>
                  <a:srgbClr val="0563C1"/>
                </a:solidFill>
                <a:cs typeface="Calibri" panose="020F0502020204030204"/>
                <a:hlinkClick r:id="rId11"/>
              </a:rPr>
              <a:t>/publication/241645300_Using_visual_support_for_language_and_learning_in_children_with_SLCN_A_training_programme_for_teachers_and_teaching_assistants</a:t>
            </a:r>
            <a:r>
              <a:rPr lang="en-GB" sz="1100">
                <a:cs typeface="Calibri" panose="020F0502020204030204"/>
              </a:rPr>
              <a:t>  (Accessed: 1</a:t>
            </a:r>
            <a:r>
              <a:rPr lang="en-GB" sz="1100" baseline="30000">
                <a:cs typeface="Calibri" panose="020F0502020204030204"/>
              </a:rPr>
              <a:t>st</a:t>
            </a:r>
            <a:r>
              <a:rPr lang="en-GB" sz="1100">
                <a:cs typeface="Calibri" panose="020F0502020204030204"/>
              </a:rPr>
              <a:t> May 2020).</a:t>
            </a:r>
          </a:p>
          <a:p>
            <a:r>
              <a:rPr lang="en-GB" sz="1100">
                <a:ea typeface="+mn-lt"/>
                <a:cs typeface="+mn-lt"/>
              </a:rPr>
              <a:t>Understood Team (2020) </a:t>
            </a:r>
            <a:r>
              <a:rPr lang="en-GB" sz="1100" i="1">
                <a:ea typeface="+mn-lt"/>
                <a:cs typeface="+mn-lt"/>
              </a:rPr>
              <a:t>Understanding Sensory Processing Issues</a:t>
            </a:r>
            <a:r>
              <a:rPr lang="en-GB" sz="1100">
                <a:ea typeface="+mn-lt"/>
                <a:cs typeface="+mn-lt"/>
              </a:rPr>
              <a:t>. Available at: </a:t>
            </a:r>
            <a:r>
              <a:rPr lang="en-GB" sz="1100">
                <a:ea typeface="+mn-lt"/>
                <a:cs typeface="+mn-lt"/>
                <a:hlinkClick r:id="rId12"/>
              </a:rPr>
              <a:t>https://www.understood.org/en/learning-thinking-differences/child-learning-disabilities/sensory-processing-issues/understanding-sensory-processing-issues</a:t>
            </a:r>
            <a:r>
              <a:rPr lang="en-GB" sz="1100">
                <a:ea typeface="+mn-lt"/>
                <a:cs typeface="+mn-lt"/>
              </a:rPr>
              <a:t> (Accessed: 4 May 2020). </a:t>
            </a:r>
          </a:p>
          <a:p>
            <a:r>
              <a:rPr lang="en-GB" sz="1100">
                <a:ea typeface="+mn-lt"/>
                <a:cs typeface="+mn-lt"/>
              </a:rPr>
              <a:t>Welsh Government (2004) </a:t>
            </a:r>
            <a:r>
              <a:rPr lang="en-GB" sz="1100" i="1">
                <a:ea typeface="+mn-lt"/>
                <a:cs typeface="+mn-lt"/>
              </a:rPr>
              <a:t>The Special Educational Needs Code of Practice for Wales. </a:t>
            </a:r>
            <a:r>
              <a:rPr lang="en-GB" sz="1100">
                <a:ea typeface="+mn-lt"/>
                <a:cs typeface="+mn-lt"/>
              </a:rPr>
              <a:t>Available at: </a:t>
            </a:r>
            <a:r>
              <a:rPr lang="en-GB" sz="1100" u="sng">
                <a:solidFill>
                  <a:srgbClr val="0563C1"/>
                </a:solidFill>
                <a:ea typeface="+mn-lt"/>
                <a:cs typeface="+mn-lt"/>
                <a:hlinkClick r:id="rId13"/>
              </a:rPr>
              <a:t>https://gov.wales/sites/default/files/publications/2018-05/guidance-inclusion-and-pupil-support_0.pdf</a:t>
            </a:r>
            <a:r>
              <a:rPr lang="en-GB" sz="1100">
                <a:ea typeface="+mn-lt"/>
                <a:cs typeface="+mn-lt"/>
              </a:rPr>
              <a:t>  (Accessed: 1</a:t>
            </a:r>
            <a:r>
              <a:rPr lang="en-GB" sz="1100" baseline="30000">
                <a:ea typeface="+mn-lt"/>
                <a:cs typeface="+mn-lt"/>
              </a:rPr>
              <a:t>st</a:t>
            </a:r>
            <a:r>
              <a:rPr lang="en-GB" sz="1100">
                <a:ea typeface="+mn-lt"/>
                <a:cs typeface="+mn-lt"/>
              </a:rPr>
              <a:t> May 2020).</a:t>
            </a:r>
          </a:p>
          <a:p>
            <a:endParaRPr lang="en-GB" sz="1100">
              <a:ea typeface="+mn-lt"/>
              <a:cs typeface="+mn-lt"/>
            </a:endParaRPr>
          </a:p>
          <a:p>
            <a:endParaRPr lang="en-GB" sz="1100">
              <a:ea typeface="+mn-lt"/>
              <a:cs typeface="+mn-lt"/>
            </a:endParaRPr>
          </a:p>
          <a:p>
            <a:endParaRPr lang="en-GB" sz="1100">
              <a:ea typeface="+mn-lt"/>
              <a:cs typeface="+mn-lt"/>
            </a:endParaRPr>
          </a:p>
          <a:p>
            <a:endParaRPr lang="en-GB" sz="1100">
              <a:ea typeface="+mn-lt"/>
              <a:cs typeface="+mn-lt"/>
            </a:endParaRPr>
          </a:p>
          <a:p>
            <a:endParaRPr lang="en-GB" sz="1100">
              <a:cs typeface="Calibri" panose="020F0502020204030204"/>
            </a:endParaRPr>
          </a:p>
        </p:txBody>
      </p:sp>
    </p:spTree>
    <p:extLst>
      <p:ext uri="{BB962C8B-B14F-4D97-AF65-F5344CB8AC3E}">
        <p14:creationId xmlns:p14="http://schemas.microsoft.com/office/powerpoint/2010/main" val="6444192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4EC65-62C9-1A44-A8D6-6A8BC26154DE}"/>
              </a:ext>
            </a:extLst>
          </p:cNvPr>
          <p:cNvSpPr>
            <a:spLocks noGrp="1"/>
          </p:cNvSpPr>
          <p:nvPr>
            <p:ph type="title"/>
          </p:nvPr>
        </p:nvSpPr>
        <p:spPr>
          <a:xfrm>
            <a:off x="838200" y="365126"/>
            <a:ext cx="10515600" cy="1116542"/>
          </a:xfrm>
        </p:spPr>
        <p:txBody>
          <a:bodyPr/>
          <a:lstStyle/>
          <a:p>
            <a:r>
              <a:rPr lang="en-GB" b="1"/>
              <a:t>                            References</a:t>
            </a:r>
            <a:endParaRPr lang="en-US" b="1"/>
          </a:p>
        </p:txBody>
      </p:sp>
      <p:sp>
        <p:nvSpPr>
          <p:cNvPr id="3" name="Content Placeholder 2">
            <a:extLst>
              <a:ext uri="{FF2B5EF4-FFF2-40B4-BE49-F238E27FC236}">
                <a16:creationId xmlns:a16="http://schemas.microsoft.com/office/drawing/2014/main" id="{60769FD7-A7D4-9E4A-B1B7-A02E1FBDB71B}"/>
              </a:ext>
            </a:extLst>
          </p:cNvPr>
          <p:cNvSpPr>
            <a:spLocks noGrp="1"/>
          </p:cNvSpPr>
          <p:nvPr>
            <p:ph idx="1"/>
          </p:nvPr>
        </p:nvSpPr>
        <p:spPr>
          <a:xfrm>
            <a:off x="336176" y="1307353"/>
            <a:ext cx="11017624" cy="4869610"/>
          </a:xfrm>
        </p:spPr>
        <p:txBody>
          <a:bodyPr>
            <a:normAutofit/>
          </a:bodyPr>
          <a:lstStyle/>
          <a:p>
            <a:r>
              <a:rPr lang="en-GB" sz="1500">
                <a:ea typeface="+mn-lt"/>
                <a:cs typeface="+mn-lt"/>
              </a:rPr>
              <a:t>Welsh Government (2019) </a:t>
            </a:r>
            <a:r>
              <a:rPr lang="en-GB" sz="1500" i="1">
                <a:ea typeface="+mn-lt"/>
                <a:cs typeface="+mn-lt"/>
              </a:rPr>
              <a:t>Support for Children and Young People with Autistic Spectrum Disorder (ASD) in educational settings. </a:t>
            </a:r>
            <a:r>
              <a:rPr lang="en-GB" sz="1500">
                <a:ea typeface="+mn-lt"/>
                <a:cs typeface="+mn-lt"/>
              </a:rPr>
              <a:t>Available at: </a:t>
            </a:r>
            <a:r>
              <a:rPr lang="en-GB" sz="1500">
                <a:ea typeface="+mn-lt"/>
                <a:cs typeface="+mn-lt"/>
                <a:hlinkClick r:id="rId2"/>
              </a:rPr>
              <a:t>https://gov.wales/sites/default/files/publications/2019-01/ways-of-supporting-learners-with-autistic-spectrum-disorder-asd.pdf</a:t>
            </a:r>
            <a:r>
              <a:rPr lang="en-GB" sz="1500">
                <a:ea typeface="+mn-lt"/>
                <a:cs typeface="+mn-lt"/>
              </a:rPr>
              <a:t> (Accessed: 4</a:t>
            </a:r>
            <a:r>
              <a:rPr lang="en-GB" sz="1500" baseline="30000">
                <a:ea typeface="+mn-lt"/>
                <a:cs typeface="+mn-lt"/>
              </a:rPr>
              <a:t>th</a:t>
            </a:r>
            <a:r>
              <a:rPr lang="en-GB" sz="1500">
                <a:ea typeface="+mn-lt"/>
                <a:cs typeface="+mn-lt"/>
              </a:rPr>
              <a:t> May 2020).</a:t>
            </a:r>
          </a:p>
          <a:p>
            <a:r>
              <a:rPr lang="en-GB" sz="1600">
                <a:ea typeface="+mn-lt"/>
                <a:cs typeface="+mn-lt"/>
              </a:rPr>
              <a:t>Welsh government (2014) </a:t>
            </a:r>
            <a:r>
              <a:rPr lang="en-GB" sz="1600" i="1">
                <a:ea typeface="+mn-lt"/>
                <a:cs typeface="+mn-lt"/>
              </a:rPr>
              <a:t>parenting in wales, guidance on engagement and support. </a:t>
            </a:r>
            <a:r>
              <a:rPr lang="en-GB" sz="1600">
                <a:ea typeface="+mn-lt"/>
                <a:cs typeface="+mn-lt"/>
              </a:rPr>
              <a:t>Available at: </a:t>
            </a:r>
            <a:r>
              <a:rPr lang="en-GB" sz="1600">
                <a:ea typeface="+mn-lt"/>
                <a:cs typeface="+mn-lt"/>
                <a:hlinkClick r:id="rId3"/>
              </a:rPr>
              <a:t>https://gov.wales/sites/default/files/publications/2019-07/parenting-engagement-and-support-guidance-for-providers.pdf (Accessed 4th May 2020</a:t>
            </a:r>
            <a:r>
              <a:rPr lang="en-GB" sz="1600">
                <a:ea typeface="+mn-lt"/>
                <a:cs typeface="+mn-lt"/>
              </a:rPr>
              <a:t>)</a:t>
            </a:r>
          </a:p>
          <a:p>
            <a:r>
              <a:rPr lang="en-GB" sz="1600">
                <a:ea typeface="+mn-lt"/>
                <a:cs typeface="+mn-lt"/>
              </a:rPr>
              <a:t>Welsh government (2018) </a:t>
            </a:r>
            <a:r>
              <a:rPr lang="en-GB" sz="1600" i="1">
                <a:ea typeface="+mn-lt"/>
                <a:cs typeface="+mn-lt"/>
              </a:rPr>
              <a:t>Autistic spectrum disorders strategic action plan</a:t>
            </a:r>
            <a:r>
              <a:rPr lang="en-GB" sz="1600">
                <a:ea typeface="+mn-lt"/>
                <a:cs typeface="+mn-lt"/>
              </a:rPr>
              <a:t> Available at: </a:t>
            </a:r>
            <a:r>
              <a:rPr lang="en-GB" sz="1600">
                <a:ea typeface="+mn-lt"/>
                <a:cs typeface="+mn-lt"/>
                <a:hlinkClick r:id="rId4"/>
              </a:rPr>
              <a:t>https://gov.wales/sites/default/files/publications/2019-07/autistic-spectrum-disorder-strategic-action-annual-report-2018-2019.pdf</a:t>
            </a:r>
            <a:r>
              <a:rPr lang="en-GB" sz="1600">
                <a:ea typeface="+mn-lt"/>
                <a:cs typeface="+mn-lt"/>
              </a:rPr>
              <a:t>  (Accessed 2</a:t>
            </a:r>
            <a:r>
              <a:rPr lang="en-GB" sz="1600" baseline="30000">
                <a:ea typeface="+mn-lt"/>
                <a:cs typeface="+mn-lt"/>
              </a:rPr>
              <a:t>nd</a:t>
            </a:r>
            <a:r>
              <a:rPr lang="en-GB" sz="1600">
                <a:ea typeface="+mn-lt"/>
                <a:cs typeface="+mn-lt"/>
              </a:rPr>
              <a:t> May 2020) </a:t>
            </a:r>
            <a:endParaRPr lang="en-US" sz="1600">
              <a:ea typeface="+mn-lt"/>
              <a:cs typeface="+mn-lt"/>
            </a:endParaRPr>
          </a:p>
          <a:p>
            <a:r>
              <a:rPr lang="en-GB" sz="1600">
                <a:ea typeface="+mn-lt"/>
                <a:cs typeface="+mn-lt"/>
              </a:rPr>
              <a:t>Welsh government (2018) </a:t>
            </a:r>
            <a:r>
              <a:rPr lang="en-GB" sz="1600" i="1">
                <a:ea typeface="+mn-lt"/>
                <a:cs typeface="+mn-lt"/>
              </a:rPr>
              <a:t>implementing the additional tribunal (wales) Act 2018. </a:t>
            </a:r>
            <a:r>
              <a:rPr lang="en-GB" sz="1600">
                <a:ea typeface="+mn-lt"/>
                <a:cs typeface="+mn-lt"/>
              </a:rPr>
              <a:t>Available at: </a:t>
            </a:r>
            <a:r>
              <a:rPr lang="en-GB" sz="1600">
                <a:ea typeface="+mn-lt"/>
                <a:cs typeface="+mn-lt"/>
                <a:hlinkClick r:id="rId5"/>
              </a:rPr>
              <a:t>https://gov.wales/sites/default/files/publications/2018-11/additional-learning-needs-and-education-tribunal-wales-act-2018-implementation-guide-for-individual-development-plans.pdf</a:t>
            </a:r>
            <a:r>
              <a:rPr lang="en-GB" sz="1600">
                <a:ea typeface="+mn-lt"/>
                <a:cs typeface="+mn-lt"/>
              </a:rPr>
              <a:t>  (Accessed 2</a:t>
            </a:r>
            <a:r>
              <a:rPr lang="en-GB" sz="1600" baseline="30000">
                <a:ea typeface="+mn-lt"/>
                <a:cs typeface="+mn-lt"/>
              </a:rPr>
              <a:t>nd</a:t>
            </a:r>
            <a:r>
              <a:rPr lang="en-GB" sz="1600">
                <a:ea typeface="+mn-lt"/>
                <a:cs typeface="+mn-lt"/>
              </a:rPr>
              <a:t> May 2020)</a:t>
            </a:r>
          </a:p>
          <a:p>
            <a:r>
              <a:rPr lang="en-GB" sz="1600" err="1">
                <a:ea typeface="+mn-lt"/>
                <a:cs typeface="+mn-lt"/>
              </a:rPr>
              <a:t>Winard</a:t>
            </a:r>
            <a:r>
              <a:rPr lang="en-GB" sz="1600">
                <a:ea typeface="+mn-lt"/>
                <a:cs typeface="+mn-lt"/>
              </a:rPr>
              <a:t>, R (Unknown) </a:t>
            </a:r>
            <a:r>
              <a:rPr lang="en-GB" sz="1600" i="1">
                <a:ea typeface="+mn-lt"/>
                <a:cs typeface="+mn-lt"/>
              </a:rPr>
              <a:t>Image.</a:t>
            </a:r>
            <a:r>
              <a:rPr lang="en-GB" sz="1600">
                <a:ea typeface="+mn-lt"/>
                <a:cs typeface="+mn-lt"/>
              </a:rPr>
              <a:t> Available at:</a:t>
            </a:r>
            <a:r>
              <a:rPr lang="en-GB" sz="1600" i="1">
                <a:ea typeface="+mn-lt"/>
                <a:cs typeface="+mn-lt"/>
              </a:rPr>
              <a:t> </a:t>
            </a:r>
            <a:r>
              <a:rPr lang="en-GB" sz="1600">
                <a:ea typeface="+mn-lt"/>
                <a:cs typeface="+mn-lt"/>
                <a:hlinkClick r:id="rId6"/>
              </a:rPr>
              <a:t>https://</a:t>
            </a:r>
            <a:r>
              <a:rPr lang="en-GB" sz="1600" err="1">
                <a:ea typeface="+mn-lt"/>
                <a:cs typeface="+mn-lt"/>
                <a:hlinkClick r:id="rId6"/>
              </a:rPr>
              <a:t>miro.medium.com</a:t>
            </a:r>
            <a:r>
              <a:rPr lang="en-GB" sz="1600">
                <a:ea typeface="+mn-lt"/>
                <a:cs typeface="+mn-lt"/>
                <a:hlinkClick r:id="rId6"/>
              </a:rPr>
              <a:t>/max/970/0*-NH2-g1UGxD0Bj22.jpg</a:t>
            </a:r>
            <a:r>
              <a:rPr lang="en-GB" sz="1600">
                <a:ea typeface="+mn-lt"/>
                <a:cs typeface="+mn-lt"/>
              </a:rPr>
              <a:t> (Accessed: 4 May 2020). </a:t>
            </a:r>
            <a:endParaRPr lang="en-US" sz="1500"/>
          </a:p>
        </p:txBody>
      </p:sp>
    </p:spTree>
    <p:extLst>
      <p:ext uri="{BB962C8B-B14F-4D97-AF65-F5344CB8AC3E}">
        <p14:creationId xmlns:p14="http://schemas.microsoft.com/office/powerpoint/2010/main" val="1639782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60</Slides>
  <Notes>14</Notes>
  <HiddenSlides>0</HiddenSlides>
  <ScaleCrop>false</ScaleCrop>
  <HeadingPairs>
    <vt:vector size="4" baseType="variant">
      <vt:variant>
        <vt:lpstr>Theme</vt:lpstr>
      </vt:variant>
      <vt:variant>
        <vt:i4>2</vt:i4>
      </vt:variant>
      <vt:variant>
        <vt:lpstr>Slide Titles</vt:lpstr>
      </vt:variant>
      <vt:variant>
        <vt:i4>60</vt:i4>
      </vt:variant>
    </vt:vector>
  </HeadingPairs>
  <TitlesOfParts>
    <vt:vector size="62" baseType="lpstr">
      <vt:lpstr>Office Theme</vt:lpstr>
      <vt:lpstr>office theme</vt:lpstr>
      <vt:lpstr>Supporting and Developing Autistic Learners in Primary School Settings</vt:lpstr>
      <vt:lpstr> Rhian Williams:    Lesley Martin:     Amanda Howland:   </vt:lpstr>
      <vt:lpstr>          Introduction                      Amanda Howland</vt:lpstr>
      <vt:lpstr>Introduction  Rhian Williams</vt:lpstr>
      <vt:lpstr>Introduction Lesley Martin</vt:lpstr>
      <vt:lpstr>   Triad of Impairments: Social interaction  Social communication  Social imagination </vt:lpstr>
      <vt:lpstr>Supporting and Developing Communication  Rhian Williams</vt:lpstr>
      <vt:lpstr>Supporting and Developing Communication </vt:lpstr>
      <vt:lpstr>Visual Support Structures - TEACCH</vt:lpstr>
      <vt:lpstr>Principles of TEACCH</vt:lpstr>
      <vt:lpstr>Structured Teaching Approach </vt:lpstr>
      <vt:lpstr>Visual Support Schedules</vt:lpstr>
      <vt:lpstr> Visual Support Schedules </vt:lpstr>
      <vt:lpstr>Two-Part System</vt:lpstr>
      <vt:lpstr>Visual Timetables</vt:lpstr>
      <vt:lpstr>Mind Maps</vt:lpstr>
      <vt:lpstr>Principles of Mind Maps</vt:lpstr>
      <vt:lpstr>Mind Maps</vt:lpstr>
      <vt:lpstr>Dr Temple Grandin</vt:lpstr>
      <vt:lpstr>Sensory Processing Disorder (SPD)</vt:lpstr>
      <vt:lpstr>Hyper / Hypo-sensitivity:</vt:lpstr>
      <vt:lpstr>Obsessions, Repetitive Behaviour and Routines</vt:lpstr>
      <vt:lpstr>Self-stimulatory Behaviours</vt:lpstr>
      <vt:lpstr>SPELL PHILOSOPHY </vt:lpstr>
      <vt:lpstr>Structure</vt:lpstr>
      <vt:lpstr>Positivity</vt:lpstr>
      <vt:lpstr>Empathy</vt:lpstr>
      <vt:lpstr>Low Arousal</vt:lpstr>
      <vt:lpstr>Links </vt:lpstr>
      <vt:lpstr>Sensory Stories:</vt:lpstr>
      <vt:lpstr>Sensory Circuits</vt:lpstr>
      <vt:lpstr>Sensory Diets</vt:lpstr>
      <vt:lpstr>Emotional self-regulation</vt:lpstr>
      <vt:lpstr>PowerPoint Presentation</vt:lpstr>
      <vt:lpstr>Yoga</vt:lpstr>
      <vt:lpstr>Obsessions, Routines or Repetitive Behaviours </vt:lpstr>
      <vt:lpstr>Specific Interests</vt:lpstr>
      <vt:lpstr> Applied Behaviour Analysis (ABA) </vt:lpstr>
      <vt:lpstr>Practical Tasks</vt:lpstr>
      <vt:lpstr>Feedback Ideas from Group Tasks</vt:lpstr>
      <vt:lpstr>PowerPoint Presentation</vt:lpstr>
      <vt:lpstr>PowerPoint Presentation</vt:lpstr>
      <vt:lpstr>Advantages of Inclusive Education</vt:lpstr>
      <vt:lpstr>Disadvantages of Inclusive Education</vt:lpstr>
      <vt:lpstr>Parental Engagement Amanda Howland</vt:lpstr>
      <vt:lpstr>Weakness of parental engagement</vt:lpstr>
      <vt:lpstr>Strengths of parental engagement</vt:lpstr>
      <vt:lpstr>Video Modeling</vt:lpstr>
      <vt:lpstr>Implementing video modelling </vt:lpstr>
      <vt:lpstr>Individual Development Plan</vt:lpstr>
      <vt:lpstr>IDP link to parental engagement</vt:lpstr>
      <vt:lpstr>Conclusion Rhian Williams</vt:lpstr>
      <vt:lpstr>Conclusion Amanda howland</vt:lpstr>
      <vt:lpstr>Conclusion</vt:lpstr>
      <vt:lpstr>PowerPoint Presentation</vt:lpstr>
      <vt:lpstr>References</vt:lpstr>
      <vt:lpstr>References</vt:lpstr>
      <vt:lpstr>References</vt:lpstr>
      <vt:lpstr>References</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Amanda Howland (1803422)</cp:lastModifiedBy>
  <cp:revision>1</cp:revision>
  <dcterms:created xsi:type="dcterms:W3CDTF">2020-04-20T12:01:29Z</dcterms:created>
  <dcterms:modified xsi:type="dcterms:W3CDTF">2020-05-09T14:00:22Z</dcterms:modified>
</cp:coreProperties>
</file>