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83" r:id="rId2"/>
    <p:sldId id="284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88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9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74F461-9A6B-4106-B5AD-640B7D965E07}" v="5" dt="2024-11-19T17:37:27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73806" autoAdjust="0"/>
  </p:normalViewPr>
  <p:slideViewPr>
    <p:cSldViewPr snapToGrid="0">
      <p:cViewPr varScale="1">
        <p:scale>
          <a:sx n="74" d="100"/>
          <a:sy n="74" d="100"/>
        </p:scale>
        <p:origin x="38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D55A98BE-7F06-4EC4-B9A9-47078E6881A2}"/>
    <pc:docChg chg="custSel addSld delSld modSld sldOrd">
      <pc:chgData name="Andrea Williams" userId="1d65336b-f6ac-47c2-8ab0-b39dbb7b7e80" providerId="ADAL" clId="{D55A98BE-7F06-4EC4-B9A9-47078E6881A2}" dt="2024-11-19T19:31:56.142" v="179" actId="20577"/>
      <pc:docMkLst>
        <pc:docMk/>
      </pc:docMkLst>
      <pc:sldChg chg="del">
        <pc:chgData name="Andrea Williams" userId="1d65336b-f6ac-47c2-8ab0-b39dbb7b7e80" providerId="ADAL" clId="{D55A98BE-7F06-4EC4-B9A9-47078E6881A2}" dt="2024-11-19T19:18:34.773" v="0" actId="47"/>
        <pc:sldMkLst>
          <pc:docMk/>
          <pc:sldMk cId="2738870447" sldId="257"/>
        </pc:sldMkLst>
      </pc:sldChg>
      <pc:sldChg chg="modSp mod">
        <pc:chgData name="Andrea Williams" userId="1d65336b-f6ac-47c2-8ab0-b39dbb7b7e80" providerId="ADAL" clId="{D55A98BE-7F06-4EC4-B9A9-47078E6881A2}" dt="2024-11-19T19:27:07.814" v="100" actId="20577"/>
        <pc:sldMkLst>
          <pc:docMk/>
          <pc:sldMk cId="1876079649" sldId="261"/>
        </pc:sldMkLst>
        <pc:spChg chg="mod">
          <ac:chgData name="Andrea Williams" userId="1d65336b-f6ac-47c2-8ab0-b39dbb7b7e80" providerId="ADAL" clId="{D55A98BE-7F06-4EC4-B9A9-47078E6881A2}" dt="2024-11-19T19:27:07.814" v="100" actId="20577"/>
          <ac:spMkLst>
            <pc:docMk/>
            <pc:sldMk cId="1876079649" sldId="261"/>
            <ac:spMk id="3" creationId="{730E8F6D-046B-4092-AA7C-5B2A20F1725B}"/>
          </ac:spMkLst>
        </pc:spChg>
      </pc:sldChg>
      <pc:sldChg chg="modSp mod">
        <pc:chgData name="Andrea Williams" userId="1d65336b-f6ac-47c2-8ab0-b39dbb7b7e80" providerId="ADAL" clId="{D55A98BE-7F06-4EC4-B9A9-47078E6881A2}" dt="2024-11-19T19:29:00.584" v="134" actId="6549"/>
        <pc:sldMkLst>
          <pc:docMk/>
          <pc:sldMk cId="4198329054" sldId="263"/>
        </pc:sldMkLst>
        <pc:spChg chg="mod">
          <ac:chgData name="Andrea Williams" userId="1d65336b-f6ac-47c2-8ab0-b39dbb7b7e80" providerId="ADAL" clId="{D55A98BE-7F06-4EC4-B9A9-47078E6881A2}" dt="2024-11-19T19:29:00.584" v="134" actId="6549"/>
          <ac:spMkLst>
            <pc:docMk/>
            <pc:sldMk cId="4198329054" sldId="263"/>
            <ac:spMk id="3" creationId="{632FFA12-2846-4219-80C1-9CEB72CCB698}"/>
          </ac:spMkLst>
        </pc:spChg>
      </pc:sldChg>
      <pc:sldChg chg="modSp mod">
        <pc:chgData name="Andrea Williams" userId="1d65336b-f6ac-47c2-8ab0-b39dbb7b7e80" providerId="ADAL" clId="{D55A98BE-7F06-4EC4-B9A9-47078E6881A2}" dt="2024-11-19T19:30:30.219" v="167" actId="20577"/>
        <pc:sldMkLst>
          <pc:docMk/>
          <pc:sldMk cId="4170617437" sldId="264"/>
        </pc:sldMkLst>
        <pc:spChg chg="mod">
          <ac:chgData name="Andrea Williams" userId="1d65336b-f6ac-47c2-8ab0-b39dbb7b7e80" providerId="ADAL" clId="{D55A98BE-7F06-4EC4-B9A9-47078E6881A2}" dt="2024-11-19T19:30:30.219" v="167" actId="20577"/>
          <ac:spMkLst>
            <pc:docMk/>
            <pc:sldMk cId="4170617437" sldId="264"/>
            <ac:spMk id="4" creationId="{38BD90B2-6076-8BE0-D9BD-B8A0BF391DE7}"/>
          </ac:spMkLst>
        </pc:spChg>
      </pc:sldChg>
      <pc:sldChg chg="modSp mod">
        <pc:chgData name="Andrea Williams" userId="1d65336b-f6ac-47c2-8ab0-b39dbb7b7e80" providerId="ADAL" clId="{D55A98BE-7F06-4EC4-B9A9-47078E6881A2}" dt="2024-11-19T19:31:56.142" v="179" actId="20577"/>
        <pc:sldMkLst>
          <pc:docMk/>
          <pc:sldMk cId="386296113" sldId="267"/>
        </pc:sldMkLst>
        <pc:spChg chg="mod">
          <ac:chgData name="Andrea Williams" userId="1d65336b-f6ac-47c2-8ab0-b39dbb7b7e80" providerId="ADAL" clId="{D55A98BE-7F06-4EC4-B9A9-47078E6881A2}" dt="2024-11-19T19:31:56.142" v="179" actId="20577"/>
          <ac:spMkLst>
            <pc:docMk/>
            <pc:sldMk cId="386296113" sldId="267"/>
            <ac:spMk id="3" creationId="{A99C38CF-4CDB-421D-9079-8C90D71D380A}"/>
          </ac:spMkLst>
        </pc:spChg>
      </pc:sldChg>
      <pc:sldChg chg="delSp modSp mod ord">
        <pc:chgData name="Andrea Williams" userId="1d65336b-f6ac-47c2-8ab0-b39dbb7b7e80" providerId="ADAL" clId="{D55A98BE-7F06-4EC4-B9A9-47078E6881A2}" dt="2024-11-19T19:25:50.887" v="80" actId="478"/>
        <pc:sldMkLst>
          <pc:docMk/>
          <pc:sldMk cId="2034319910" sldId="283"/>
        </pc:sldMkLst>
        <pc:spChg chg="del mod">
          <ac:chgData name="Andrea Williams" userId="1d65336b-f6ac-47c2-8ab0-b39dbb7b7e80" providerId="ADAL" clId="{D55A98BE-7F06-4EC4-B9A9-47078E6881A2}" dt="2024-11-19T19:25:50.887" v="80" actId="478"/>
          <ac:spMkLst>
            <pc:docMk/>
            <pc:sldMk cId="2034319910" sldId="283"/>
            <ac:spMk id="3" creationId="{94E099D7-306E-4A11-B28E-0DA50704478B}"/>
          </ac:spMkLst>
        </pc:spChg>
      </pc:sldChg>
      <pc:sldChg chg="modSp mod">
        <pc:chgData name="Andrea Williams" userId="1d65336b-f6ac-47c2-8ab0-b39dbb7b7e80" providerId="ADAL" clId="{D55A98BE-7F06-4EC4-B9A9-47078E6881A2}" dt="2024-11-19T19:26:32.447" v="99" actId="6549"/>
        <pc:sldMkLst>
          <pc:docMk/>
          <pc:sldMk cId="3285883972" sldId="284"/>
        </pc:sldMkLst>
        <pc:spChg chg="mod">
          <ac:chgData name="Andrea Williams" userId="1d65336b-f6ac-47c2-8ab0-b39dbb7b7e80" providerId="ADAL" clId="{D55A98BE-7F06-4EC4-B9A9-47078E6881A2}" dt="2024-11-19T19:26:32.447" v="99" actId="6549"/>
          <ac:spMkLst>
            <pc:docMk/>
            <pc:sldMk cId="3285883972" sldId="284"/>
            <ac:spMk id="3" creationId="{43C67C6C-1113-DB90-39E9-2BED9AEE4C2A}"/>
          </ac:spMkLst>
        </pc:spChg>
      </pc:sldChg>
      <pc:sldChg chg="del">
        <pc:chgData name="Andrea Williams" userId="1d65336b-f6ac-47c2-8ab0-b39dbb7b7e80" providerId="ADAL" clId="{D55A98BE-7F06-4EC4-B9A9-47078E6881A2}" dt="2024-11-19T19:18:46.909" v="57" actId="47"/>
        <pc:sldMkLst>
          <pc:docMk/>
          <pc:sldMk cId="164448250" sldId="285"/>
        </pc:sldMkLst>
      </pc:sldChg>
      <pc:sldChg chg="del">
        <pc:chgData name="Andrea Williams" userId="1d65336b-f6ac-47c2-8ab0-b39dbb7b7e80" providerId="ADAL" clId="{D55A98BE-7F06-4EC4-B9A9-47078E6881A2}" dt="2024-11-19T19:18:46.323" v="56" actId="47"/>
        <pc:sldMkLst>
          <pc:docMk/>
          <pc:sldMk cId="1670319605" sldId="287"/>
        </pc:sldMkLst>
      </pc:sldChg>
      <pc:sldChg chg="modSp new mod">
        <pc:chgData name="Andrea Williams" userId="1d65336b-f6ac-47c2-8ab0-b39dbb7b7e80" providerId="ADAL" clId="{D55A98BE-7F06-4EC4-B9A9-47078E6881A2}" dt="2024-11-19T19:25:15.757" v="78" actId="20577"/>
        <pc:sldMkLst>
          <pc:docMk/>
          <pc:sldMk cId="1349884446" sldId="289"/>
        </pc:sldMkLst>
        <pc:spChg chg="mod">
          <ac:chgData name="Andrea Williams" userId="1d65336b-f6ac-47c2-8ab0-b39dbb7b7e80" providerId="ADAL" clId="{D55A98BE-7F06-4EC4-B9A9-47078E6881A2}" dt="2024-11-19T19:25:03.920" v="75" actId="20577"/>
          <ac:spMkLst>
            <pc:docMk/>
            <pc:sldMk cId="1349884446" sldId="289"/>
            <ac:spMk id="2" creationId="{92D7BCC7-B8F5-F746-BEFD-A2EF744041D3}"/>
          </ac:spMkLst>
        </pc:spChg>
        <pc:spChg chg="mod">
          <ac:chgData name="Andrea Williams" userId="1d65336b-f6ac-47c2-8ab0-b39dbb7b7e80" providerId="ADAL" clId="{D55A98BE-7F06-4EC4-B9A9-47078E6881A2}" dt="2024-11-19T19:25:15.757" v="78" actId="20577"/>
          <ac:spMkLst>
            <pc:docMk/>
            <pc:sldMk cId="1349884446" sldId="289"/>
            <ac:spMk id="3" creationId="{6C58F7CC-A55C-FE15-08F6-D7C3C2A84DF7}"/>
          </ac:spMkLst>
        </pc:spChg>
      </pc:sldChg>
      <pc:sldChg chg="del">
        <pc:chgData name="Andrea Williams" userId="1d65336b-f6ac-47c2-8ab0-b39dbb7b7e80" providerId="ADAL" clId="{D55A98BE-7F06-4EC4-B9A9-47078E6881A2}" dt="2024-11-19T19:18:50.173" v="63" actId="47"/>
        <pc:sldMkLst>
          <pc:docMk/>
          <pc:sldMk cId="3089090922" sldId="289"/>
        </pc:sldMkLst>
      </pc:sldChg>
      <pc:sldChg chg="del">
        <pc:chgData name="Andrea Williams" userId="1d65336b-f6ac-47c2-8ab0-b39dbb7b7e80" providerId="ADAL" clId="{D55A98BE-7F06-4EC4-B9A9-47078E6881A2}" dt="2024-11-19T19:18:47.479" v="58" actId="47"/>
        <pc:sldMkLst>
          <pc:docMk/>
          <pc:sldMk cId="2927527221" sldId="290"/>
        </pc:sldMkLst>
      </pc:sldChg>
      <pc:sldChg chg="del">
        <pc:chgData name="Andrea Williams" userId="1d65336b-f6ac-47c2-8ab0-b39dbb7b7e80" providerId="ADAL" clId="{D55A98BE-7F06-4EC4-B9A9-47078E6881A2}" dt="2024-11-19T19:18:48.074" v="59" actId="47"/>
        <pc:sldMkLst>
          <pc:docMk/>
          <pc:sldMk cId="3586969997" sldId="291"/>
        </pc:sldMkLst>
      </pc:sldChg>
      <pc:sldChg chg="del">
        <pc:chgData name="Andrea Williams" userId="1d65336b-f6ac-47c2-8ab0-b39dbb7b7e80" providerId="ADAL" clId="{D55A98BE-7F06-4EC4-B9A9-47078E6881A2}" dt="2024-11-19T19:18:48.570" v="60" actId="47"/>
        <pc:sldMkLst>
          <pc:docMk/>
          <pc:sldMk cId="840009612" sldId="292"/>
        </pc:sldMkLst>
      </pc:sldChg>
      <pc:sldChg chg="del">
        <pc:chgData name="Andrea Williams" userId="1d65336b-f6ac-47c2-8ab0-b39dbb7b7e80" providerId="ADAL" clId="{D55A98BE-7F06-4EC4-B9A9-47078E6881A2}" dt="2024-11-19T19:18:49.560" v="62" actId="47"/>
        <pc:sldMkLst>
          <pc:docMk/>
          <pc:sldMk cId="4020764824" sldId="293"/>
        </pc:sldMkLst>
      </pc:sldChg>
      <pc:sldChg chg="del">
        <pc:chgData name="Andrea Williams" userId="1d65336b-f6ac-47c2-8ab0-b39dbb7b7e80" providerId="ADAL" clId="{D55A98BE-7F06-4EC4-B9A9-47078E6881A2}" dt="2024-11-19T19:18:49.118" v="61" actId="47"/>
        <pc:sldMkLst>
          <pc:docMk/>
          <pc:sldMk cId="1779356990" sldId="294"/>
        </pc:sldMkLst>
      </pc:sldChg>
      <pc:sldChg chg="del">
        <pc:chgData name="Andrea Williams" userId="1d65336b-f6ac-47c2-8ab0-b39dbb7b7e80" providerId="ADAL" clId="{D55A98BE-7F06-4EC4-B9A9-47078E6881A2}" dt="2024-11-19T19:18:50.759" v="64" actId="47"/>
        <pc:sldMkLst>
          <pc:docMk/>
          <pc:sldMk cId="3850559233" sldId="295"/>
        </pc:sldMkLst>
      </pc:sldChg>
      <pc:sldChg chg="del">
        <pc:chgData name="Andrea Williams" userId="1d65336b-f6ac-47c2-8ab0-b39dbb7b7e80" providerId="ADAL" clId="{D55A98BE-7F06-4EC4-B9A9-47078E6881A2}" dt="2024-11-19T19:18:51.291" v="65" actId="47"/>
        <pc:sldMkLst>
          <pc:docMk/>
          <pc:sldMk cId="2935402231" sldId="29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02A90D-DD69-4FEF-96A0-B9301222949E}" type="datetimeFigureOut">
              <a:rPr lang="en-GB"/>
              <a:t>19/11/2024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15EBCA-79BF-44E8-8AF9-CC9B7D19AF2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4117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18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48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895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8814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266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345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600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874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9682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13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7764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263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7521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8081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3392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9544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13613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3711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15EBCA-79BF-44E8-8AF9-CC9B7D19AF29}" type="slidenum">
              <a:rPr lang="en-GB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451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980809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042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8385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9832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9072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941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2541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27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2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561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11/19/2024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78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11/19/2024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8697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erson wearing a uniform&#10;&#10;Description automatically generated">
            <a:extLst>
              <a:ext uri="{FF2B5EF4-FFF2-40B4-BE49-F238E27FC236}">
                <a16:creationId xmlns:a16="http://schemas.microsoft.com/office/drawing/2014/main" id="{92C25C4F-71F4-4318-A02D-BBECE9A0A7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53" r="-1" b="15053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DF19F0-BCFF-42AC-B82F-F2B6EC3AD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2" y="2252663"/>
            <a:ext cx="10020298" cy="965237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The Search for a cure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31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E5DDB-0E75-181F-EDE0-002642907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67C6C-1113-DB90-39E9-2BED9AEE4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</a:rPr>
              <a:t>The aim of this session is to:</a:t>
            </a:r>
          </a:p>
          <a:p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Consider the impact of the First World War </a:t>
            </a: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pPr marL="359410" indent="-359410"/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Explore the idea of Eugenics</a:t>
            </a: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Consider some of the treatments from the early 20</a:t>
            </a:r>
            <a:r>
              <a:rPr lang="en-GB" baseline="30000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th</a:t>
            </a: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 century  and into the 21</a:t>
            </a:r>
            <a:r>
              <a:rPr lang="en-GB" baseline="30000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st</a:t>
            </a:r>
            <a:r>
              <a:rPr lang="en-GB" dirty="0">
                <a:solidFill>
                  <a:schemeClr val="bg2">
                    <a:lumMod val="10000"/>
                    <a:lumOff val="90000"/>
                  </a:schemeClr>
                </a:solidFill>
                <a:ea typeface="+mn-lt"/>
                <a:cs typeface="+mn-lt"/>
              </a:rPr>
              <a:t> century.</a:t>
            </a:r>
            <a:endParaRPr lang="en-GB" dirty="0">
              <a:solidFill>
                <a:schemeClr val="bg2">
                  <a:lumMod val="10000"/>
                  <a:lumOff val="9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5883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23452-04FA-400E-B697-BABD6010A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Eugenics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FEF58-F0C8-44FC-9D6D-C8D8B0C80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759076"/>
            <a:ext cx="3884962" cy="3009899"/>
          </a:xfrm>
        </p:spPr>
        <p:txBody>
          <a:bodyPr>
            <a:normAutofit lnSpcReduction="10000"/>
          </a:bodyPr>
          <a:lstStyle/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1900" dirty="0">
                <a:ea typeface="+mn-lt"/>
                <a:cs typeface="+mn-lt"/>
              </a:rPr>
              <a:t>Eugenics - To improve the genetic quality of the human population. </a:t>
            </a:r>
            <a:endParaRPr lang="en-GB" sz="19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1900" dirty="0">
                <a:ea typeface="+mn-lt"/>
                <a:cs typeface="+mn-lt"/>
              </a:rPr>
              <a:t>Encourage reproduction of the ‘better sort’ and ‘weed out the types that are undesirable’</a:t>
            </a: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1900" dirty="0">
                <a:ea typeface="+mn-lt"/>
                <a:cs typeface="+mn-lt"/>
              </a:rPr>
              <a:t>The process of “purging the blood of the races of living poisons”</a:t>
            </a:r>
            <a:endParaRPr lang="en-GB" sz="19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9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9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2F6B7869-099B-45B8-BBE4-3B6C20DD7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00" y="1433041"/>
            <a:ext cx="6113812" cy="398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491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03A89-E10F-4A7C-8302-7B4FB8F88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Eugenics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70689B66-6473-807F-7716-E5661FDCB952}"/>
              </a:ext>
            </a:extLst>
          </p:cNvPr>
          <p:cNvSpPr/>
          <p:nvPr/>
        </p:nvSpPr>
        <p:spPr>
          <a:xfrm>
            <a:off x="1909665" y="1561322"/>
            <a:ext cx="8515739" cy="4285440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2">
                    <a:lumMod val="90000"/>
                    <a:lumOff val="10000"/>
                  </a:schemeClr>
                </a:solidFill>
              </a:rPr>
              <a:t>What do we already know about Eugenics in the 20</a:t>
            </a:r>
            <a:r>
              <a:rPr lang="en-GB" sz="2800" b="1" baseline="30000" dirty="0">
                <a:solidFill>
                  <a:schemeClr val="bg2">
                    <a:lumMod val="90000"/>
                    <a:lumOff val="10000"/>
                  </a:schemeClr>
                </a:solidFill>
              </a:rPr>
              <a:t>th</a:t>
            </a:r>
            <a:r>
              <a:rPr lang="en-GB" sz="2800" b="1" dirty="0">
                <a:solidFill>
                  <a:schemeClr val="bg2">
                    <a:lumMod val="90000"/>
                    <a:lumOff val="10000"/>
                  </a:schemeClr>
                </a:solidFill>
              </a:rPr>
              <a:t> century</a:t>
            </a:r>
          </a:p>
        </p:txBody>
      </p:sp>
    </p:spTree>
    <p:extLst>
      <p:ext uri="{BB962C8B-B14F-4D97-AF65-F5344CB8AC3E}">
        <p14:creationId xmlns:p14="http://schemas.microsoft.com/office/powerpoint/2010/main" val="30762332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CE362-AF25-4A70-8410-2630C7458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Eugenics and Nazi Germany</a:t>
            </a:r>
            <a:endParaRPr lang="en-GB"/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E8F6D-046B-4092-AA7C-5B2A20F17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155" y="2411670"/>
            <a:ext cx="4690187" cy="4107316"/>
          </a:xfrm>
        </p:spPr>
        <p:txBody>
          <a:bodyPr>
            <a:normAutofit fontScale="92500" lnSpcReduction="10000"/>
          </a:bodyPr>
          <a:lstStyle/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T-4 Programme: Mentally ill were rounded up throughout Germany and placed in mental institutions.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In the asylums they were given lethal injections or shot.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Eventually that was not a quick enough solution, and the gas chambers were constructed, designed to kill large numbers in a short space of time.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More than 70,000 were executed within 18 months. More than a quarter of a million by the end of the war. 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100" dirty="0"/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view of a large building&#10;&#10;Description automatically generated">
            <a:extLst>
              <a:ext uri="{FF2B5EF4-FFF2-40B4-BE49-F238E27FC236}">
                <a16:creationId xmlns:a16="http://schemas.microsoft.com/office/drawing/2014/main" id="{55102E99-BD12-49F3-A956-ED70807421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7200" y="1417757"/>
            <a:ext cx="6113812" cy="4019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079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42C23-20A8-4565-A310-07CBE99BA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The effects of the first world war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8BC81-AB03-418A-A2D5-F1B8C7422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849" y="2457061"/>
            <a:ext cx="4690187" cy="4074367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2400" dirty="0">
                <a:ea typeface="+mn-lt"/>
                <a:cs typeface="+mn-lt"/>
              </a:rPr>
              <a:t>First time that the entire world was involved in the conflict.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Advanced technology in warfare, including artillery and poison gas. (Chemical warfare)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Collapse and destabilisation of societies.</a:t>
            </a: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Millions died in this war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plane parked on the side of a dirt field&#10;&#10;Description automatically generated">
            <a:extLst>
              <a:ext uri="{FF2B5EF4-FFF2-40B4-BE49-F238E27FC236}">
                <a16:creationId xmlns:a16="http://schemas.microsoft.com/office/drawing/2014/main" id="{06AEFB89-2CE3-4405-BE4D-DFC5920B0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00" y="1494180"/>
            <a:ext cx="6113812" cy="3866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667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7B27BE-810E-4774-B0B5-6CFC54E71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050" y="540000"/>
            <a:ext cx="3884962" cy="1331637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 trauma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6AD8D86-8AB8-2FE2-5BB0-345EB7627E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7379" r="15079" b="-1"/>
          <a:stretch/>
        </p:blipFill>
        <p:spPr>
          <a:xfrm>
            <a:off x="540988" y="540000"/>
            <a:ext cx="6671025" cy="57780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FFA12-2846-4219-80C1-9CEB72CCB6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766050" y="2659487"/>
            <a:ext cx="3884962" cy="3800303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US" dirty="0"/>
              <a:t>Those who survived witnessed trauma daily.</a:t>
            </a:r>
          </a:p>
          <a:p>
            <a:pPr marL="359410" indent="-359410">
              <a:lnSpc>
                <a:spcPct val="115000"/>
              </a:lnSpc>
            </a:pPr>
            <a:r>
              <a:rPr lang="en-US" dirty="0"/>
              <a:t>Trenches</a:t>
            </a:r>
          </a:p>
          <a:p>
            <a:pPr marL="359410" indent="-359410">
              <a:lnSpc>
                <a:spcPct val="115000"/>
              </a:lnSpc>
            </a:pPr>
            <a:r>
              <a:rPr lang="en-US" dirty="0"/>
              <a:t>Conform or be shot!!!</a:t>
            </a:r>
          </a:p>
          <a:p>
            <a:pPr marL="359410" indent="-359410">
              <a:lnSpc>
                <a:spcPct val="115000"/>
              </a:lnSpc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983290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B8CF6-A51A-47D2-95A6-C339F8B40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Siegfried Sassoon (1886-1967)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D90B2-6076-8BE0-D9BD-B8A0BF391D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8106" y="1604866"/>
            <a:ext cx="6703242" cy="5001208"/>
          </a:xfrm>
        </p:spPr>
        <p:txBody>
          <a:bodyPr>
            <a:normAutofit/>
          </a:bodyPr>
          <a:lstStyle/>
          <a:p>
            <a:r>
              <a:rPr lang="en-GB" sz="2400" dirty="0"/>
              <a:t>“No doubt they’ll soon get well” </a:t>
            </a:r>
          </a:p>
          <a:p>
            <a:r>
              <a:rPr lang="en-GB" sz="2400" dirty="0"/>
              <a:t>The shock and strain caused stammering and disconnected talk.</a:t>
            </a:r>
          </a:p>
          <a:p>
            <a:r>
              <a:rPr lang="en-GB" sz="2400" dirty="0"/>
              <a:t>Young boys with old, scared faces, learning to walk again.</a:t>
            </a:r>
          </a:p>
          <a:p>
            <a:r>
              <a:rPr lang="en-GB" sz="2400" dirty="0"/>
              <a:t>Haunted by images of friends who killed in front of them</a:t>
            </a:r>
          </a:p>
          <a:p>
            <a:r>
              <a:rPr lang="en-GB" sz="2400" dirty="0"/>
              <a:t>Children, with eyes that hate - broken and mad.</a:t>
            </a: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9E51DDC-37BF-5591-558B-F9DFE7B6856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44158" y="1790700"/>
            <a:ext cx="3669647" cy="4285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617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B93BA-A1EC-477E-A56E-B54C48968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Wilfrid Owen - Mental Cases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612A75-1C71-1BA1-7C7C-2D5877BF2A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2987" y="1790700"/>
            <a:ext cx="5778759" cy="4703406"/>
          </a:xfrm>
        </p:spPr>
        <p:txBody>
          <a:bodyPr>
            <a:normAutofit lnSpcReduction="10000"/>
          </a:bodyPr>
          <a:lstStyle/>
          <a:p>
            <a:pPr marL="359410" indent="-359410"/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Recognised as one of the greatest voices of the First World War</a:t>
            </a:r>
            <a:endParaRPr lang="en-GB" sz="24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He was killed on 4</a:t>
            </a:r>
            <a:r>
              <a:rPr lang="en-GB" sz="2400" baseline="30000" dirty="0">
                <a:solidFill>
                  <a:srgbClr val="FFFFFF"/>
                </a:solidFill>
                <a:ea typeface="+mn-lt"/>
                <a:cs typeface="+mn-lt"/>
              </a:rPr>
              <a:t>th</a:t>
            </a: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 November 1918.</a:t>
            </a:r>
            <a:endParaRPr lang="en-GB" sz="24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Respect for his poems published during his lifetime - His influence on readers has been widely acknowledged. </a:t>
            </a:r>
            <a:endParaRPr lang="en-GB" sz="2400" dirty="0"/>
          </a:p>
          <a:p>
            <a:pPr marL="359410" indent="-359410">
              <a:buClr>
                <a:srgbClr val="E3BA8C"/>
              </a:buClr>
            </a:pPr>
            <a:r>
              <a:rPr lang="en-GB" sz="2400" dirty="0">
                <a:solidFill>
                  <a:srgbClr val="FFFFFF"/>
                </a:solidFill>
                <a:ea typeface="+mn-lt"/>
                <a:cs typeface="+mn-lt"/>
              </a:rPr>
              <a:t>His poems became a window on the experiences, the shock, the horror and inhumanity of the First World War.</a:t>
            </a:r>
            <a:endParaRPr lang="en-GB" sz="2400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C3A4403-4DF5-A82B-2D84-AFF3310EFE2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65875" y="2103277"/>
            <a:ext cx="4740275" cy="335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091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8" name="Group 47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50" name="Freeform: Shape 49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photo, different, items, various&#10;&#10;Description automatically generated">
            <a:extLst>
              <a:ext uri="{FF2B5EF4-FFF2-40B4-BE49-F238E27FC236}">
                <a16:creationId xmlns:a16="http://schemas.microsoft.com/office/drawing/2014/main" id="{2142CE3E-D7AF-4F3E-A16E-D1FA4769B9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-1" b="1174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2A079D24-860A-4799-B3AE-658D4F136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76325"/>
            <a:ext cx="12191999" cy="4705352"/>
          </a:xfrm>
          <a:prstGeom prst="rect">
            <a:avLst/>
          </a:prstGeom>
          <a:gradFill flip="none" rotWithShape="1">
            <a:gsLst>
              <a:gs pos="45000">
                <a:srgbClr val="000000">
                  <a:alpha val="35000"/>
                </a:srgbClr>
              </a:gs>
              <a:gs pos="55000">
                <a:srgbClr val="000000">
                  <a:alpha val="35000"/>
                </a:srgbClr>
              </a:gs>
              <a:gs pos="25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75000">
                <a:srgbClr val="000000">
                  <a:alpha val="2000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BA93F-1B71-474A-8AA9-74831C400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10" y="2568575"/>
            <a:ext cx="4457690" cy="1720850"/>
          </a:xfrm>
        </p:spPr>
        <p:txBody>
          <a:bodyPr vert="horz" lIns="0" tIns="0" rIns="0" bIns="0" rtlCol="0" anchor="ctr" anchorCtr="0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Otto Dix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6C14D892-36B8-4065-9158-50C22E1E6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8061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3A871-711F-4E19-93B4-D83D00682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3910" y="540033"/>
            <a:ext cx="442678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Shell Shock</a:t>
            </a:r>
            <a:endParaRPr lang="en-GB"/>
          </a:p>
        </p:txBody>
      </p:sp>
      <p:pic>
        <p:nvPicPr>
          <p:cNvPr id="4" name="Picture 4" descr="A picture containing text, outdoor, photo, building&#10;&#10;Description automatically generated">
            <a:extLst>
              <a:ext uri="{FF2B5EF4-FFF2-40B4-BE49-F238E27FC236}">
                <a16:creationId xmlns:a16="http://schemas.microsoft.com/office/drawing/2014/main" id="{2879F5F4-4E08-4A57-9A9B-7610D793FA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895" r="5159" b="-1"/>
          <a:stretch/>
        </p:blipFill>
        <p:spPr>
          <a:xfrm>
            <a:off x="540989" y="540033"/>
            <a:ext cx="4996212" cy="577527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0730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C38CF-4CDB-421D-9079-8C90D71D38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8190" y="2575248"/>
            <a:ext cx="5659720" cy="4012163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2400" dirty="0">
                <a:ea typeface="+mn-lt"/>
                <a:cs typeface="+mn-lt"/>
              </a:rPr>
              <a:t>Some were mute or screamed and wailed for no reason. </a:t>
            </a:r>
          </a:p>
          <a:p>
            <a:pPr marL="359410" indent="-359410">
              <a:lnSpc>
                <a:spcPct val="115000"/>
              </a:lnSpc>
            </a:pPr>
            <a:r>
              <a:rPr lang="en-GB" sz="2400" dirty="0">
                <a:ea typeface="+mn-lt"/>
                <a:cs typeface="+mn-lt"/>
              </a:rPr>
              <a:t>Some became blind overnight or paralysed for no obvious reason?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Labelled weak  and cowardly</a:t>
            </a: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Officers would call these soldiers ‘malingerers’  and should be shot!</a:t>
            </a: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862961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2B7A76-5301-4A0C-3D4C-0CE61CEEA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World War 1, India and memorialisation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F4A2CE-3ABD-0030-A2AA-09DB249B8D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122" y="1790700"/>
            <a:ext cx="5483878" cy="46785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London’s Imperial War Museum </a:t>
            </a:r>
          </a:p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Exhibitions of the extraordinary contribution by the men (and woman)  from across the empire to the global British war effort in World War I. </a:t>
            </a:r>
          </a:p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A total of nearly 8,586,000 men enlisted for military and naval service. </a:t>
            </a:r>
          </a:p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20% of volunteers were from Africa, the Indian subcontinent and the Caribbean, with the vast majority coming from India.’</a:t>
            </a:r>
          </a:p>
        </p:txBody>
      </p:sp>
      <p:pic>
        <p:nvPicPr>
          <p:cNvPr id="1026" name="Picture 2" descr="World War 1">
            <a:extLst>
              <a:ext uri="{FF2B5EF4-FFF2-40B4-BE49-F238E27FC236}">
                <a16:creationId xmlns:a16="http://schemas.microsoft.com/office/drawing/2014/main" id="{91697E91-910D-55BD-BF5B-CBD7C67FB99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75" y="2298502"/>
            <a:ext cx="5185423" cy="343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2044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EA9B8-02C3-46AB-A52F-9F754FBE0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US"/>
              <a:t>Shell Shock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EEFB5F-8BB9-FD62-A958-4BD7FDC384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988" y="2759076"/>
            <a:ext cx="4244864" cy="3700718"/>
          </a:xfrm>
        </p:spPr>
        <p:txBody>
          <a:bodyPr vert="horz" lIns="0" tIns="0" rIns="0" bIns="0" rtlCol="0" anchor="t" anchorCtr="0"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US" dirty="0"/>
              <a:t>Army medics felt that these men were mentally ill- broken men. </a:t>
            </a:r>
          </a:p>
          <a:p>
            <a:pPr marL="359410" indent="-359410">
              <a:lnSpc>
                <a:spcPct val="115000"/>
              </a:lnSpc>
            </a:pPr>
            <a:r>
              <a:rPr lang="en-US" dirty="0"/>
              <a:t>Not everyone was convinced it was caused by the experiences of the war.</a:t>
            </a:r>
          </a:p>
          <a:p>
            <a:pPr marL="359410" indent="-359410">
              <a:lnSpc>
                <a:spcPct val="115000"/>
              </a:lnSpc>
            </a:pPr>
            <a:r>
              <a:rPr lang="en-US" dirty="0"/>
              <a:t>Psychiatrists prone to labelling those experiencing a mental breakdown - Defective degenerates.</a:t>
            </a:r>
          </a:p>
          <a:p>
            <a:pPr>
              <a:lnSpc>
                <a:spcPct val="115000"/>
              </a:lnSpc>
            </a:pPr>
            <a:endParaRPr lang="en-US" sz="17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1E0728-7C9B-B116-3F0B-C36481BD2E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l="11774" r="16608" b="-2"/>
          <a:stretch/>
        </p:blipFill>
        <p:spPr>
          <a:xfrm>
            <a:off x="4979987" y="540033"/>
            <a:ext cx="6671025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137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17E92-9D19-49F2-AA9B-601AD64D6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Shell shock</a:t>
            </a:r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DD296-AC3E-4F2A-BCD1-40AEB6C24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7" y="2411670"/>
            <a:ext cx="5218257" cy="4070243"/>
          </a:xfrm>
        </p:spPr>
        <p:txBody>
          <a:bodyPr>
            <a:normAutofit lnSpcReduction="10000"/>
          </a:bodyPr>
          <a:lstStyle/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Symptoms were seen across all ranks including officers.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Military physicians were accepting that when men are exposed to extreme and continued stress and trauma, the mind will crumble.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Madness and mental trauma were interconnected. </a:t>
            </a: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When people repress emotions and memories they can manifest into physical symptoms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3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7C52B0-3052-64C2-164B-8B94166B0D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354" r="22438" b="-2"/>
          <a:stretch/>
        </p:blipFill>
        <p:spPr>
          <a:xfrm>
            <a:off x="6095969" y="540033"/>
            <a:ext cx="4996273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1145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B42D31-DB51-4FAB-95C9-DACA48595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shell shock - Treatment</a:t>
            </a:r>
          </a:p>
        </p:txBody>
      </p:sp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A92E5-8CAB-482F-8760-BBF96C4D4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8" y="2411670"/>
            <a:ext cx="4603290" cy="4175740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Electro-shock Treatment </a:t>
            </a:r>
          </a:p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Commands to perform military drills.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The purpose of treatment was to return soldiers to the front line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The soldier must be “induced to face his illness in a manly way”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Sympathy was rare.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Soldiers were seen to hang their heads with  shame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1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vintage photo of a person&#10;&#10;Description automatically generated">
            <a:extLst>
              <a:ext uri="{FF2B5EF4-FFF2-40B4-BE49-F238E27FC236}">
                <a16:creationId xmlns:a16="http://schemas.microsoft.com/office/drawing/2014/main" id="{E8C0D50D-4E08-4ABC-A97E-B2026A7D8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7200" y="1257269"/>
            <a:ext cx="6113812" cy="4340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350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2212A-3FA6-4606-879E-38C617782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050" y="540000"/>
            <a:ext cx="3884962" cy="1331637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Julius Wagner-</a:t>
            </a:r>
            <a:r>
              <a:rPr lang="en-GB" sz="2800" dirty="0" err="1">
                <a:solidFill>
                  <a:srgbClr val="FFFFFF"/>
                </a:solidFill>
                <a:ea typeface="+mn-lt"/>
                <a:cs typeface="+mn-lt"/>
              </a:rPr>
              <a:t>Jauregg</a:t>
            </a: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 (Nobel Prize Winn</a:t>
            </a:r>
            <a:endParaRPr lang="en-GB" dirty="0"/>
          </a:p>
        </p:txBody>
      </p:sp>
      <p:pic>
        <p:nvPicPr>
          <p:cNvPr id="4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70E198D5-3C94-4D71-8F2F-A125304691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3" b="5857"/>
          <a:stretch/>
        </p:blipFill>
        <p:spPr>
          <a:xfrm>
            <a:off x="540988" y="540000"/>
            <a:ext cx="6671025" cy="5778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7DE67-F761-4BBE-B36B-40B4A67B5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9555" y="2748777"/>
            <a:ext cx="4151457" cy="3788871"/>
          </a:xfrm>
        </p:spPr>
        <p:txBody>
          <a:bodyPr>
            <a:normAutofit fontScale="92500" lnSpcReduction="10000"/>
          </a:bodyPr>
          <a:lstStyle/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Injecting patients with Malaria infected blood would cause a fever believed to cure the illness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It was used also used as a treatment for tertiary syphilis because it produced the high fever.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15% of patients died after this treatment.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 advent of penicillin brought the end to this treatment. 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7052143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91751-EC88-4B9E-94E6-73F384CB4C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988" y="540033"/>
            <a:ext cx="3884962" cy="1331604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Treatments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A7CE9-EC17-4340-90E7-A58E700E12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87" y="2759076"/>
            <a:ext cx="4653053" cy="3623062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</a:pPr>
            <a:r>
              <a:rPr lang="en-GB" dirty="0">
                <a:ea typeface="+mn-lt"/>
                <a:cs typeface="+mn-lt"/>
              </a:rPr>
              <a:t>Horse Serum (Meningitis)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Barbiturates (Deep Sleep therapy)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Deliberate lowering of temperature 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Strychnine, </a:t>
            </a:r>
            <a:r>
              <a:rPr lang="en-GB" dirty="0" err="1">
                <a:ea typeface="+mn-lt"/>
                <a:cs typeface="+mn-lt"/>
              </a:rPr>
              <a:t>Cynanide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Insulin Shock Therapy 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vintage photo of 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1841ECC1-10B3-4654-A4A8-2EA18B063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3939" y="540033"/>
            <a:ext cx="4360334" cy="577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591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8EE88-594A-4D22-91D7-4EE6340C9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Manfred </a:t>
            </a:r>
            <a:r>
              <a:rPr lang="en-GB" dirty="0" err="1">
                <a:solidFill>
                  <a:srgbClr val="FFFFFF"/>
                </a:solidFill>
                <a:ea typeface="+mn-lt"/>
                <a:cs typeface="+mn-lt"/>
              </a:rPr>
              <a:t>Sakel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 (1900-57)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D94135-B78B-F8E1-9A4D-9CD0651585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1094" y="1790700"/>
            <a:ext cx="5004906" cy="4379945"/>
          </a:xfrm>
        </p:spPr>
        <p:txBody>
          <a:bodyPr>
            <a:normAutofit/>
          </a:bodyPr>
          <a:lstStyle/>
          <a:p>
            <a:pPr marL="359410" indent="-359410">
              <a:buClr>
                <a:srgbClr val="E3BA8C"/>
              </a:buClr>
            </a:pPr>
            <a:r>
              <a:rPr lang="en-GB" sz="2800" dirty="0">
                <a:ea typeface="+mn-lt"/>
                <a:cs typeface="+mn-lt"/>
              </a:rPr>
              <a:t>Insulin shock treatment/therapy</a:t>
            </a:r>
          </a:p>
          <a:p>
            <a:pPr marL="359410" indent="-359410">
              <a:buClr>
                <a:srgbClr val="E3BA8C"/>
              </a:buClr>
            </a:pPr>
            <a:r>
              <a:rPr lang="en-GB" sz="2800" dirty="0">
                <a:ea typeface="+mn-lt"/>
                <a:cs typeface="+mn-lt"/>
              </a:rPr>
              <a:t>Consists of daily shocks with very high doses of insulin – treatment generally  produce epileptic seizures and often coma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DDC1231-91EB-8D99-6CDE-2DD38D91C6F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438107" y="1790700"/>
            <a:ext cx="4595811" cy="39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0740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8D582-C05C-4572-85D7-312BC03CED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Insulin shock therapy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3A998-48A1-569D-16E1-34B0B30EAD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8106" y="1790700"/>
            <a:ext cx="5427894" cy="4187112"/>
          </a:xfrm>
        </p:spPr>
        <p:txBody>
          <a:bodyPr>
            <a:normAutofit fontScale="92500"/>
          </a:bodyPr>
          <a:lstStyle/>
          <a:p>
            <a:pPr marL="359410" indent="-359410"/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High dose of insulin -patients would become quiet, less aggressive, hostile, confused, slurred speech and difficulty walking</a:t>
            </a:r>
            <a:endParaRPr lang="en-GB" dirty="0">
              <a:solidFill>
                <a:srgbClr val="FFFFFF">
                  <a:alpha val="70000"/>
                </a:srgbClr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Led to three hours of low blood sugar levels. </a:t>
            </a: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Between 2 and 5% of patients would die from this treatment.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Controlled trials eventually demonstrated the ineffectiveness of this treatment, yet despite this, some hospitals were continuing to use it well into the 1960s.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31133ED-0CF2-08C2-BF7B-EA64821788B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34182" y="1790700"/>
            <a:ext cx="3003660" cy="397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0378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6AABD-CCEF-4C5A-98D1-E38B79490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2"/>
            <a:ext cx="4426782" cy="1331605"/>
          </a:xfrm>
        </p:spPr>
        <p:txBody>
          <a:bodyPr anchor="b">
            <a:normAutofit/>
          </a:bodyPr>
          <a:lstStyle/>
          <a:p>
            <a:pPr algn="ctr"/>
            <a:r>
              <a:rPr lang="en-GB" sz="2600">
                <a:ea typeface="+mj-lt"/>
                <a:cs typeface="+mj-lt"/>
              </a:rPr>
              <a:t>Ugo </a:t>
            </a:r>
            <a:r>
              <a:rPr lang="en-GB" sz="2600" err="1">
                <a:ea typeface="+mj-lt"/>
                <a:cs typeface="+mj-lt"/>
              </a:rPr>
              <a:t>Cerletti</a:t>
            </a:r>
            <a:r>
              <a:rPr lang="en-GB" sz="2600">
                <a:ea typeface="+mj-lt"/>
                <a:cs typeface="+mj-lt"/>
              </a:rPr>
              <a:t> (1877-1963) and Lucio Bini (1908-64)</a:t>
            </a:r>
            <a:endParaRPr lang="en-US" sz="2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C2E5D-D464-47E7-86FB-AA386C67F8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561" y="2411669"/>
            <a:ext cx="6349181" cy="4099733"/>
          </a:xfrm>
        </p:spPr>
        <p:txBody>
          <a:bodyPr>
            <a:normAutofit lnSpcReduction="10000"/>
          </a:bodyPr>
          <a:lstStyle/>
          <a:p>
            <a:pPr marL="359410" indent="-359410">
              <a:lnSpc>
                <a:spcPct val="115000"/>
              </a:lnSpc>
            </a:pPr>
            <a:r>
              <a:rPr lang="en-GB" sz="2400" dirty="0">
                <a:ea typeface="+mn-lt"/>
                <a:cs typeface="+mn-lt"/>
              </a:rPr>
              <a:t>April 1938 first human trial of electro-convulsive therapy (ECT)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Succeeded in producing a Grand Mal in a patient (as seen in epileptic fits)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The patient would not be able to recollect what had occurred.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sz="2400" dirty="0">
                <a:ea typeface="+mn-lt"/>
                <a:cs typeface="+mn-lt"/>
              </a:rPr>
              <a:t>The international community would embrace this form of treatment for mentally ill patients. </a:t>
            </a:r>
            <a:endParaRPr lang="en-GB" sz="2400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11AC2B-E0EE-4BB9-8BC1-EC5DA9DBE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FA63EF44-FE29-4CFD-8E9F-DD7D8546A4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0125" y="540032"/>
            <a:ext cx="4249625" cy="5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2719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701C0CAB-6A03-4C6A-9FAA-219847753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982E0B2-AA9C-441C-A08E-A9DF9CF12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38" name="Freeform: Shape 3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39" name="Straight Connector 3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CxnSpPr>
                <a:cxnSpLocks/>
              </p:cNvCxn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A5B2A81-2C8E-4963-AFD4-E539D168B4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166AD-3B59-40DE-AC5D-EDD64D60E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050" y="1079500"/>
            <a:ext cx="3884962" cy="2138400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ctr"/>
            <a:r>
              <a:rPr lang="en-GB" sz="2800" dirty="0">
                <a:ea typeface="+mn-lt"/>
                <a:cs typeface="+mn-lt"/>
              </a:rPr>
              <a:t>electro-convulsive therapy (ECT)</a:t>
            </a:r>
            <a:endParaRPr lang="en-US" dirty="0"/>
          </a:p>
        </p:txBody>
      </p:sp>
      <p:pic>
        <p:nvPicPr>
          <p:cNvPr id="4" name="Picture 4" descr="A picture containing indoor, table, sitting, small&#10;&#10;Description automatically generated">
            <a:extLst>
              <a:ext uri="{FF2B5EF4-FFF2-40B4-BE49-F238E27FC236}">
                <a16:creationId xmlns:a16="http://schemas.microsoft.com/office/drawing/2014/main" id="{4D288B08-B052-4A08-8F19-E786F66C55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28" r="24597" b="-1"/>
          <a:stretch/>
        </p:blipFill>
        <p:spPr>
          <a:xfrm>
            <a:off x="540988" y="540000"/>
            <a:ext cx="3337200" cy="5778000"/>
          </a:xfrm>
          <a:prstGeom prst="rect">
            <a:avLst/>
          </a:prstGeom>
        </p:spPr>
      </p:pic>
      <p:pic>
        <p:nvPicPr>
          <p:cNvPr id="6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C4853C1-B7EE-48F6-A7CA-6A8AF5E98F8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4" b="15422"/>
          <a:stretch/>
        </p:blipFill>
        <p:spPr>
          <a:xfrm>
            <a:off x="3874814" y="540000"/>
            <a:ext cx="3337200" cy="2890800"/>
          </a:xfrm>
          <a:prstGeom prst="rect">
            <a:avLst/>
          </a:prstGeom>
        </p:spPr>
      </p:pic>
      <p:pic>
        <p:nvPicPr>
          <p:cNvPr id="5" name="Picture 5" descr="A picture containing table&#10;&#10;Description automatically generated">
            <a:extLst>
              <a:ext uri="{FF2B5EF4-FFF2-40B4-BE49-F238E27FC236}">
                <a16:creationId xmlns:a16="http://schemas.microsoft.com/office/drawing/2014/main" id="{5CB6F3C6-42CF-40A5-84A5-AFDF2C5BAA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486" r="10556" b="-3"/>
          <a:stretch/>
        </p:blipFill>
        <p:spPr>
          <a:xfrm>
            <a:off x="3874814" y="3427200"/>
            <a:ext cx="3337200" cy="289080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9E7C23BC-DAA6-40E1-8166-B8C4439D1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3946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13469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DAD9000E-708C-464D-A86F-4ABE391B6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6337" y="0"/>
            <a:ext cx="7205663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F4909CA-56A6-44C2-99AC-52668CECFC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713" y="186613"/>
            <a:ext cx="11681927" cy="627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3538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6F8E2-EADF-4A91-BC25-FDFF7F37B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767" y="317090"/>
            <a:ext cx="11526417" cy="1349785"/>
          </a:xfrm>
        </p:spPr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Lobotomy (Leucotomy)</a:t>
            </a:r>
            <a:br>
              <a:rPr lang="en-GB" dirty="0">
                <a:ea typeface="+mj-lt"/>
                <a:cs typeface="+mj-lt"/>
              </a:rPr>
            </a:br>
            <a:br>
              <a:rPr lang="en-GB" dirty="0">
                <a:ea typeface="+mj-lt"/>
                <a:cs typeface="+mj-lt"/>
              </a:rPr>
            </a:br>
            <a:r>
              <a:rPr lang="en-GB" sz="1800" dirty="0" err="1">
                <a:solidFill>
                  <a:srgbClr val="FFFFFF"/>
                </a:solidFill>
                <a:ea typeface="+mn-lt"/>
                <a:cs typeface="+mn-lt"/>
              </a:rPr>
              <a:t>Egas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 Moniz (1874-1955) and colleague Pedro Almeida Lima (1903-86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)</a:t>
            </a:r>
            <a:br>
              <a:rPr lang="en-GB" dirty="0">
                <a:solidFill>
                  <a:srgbClr val="FFFFFF"/>
                </a:solidFill>
              </a:rPr>
            </a:b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A0BEBE-C133-8CF5-BAE1-E6068E741F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2845" y="1790700"/>
            <a:ext cx="5553155" cy="4802933"/>
          </a:xfrm>
        </p:spPr>
        <p:txBody>
          <a:bodyPr>
            <a:normAutofit fontScale="85000" lnSpcReduction="20000"/>
          </a:bodyPr>
          <a:lstStyle/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Involved drilling holes into the skull, injecting a dose of alcohol into the frontal lobe to destroy the brain tissue in that area.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Moniz  stated that he had a 70% improvement rate with schizophrenic patients.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Walter Freeman (18895-1977) and James Watts (1904-94) American neurosurgeons began performing the operation on American patients.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Modification of the operation- bore through the skull and cut the frontal lobes with a knife. </a:t>
            </a:r>
            <a:endParaRPr lang="en-GB" dirty="0"/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They couldn’t decide how much tissue to cut!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They would cut until they were seeing a change in the patient’s behaviour.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Operation  performed under local anaesthetic.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DE729D8-BA7B-92F1-0C5C-DE16D11080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65875" y="1897759"/>
            <a:ext cx="4740275" cy="3764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3267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E90EE-7E70-4F89-8010-717BDD016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32"/>
            <a:ext cx="4426782" cy="1331605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lobotomy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1FC83-D0B1-4DF0-8544-6F86EF691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1" y="2687218"/>
            <a:ext cx="6033796" cy="3819328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Seen as the miracle cure of patients with mental illness 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Centres across the UK, including North Wales.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One of the most prolific surgeons was Sir Wylie McKissock – Atkinson Morley Hospital in Wimbledon.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ea typeface="+mn-lt"/>
                <a:cs typeface="+mn-lt"/>
              </a:rPr>
              <a:t>Possibly performed over 3,000 lobotomies and performed within five minutes. </a:t>
            </a:r>
            <a:endParaRPr lang="en-GB" dirty="0"/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11AC2B-E0EE-4BB9-8BC1-EC5DA9DBE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alpha val="20000"/>
                </a:schemeClr>
              </a:solidFill>
            </a:endParaRPr>
          </a:p>
        </p:txBody>
      </p:sp>
      <p:pic>
        <p:nvPicPr>
          <p:cNvPr id="4" name="Picture 4" descr="A picture containing indoor, sitting, table, desk&#10;&#10;Description automatically generated">
            <a:extLst>
              <a:ext uri="{FF2B5EF4-FFF2-40B4-BE49-F238E27FC236}">
                <a16:creationId xmlns:a16="http://schemas.microsoft.com/office/drawing/2014/main" id="{41C812D2-3EB9-4A74-A45E-BABFC18D5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2633" y="540032"/>
            <a:ext cx="4304609" cy="5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620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EB7F98-32EC-40D3-89EE-C843302316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197A7D-44D0-43F9-8BC2-D585D1A7C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6050" y="540000"/>
            <a:ext cx="3884962" cy="1624700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2800" dirty="0" err="1">
                <a:solidFill>
                  <a:srgbClr val="FFFFFF"/>
                </a:solidFill>
                <a:ea typeface="+mn-lt"/>
                <a:cs typeface="+mn-lt"/>
              </a:rPr>
              <a:t>Egaz</a:t>
            </a: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 Moniz won the Nobel prize for his invention in 1949</a:t>
            </a:r>
            <a:endParaRPr lang="en-GB" dirty="0"/>
          </a:p>
        </p:txBody>
      </p:sp>
      <p:pic>
        <p:nvPicPr>
          <p:cNvPr id="4" name="Picture 4" descr="A picture containing person, indoor, person, person&#10;&#10;Description automatically generated">
            <a:extLst>
              <a:ext uri="{FF2B5EF4-FFF2-40B4-BE49-F238E27FC236}">
                <a16:creationId xmlns:a16="http://schemas.microsoft.com/office/drawing/2014/main" id="{32C00437-B59A-4568-A686-1ADEDF459F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29" r="7079"/>
          <a:stretch/>
        </p:blipFill>
        <p:spPr>
          <a:xfrm>
            <a:off x="540988" y="540000"/>
            <a:ext cx="6671025" cy="57780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8531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B90F8-4CD3-4B85-9FF4-A5628C1A8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6050" y="2562810"/>
            <a:ext cx="3884962" cy="3844208"/>
          </a:xfrm>
        </p:spPr>
        <p:txBody>
          <a:bodyPr>
            <a:normAutofit/>
          </a:bodyPr>
          <a:lstStyle/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This was around the peak of the treatment.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It began to fall out of favour, partly because of the introduction of psychiatric drugs but also because of the public and professional backlash that was developing.</a:t>
            </a:r>
            <a:endParaRPr lang="en-GB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r>
              <a:rPr lang="en-GB" b="1" dirty="0">
                <a:solidFill>
                  <a:srgbClr val="FFFFFF"/>
                </a:solidFill>
                <a:ea typeface="+mn-lt"/>
                <a:cs typeface="+mn-lt"/>
              </a:rPr>
              <a:t>‘One flew over the cuckoo nest’</a:t>
            </a:r>
            <a:endParaRPr lang="en-GB" b="1" dirty="0">
              <a:solidFill>
                <a:srgbClr val="FFFFFF"/>
              </a:solidFill>
            </a:endParaRPr>
          </a:p>
          <a:p>
            <a:pPr marL="359410" indent="-359410">
              <a:lnSpc>
                <a:spcPct val="115000"/>
              </a:lnSpc>
              <a:buClr>
                <a:srgbClr val="E3BA8C"/>
              </a:buClr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132039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F19F6-B007-42DB-8625-CD980C710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27009B-B2A0-4B56-860A-4A5E063603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90700"/>
            <a:ext cx="10026650" cy="4591439"/>
          </a:xfrm>
        </p:spPr>
        <p:txBody>
          <a:bodyPr/>
          <a:lstStyle/>
          <a:p>
            <a:pPr marL="359410" indent="-359410"/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What thoughts and emotions have arisen for you today as we have looked at the treatments during the 20</a:t>
            </a:r>
            <a:r>
              <a:rPr lang="en-GB" sz="2800" baseline="30000" dirty="0">
                <a:solidFill>
                  <a:srgbClr val="FFFFFF"/>
                </a:solidFill>
                <a:ea typeface="+mn-lt"/>
                <a:cs typeface="+mn-lt"/>
              </a:rPr>
              <a:t>th</a:t>
            </a: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 century?</a:t>
            </a:r>
            <a:endParaRPr lang="en-GB" sz="28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Why do you think shell-shock was so shocking for the country?</a:t>
            </a:r>
            <a:endParaRPr lang="en-GB" sz="28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What influence do you think shellshock had on the development of psychological practices?</a:t>
            </a:r>
            <a:endParaRPr lang="en-GB" sz="28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r>
              <a:rPr lang="en-GB" sz="2800" dirty="0">
                <a:solidFill>
                  <a:srgbClr val="FFFFFF"/>
                </a:solidFill>
                <a:ea typeface="+mn-lt"/>
                <a:cs typeface="+mn-lt"/>
              </a:rPr>
              <a:t>Are there any parallels with today’s treatment of illnesses?</a:t>
            </a:r>
            <a:endParaRPr lang="en-GB" sz="2800" dirty="0">
              <a:solidFill>
                <a:srgbClr val="FFFFFF"/>
              </a:solidFill>
            </a:endParaRPr>
          </a:p>
          <a:p>
            <a:pPr marL="359410" indent="-359410">
              <a:buClr>
                <a:srgbClr val="E3BA8C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1645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BCC7-B8F5-F746-BEFD-A2EF744041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8F7CC-A55C-FE15-08F6-D7C3C2A84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Reading:</a:t>
            </a:r>
            <a:endParaRPr lang="en-GB" dirty="0"/>
          </a:p>
          <a:p>
            <a:r>
              <a:rPr lang="en-GB" b="1" dirty="0"/>
              <a:t>Scull, A. (2015) Madness in Civilization: A cultural history of Insanity. London: Thames and Hudson. Chapters 9&amp;10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9884446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AnalogousFromDarkSeedLeftStep">
      <a:dk1>
        <a:srgbClr val="000000"/>
      </a:dk1>
      <a:lt1>
        <a:srgbClr val="FFFFFF"/>
      </a:lt1>
      <a:dk2>
        <a:srgbClr val="351E25"/>
      </a:dk2>
      <a:lt2>
        <a:srgbClr val="E2E5E8"/>
      </a:lt2>
      <a:accent1>
        <a:srgbClr val="D08C40"/>
      </a:accent1>
      <a:accent2>
        <a:srgbClr val="BE3F2E"/>
      </a:accent2>
      <a:accent3>
        <a:srgbClr val="D0406C"/>
      </a:accent3>
      <a:accent4>
        <a:srgbClr val="BE2E96"/>
      </a:accent4>
      <a:accent5>
        <a:srgbClr val="BC40D0"/>
      </a:accent5>
      <a:accent6>
        <a:srgbClr val="6E2EBE"/>
      </a:accent6>
      <a:hlink>
        <a:srgbClr val="BF3FBB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230</TotalTime>
  <Words>1219</Words>
  <Application>Microsoft Office PowerPoint</Application>
  <PresentationFormat>Widescreen</PresentationFormat>
  <Paragraphs>134</Paragraphs>
  <Slides>27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Avenir Next LT Pro Light</vt:lpstr>
      <vt:lpstr>Calibri</vt:lpstr>
      <vt:lpstr>Rockwell Nova Light</vt:lpstr>
      <vt:lpstr>Wingdings</vt:lpstr>
      <vt:lpstr>LeafVTI</vt:lpstr>
      <vt:lpstr>The Search for a cure</vt:lpstr>
      <vt:lpstr>Lesson Aims</vt:lpstr>
      <vt:lpstr>Eugenics</vt:lpstr>
      <vt:lpstr>Eugenics</vt:lpstr>
      <vt:lpstr>Eugenics and Nazi Germany</vt:lpstr>
      <vt:lpstr>The effects of the first world war</vt:lpstr>
      <vt:lpstr> trauma</vt:lpstr>
      <vt:lpstr>Siegfried Sassoon (1886-1967) </vt:lpstr>
      <vt:lpstr>Wilfrid Owen - Mental Cases </vt:lpstr>
      <vt:lpstr>Otto Dix</vt:lpstr>
      <vt:lpstr>Shell Shock</vt:lpstr>
      <vt:lpstr>World War 1, India and memorialisation </vt:lpstr>
      <vt:lpstr>Shell Shock</vt:lpstr>
      <vt:lpstr>Shell shock</vt:lpstr>
      <vt:lpstr>shell shock - Treatment</vt:lpstr>
      <vt:lpstr>Julius Wagner-Jauregg (Nobel Prize Winn</vt:lpstr>
      <vt:lpstr>Treatments</vt:lpstr>
      <vt:lpstr>Manfred Sakel (1900-57) </vt:lpstr>
      <vt:lpstr>Insulin shock therapy</vt:lpstr>
      <vt:lpstr>Ugo Cerletti (1877-1963) and Lucio Bini (1908-64)</vt:lpstr>
      <vt:lpstr>electro-convulsive therapy (ECT)</vt:lpstr>
      <vt:lpstr>PowerPoint Presentation</vt:lpstr>
      <vt:lpstr>Lobotomy (Leucotomy)  Egas Moniz (1874-1955) and colleague Pedro Almeida Lima (1903-86) </vt:lpstr>
      <vt:lpstr>lobotomy</vt:lpstr>
      <vt:lpstr>Egaz Moniz won the Nobel prize for his invention in 1949</vt:lpstr>
      <vt:lpstr>Questions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Andrea Williams</cp:lastModifiedBy>
  <cp:revision>255</cp:revision>
  <dcterms:created xsi:type="dcterms:W3CDTF">2020-11-11T19:58:22Z</dcterms:created>
  <dcterms:modified xsi:type="dcterms:W3CDTF">2024-11-19T19:32:05Z</dcterms:modified>
</cp:coreProperties>
</file>