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2" r:id="rId1"/>
  </p:sldMasterIdLst>
  <p:sldIdLst>
    <p:sldId id="256" r:id="rId2"/>
    <p:sldId id="265" r:id="rId3"/>
    <p:sldId id="261" r:id="rId4"/>
    <p:sldId id="262" r:id="rId5"/>
    <p:sldId id="263" r:id="rId6"/>
    <p:sldId id="264" r:id="rId7"/>
    <p:sldId id="266" r:id="rId8"/>
    <p:sldId id="270" r:id="rId9"/>
    <p:sldId id="267" r:id="rId10"/>
    <p:sldId id="268" r:id="rId11"/>
    <p:sldId id="269" r:id="rId12"/>
    <p:sldId id="271" r:id="rId13"/>
    <p:sldId id="272" r:id="rId14"/>
    <p:sldId id="273" r:id="rId15"/>
    <p:sldId id="274" r:id="rId16"/>
    <p:sldId id="275" r:id="rId17"/>
    <p:sldId id="276" r:id="rId18"/>
    <p:sldId id="277" r:id="rId19"/>
    <p:sldId id="280" r:id="rId20"/>
    <p:sldId id="278" r:id="rId21"/>
    <p:sldId id="279" r:id="rId22"/>
    <p:sldId id="281" r:id="rId23"/>
    <p:sldId id="282"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47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D1A330-94E3-4BE7-B202-9C9126CA2991}"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4D18CD06-EED2-4C5B-9F8E-5746581C10C3}">
      <dgm:prSet/>
      <dgm:spPr/>
      <dgm:t>
        <a:bodyPr/>
        <a:lstStyle/>
        <a:p>
          <a:r>
            <a:rPr lang="en-GB" b="1" dirty="0">
              <a:latin typeface="Times New Roman" panose="02020603050405020304" pitchFamily="18" charset="0"/>
              <a:cs typeface="Times New Roman" panose="02020603050405020304" pitchFamily="18" charset="0"/>
            </a:rPr>
            <a:t>HISTORY OF MIND</a:t>
          </a:r>
          <a:endParaRPr lang="en-US" dirty="0">
            <a:latin typeface="Times New Roman" panose="02020603050405020304" pitchFamily="18" charset="0"/>
            <a:cs typeface="Times New Roman" panose="02020603050405020304" pitchFamily="18" charset="0"/>
          </a:endParaRPr>
        </a:p>
      </dgm:t>
    </dgm:pt>
    <dgm:pt modelId="{54BA4603-8472-41F9-9A4D-22368662A2BD}" type="parTrans" cxnId="{01930929-77E9-41CD-A791-BDB401E39C85}">
      <dgm:prSet/>
      <dgm:spPr/>
      <dgm:t>
        <a:bodyPr/>
        <a:lstStyle/>
        <a:p>
          <a:endParaRPr lang="en-US"/>
        </a:p>
      </dgm:t>
    </dgm:pt>
    <dgm:pt modelId="{3E276CB4-6423-47BC-AAC6-120527AA46A6}" type="sibTrans" cxnId="{01930929-77E9-41CD-A791-BDB401E39C85}">
      <dgm:prSet/>
      <dgm:spPr/>
      <dgm:t>
        <a:bodyPr/>
        <a:lstStyle/>
        <a:p>
          <a:endParaRPr lang="en-US"/>
        </a:p>
      </dgm:t>
    </dgm:pt>
    <dgm:pt modelId="{9F803904-C504-4E02-8A7E-4F66297302CA}">
      <dgm:prSet/>
      <dgm:spPr/>
      <dgm:t>
        <a:bodyPr/>
        <a:lstStyle/>
        <a:p>
          <a:r>
            <a:rPr lang="en-GB" b="1" dirty="0">
              <a:latin typeface="Times New Roman" panose="02020603050405020304" pitchFamily="18" charset="0"/>
              <a:cs typeface="Times New Roman" panose="02020603050405020304" pitchFamily="18" charset="0"/>
            </a:rPr>
            <a:t>MIND TODAY</a:t>
          </a:r>
          <a:endParaRPr lang="en-US" dirty="0">
            <a:latin typeface="Times New Roman" panose="02020603050405020304" pitchFamily="18" charset="0"/>
            <a:cs typeface="Times New Roman" panose="02020603050405020304" pitchFamily="18" charset="0"/>
          </a:endParaRPr>
        </a:p>
      </dgm:t>
    </dgm:pt>
    <dgm:pt modelId="{45D1DEBB-059A-4F36-BC4C-AC6D930882FA}" type="parTrans" cxnId="{6E0026C0-B5EA-4810-BC33-BF5840EAD61A}">
      <dgm:prSet/>
      <dgm:spPr/>
      <dgm:t>
        <a:bodyPr/>
        <a:lstStyle/>
        <a:p>
          <a:endParaRPr lang="en-US"/>
        </a:p>
      </dgm:t>
    </dgm:pt>
    <dgm:pt modelId="{6030EACA-46C5-48FC-9ACA-65A84BC1FB9C}" type="sibTrans" cxnId="{6E0026C0-B5EA-4810-BC33-BF5840EAD61A}">
      <dgm:prSet/>
      <dgm:spPr/>
      <dgm:t>
        <a:bodyPr/>
        <a:lstStyle/>
        <a:p>
          <a:endParaRPr lang="en-US"/>
        </a:p>
      </dgm:t>
    </dgm:pt>
    <dgm:pt modelId="{8E4BB080-C807-427E-BF7E-C6E08F3FCF84}">
      <dgm:prSet/>
      <dgm:spPr/>
      <dgm:t>
        <a:bodyPr/>
        <a:lstStyle/>
        <a:p>
          <a:r>
            <a:rPr lang="en-GB" b="1" dirty="0">
              <a:latin typeface="Times New Roman" panose="02020603050405020304" pitchFamily="18" charset="0"/>
              <a:cs typeface="Times New Roman" panose="02020603050405020304" pitchFamily="18" charset="0"/>
            </a:rPr>
            <a:t>AIMS</a:t>
          </a:r>
          <a:endParaRPr lang="en-US" dirty="0">
            <a:latin typeface="Times New Roman" panose="02020603050405020304" pitchFamily="18" charset="0"/>
            <a:cs typeface="Times New Roman" panose="02020603050405020304" pitchFamily="18" charset="0"/>
          </a:endParaRPr>
        </a:p>
      </dgm:t>
    </dgm:pt>
    <dgm:pt modelId="{0020BD2B-C470-4DFB-B02E-59E0DAF189B3}" type="parTrans" cxnId="{2FC343CF-4222-4F91-82B1-49AAD4932ED2}">
      <dgm:prSet/>
      <dgm:spPr/>
      <dgm:t>
        <a:bodyPr/>
        <a:lstStyle/>
        <a:p>
          <a:endParaRPr lang="en-US"/>
        </a:p>
      </dgm:t>
    </dgm:pt>
    <dgm:pt modelId="{988EA1FB-29B9-4B26-86E7-2D5E41A95365}" type="sibTrans" cxnId="{2FC343CF-4222-4F91-82B1-49AAD4932ED2}">
      <dgm:prSet/>
      <dgm:spPr/>
      <dgm:t>
        <a:bodyPr/>
        <a:lstStyle/>
        <a:p>
          <a:endParaRPr lang="en-US"/>
        </a:p>
      </dgm:t>
    </dgm:pt>
    <dgm:pt modelId="{D889D3D3-253B-4048-8814-7C19DE0417FE}">
      <dgm:prSet/>
      <dgm:spPr/>
      <dgm:t>
        <a:bodyPr/>
        <a:lstStyle/>
        <a:p>
          <a:r>
            <a:rPr lang="en-GB" b="1" dirty="0">
              <a:latin typeface="Times New Roman" panose="02020603050405020304" pitchFamily="18" charset="0"/>
              <a:cs typeface="Times New Roman" panose="02020603050405020304" pitchFamily="18" charset="0"/>
            </a:rPr>
            <a:t>CAMPAIGNS </a:t>
          </a:r>
          <a:endParaRPr lang="en-US" dirty="0">
            <a:latin typeface="Times New Roman" panose="02020603050405020304" pitchFamily="18" charset="0"/>
            <a:cs typeface="Times New Roman" panose="02020603050405020304" pitchFamily="18" charset="0"/>
          </a:endParaRPr>
        </a:p>
      </dgm:t>
    </dgm:pt>
    <dgm:pt modelId="{EBA8439C-EF93-4A90-AA30-1098E73D8FDC}" type="parTrans" cxnId="{40D88954-D416-4B1E-A956-5D0E2B5EB4B3}">
      <dgm:prSet/>
      <dgm:spPr/>
      <dgm:t>
        <a:bodyPr/>
        <a:lstStyle/>
        <a:p>
          <a:endParaRPr lang="en-US"/>
        </a:p>
      </dgm:t>
    </dgm:pt>
    <dgm:pt modelId="{D7477BC0-9904-4A97-9356-257CC444D89D}" type="sibTrans" cxnId="{40D88954-D416-4B1E-A956-5D0E2B5EB4B3}">
      <dgm:prSet/>
      <dgm:spPr/>
      <dgm:t>
        <a:bodyPr/>
        <a:lstStyle/>
        <a:p>
          <a:endParaRPr lang="en-US"/>
        </a:p>
      </dgm:t>
    </dgm:pt>
    <dgm:pt modelId="{590AD930-8BB8-4B6B-992F-CE7BA9225BDF}">
      <dgm:prSet/>
      <dgm:spPr/>
      <dgm:t>
        <a:bodyPr/>
        <a:lstStyle/>
        <a:p>
          <a:r>
            <a:rPr lang="en-GB" b="1" dirty="0">
              <a:latin typeface="Times New Roman" panose="02020603050405020304" pitchFamily="18" charset="0"/>
              <a:cs typeface="Times New Roman" panose="02020603050405020304" pitchFamily="18" charset="0"/>
            </a:rPr>
            <a:t>STRATEGIES</a:t>
          </a:r>
          <a:endParaRPr lang="en-US" dirty="0">
            <a:latin typeface="Times New Roman" panose="02020603050405020304" pitchFamily="18" charset="0"/>
            <a:cs typeface="Times New Roman" panose="02020603050405020304" pitchFamily="18" charset="0"/>
          </a:endParaRPr>
        </a:p>
      </dgm:t>
    </dgm:pt>
    <dgm:pt modelId="{DE38D593-B093-4F9F-AC6E-3577AABED938}" type="parTrans" cxnId="{290632FE-B553-4A59-9884-23998F173469}">
      <dgm:prSet/>
      <dgm:spPr/>
      <dgm:t>
        <a:bodyPr/>
        <a:lstStyle/>
        <a:p>
          <a:endParaRPr lang="en-US"/>
        </a:p>
      </dgm:t>
    </dgm:pt>
    <dgm:pt modelId="{DFE6E366-3EFB-4CA5-B2B0-A1FC698609E5}" type="sibTrans" cxnId="{290632FE-B553-4A59-9884-23998F173469}">
      <dgm:prSet/>
      <dgm:spPr/>
      <dgm:t>
        <a:bodyPr/>
        <a:lstStyle/>
        <a:p>
          <a:endParaRPr lang="en-US"/>
        </a:p>
      </dgm:t>
    </dgm:pt>
    <dgm:pt modelId="{EE16E119-05D3-4AD8-AD37-F21525AAD35A}">
      <dgm:prSet/>
      <dgm:spPr/>
      <dgm:t>
        <a:bodyPr/>
        <a:lstStyle/>
        <a:p>
          <a:r>
            <a:rPr lang="en-GB" b="1" dirty="0">
              <a:latin typeface="Times New Roman" panose="02020603050405020304" pitchFamily="18" charset="0"/>
              <a:cs typeface="Times New Roman" panose="02020603050405020304" pitchFamily="18" charset="0"/>
            </a:rPr>
            <a:t>MINDs STRATEGY 2016-2021 </a:t>
          </a:r>
          <a:endParaRPr lang="en-US" dirty="0">
            <a:latin typeface="Times New Roman" panose="02020603050405020304" pitchFamily="18" charset="0"/>
            <a:cs typeface="Times New Roman" panose="02020603050405020304" pitchFamily="18" charset="0"/>
          </a:endParaRPr>
        </a:p>
      </dgm:t>
    </dgm:pt>
    <dgm:pt modelId="{0CC9E8E7-E7B5-4D71-9345-CBF79B1C8F5B}" type="parTrans" cxnId="{626EB160-8747-4F9B-882F-5A6EC86110ED}">
      <dgm:prSet/>
      <dgm:spPr/>
      <dgm:t>
        <a:bodyPr/>
        <a:lstStyle/>
        <a:p>
          <a:endParaRPr lang="en-US"/>
        </a:p>
      </dgm:t>
    </dgm:pt>
    <dgm:pt modelId="{F90D3553-113B-41E2-8EDF-3147B843A62D}" type="sibTrans" cxnId="{626EB160-8747-4F9B-882F-5A6EC86110ED}">
      <dgm:prSet/>
      <dgm:spPr/>
      <dgm:t>
        <a:bodyPr/>
        <a:lstStyle/>
        <a:p>
          <a:endParaRPr lang="en-US"/>
        </a:p>
      </dgm:t>
    </dgm:pt>
    <dgm:pt modelId="{B946E343-E659-426A-9707-7F2DC3E76479}">
      <dgm:prSet/>
      <dgm:spPr/>
      <dgm:t>
        <a:bodyPr/>
        <a:lstStyle/>
        <a:p>
          <a:r>
            <a:rPr lang="en-GB" b="1" dirty="0">
              <a:latin typeface="Times New Roman" panose="02020603050405020304" pitchFamily="18" charset="0"/>
              <a:cs typeface="Times New Roman" panose="02020603050405020304" pitchFamily="18" charset="0"/>
            </a:rPr>
            <a:t>VALUES </a:t>
          </a:r>
          <a:endParaRPr lang="en-US" dirty="0">
            <a:latin typeface="Times New Roman" panose="02020603050405020304" pitchFamily="18" charset="0"/>
            <a:cs typeface="Times New Roman" panose="02020603050405020304" pitchFamily="18" charset="0"/>
          </a:endParaRPr>
        </a:p>
      </dgm:t>
    </dgm:pt>
    <dgm:pt modelId="{D0346D69-B085-4799-8418-9B5C5135042F}" type="parTrans" cxnId="{CCF3C5FB-66ED-4B47-8B33-57424D8B5121}">
      <dgm:prSet/>
      <dgm:spPr/>
      <dgm:t>
        <a:bodyPr/>
        <a:lstStyle/>
        <a:p>
          <a:endParaRPr lang="en-US"/>
        </a:p>
      </dgm:t>
    </dgm:pt>
    <dgm:pt modelId="{5452B5BD-767D-4BD9-8D31-88A19D8BE5BD}" type="sibTrans" cxnId="{CCF3C5FB-66ED-4B47-8B33-57424D8B5121}">
      <dgm:prSet/>
      <dgm:spPr/>
      <dgm:t>
        <a:bodyPr/>
        <a:lstStyle/>
        <a:p>
          <a:endParaRPr lang="en-US"/>
        </a:p>
      </dgm:t>
    </dgm:pt>
    <dgm:pt modelId="{EBA32808-5D17-49C0-BB21-68F5FADBB137}">
      <dgm:prSet/>
      <dgm:spPr/>
      <dgm:t>
        <a:bodyPr/>
        <a:lstStyle/>
        <a:p>
          <a:r>
            <a:rPr lang="en-GB" b="1" dirty="0">
              <a:latin typeface="Times New Roman" panose="02020603050405020304" pitchFamily="18" charset="0"/>
              <a:cs typeface="Times New Roman" panose="02020603050405020304" pitchFamily="18" charset="0"/>
            </a:rPr>
            <a:t>PSYCHOLOGICAL SERVICES </a:t>
          </a:r>
          <a:endParaRPr lang="en-US" dirty="0">
            <a:latin typeface="Times New Roman" panose="02020603050405020304" pitchFamily="18" charset="0"/>
            <a:cs typeface="Times New Roman" panose="02020603050405020304" pitchFamily="18" charset="0"/>
          </a:endParaRPr>
        </a:p>
      </dgm:t>
    </dgm:pt>
    <dgm:pt modelId="{80E726C1-E922-41EE-AF72-0E9DCDDCCB0A}" type="parTrans" cxnId="{6CE041E4-4511-4659-AFC8-9625592E7FBF}">
      <dgm:prSet/>
      <dgm:spPr/>
      <dgm:t>
        <a:bodyPr/>
        <a:lstStyle/>
        <a:p>
          <a:endParaRPr lang="en-US"/>
        </a:p>
      </dgm:t>
    </dgm:pt>
    <dgm:pt modelId="{D01D4CE1-1B9F-477D-A5EF-6C6A33774E04}" type="sibTrans" cxnId="{6CE041E4-4511-4659-AFC8-9625592E7FBF}">
      <dgm:prSet/>
      <dgm:spPr/>
      <dgm:t>
        <a:bodyPr/>
        <a:lstStyle/>
        <a:p>
          <a:endParaRPr lang="en-US"/>
        </a:p>
      </dgm:t>
    </dgm:pt>
    <dgm:pt modelId="{5CD0BEA4-ADA5-4F15-B61F-8AEEFFA42D52}">
      <dgm:prSet/>
      <dgm:spPr/>
      <dgm:t>
        <a:bodyPr/>
        <a:lstStyle/>
        <a:p>
          <a:r>
            <a:rPr lang="en-GB" b="1" dirty="0">
              <a:latin typeface="Times New Roman" panose="02020603050405020304" pitchFamily="18" charset="0"/>
              <a:cs typeface="Times New Roman" panose="02020603050405020304" pitchFamily="18" charset="0"/>
            </a:rPr>
            <a:t>FUNDING</a:t>
          </a:r>
          <a:endParaRPr lang="en-US" dirty="0">
            <a:latin typeface="Times New Roman" panose="02020603050405020304" pitchFamily="18" charset="0"/>
            <a:cs typeface="Times New Roman" panose="02020603050405020304" pitchFamily="18" charset="0"/>
          </a:endParaRPr>
        </a:p>
      </dgm:t>
    </dgm:pt>
    <dgm:pt modelId="{A48DBD39-0110-404C-88D2-E1298F059BB1}" type="parTrans" cxnId="{942B5A6F-7728-4B5D-AA83-6C2EFA720DFF}">
      <dgm:prSet/>
      <dgm:spPr/>
      <dgm:t>
        <a:bodyPr/>
        <a:lstStyle/>
        <a:p>
          <a:endParaRPr lang="en-US"/>
        </a:p>
      </dgm:t>
    </dgm:pt>
    <dgm:pt modelId="{BD0F20FB-D169-4311-A9CC-EC97D1E281F2}" type="sibTrans" cxnId="{942B5A6F-7728-4B5D-AA83-6C2EFA720DFF}">
      <dgm:prSet/>
      <dgm:spPr/>
      <dgm:t>
        <a:bodyPr/>
        <a:lstStyle/>
        <a:p>
          <a:endParaRPr lang="en-US"/>
        </a:p>
      </dgm:t>
    </dgm:pt>
    <dgm:pt modelId="{E78CC6D3-0E02-4AB6-BAE5-54AAE035ED37}">
      <dgm:prSet/>
      <dgm:spPr/>
      <dgm:t>
        <a:bodyPr/>
        <a:lstStyle/>
        <a:p>
          <a:r>
            <a:rPr lang="en-GB" b="1" dirty="0">
              <a:latin typeface="Times New Roman" panose="02020603050405020304" pitchFamily="18" charset="0"/>
              <a:cs typeface="Times New Roman" panose="02020603050405020304" pitchFamily="18" charset="0"/>
            </a:rPr>
            <a:t>VOLUNTEERING</a:t>
          </a:r>
          <a:endParaRPr lang="en-US" dirty="0">
            <a:latin typeface="Times New Roman" panose="02020603050405020304" pitchFamily="18" charset="0"/>
            <a:cs typeface="Times New Roman" panose="02020603050405020304" pitchFamily="18" charset="0"/>
          </a:endParaRPr>
        </a:p>
      </dgm:t>
    </dgm:pt>
    <dgm:pt modelId="{27A8E6AB-1E5F-4A60-824E-E861D4A8BAB3}" type="parTrans" cxnId="{C33925B6-27E3-4E7A-8745-ED2D876AE486}">
      <dgm:prSet/>
      <dgm:spPr/>
      <dgm:t>
        <a:bodyPr/>
        <a:lstStyle/>
        <a:p>
          <a:endParaRPr lang="en-US"/>
        </a:p>
      </dgm:t>
    </dgm:pt>
    <dgm:pt modelId="{A8A11956-8207-4749-AA6B-ACF79CF79E5E}" type="sibTrans" cxnId="{C33925B6-27E3-4E7A-8745-ED2D876AE486}">
      <dgm:prSet/>
      <dgm:spPr/>
      <dgm:t>
        <a:bodyPr/>
        <a:lstStyle/>
        <a:p>
          <a:endParaRPr lang="en-US"/>
        </a:p>
      </dgm:t>
    </dgm:pt>
    <dgm:pt modelId="{1EFD0B81-7448-418E-AC71-EEE358D8C8B2}">
      <dgm:prSet/>
      <dgm:spPr/>
      <dgm:t>
        <a:bodyPr/>
        <a:lstStyle/>
        <a:p>
          <a:r>
            <a:rPr lang="en-GB" b="1" dirty="0">
              <a:latin typeface="Times New Roman" panose="02020603050405020304" pitchFamily="18" charset="0"/>
              <a:cs typeface="Times New Roman" panose="02020603050405020304" pitchFamily="18" charset="0"/>
            </a:rPr>
            <a:t>EQUALITY</a:t>
          </a:r>
          <a:endParaRPr lang="en-US" dirty="0">
            <a:latin typeface="Times New Roman" panose="02020603050405020304" pitchFamily="18" charset="0"/>
            <a:cs typeface="Times New Roman" panose="02020603050405020304" pitchFamily="18" charset="0"/>
          </a:endParaRPr>
        </a:p>
      </dgm:t>
    </dgm:pt>
    <dgm:pt modelId="{207B99CC-CD0C-4D58-B6DF-3C95CC92C63F}" type="parTrans" cxnId="{8C95E32E-8B77-475C-9013-7022CE3B9888}">
      <dgm:prSet/>
      <dgm:spPr/>
      <dgm:t>
        <a:bodyPr/>
        <a:lstStyle/>
        <a:p>
          <a:endParaRPr lang="en-US"/>
        </a:p>
      </dgm:t>
    </dgm:pt>
    <dgm:pt modelId="{F3F6C51C-AD74-4FAA-B2A2-2A1A519DB4D1}" type="sibTrans" cxnId="{8C95E32E-8B77-475C-9013-7022CE3B9888}">
      <dgm:prSet/>
      <dgm:spPr/>
      <dgm:t>
        <a:bodyPr/>
        <a:lstStyle/>
        <a:p>
          <a:endParaRPr lang="en-US"/>
        </a:p>
      </dgm:t>
    </dgm:pt>
    <dgm:pt modelId="{776221A9-78C2-48D9-8810-A38309402D9F}">
      <dgm:prSet/>
      <dgm:spPr/>
      <dgm:t>
        <a:bodyPr/>
        <a:lstStyle/>
        <a:p>
          <a:r>
            <a:rPr lang="en-GB" b="1" dirty="0">
              <a:latin typeface="Times New Roman" panose="02020603050405020304" pitchFamily="18" charset="0"/>
              <a:cs typeface="Times New Roman" panose="02020603050405020304" pitchFamily="18" charset="0"/>
            </a:rPr>
            <a:t>CRISIS SUPPORT</a:t>
          </a:r>
          <a:endParaRPr lang="en-US" dirty="0">
            <a:latin typeface="Times New Roman" panose="02020603050405020304" pitchFamily="18" charset="0"/>
            <a:cs typeface="Times New Roman" panose="02020603050405020304" pitchFamily="18" charset="0"/>
          </a:endParaRPr>
        </a:p>
      </dgm:t>
    </dgm:pt>
    <dgm:pt modelId="{683A22F8-9CAA-46B0-86F4-025D525E90B4}" type="parTrans" cxnId="{0AD8765C-D4CA-43DE-96CE-1E567328FD22}">
      <dgm:prSet/>
      <dgm:spPr/>
      <dgm:t>
        <a:bodyPr/>
        <a:lstStyle/>
        <a:p>
          <a:endParaRPr lang="en-US"/>
        </a:p>
      </dgm:t>
    </dgm:pt>
    <dgm:pt modelId="{66E9FE01-6FF9-441B-9B6A-EE41000956A4}" type="sibTrans" cxnId="{0AD8765C-D4CA-43DE-96CE-1E567328FD22}">
      <dgm:prSet/>
      <dgm:spPr/>
      <dgm:t>
        <a:bodyPr/>
        <a:lstStyle/>
        <a:p>
          <a:endParaRPr lang="en-US"/>
        </a:p>
      </dgm:t>
    </dgm:pt>
    <dgm:pt modelId="{20FEBB48-9AE2-4970-A672-660155D2BA6B}" type="pres">
      <dgm:prSet presAssocID="{CBD1A330-94E3-4BE7-B202-9C9126CA2991}" presName="vert0" presStyleCnt="0">
        <dgm:presLayoutVars>
          <dgm:dir/>
          <dgm:animOne val="branch"/>
          <dgm:animLvl val="lvl"/>
        </dgm:presLayoutVars>
      </dgm:prSet>
      <dgm:spPr/>
    </dgm:pt>
    <dgm:pt modelId="{1DF40D26-622E-4607-B525-EB1856C46273}" type="pres">
      <dgm:prSet presAssocID="{4D18CD06-EED2-4C5B-9F8E-5746581C10C3}" presName="thickLine" presStyleLbl="alignNode1" presStyleIdx="0" presStyleCnt="12"/>
      <dgm:spPr/>
    </dgm:pt>
    <dgm:pt modelId="{D8552EB2-A8A5-48E7-B835-F80D3C51D0F0}" type="pres">
      <dgm:prSet presAssocID="{4D18CD06-EED2-4C5B-9F8E-5746581C10C3}" presName="horz1" presStyleCnt="0"/>
      <dgm:spPr/>
    </dgm:pt>
    <dgm:pt modelId="{BE9071F0-CBC1-45A9-9F8F-10AD8DF47DAE}" type="pres">
      <dgm:prSet presAssocID="{4D18CD06-EED2-4C5B-9F8E-5746581C10C3}" presName="tx1" presStyleLbl="revTx" presStyleIdx="0" presStyleCnt="12"/>
      <dgm:spPr/>
    </dgm:pt>
    <dgm:pt modelId="{67152DAA-0676-4AFD-A932-0C026B18F171}" type="pres">
      <dgm:prSet presAssocID="{4D18CD06-EED2-4C5B-9F8E-5746581C10C3}" presName="vert1" presStyleCnt="0"/>
      <dgm:spPr/>
    </dgm:pt>
    <dgm:pt modelId="{4D80493A-4AA1-456E-9C58-23F2AA3C9FDF}" type="pres">
      <dgm:prSet presAssocID="{9F803904-C504-4E02-8A7E-4F66297302CA}" presName="thickLine" presStyleLbl="alignNode1" presStyleIdx="1" presStyleCnt="12"/>
      <dgm:spPr/>
    </dgm:pt>
    <dgm:pt modelId="{51227E06-8599-47D9-A3FB-435D02EE1C60}" type="pres">
      <dgm:prSet presAssocID="{9F803904-C504-4E02-8A7E-4F66297302CA}" presName="horz1" presStyleCnt="0"/>
      <dgm:spPr/>
    </dgm:pt>
    <dgm:pt modelId="{412A3966-609A-4E62-AD27-9B4B31C13A3E}" type="pres">
      <dgm:prSet presAssocID="{9F803904-C504-4E02-8A7E-4F66297302CA}" presName="tx1" presStyleLbl="revTx" presStyleIdx="1" presStyleCnt="12"/>
      <dgm:spPr/>
    </dgm:pt>
    <dgm:pt modelId="{7911E90C-7601-42B4-8B93-C0FD5801B9F3}" type="pres">
      <dgm:prSet presAssocID="{9F803904-C504-4E02-8A7E-4F66297302CA}" presName="vert1" presStyleCnt="0"/>
      <dgm:spPr/>
    </dgm:pt>
    <dgm:pt modelId="{9BD52E58-36F5-4663-8C3D-6D47443C0D04}" type="pres">
      <dgm:prSet presAssocID="{8E4BB080-C807-427E-BF7E-C6E08F3FCF84}" presName="thickLine" presStyleLbl="alignNode1" presStyleIdx="2" presStyleCnt="12"/>
      <dgm:spPr/>
    </dgm:pt>
    <dgm:pt modelId="{AB3F7076-E3DC-4E27-89AA-D3B97DD06B96}" type="pres">
      <dgm:prSet presAssocID="{8E4BB080-C807-427E-BF7E-C6E08F3FCF84}" presName="horz1" presStyleCnt="0"/>
      <dgm:spPr/>
    </dgm:pt>
    <dgm:pt modelId="{1B0ECEBD-BE68-4315-80F1-773FE6D6B5DF}" type="pres">
      <dgm:prSet presAssocID="{8E4BB080-C807-427E-BF7E-C6E08F3FCF84}" presName="tx1" presStyleLbl="revTx" presStyleIdx="2" presStyleCnt="12"/>
      <dgm:spPr/>
    </dgm:pt>
    <dgm:pt modelId="{F5D8369A-8AEB-4DBB-923F-4139A47A058F}" type="pres">
      <dgm:prSet presAssocID="{8E4BB080-C807-427E-BF7E-C6E08F3FCF84}" presName="vert1" presStyleCnt="0"/>
      <dgm:spPr/>
    </dgm:pt>
    <dgm:pt modelId="{26F2808F-1C96-4C28-A13C-7E993ED790DA}" type="pres">
      <dgm:prSet presAssocID="{D889D3D3-253B-4048-8814-7C19DE0417FE}" presName="thickLine" presStyleLbl="alignNode1" presStyleIdx="3" presStyleCnt="12"/>
      <dgm:spPr/>
    </dgm:pt>
    <dgm:pt modelId="{B96178B2-7233-453A-9992-7FA4DACB1A93}" type="pres">
      <dgm:prSet presAssocID="{D889D3D3-253B-4048-8814-7C19DE0417FE}" presName="horz1" presStyleCnt="0"/>
      <dgm:spPr/>
    </dgm:pt>
    <dgm:pt modelId="{A477FD5B-F7EA-45BE-824A-7CE0005ECA4A}" type="pres">
      <dgm:prSet presAssocID="{D889D3D3-253B-4048-8814-7C19DE0417FE}" presName="tx1" presStyleLbl="revTx" presStyleIdx="3" presStyleCnt="12"/>
      <dgm:spPr/>
    </dgm:pt>
    <dgm:pt modelId="{15324C86-E5AE-482B-9395-EBA171D90F89}" type="pres">
      <dgm:prSet presAssocID="{D889D3D3-253B-4048-8814-7C19DE0417FE}" presName="vert1" presStyleCnt="0"/>
      <dgm:spPr/>
    </dgm:pt>
    <dgm:pt modelId="{10673B56-F9DB-4637-82E2-9B9E57C1DB29}" type="pres">
      <dgm:prSet presAssocID="{590AD930-8BB8-4B6B-992F-CE7BA9225BDF}" presName="thickLine" presStyleLbl="alignNode1" presStyleIdx="4" presStyleCnt="12"/>
      <dgm:spPr/>
    </dgm:pt>
    <dgm:pt modelId="{61371AF8-557B-4D7E-8C64-24289C05DF75}" type="pres">
      <dgm:prSet presAssocID="{590AD930-8BB8-4B6B-992F-CE7BA9225BDF}" presName="horz1" presStyleCnt="0"/>
      <dgm:spPr/>
    </dgm:pt>
    <dgm:pt modelId="{837E0894-25E5-41A4-A61D-4F4E111146B0}" type="pres">
      <dgm:prSet presAssocID="{590AD930-8BB8-4B6B-992F-CE7BA9225BDF}" presName="tx1" presStyleLbl="revTx" presStyleIdx="4" presStyleCnt="12"/>
      <dgm:spPr/>
    </dgm:pt>
    <dgm:pt modelId="{FCF63A24-7A54-4124-B360-EB73FD3A86FE}" type="pres">
      <dgm:prSet presAssocID="{590AD930-8BB8-4B6B-992F-CE7BA9225BDF}" presName="vert1" presStyleCnt="0"/>
      <dgm:spPr/>
    </dgm:pt>
    <dgm:pt modelId="{9504E9B9-DE0A-4C4B-812E-ECC76D86997E}" type="pres">
      <dgm:prSet presAssocID="{EE16E119-05D3-4AD8-AD37-F21525AAD35A}" presName="thickLine" presStyleLbl="alignNode1" presStyleIdx="5" presStyleCnt="12"/>
      <dgm:spPr/>
    </dgm:pt>
    <dgm:pt modelId="{AB6E6F29-16BD-4346-AF16-36128BE1D4A1}" type="pres">
      <dgm:prSet presAssocID="{EE16E119-05D3-4AD8-AD37-F21525AAD35A}" presName="horz1" presStyleCnt="0"/>
      <dgm:spPr/>
    </dgm:pt>
    <dgm:pt modelId="{1A7C6504-A68C-445D-B832-32B757B32FDA}" type="pres">
      <dgm:prSet presAssocID="{EE16E119-05D3-4AD8-AD37-F21525AAD35A}" presName="tx1" presStyleLbl="revTx" presStyleIdx="5" presStyleCnt="12"/>
      <dgm:spPr/>
    </dgm:pt>
    <dgm:pt modelId="{53883B4B-1384-4C3A-97A5-A6824575847A}" type="pres">
      <dgm:prSet presAssocID="{EE16E119-05D3-4AD8-AD37-F21525AAD35A}" presName="vert1" presStyleCnt="0"/>
      <dgm:spPr/>
    </dgm:pt>
    <dgm:pt modelId="{F5A429EB-924A-4FD9-91E2-458D1320E8D7}" type="pres">
      <dgm:prSet presAssocID="{B946E343-E659-426A-9707-7F2DC3E76479}" presName="thickLine" presStyleLbl="alignNode1" presStyleIdx="6" presStyleCnt="12"/>
      <dgm:spPr/>
    </dgm:pt>
    <dgm:pt modelId="{6BC4D183-8AA7-4446-A805-CA0B1107E477}" type="pres">
      <dgm:prSet presAssocID="{B946E343-E659-426A-9707-7F2DC3E76479}" presName="horz1" presStyleCnt="0"/>
      <dgm:spPr/>
    </dgm:pt>
    <dgm:pt modelId="{C7E775D3-8255-4FEE-A2A0-AD75AA2A3D25}" type="pres">
      <dgm:prSet presAssocID="{B946E343-E659-426A-9707-7F2DC3E76479}" presName="tx1" presStyleLbl="revTx" presStyleIdx="6" presStyleCnt="12"/>
      <dgm:spPr/>
    </dgm:pt>
    <dgm:pt modelId="{63C5F6C3-7FB9-49F4-8F01-CBF0AAE08A9F}" type="pres">
      <dgm:prSet presAssocID="{B946E343-E659-426A-9707-7F2DC3E76479}" presName="vert1" presStyleCnt="0"/>
      <dgm:spPr/>
    </dgm:pt>
    <dgm:pt modelId="{E326C124-5AE7-4100-BDAB-A5DC1FDF9B38}" type="pres">
      <dgm:prSet presAssocID="{EBA32808-5D17-49C0-BB21-68F5FADBB137}" presName="thickLine" presStyleLbl="alignNode1" presStyleIdx="7" presStyleCnt="12"/>
      <dgm:spPr/>
    </dgm:pt>
    <dgm:pt modelId="{8F15A94D-2515-4A1B-B473-56799A600A56}" type="pres">
      <dgm:prSet presAssocID="{EBA32808-5D17-49C0-BB21-68F5FADBB137}" presName="horz1" presStyleCnt="0"/>
      <dgm:spPr/>
    </dgm:pt>
    <dgm:pt modelId="{E63754A9-4F2C-4C4F-BD9B-657677E22BB7}" type="pres">
      <dgm:prSet presAssocID="{EBA32808-5D17-49C0-BB21-68F5FADBB137}" presName="tx1" presStyleLbl="revTx" presStyleIdx="7" presStyleCnt="12"/>
      <dgm:spPr/>
    </dgm:pt>
    <dgm:pt modelId="{238013B6-0BE8-49EC-819D-52D96FC713DA}" type="pres">
      <dgm:prSet presAssocID="{EBA32808-5D17-49C0-BB21-68F5FADBB137}" presName="vert1" presStyleCnt="0"/>
      <dgm:spPr/>
    </dgm:pt>
    <dgm:pt modelId="{5529DAE1-B958-46D9-A7A9-1D083A505F0E}" type="pres">
      <dgm:prSet presAssocID="{5CD0BEA4-ADA5-4F15-B61F-8AEEFFA42D52}" presName="thickLine" presStyleLbl="alignNode1" presStyleIdx="8" presStyleCnt="12"/>
      <dgm:spPr/>
    </dgm:pt>
    <dgm:pt modelId="{BA4EF6CA-34BE-4369-9B9A-331E5B07904F}" type="pres">
      <dgm:prSet presAssocID="{5CD0BEA4-ADA5-4F15-B61F-8AEEFFA42D52}" presName="horz1" presStyleCnt="0"/>
      <dgm:spPr/>
    </dgm:pt>
    <dgm:pt modelId="{BCA03347-3D30-43C7-A08A-6DE12EC0739A}" type="pres">
      <dgm:prSet presAssocID="{5CD0BEA4-ADA5-4F15-B61F-8AEEFFA42D52}" presName="tx1" presStyleLbl="revTx" presStyleIdx="8" presStyleCnt="12"/>
      <dgm:spPr/>
    </dgm:pt>
    <dgm:pt modelId="{B7117A51-77BB-412A-9FB6-53BE5EED55E9}" type="pres">
      <dgm:prSet presAssocID="{5CD0BEA4-ADA5-4F15-B61F-8AEEFFA42D52}" presName="vert1" presStyleCnt="0"/>
      <dgm:spPr/>
    </dgm:pt>
    <dgm:pt modelId="{00DA6F28-B3A5-44A6-BA37-F80E92CE2A1B}" type="pres">
      <dgm:prSet presAssocID="{E78CC6D3-0E02-4AB6-BAE5-54AAE035ED37}" presName="thickLine" presStyleLbl="alignNode1" presStyleIdx="9" presStyleCnt="12"/>
      <dgm:spPr/>
    </dgm:pt>
    <dgm:pt modelId="{393E543A-5BCB-4DED-B401-B645E28D1D89}" type="pres">
      <dgm:prSet presAssocID="{E78CC6D3-0E02-4AB6-BAE5-54AAE035ED37}" presName="horz1" presStyleCnt="0"/>
      <dgm:spPr/>
    </dgm:pt>
    <dgm:pt modelId="{6FBA3FA5-D85C-462D-9F9C-4AAEDBF2FAAD}" type="pres">
      <dgm:prSet presAssocID="{E78CC6D3-0E02-4AB6-BAE5-54AAE035ED37}" presName="tx1" presStyleLbl="revTx" presStyleIdx="9" presStyleCnt="12"/>
      <dgm:spPr/>
    </dgm:pt>
    <dgm:pt modelId="{4A9EBB1B-6E66-422A-B1D9-6B1E5D0CA932}" type="pres">
      <dgm:prSet presAssocID="{E78CC6D3-0E02-4AB6-BAE5-54AAE035ED37}" presName="vert1" presStyleCnt="0"/>
      <dgm:spPr/>
    </dgm:pt>
    <dgm:pt modelId="{81658F51-3B19-48E1-92B7-F3228792F430}" type="pres">
      <dgm:prSet presAssocID="{1EFD0B81-7448-418E-AC71-EEE358D8C8B2}" presName="thickLine" presStyleLbl="alignNode1" presStyleIdx="10" presStyleCnt="12"/>
      <dgm:spPr/>
    </dgm:pt>
    <dgm:pt modelId="{A63414D4-ECE3-4D1B-84C4-FFA9C93706CE}" type="pres">
      <dgm:prSet presAssocID="{1EFD0B81-7448-418E-AC71-EEE358D8C8B2}" presName="horz1" presStyleCnt="0"/>
      <dgm:spPr/>
    </dgm:pt>
    <dgm:pt modelId="{E72BAF47-6166-444F-86CB-202ED7E8FF9D}" type="pres">
      <dgm:prSet presAssocID="{1EFD0B81-7448-418E-AC71-EEE358D8C8B2}" presName="tx1" presStyleLbl="revTx" presStyleIdx="10" presStyleCnt="12"/>
      <dgm:spPr/>
    </dgm:pt>
    <dgm:pt modelId="{A1A9CD11-996E-4B5D-BE32-DED29354C4BA}" type="pres">
      <dgm:prSet presAssocID="{1EFD0B81-7448-418E-AC71-EEE358D8C8B2}" presName="vert1" presStyleCnt="0"/>
      <dgm:spPr/>
    </dgm:pt>
    <dgm:pt modelId="{ED0A6C34-F4A2-4CCC-9E81-B7D016B444BF}" type="pres">
      <dgm:prSet presAssocID="{776221A9-78C2-48D9-8810-A38309402D9F}" presName="thickLine" presStyleLbl="alignNode1" presStyleIdx="11" presStyleCnt="12"/>
      <dgm:spPr/>
    </dgm:pt>
    <dgm:pt modelId="{2C6E623F-D7B7-49EC-B5D2-6CAFBA1428F3}" type="pres">
      <dgm:prSet presAssocID="{776221A9-78C2-48D9-8810-A38309402D9F}" presName="horz1" presStyleCnt="0"/>
      <dgm:spPr/>
    </dgm:pt>
    <dgm:pt modelId="{0E5380BD-634A-4459-BFF2-1829EF5F3DD5}" type="pres">
      <dgm:prSet presAssocID="{776221A9-78C2-48D9-8810-A38309402D9F}" presName="tx1" presStyleLbl="revTx" presStyleIdx="11" presStyleCnt="12"/>
      <dgm:spPr/>
    </dgm:pt>
    <dgm:pt modelId="{340EFE94-E6AC-434B-8C22-0C791EBFFBF9}" type="pres">
      <dgm:prSet presAssocID="{776221A9-78C2-48D9-8810-A38309402D9F}" presName="vert1" presStyleCnt="0"/>
      <dgm:spPr/>
    </dgm:pt>
  </dgm:ptLst>
  <dgm:cxnLst>
    <dgm:cxn modelId="{01930929-77E9-41CD-A791-BDB401E39C85}" srcId="{CBD1A330-94E3-4BE7-B202-9C9126CA2991}" destId="{4D18CD06-EED2-4C5B-9F8E-5746581C10C3}" srcOrd="0" destOrd="0" parTransId="{54BA4603-8472-41F9-9A4D-22368662A2BD}" sibTransId="{3E276CB4-6423-47BC-AAC6-120527AA46A6}"/>
    <dgm:cxn modelId="{8C95E32E-8B77-475C-9013-7022CE3B9888}" srcId="{CBD1A330-94E3-4BE7-B202-9C9126CA2991}" destId="{1EFD0B81-7448-418E-AC71-EEE358D8C8B2}" srcOrd="10" destOrd="0" parTransId="{207B99CC-CD0C-4D58-B6DF-3C95CC92C63F}" sibTransId="{F3F6C51C-AD74-4FAA-B2A2-2A1A519DB4D1}"/>
    <dgm:cxn modelId="{CDD46732-BB25-47E4-A174-DB3437DDC8E3}" type="presOf" srcId="{B946E343-E659-426A-9707-7F2DC3E76479}" destId="{C7E775D3-8255-4FEE-A2A0-AD75AA2A3D25}" srcOrd="0" destOrd="0" presId="urn:microsoft.com/office/officeart/2008/layout/LinedList"/>
    <dgm:cxn modelId="{0AD8765C-D4CA-43DE-96CE-1E567328FD22}" srcId="{CBD1A330-94E3-4BE7-B202-9C9126CA2991}" destId="{776221A9-78C2-48D9-8810-A38309402D9F}" srcOrd="11" destOrd="0" parTransId="{683A22F8-9CAA-46B0-86F4-025D525E90B4}" sibTransId="{66E9FE01-6FF9-441B-9B6A-EE41000956A4}"/>
    <dgm:cxn modelId="{626EB160-8747-4F9B-882F-5A6EC86110ED}" srcId="{CBD1A330-94E3-4BE7-B202-9C9126CA2991}" destId="{EE16E119-05D3-4AD8-AD37-F21525AAD35A}" srcOrd="5" destOrd="0" parTransId="{0CC9E8E7-E7B5-4D71-9345-CBF79B1C8F5B}" sibTransId="{F90D3553-113B-41E2-8EDF-3147B843A62D}"/>
    <dgm:cxn modelId="{E407E146-EC1E-4C18-8D14-8D6147A1773A}" type="presOf" srcId="{1EFD0B81-7448-418E-AC71-EEE358D8C8B2}" destId="{E72BAF47-6166-444F-86CB-202ED7E8FF9D}" srcOrd="0" destOrd="0" presId="urn:microsoft.com/office/officeart/2008/layout/LinedList"/>
    <dgm:cxn modelId="{942B5A6F-7728-4B5D-AA83-6C2EFA720DFF}" srcId="{CBD1A330-94E3-4BE7-B202-9C9126CA2991}" destId="{5CD0BEA4-ADA5-4F15-B61F-8AEEFFA42D52}" srcOrd="8" destOrd="0" parTransId="{A48DBD39-0110-404C-88D2-E1298F059BB1}" sibTransId="{BD0F20FB-D169-4311-A9CC-EC97D1E281F2}"/>
    <dgm:cxn modelId="{40D88954-D416-4B1E-A956-5D0E2B5EB4B3}" srcId="{CBD1A330-94E3-4BE7-B202-9C9126CA2991}" destId="{D889D3D3-253B-4048-8814-7C19DE0417FE}" srcOrd="3" destOrd="0" parTransId="{EBA8439C-EF93-4A90-AA30-1098E73D8FDC}" sibTransId="{D7477BC0-9904-4A97-9356-257CC444D89D}"/>
    <dgm:cxn modelId="{34C57F58-60A0-4AE1-BC75-88793BC24113}" type="presOf" srcId="{EBA32808-5D17-49C0-BB21-68F5FADBB137}" destId="{E63754A9-4F2C-4C4F-BD9B-657677E22BB7}" srcOrd="0" destOrd="0" presId="urn:microsoft.com/office/officeart/2008/layout/LinedList"/>
    <dgm:cxn modelId="{B5B5B782-ADF3-4F25-A91C-BA42546DF6B6}" type="presOf" srcId="{590AD930-8BB8-4B6B-992F-CE7BA9225BDF}" destId="{837E0894-25E5-41A4-A61D-4F4E111146B0}" srcOrd="0" destOrd="0" presId="urn:microsoft.com/office/officeart/2008/layout/LinedList"/>
    <dgm:cxn modelId="{F7DAA095-2DD4-4C30-90EB-9FBBA586E6A5}" type="presOf" srcId="{5CD0BEA4-ADA5-4F15-B61F-8AEEFFA42D52}" destId="{BCA03347-3D30-43C7-A08A-6DE12EC0739A}" srcOrd="0" destOrd="0" presId="urn:microsoft.com/office/officeart/2008/layout/LinedList"/>
    <dgm:cxn modelId="{DACA1B9E-71BB-42D1-A6FA-AE739E710759}" type="presOf" srcId="{EE16E119-05D3-4AD8-AD37-F21525AAD35A}" destId="{1A7C6504-A68C-445D-B832-32B757B32FDA}" srcOrd="0" destOrd="0" presId="urn:microsoft.com/office/officeart/2008/layout/LinedList"/>
    <dgm:cxn modelId="{F5C855AB-DAA7-4938-9DC4-9BCBCE8F3C5F}" type="presOf" srcId="{8E4BB080-C807-427E-BF7E-C6E08F3FCF84}" destId="{1B0ECEBD-BE68-4315-80F1-773FE6D6B5DF}" srcOrd="0" destOrd="0" presId="urn:microsoft.com/office/officeart/2008/layout/LinedList"/>
    <dgm:cxn modelId="{7CF40CB0-5D05-4B4B-823D-DBF2C190DB6F}" type="presOf" srcId="{CBD1A330-94E3-4BE7-B202-9C9126CA2991}" destId="{20FEBB48-9AE2-4970-A672-660155D2BA6B}" srcOrd="0" destOrd="0" presId="urn:microsoft.com/office/officeart/2008/layout/LinedList"/>
    <dgm:cxn modelId="{DC2811B1-182A-4D2D-83E3-1BF77D1DCF62}" type="presOf" srcId="{9F803904-C504-4E02-8A7E-4F66297302CA}" destId="{412A3966-609A-4E62-AD27-9B4B31C13A3E}" srcOrd="0" destOrd="0" presId="urn:microsoft.com/office/officeart/2008/layout/LinedList"/>
    <dgm:cxn modelId="{C33925B6-27E3-4E7A-8745-ED2D876AE486}" srcId="{CBD1A330-94E3-4BE7-B202-9C9126CA2991}" destId="{E78CC6D3-0E02-4AB6-BAE5-54AAE035ED37}" srcOrd="9" destOrd="0" parTransId="{27A8E6AB-1E5F-4A60-824E-E861D4A8BAB3}" sibTransId="{A8A11956-8207-4749-AA6B-ACF79CF79E5E}"/>
    <dgm:cxn modelId="{64C96BBE-87BE-4248-A098-44B47489FCFE}" type="presOf" srcId="{4D18CD06-EED2-4C5B-9F8E-5746581C10C3}" destId="{BE9071F0-CBC1-45A9-9F8F-10AD8DF47DAE}" srcOrd="0" destOrd="0" presId="urn:microsoft.com/office/officeart/2008/layout/LinedList"/>
    <dgm:cxn modelId="{6E0026C0-B5EA-4810-BC33-BF5840EAD61A}" srcId="{CBD1A330-94E3-4BE7-B202-9C9126CA2991}" destId="{9F803904-C504-4E02-8A7E-4F66297302CA}" srcOrd="1" destOrd="0" parTransId="{45D1DEBB-059A-4F36-BC4C-AC6D930882FA}" sibTransId="{6030EACA-46C5-48FC-9ACA-65A84BC1FB9C}"/>
    <dgm:cxn modelId="{2FC343CF-4222-4F91-82B1-49AAD4932ED2}" srcId="{CBD1A330-94E3-4BE7-B202-9C9126CA2991}" destId="{8E4BB080-C807-427E-BF7E-C6E08F3FCF84}" srcOrd="2" destOrd="0" parTransId="{0020BD2B-C470-4DFB-B02E-59E0DAF189B3}" sibTransId="{988EA1FB-29B9-4B26-86E7-2D5E41A95365}"/>
    <dgm:cxn modelId="{317B81E3-1760-4994-AFEA-5A5521E8088C}" type="presOf" srcId="{776221A9-78C2-48D9-8810-A38309402D9F}" destId="{0E5380BD-634A-4459-BFF2-1829EF5F3DD5}" srcOrd="0" destOrd="0" presId="urn:microsoft.com/office/officeart/2008/layout/LinedList"/>
    <dgm:cxn modelId="{6CE041E4-4511-4659-AFC8-9625592E7FBF}" srcId="{CBD1A330-94E3-4BE7-B202-9C9126CA2991}" destId="{EBA32808-5D17-49C0-BB21-68F5FADBB137}" srcOrd="7" destOrd="0" parTransId="{80E726C1-E922-41EE-AF72-0E9DCDDCCB0A}" sibTransId="{D01D4CE1-1B9F-477D-A5EF-6C6A33774E04}"/>
    <dgm:cxn modelId="{79DA56F9-57E8-4C52-B934-3BD8E5930F37}" type="presOf" srcId="{D889D3D3-253B-4048-8814-7C19DE0417FE}" destId="{A477FD5B-F7EA-45BE-824A-7CE0005ECA4A}" srcOrd="0" destOrd="0" presId="urn:microsoft.com/office/officeart/2008/layout/LinedList"/>
    <dgm:cxn modelId="{5FBED7F9-EE64-4028-B86A-9EA35A3F933C}" type="presOf" srcId="{E78CC6D3-0E02-4AB6-BAE5-54AAE035ED37}" destId="{6FBA3FA5-D85C-462D-9F9C-4AAEDBF2FAAD}" srcOrd="0" destOrd="0" presId="urn:microsoft.com/office/officeart/2008/layout/LinedList"/>
    <dgm:cxn modelId="{CCF3C5FB-66ED-4B47-8B33-57424D8B5121}" srcId="{CBD1A330-94E3-4BE7-B202-9C9126CA2991}" destId="{B946E343-E659-426A-9707-7F2DC3E76479}" srcOrd="6" destOrd="0" parTransId="{D0346D69-B085-4799-8418-9B5C5135042F}" sibTransId="{5452B5BD-767D-4BD9-8D31-88A19D8BE5BD}"/>
    <dgm:cxn modelId="{290632FE-B553-4A59-9884-23998F173469}" srcId="{CBD1A330-94E3-4BE7-B202-9C9126CA2991}" destId="{590AD930-8BB8-4B6B-992F-CE7BA9225BDF}" srcOrd="4" destOrd="0" parTransId="{DE38D593-B093-4F9F-AC6E-3577AABED938}" sibTransId="{DFE6E366-3EFB-4CA5-B2B0-A1FC698609E5}"/>
    <dgm:cxn modelId="{9C80986B-808D-4939-BA2F-6492775C1570}" type="presParOf" srcId="{20FEBB48-9AE2-4970-A672-660155D2BA6B}" destId="{1DF40D26-622E-4607-B525-EB1856C46273}" srcOrd="0" destOrd="0" presId="urn:microsoft.com/office/officeart/2008/layout/LinedList"/>
    <dgm:cxn modelId="{A91BAF25-4D5D-4051-B871-3C8A53C53000}" type="presParOf" srcId="{20FEBB48-9AE2-4970-A672-660155D2BA6B}" destId="{D8552EB2-A8A5-48E7-B835-F80D3C51D0F0}" srcOrd="1" destOrd="0" presId="urn:microsoft.com/office/officeart/2008/layout/LinedList"/>
    <dgm:cxn modelId="{6DEB1019-33A0-49A7-9AA6-C8FC81C950C4}" type="presParOf" srcId="{D8552EB2-A8A5-48E7-B835-F80D3C51D0F0}" destId="{BE9071F0-CBC1-45A9-9F8F-10AD8DF47DAE}" srcOrd="0" destOrd="0" presId="urn:microsoft.com/office/officeart/2008/layout/LinedList"/>
    <dgm:cxn modelId="{27883EEA-D57F-4304-A633-844E4C60AC98}" type="presParOf" srcId="{D8552EB2-A8A5-48E7-B835-F80D3C51D0F0}" destId="{67152DAA-0676-4AFD-A932-0C026B18F171}" srcOrd="1" destOrd="0" presId="urn:microsoft.com/office/officeart/2008/layout/LinedList"/>
    <dgm:cxn modelId="{437BF043-084C-46CA-91CF-00FB7D5A8725}" type="presParOf" srcId="{20FEBB48-9AE2-4970-A672-660155D2BA6B}" destId="{4D80493A-4AA1-456E-9C58-23F2AA3C9FDF}" srcOrd="2" destOrd="0" presId="urn:microsoft.com/office/officeart/2008/layout/LinedList"/>
    <dgm:cxn modelId="{52A7BAB4-36CA-4BFA-9ACF-F98D59B2EA91}" type="presParOf" srcId="{20FEBB48-9AE2-4970-A672-660155D2BA6B}" destId="{51227E06-8599-47D9-A3FB-435D02EE1C60}" srcOrd="3" destOrd="0" presId="urn:microsoft.com/office/officeart/2008/layout/LinedList"/>
    <dgm:cxn modelId="{94DDD5D8-5F15-4EAD-A142-C5853B4F856F}" type="presParOf" srcId="{51227E06-8599-47D9-A3FB-435D02EE1C60}" destId="{412A3966-609A-4E62-AD27-9B4B31C13A3E}" srcOrd="0" destOrd="0" presId="urn:microsoft.com/office/officeart/2008/layout/LinedList"/>
    <dgm:cxn modelId="{651B5E91-4BE0-4152-A4F9-139A50379171}" type="presParOf" srcId="{51227E06-8599-47D9-A3FB-435D02EE1C60}" destId="{7911E90C-7601-42B4-8B93-C0FD5801B9F3}" srcOrd="1" destOrd="0" presId="urn:microsoft.com/office/officeart/2008/layout/LinedList"/>
    <dgm:cxn modelId="{5A5A1B19-6EA2-4CE2-A502-532201B6BC45}" type="presParOf" srcId="{20FEBB48-9AE2-4970-A672-660155D2BA6B}" destId="{9BD52E58-36F5-4663-8C3D-6D47443C0D04}" srcOrd="4" destOrd="0" presId="urn:microsoft.com/office/officeart/2008/layout/LinedList"/>
    <dgm:cxn modelId="{8DFCC358-62F0-4E06-9A9F-6B5159754579}" type="presParOf" srcId="{20FEBB48-9AE2-4970-A672-660155D2BA6B}" destId="{AB3F7076-E3DC-4E27-89AA-D3B97DD06B96}" srcOrd="5" destOrd="0" presId="urn:microsoft.com/office/officeart/2008/layout/LinedList"/>
    <dgm:cxn modelId="{58F0B316-6055-4EA1-A95C-A70086A11FC8}" type="presParOf" srcId="{AB3F7076-E3DC-4E27-89AA-D3B97DD06B96}" destId="{1B0ECEBD-BE68-4315-80F1-773FE6D6B5DF}" srcOrd="0" destOrd="0" presId="urn:microsoft.com/office/officeart/2008/layout/LinedList"/>
    <dgm:cxn modelId="{EEDCF2EC-C08D-4270-9DA0-D12119E6DC03}" type="presParOf" srcId="{AB3F7076-E3DC-4E27-89AA-D3B97DD06B96}" destId="{F5D8369A-8AEB-4DBB-923F-4139A47A058F}" srcOrd="1" destOrd="0" presId="urn:microsoft.com/office/officeart/2008/layout/LinedList"/>
    <dgm:cxn modelId="{262F02EB-9587-4E89-98DD-E19E6809B595}" type="presParOf" srcId="{20FEBB48-9AE2-4970-A672-660155D2BA6B}" destId="{26F2808F-1C96-4C28-A13C-7E993ED790DA}" srcOrd="6" destOrd="0" presId="urn:microsoft.com/office/officeart/2008/layout/LinedList"/>
    <dgm:cxn modelId="{BB2E92EB-8EBC-4B68-B2F9-206646853A50}" type="presParOf" srcId="{20FEBB48-9AE2-4970-A672-660155D2BA6B}" destId="{B96178B2-7233-453A-9992-7FA4DACB1A93}" srcOrd="7" destOrd="0" presId="urn:microsoft.com/office/officeart/2008/layout/LinedList"/>
    <dgm:cxn modelId="{D0C6D0D1-3788-4E2B-8AC2-CFF07E752070}" type="presParOf" srcId="{B96178B2-7233-453A-9992-7FA4DACB1A93}" destId="{A477FD5B-F7EA-45BE-824A-7CE0005ECA4A}" srcOrd="0" destOrd="0" presId="urn:microsoft.com/office/officeart/2008/layout/LinedList"/>
    <dgm:cxn modelId="{4C286681-D422-4B68-AEBA-C582CD23664C}" type="presParOf" srcId="{B96178B2-7233-453A-9992-7FA4DACB1A93}" destId="{15324C86-E5AE-482B-9395-EBA171D90F89}" srcOrd="1" destOrd="0" presId="urn:microsoft.com/office/officeart/2008/layout/LinedList"/>
    <dgm:cxn modelId="{3EBA0FFE-C3DD-46FE-8CCC-8FC3986309F1}" type="presParOf" srcId="{20FEBB48-9AE2-4970-A672-660155D2BA6B}" destId="{10673B56-F9DB-4637-82E2-9B9E57C1DB29}" srcOrd="8" destOrd="0" presId="urn:microsoft.com/office/officeart/2008/layout/LinedList"/>
    <dgm:cxn modelId="{84F7A004-1631-4A46-9ED7-441286934354}" type="presParOf" srcId="{20FEBB48-9AE2-4970-A672-660155D2BA6B}" destId="{61371AF8-557B-4D7E-8C64-24289C05DF75}" srcOrd="9" destOrd="0" presId="urn:microsoft.com/office/officeart/2008/layout/LinedList"/>
    <dgm:cxn modelId="{FAA845CA-EBB1-4784-A46F-55689588EEF3}" type="presParOf" srcId="{61371AF8-557B-4D7E-8C64-24289C05DF75}" destId="{837E0894-25E5-41A4-A61D-4F4E111146B0}" srcOrd="0" destOrd="0" presId="urn:microsoft.com/office/officeart/2008/layout/LinedList"/>
    <dgm:cxn modelId="{BFD10441-08B2-413A-B1AA-2EF767514C46}" type="presParOf" srcId="{61371AF8-557B-4D7E-8C64-24289C05DF75}" destId="{FCF63A24-7A54-4124-B360-EB73FD3A86FE}" srcOrd="1" destOrd="0" presId="urn:microsoft.com/office/officeart/2008/layout/LinedList"/>
    <dgm:cxn modelId="{F4C3859D-542F-4931-BCB9-D4278866A302}" type="presParOf" srcId="{20FEBB48-9AE2-4970-A672-660155D2BA6B}" destId="{9504E9B9-DE0A-4C4B-812E-ECC76D86997E}" srcOrd="10" destOrd="0" presId="urn:microsoft.com/office/officeart/2008/layout/LinedList"/>
    <dgm:cxn modelId="{6315311C-4D7A-4C5C-9D86-8134FBDE9EDC}" type="presParOf" srcId="{20FEBB48-9AE2-4970-A672-660155D2BA6B}" destId="{AB6E6F29-16BD-4346-AF16-36128BE1D4A1}" srcOrd="11" destOrd="0" presId="urn:microsoft.com/office/officeart/2008/layout/LinedList"/>
    <dgm:cxn modelId="{FD5B1A73-C598-4C03-AD8A-BA85B54E4F83}" type="presParOf" srcId="{AB6E6F29-16BD-4346-AF16-36128BE1D4A1}" destId="{1A7C6504-A68C-445D-B832-32B757B32FDA}" srcOrd="0" destOrd="0" presId="urn:microsoft.com/office/officeart/2008/layout/LinedList"/>
    <dgm:cxn modelId="{F7DBCC77-1C02-49EA-AF3D-5F42BD0BB9CE}" type="presParOf" srcId="{AB6E6F29-16BD-4346-AF16-36128BE1D4A1}" destId="{53883B4B-1384-4C3A-97A5-A6824575847A}" srcOrd="1" destOrd="0" presId="urn:microsoft.com/office/officeart/2008/layout/LinedList"/>
    <dgm:cxn modelId="{83D4C762-03A8-44F7-AFAD-E10FA910DB3B}" type="presParOf" srcId="{20FEBB48-9AE2-4970-A672-660155D2BA6B}" destId="{F5A429EB-924A-4FD9-91E2-458D1320E8D7}" srcOrd="12" destOrd="0" presId="urn:microsoft.com/office/officeart/2008/layout/LinedList"/>
    <dgm:cxn modelId="{716EDCF0-ABA4-4479-BB1C-B75AC642FF04}" type="presParOf" srcId="{20FEBB48-9AE2-4970-A672-660155D2BA6B}" destId="{6BC4D183-8AA7-4446-A805-CA0B1107E477}" srcOrd="13" destOrd="0" presId="urn:microsoft.com/office/officeart/2008/layout/LinedList"/>
    <dgm:cxn modelId="{507430AA-9A6F-4EA0-82D8-018FE770AB1C}" type="presParOf" srcId="{6BC4D183-8AA7-4446-A805-CA0B1107E477}" destId="{C7E775D3-8255-4FEE-A2A0-AD75AA2A3D25}" srcOrd="0" destOrd="0" presId="urn:microsoft.com/office/officeart/2008/layout/LinedList"/>
    <dgm:cxn modelId="{E411E6E3-0D7A-4A3B-B41B-FA2B1BB04F46}" type="presParOf" srcId="{6BC4D183-8AA7-4446-A805-CA0B1107E477}" destId="{63C5F6C3-7FB9-49F4-8F01-CBF0AAE08A9F}" srcOrd="1" destOrd="0" presId="urn:microsoft.com/office/officeart/2008/layout/LinedList"/>
    <dgm:cxn modelId="{AED113DE-00A6-421B-AA1B-5543BFE8BC9F}" type="presParOf" srcId="{20FEBB48-9AE2-4970-A672-660155D2BA6B}" destId="{E326C124-5AE7-4100-BDAB-A5DC1FDF9B38}" srcOrd="14" destOrd="0" presId="urn:microsoft.com/office/officeart/2008/layout/LinedList"/>
    <dgm:cxn modelId="{6D036433-A06C-46DC-96CE-FDD33C850E26}" type="presParOf" srcId="{20FEBB48-9AE2-4970-A672-660155D2BA6B}" destId="{8F15A94D-2515-4A1B-B473-56799A600A56}" srcOrd="15" destOrd="0" presId="urn:microsoft.com/office/officeart/2008/layout/LinedList"/>
    <dgm:cxn modelId="{540DA367-C02B-4B8F-8458-918856B0FA73}" type="presParOf" srcId="{8F15A94D-2515-4A1B-B473-56799A600A56}" destId="{E63754A9-4F2C-4C4F-BD9B-657677E22BB7}" srcOrd="0" destOrd="0" presId="urn:microsoft.com/office/officeart/2008/layout/LinedList"/>
    <dgm:cxn modelId="{BCCDC216-C1A8-421E-BC90-5D81C9077FFE}" type="presParOf" srcId="{8F15A94D-2515-4A1B-B473-56799A600A56}" destId="{238013B6-0BE8-49EC-819D-52D96FC713DA}" srcOrd="1" destOrd="0" presId="urn:microsoft.com/office/officeart/2008/layout/LinedList"/>
    <dgm:cxn modelId="{F4A86436-006A-4A05-AF04-53A5D850282B}" type="presParOf" srcId="{20FEBB48-9AE2-4970-A672-660155D2BA6B}" destId="{5529DAE1-B958-46D9-A7A9-1D083A505F0E}" srcOrd="16" destOrd="0" presId="urn:microsoft.com/office/officeart/2008/layout/LinedList"/>
    <dgm:cxn modelId="{FD210CD7-5847-4AC7-99F4-5B9E6E9C5366}" type="presParOf" srcId="{20FEBB48-9AE2-4970-A672-660155D2BA6B}" destId="{BA4EF6CA-34BE-4369-9B9A-331E5B07904F}" srcOrd="17" destOrd="0" presId="urn:microsoft.com/office/officeart/2008/layout/LinedList"/>
    <dgm:cxn modelId="{EBC63EB4-4585-470D-AFF7-6933C641FDEA}" type="presParOf" srcId="{BA4EF6CA-34BE-4369-9B9A-331E5B07904F}" destId="{BCA03347-3D30-43C7-A08A-6DE12EC0739A}" srcOrd="0" destOrd="0" presId="urn:microsoft.com/office/officeart/2008/layout/LinedList"/>
    <dgm:cxn modelId="{A4A99B7E-FB6D-4EFB-8337-213FA8E18FFC}" type="presParOf" srcId="{BA4EF6CA-34BE-4369-9B9A-331E5B07904F}" destId="{B7117A51-77BB-412A-9FB6-53BE5EED55E9}" srcOrd="1" destOrd="0" presId="urn:microsoft.com/office/officeart/2008/layout/LinedList"/>
    <dgm:cxn modelId="{620AA8E2-4B0A-4599-950B-ADFC36349346}" type="presParOf" srcId="{20FEBB48-9AE2-4970-A672-660155D2BA6B}" destId="{00DA6F28-B3A5-44A6-BA37-F80E92CE2A1B}" srcOrd="18" destOrd="0" presId="urn:microsoft.com/office/officeart/2008/layout/LinedList"/>
    <dgm:cxn modelId="{747C3CFE-5ADC-467D-852E-804D0B6A2B1F}" type="presParOf" srcId="{20FEBB48-9AE2-4970-A672-660155D2BA6B}" destId="{393E543A-5BCB-4DED-B401-B645E28D1D89}" srcOrd="19" destOrd="0" presId="urn:microsoft.com/office/officeart/2008/layout/LinedList"/>
    <dgm:cxn modelId="{DB5466C7-8F95-4323-8331-AD0016175359}" type="presParOf" srcId="{393E543A-5BCB-4DED-B401-B645E28D1D89}" destId="{6FBA3FA5-D85C-462D-9F9C-4AAEDBF2FAAD}" srcOrd="0" destOrd="0" presId="urn:microsoft.com/office/officeart/2008/layout/LinedList"/>
    <dgm:cxn modelId="{0F68FE42-44EB-4D41-A23B-5BE46FEC63A6}" type="presParOf" srcId="{393E543A-5BCB-4DED-B401-B645E28D1D89}" destId="{4A9EBB1B-6E66-422A-B1D9-6B1E5D0CA932}" srcOrd="1" destOrd="0" presId="urn:microsoft.com/office/officeart/2008/layout/LinedList"/>
    <dgm:cxn modelId="{F2A820EB-D3EB-4DF4-BCBE-087DF5864A66}" type="presParOf" srcId="{20FEBB48-9AE2-4970-A672-660155D2BA6B}" destId="{81658F51-3B19-48E1-92B7-F3228792F430}" srcOrd="20" destOrd="0" presId="urn:microsoft.com/office/officeart/2008/layout/LinedList"/>
    <dgm:cxn modelId="{C4BC144B-B8EA-42A6-8EA4-6947B4AF5CBC}" type="presParOf" srcId="{20FEBB48-9AE2-4970-A672-660155D2BA6B}" destId="{A63414D4-ECE3-4D1B-84C4-FFA9C93706CE}" srcOrd="21" destOrd="0" presId="urn:microsoft.com/office/officeart/2008/layout/LinedList"/>
    <dgm:cxn modelId="{550BFDFB-4550-4EE3-BD2F-601049004622}" type="presParOf" srcId="{A63414D4-ECE3-4D1B-84C4-FFA9C93706CE}" destId="{E72BAF47-6166-444F-86CB-202ED7E8FF9D}" srcOrd="0" destOrd="0" presId="urn:microsoft.com/office/officeart/2008/layout/LinedList"/>
    <dgm:cxn modelId="{984D57FA-45C5-47AA-A3BA-FC5998DD29D3}" type="presParOf" srcId="{A63414D4-ECE3-4D1B-84C4-FFA9C93706CE}" destId="{A1A9CD11-996E-4B5D-BE32-DED29354C4BA}" srcOrd="1" destOrd="0" presId="urn:microsoft.com/office/officeart/2008/layout/LinedList"/>
    <dgm:cxn modelId="{C8CBBE69-53AF-4915-86CD-FE92B4F00EDB}" type="presParOf" srcId="{20FEBB48-9AE2-4970-A672-660155D2BA6B}" destId="{ED0A6C34-F4A2-4CCC-9E81-B7D016B444BF}" srcOrd="22" destOrd="0" presId="urn:microsoft.com/office/officeart/2008/layout/LinedList"/>
    <dgm:cxn modelId="{6E74D660-482C-4BFE-BCD7-8060754A50A5}" type="presParOf" srcId="{20FEBB48-9AE2-4970-A672-660155D2BA6B}" destId="{2C6E623F-D7B7-49EC-B5D2-6CAFBA1428F3}" srcOrd="23" destOrd="0" presId="urn:microsoft.com/office/officeart/2008/layout/LinedList"/>
    <dgm:cxn modelId="{DF00593B-FF03-477A-A806-A0B6AE628D32}" type="presParOf" srcId="{2C6E623F-D7B7-49EC-B5D2-6CAFBA1428F3}" destId="{0E5380BD-634A-4459-BFF2-1829EF5F3DD5}" srcOrd="0" destOrd="0" presId="urn:microsoft.com/office/officeart/2008/layout/LinedList"/>
    <dgm:cxn modelId="{537BCE73-4B0B-4135-86F3-BCE478650437}" type="presParOf" srcId="{2C6E623F-D7B7-49EC-B5D2-6CAFBA1428F3}" destId="{340EFE94-E6AC-434B-8C22-0C791EBFFB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40D26-622E-4607-B525-EB1856C46273}">
      <dsp:nvSpPr>
        <dsp:cNvPr id="0" name=""/>
        <dsp:cNvSpPr/>
      </dsp:nvSpPr>
      <dsp:spPr>
        <a:xfrm>
          <a:off x="0" y="2463"/>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9071F0-CBC1-45A9-9F8F-10AD8DF47DAE}">
      <dsp:nvSpPr>
        <dsp:cNvPr id="0" name=""/>
        <dsp:cNvSpPr/>
      </dsp:nvSpPr>
      <dsp:spPr>
        <a:xfrm>
          <a:off x="0" y="2463"/>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HISTORY OF MIND</a:t>
          </a:r>
          <a:endParaRPr lang="en-US" sz="1200" kern="1200" dirty="0">
            <a:latin typeface="Times New Roman" panose="02020603050405020304" pitchFamily="18" charset="0"/>
            <a:cs typeface="Times New Roman" panose="02020603050405020304" pitchFamily="18" charset="0"/>
          </a:endParaRPr>
        </a:p>
      </dsp:txBody>
      <dsp:txXfrm>
        <a:off x="0" y="2463"/>
        <a:ext cx="2247090" cy="420101"/>
      </dsp:txXfrm>
    </dsp:sp>
    <dsp:sp modelId="{4D80493A-4AA1-456E-9C58-23F2AA3C9FDF}">
      <dsp:nvSpPr>
        <dsp:cNvPr id="0" name=""/>
        <dsp:cNvSpPr/>
      </dsp:nvSpPr>
      <dsp:spPr>
        <a:xfrm>
          <a:off x="0" y="422565"/>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2A3966-609A-4E62-AD27-9B4B31C13A3E}">
      <dsp:nvSpPr>
        <dsp:cNvPr id="0" name=""/>
        <dsp:cNvSpPr/>
      </dsp:nvSpPr>
      <dsp:spPr>
        <a:xfrm>
          <a:off x="0" y="422565"/>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MIND TODAY</a:t>
          </a:r>
          <a:endParaRPr lang="en-US" sz="1200" kern="1200" dirty="0">
            <a:latin typeface="Times New Roman" panose="02020603050405020304" pitchFamily="18" charset="0"/>
            <a:cs typeface="Times New Roman" panose="02020603050405020304" pitchFamily="18" charset="0"/>
          </a:endParaRPr>
        </a:p>
      </dsp:txBody>
      <dsp:txXfrm>
        <a:off x="0" y="422565"/>
        <a:ext cx="2247090" cy="420101"/>
      </dsp:txXfrm>
    </dsp:sp>
    <dsp:sp modelId="{9BD52E58-36F5-4663-8C3D-6D47443C0D04}">
      <dsp:nvSpPr>
        <dsp:cNvPr id="0" name=""/>
        <dsp:cNvSpPr/>
      </dsp:nvSpPr>
      <dsp:spPr>
        <a:xfrm>
          <a:off x="0" y="842666"/>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ECEBD-BE68-4315-80F1-773FE6D6B5DF}">
      <dsp:nvSpPr>
        <dsp:cNvPr id="0" name=""/>
        <dsp:cNvSpPr/>
      </dsp:nvSpPr>
      <dsp:spPr>
        <a:xfrm>
          <a:off x="0" y="842666"/>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AIMS</a:t>
          </a:r>
          <a:endParaRPr lang="en-US" sz="1200" kern="1200" dirty="0">
            <a:latin typeface="Times New Roman" panose="02020603050405020304" pitchFamily="18" charset="0"/>
            <a:cs typeface="Times New Roman" panose="02020603050405020304" pitchFamily="18" charset="0"/>
          </a:endParaRPr>
        </a:p>
      </dsp:txBody>
      <dsp:txXfrm>
        <a:off x="0" y="842666"/>
        <a:ext cx="2247090" cy="420101"/>
      </dsp:txXfrm>
    </dsp:sp>
    <dsp:sp modelId="{26F2808F-1C96-4C28-A13C-7E993ED790DA}">
      <dsp:nvSpPr>
        <dsp:cNvPr id="0" name=""/>
        <dsp:cNvSpPr/>
      </dsp:nvSpPr>
      <dsp:spPr>
        <a:xfrm>
          <a:off x="0" y="1262768"/>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77FD5B-F7EA-45BE-824A-7CE0005ECA4A}">
      <dsp:nvSpPr>
        <dsp:cNvPr id="0" name=""/>
        <dsp:cNvSpPr/>
      </dsp:nvSpPr>
      <dsp:spPr>
        <a:xfrm>
          <a:off x="0" y="1262768"/>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CAMPAIGNS </a:t>
          </a:r>
          <a:endParaRPr lang="en-US" sz="1200" kern="1200" dirty="0">
            <a:latin typeface="Times New Roman" panose="02020603050405020304" pitchFamily="18" charset="0"/>
            <a:cs typeface="Times New Roman" panose="02020603050405020304" pitchFamily="18" charset="0"/>
          </a:endParaRPr>
        </a:p>
      </dsp:txBody>
      <dsp:txXfrm>
        <a:off x="0" y="1262768"/>
        <a:ext cx="2247090" cy="420101"/>
      </dsp:txXfrm>
    </dsp:sp>
    <dsp:sp modelId="{10673B56-F9DB-4637-82E2-9B9E57C1DB29}">
      <dsp:nvSpPr>
        <dsp:cNvPr id="0" name=""/>
        <dsp:cNvSpPr/>
      </dsp:nvSpPr>
      <dsp:spPr>
        <a:xfrm>
          <a:off x="0" y="1682869"/>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7E0894-25E5-41A4-A61D-4F4E111146B0}">
      <dsp:nvSpPr>
        <dsp:cNvPr id="0" name=""/>
        <dsp:cNvSpPr/>
      </dsp:nvSpPr>
      <dsp:spPr>
        <a:xfrm>
          <a:off x="0" y="1682869"/>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STRATEGIES</a:t>
          </a:r>
          <a:endParaRPr lang="en-US" sz="1200" kern="1200" dirty="0">
            <a:latin typeface="Times New Roman" panose="02020603050405020304" pitchFamily="18" charset="0"/>
            <a:cs typeface="Times New Roman" panose="02020603050405020304" pitchFamily="18" charset="0"/>
          </a:endParaRPr>
        </a:p>
      </dsp:txBody>
      <dsp:txXfrm>
        <a:off x="0" y="1682869"/>
        <a:ext cx="2247090" cy="420101"/>
      </dsp:txXfrm>
    </dsp:sp>
    <dsp:sp modelId="{9504E9B9-DE0A-4C4B-812E-ECC76D86997E}">
      <dsp:nvSpPr>
        <dsp:cNvPr id="0" name=""/>
        <dsp:cNvSpPr/>
      </dsp:nvSpPr>
      <dsp:spPr>
        <a:xfrm>
          <a:off x="0" y="2102971"/>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C6504-A68C-445D-B832-32B757B32FDA}">
      <dsp:nvSpPr>
        <dsp:cNvPr id="0" name=""/>
        <dsp:cNvSpPr/>
      </dsp:nvSpPr>
      <dsp:spPr>
        <a:xfrm>
          <a:off x="0" y="2102971"/>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MINDs STRATEGY 2016-2021 </a:t>
          </a:r>
          <a:endParaRPr lang="en-US" sz="1200" kern="1200" dirty="0">
            <a:latin typeface="Times New Roman" panose="02020603050405020304" pitchFamily="18" charset="0"/>
            <a:cs typeface="Times New Roman" panose="02020603050405020304" pitchFamily="18" charset="0"/>
          </a:endParaRPr>
        </a:p>
      </dsp:txBody>
      <dsp:txXfrm>
        <a:off x="0" y="2102971"/>
        <a:ext cx="2247090" cy="420101"/>
      </dsp:txXfrm>
    </dsp:sp>
    <dsp:sp modelId="{F5A429EB-924A-4FD9-91E2-458D1320E8D7}">
      <dsp:nvSpPr>
        <dsp:cNvPr id="0" name=""/>
        <dsp:cNvSpPr/>
      </dsp:nvSpPr>
      <dsp:spPr>
        <a:xfrm>
          <a:off x="0" y="2523072"/>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E775D3-8255-4FEE-A2A0-AD75AA2A3D25}">
      <dsp:nvSpPr>
        <dsp:cNvPr id="0" name=""/>
        <dsp:cNvSpPr/>
      </dsp:nvSpPr>
      <dsp:spPr>
        <a:xfrm>
          <a:off x="0" y="2523072"/>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VALUES </a:t>
          </a:r>
          <a:endParaRPr lang="en-US" sz="1200" kern="1200" dirty="0">
            <a:latin typeface="Times New Roman" panose="02020603050405020304" pitchFamily="18" charset="0"/>
            <a:cs typeface="Times New Roman" panose="02020603050405020304" pitchFamily="18" charset="0"/>
          </a:endParaRPr>
        </a:p>
      </dsp:txBody>
      <dsp:txXfrm>
        <a:off x="0" y="2523072"/>
        <a:ext cx="2247090" cy="420101"/>
      </dsp:txXfrm>
    </dsp:sp>
    <dsp:sp modelId="{E326C124-5AE7-4100-BDAB-A5DC1FDF9B38}">
      <dsp:nvSpPr>
        <dsp:cNvPr id="0" name=""/>
        <dsp:cNvSpPr/>
      </dsp:nvSpPr>
      <dsp:spPr>
        <a:xfrm>
          <a:off x="0" y="2943173"/>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3754A9-4F2C-4C4F-BD9B-657677E22BB7}">
      <dsp:nvSpPr>
        <dsp:cNvPr id="0" name=""/>
        <dsp:cNvSpPr/>
      </dsp:nvSpPr>
      <dsp:spPr>
        <a:xfrm>
          <a:off x="0" y="2943173"/>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PSYCHOLOGICAL SERVICES </a:t>
          </a:r>
          <a:endParaRPr lang="en-US" sz="1200" kern="1200" dirty="0">
            <a:latin typeface="Times New Roman" panose="02020603050405020304" pitchFamily="18" charset="0"/>
            <a:cs typeface="Times New Roman" panose="02020603050405020304" pitchFamily="18" charset="0"/>
          </a:endParaRPr>
        </a:p>
      </dsp:txBody>
      <dsp:txXfrm>
        <a:off x="0" y="2943173"/>
        <a:ext cx="2247090" cy="420101"/>
      </dsp:txXfrm>
    </dsp:sp>
    <dsp:sp modelId="{5529DAE1-B958-46D9-A7A9-1D083A505F0E}">
      <dsp:nvSpPr>
        <dsp:cNvPr id="0" name=""/>
        <dsp:cNvSpPr/>
      </dsp:nvSpPr>
      <dsp:spPr>
        <a:xfrm>
          <a:off x="0" y="3363275"/>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A03347-3D30-43C7-A08A-6DE12EC0739A}">
      <dsp:nvSpPr>
        <dsp:cNvPr id="0" name=""/>
        <dsp:cNvSpPr/>
      </dsp:nvSpPr>
      <dsp:spPr>
        <a:xfrm>
          <a:off x="0" y="3363275"/>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FUNDING</a:t>
          </a:r>
          <a:endParaRPr lang="en-US" sz="1200" kern="1200" dirty="0">
            <a:latin typeface="Times New Roman" panose="02020603050405020304" pitchFamily="18" charset="0"/>
            <a:cs typeface="Times New Roman" panose="02020603050405020304" pitchFamily="18" charset="0"/>
          </a:endParaRPr>
        </a:p>
      </dsp:txBody>
      <dsp:txXfrm>
        <a:off x="0" y="3363275"/>
        <a:ext cx="2247090" cy="420101"/>
      </dsp:txXfrm>
    </dsp:sp>
    <dsp:sp modelId="{00DA6F28-B3A5-44A6-BA37-F80E92CE2A1B}">
      <dsp:nvSpPr>
        <dsp:cNvPr id="0" name=""/>
        <dsp:cNvSpPr/>
      </dsp:nvSpPr>
      <dsp:spPr>
        <a:xfrm>
          <a:off x="0" y="3783376"/>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BA3FA5-D85C-462D-9F9C-4AAEDBF2FAAD}">
      <dsp:nvSpPr>
        <dsp:cNvPr id="0" name=""/>
        <dsp:cNvSpPr/>
      </dsp:nvSpPr>
      <dsp:spPr>
        <a:xfrm>
          <a:off x="0" y="3783376"/>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VOLUNTEERING</a:t>
          </a:r>
          <a:endParaRPr lang="en-US" sz="1200" kern="1200" dirty="0">
            <a:latin typeface="Times New Roman" panose="02020603050405020304" pitchFamily="18" charset="0"/>
            <a:cs typeface="Times New Roman" panose="02020603050405020304" pitchFamily="18" charset="0"/>
          </a:endParaRPr>
        </a:p>
      </dsp:txBody>
      <dsp:txXfrm>
        <a:off x="0" y="3783376"/>
        <a:ext cx="2247090" cy="420101"/>
      </dsp:txXfrm>
    </dsp:sp>
    <dsp:sp modelId="{81658F51-3B19-48E1-92B7-F3228792F430}">
      <dsp:nvSpPr>
        <dsp:cNvPr id="0" name=""/>
        <dsp:cNvSpPr/>
      </dsp:nvSpPr>
      <dsp:spPr>
        <a:xfrm>
          <a:off x="0" y="4203478"/>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2BAF47-6166-444F-86CB-202ED7E8FF9D}">
      <dsp:nvSpPr>
        <dsp:cNvPr id="0" name=""/>
        <dsp:cNvSpPr/>
      </dsp:nvSpPr>
      <dsp:spPr>
        <a:xfrm>
          <a:off x="0" y="4203478"/>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EQUALITY</a:t>
          </a:r>
          <a:endParaRPr lang="en-US" sz="1200" kern="1200" dirty="0">
            <a:latin typeface="Times New Roman" panose="02020603050405020304" pitchFamily="18" charset="0"/>
            <a:cs typeface="Times New Roman" panose="02020603050405020304" pitchFamily="18" charset="0"/>
          </a:endParaRPr>
        </a:p>
      </dsp:txBody>
      <dsp:txXfrm>
        <a:off x="0" y="4203478"/>
        <a:ext cx="2247090" cy="420101"/>
      </dsp:txXfrm>
    </dsp:sp>
    <dsp:sp modelId="{ED0A6C34-F4A2-4CCC-9E81-B7D016B444BF}">
      <dsp:nvSpPr>
        <dsp:cNvPr id="0" name=""/>
        <dsp:cNvSpPr/>
      </dsp:nvSpPr>
      <dsp:spPr>
        <a:xfrm>
          <a:off x="0" y="4623579"/>
          <a:ext cx="224709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5380BD-634A-4459-BFF2-1829EF5F3DD5}">
      <dsp:nvSpPr>
        <dsp:cNvPr id="0" name=""/>
        <dsp:cNvSpPr/>
      </dsp:nvSpPr>
      <dsp:spPr>
        <a:xfrm>
          <a:off x="0" y="4623579"/>
          <a:ext cx="2247090" cy="42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CRISIS SUPPORT</a:t>
          </a:r>
          <a:endParaRPr lang="en-US" sz="1200" kern="1200" dirty="0">
            <a:latin typeface="Times New Roman" panose="02020603050405020304" pitchFamily="18" charset="0"/>
            <a:cs typeface="Times New Roman" panose="02020603050405020304" pitchFamily="18" charset="0"/>
          </a:endParaRPr>
        </a:p>
      </dsp:txBody>
      <dsp:txXfrm>
        <a:off x="0" y="4623579"/>
        <a:ext cx="2247090" cy="42010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smtClean="0"/>
              <a:t>5/4/2020</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634671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smtClean="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52754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smtClean="0"/>
              <a:t>5/4/2020</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8500069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01943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smtClean="0"/>
              <a:t>5/4/2020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25749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smtClean="0"/>
              <a:t>5/4/2020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62839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smtClean="0"/>
              <a:t>5/4/2020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53569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D0B8D63-E026-4E54-B301-C824E1BD14F3}" type="datetimeFigureOut">
              <a:rPr lang="en-US" smtClean="0"/>
              <a:t>5/4/2020</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1283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smtClean="0"/>
              <a:t>5/4/2020</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3476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smtClean="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41804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smtClean="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63725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smtClean="0"/>
              <a:t>5/4/2020</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67853973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onetherapybrighton.com/benefits-effective-counselling-psychotherapy/" TargetMode="External"/><Relationship Id="rId3" Type="http://schemas.openxmlformats.org/officeDocument/2006/relationships/hyperlink" Target="https://www.mind.org.uk/media/4205494/building-on-change_booklet_final_pdf_21march16.pdf" TargetMode="External"/><Relationship Id="rId7" Type="http://schemas.openxmlformats.org/officeDocument/2006/relationships/hyperlink" Target="https://www.neighbourly.com/project/5cecf801c7ac8914b8aa5497" TargetMode="External"/><Relationship Id="rId2" Type="http://schemas.openxmlformats.org/officeDocument/2006/relationships/hyperlink" Target="https://adaptastraining.com/creating-and-maintaining-culture-living-the-values-and-behaviours/" TargetMode="External"/><Relationship Id="rId1" Type="http://schemas.openxmlformats.org/officeDocument/2006/relationships/slideLayout" Target="../slideLayouts/slideLayout2.xml"/><Relationship Id="rId6" Type="http://schemas.openxmlformats.org/officeDocument/2006/relationships/hyperlink" Target="https://www.mind.org.uk/media/34846313/volunteering-faqs.pdf" TargetMode="External"/><Relationship Id="rId11" Type="http://schemas.openxmlformats.org/officeDocument/2006/relationships/hyperlink" Target="https://walsallccg.nhs.uk/the-mental-health-information-hub-and-mental-health-training-resource/" TargetMode="External"/><Relationship Id="rId5" Type="http://schemas.openxmlformats.org/officeDocument/2006/relationships/hyperlink" Target="https://www.mind.org.uk/about-us/celebrity-support/our-president/" TargetMode="External"/><Relationship Id="rId10" Type="http://schemas.openxmlformats.org/officeDocument/2006/relationships/hyperlink" Target="https://twitter.com/stephenfry/status/1256176351188602880" TargetMode="External"/><Relationship Id="rId4" Type="http://schemas.openxmlformats.org/officeDocument/2006/relationships/hyperlink" Target="https://www.mind.org.uk/information-support/" TargetMode="External"/><Relationship Id="rId9" Type="http://schemas.openxmlformats.org/officeDocument/2006/relationships/hyperlink" Target="http://www.swanseamind.org.uk/sess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63F366B-15A4-4C34-A8FB-1463187F4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F0CDF20-D900-4EA0-BBC1-75DD29E35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145BD72F-5873-414C-BAFE-3DB037286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8" name="Rectangle 17">
            <a:extLst>
              <a:ext uri="{FF2B5EF4-FFF2-40B4-BE49-F238E27FC236}">
                <a16:creationId xmlns:a16="http://schemas.microsoft.com/office/drawing/2014/main" id="{73336A80-D3E7-4B14-9422-4FCC01CD1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id="{9C09B750-AF4C-4ED6-BD57-8F5419B2A2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1" name="Straight Connector 20">
              <a:extLst>
                <a:ext uri="{FF2B5EF4-FFF2-40B4-BE49-F238E27FC236}">
                  <a16:creationId xmlns:a16="http://schemas.microsoft.com/office/drawing/2014/main" id="{405D7054-5C69-4968-8A58-0AE7AA624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DC8DEF-D249-4084-B3FF-AD663E222C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6221F23-9E38-4D0D-9EAA-D61A2863E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5" name="Rectangle 24">
            <a:extLst>
              <a:ext uri="{FF2B5EF4-FFF2-40B4-BE49-F238E27FC236}">
                <a16:creationId xmlns:a16="http://schemas.microsoft.com/office/drawing/2014/main" id="{FB794243-47CB-42A9-93FC-1D2797161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57344CA-934B-496B-9212-0F8D6B251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 y="-1"/>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155CF118-AE35-480F-8226-BBA56533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31" name="Rectangle 30">
            <a:extLst>
              <a:ext uri="{FF2B5EF4-FFF2-40B4-BE49-F238E27FC236}">
                <a16:creationId xmlns:a16="http://schemas.microsoft.com/office/drawing/2014/main" id="{58C1BCE1-FFBB-4798-BBF8-82D95422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883F492-F473-4EEF-B0CA-8635EB76410A}"/>
              </a:ext>
            </a:extLst>
          </p:cNvPr>
          <p:cNvSpPr>
            <a:spLocks noGrp="1"/>
          </p:cNvSpPr>
          <p:nvPr>
            <p:ph type="ctrTitle" idx="4294967295"/>
          </p:nvPr>
        </p:nvSpPr>
        <p:spPr>
          <a:xfrm>
            <a:off x="1243632" y="1559768"/>
            <a:ext cx="5068568" cy="3135379"/>
          </a:xfrm>
        </p:spPr>
        <p:txBody>
          <a:bodyPr vert="horz" lIns="91440" tIns="45720" rIns="91440" bIns="45720" rtlCol="0" anchor="ctr">
            <a:normAutofit/>
          </a:bodyPr>
          <a:lstStyle/>
          <a:p>
            <a:pPr algn="ctr">
              <a:lnSpc>
                <a:spcPct val="83000"/>
              </a:lnSpc>
            </a:pPr>
            <a:r>
              <a:rPr lang="en-US" sz="3800" cap="all" spc="-100" dirty="0">
                <a:latin typeface="Times New Roman" panose="02020603050405020304" pitchFamily="18" charset="0"/>
                <a:cs typeface="Times New Roman" panose="02020603050405020304" pitchFamily="18" charset="0"/>
              </a:rPr>
              <a:t>PROFESSIONAL RELATIONSHIPS</a:t>
            </a:r>
            <a:br>
              <a:rPr lang="en-US" sz="3800" cap="all" spc="-100" dirty="0">
                <a:latin typeface="Times New Roman" panose="02020603050405020304" pitchFamily="18" charset="0"/>
                <a:cs typeface="Times New Roman" panose="02020603050405020304" pitchFamily="18" charset="0"/>
              </a:rPr>
            </a:br>
            <a:br>
              <a:rPr lang="en-US" sz="3800" cap="all" spc="-100" dirty="0">
                <a:latin typeface="Times New Roman" panose="02020603050405020304" pitchFamily="18" charset="0"/>
                <a:cs typeface="Times New Roman" panose="02020603050405020304" pitchFamily="18" charset="0"/>
              </a:rPr>
            </a:br>
            <a:r>
              <a:rPr lang="en-US" sz="3800" cap="all" spc="-100" dirty="0">
                <a:latin typeface="Times New Roman" panose="02020603050405020304" pitchFamily="18" charset="0"/>
                <a:cs typeface="Times New Roman" panose="02020603050405020304" pitchFamily="18" charset="0"/>
              </a:rPr>
              <a:t>Carolyne Leigh Williams</a:t>
            </a:r>
            <a:br>
              <a:rPr lang="en-US" sz="3800" cap="all" spc="-100" dirty="0">
                <a:latin typeface="Times New Roman" panose="02020603050405020304" pitchFamily="18" charset="0"/>
                <a:cs typeface="Times New Roman" panose="02020603050405020304" pitchFamily="18" charset="0"/>
              </a:rPr>
            </a:br>
            <a:r>
              <a:rPr lang="en-US" sz="3800" cap="all" spc="-100" dirty="0">
                <a:latin typeface="Times New Roman" panose="02020603050405020304" pitchFamily="18" charset="0"/>
                <a:cs typeface="Times New Roman" panose="02020603050405020304" pitchFamily="18" charset="0"/>
              </a:rPr>
              <a:t>1704726</a:t>
            </a:r>
          </a:p>
        </p:txBody>
      </p:sp>
      <p:sp>
        <p:nvSpPr>
          <p:cNvPr id="33" name="Rectangle 32">
            <a:extLst>
              <a:ext uri="{FF2B5EF4-FFF2-40B4-BE49-F238E27FC236}">
                <a16:creationId xmlns:a16="http://schemas.microsoft.com/office/drawing/2014/main" id="{00519B0D-9E05-4894-BACA-E3BF263E1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7E5F7DD3-3222-41F0-86FE-7D4D5AC8F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8138AA9-9380-4899-92BB-6D76E5895C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3C50B7D-0388-4179-BEB3-9A67366E40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29666153-4849-4321-91EF-451270A61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055" y="0"/>
            <a:ext cx="4636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ove Letter">
            <a:extLst>
              <a:ext uri="{FF2B5EF4-FFF2-40B4-BE49-F238E27FC236}">
                <a16:creationId xmlns:a16="http://schemas.microsoft.com/office/drawing/2014/main" id="{89E4999D-2AC4-4E77-A1E4-C2E0EB836E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99519" y="1755316"/>
            <a:ext cx="3357629" cy="3357629"/>
          </a:xfrm>
          <a:prstGeom prst="rect">
            <a:avLst/>
          </a:prstGeom>
        </p:spPr>
      </p:pic>
    </p:spTree>
    <p:extLst>
      <p:ext uri="{BB962C8B-B14F-4D97-AF65-F5344CB8AC3E}">
        <p14:creationId xmlns:p14="http://schemas.microsoft.com/office/powerpoint/2010/main" val="3793604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E2C26-A6D3-4EBE-9CF5-689E576D8BA5}"/>
              </a:ext>
            </a:extLst>
          </p:cNvPr>
          <p:cNvSpPr>
            <a:spLocks noGrp="1"/>
          </p:cNvSpPr>
          <p:nvPr>
            <p:ph type="title"/>
          </p:nvPr>
        </p:nvSpPr>
        <p:spPr>
          <a:xfrm>
            <a:off x="6579450" y="727627"/>
            <a:ext cx="4957553" cy="1645920"/>
          </a:xfrm>
        </p:spPr>
        <p:txBody>
          <a:bodyPr vert="horz" lIns="91440" tIns="45720" rIns="91440" bIns="45720" rtlCol="0" anchor="ctr">
            <a:normAutofit/>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4A1C3D1-27FA-45DD-A4D9-ACA7169F1259}"/>
              </a:ext>
            </a:extLst>
          </p:cNvPr>
          <p:cNvSpPr>
            <a:spLocks noGrp="1"/>
          </p:cNvSpPr>
          <p:nvPr>
            <p:ph sz="half" idx="1"/>
          </p:nvPr>
        </p:nvSpPr>
        <p:spPr>
          <a:xfrm>
            <a:off x="6579450" y="2538919"/>
            <a:ext cx="4957554" cy="3496120"/>
          </a:xfrm>
        </p:spPr>
        <p:txBody>
          <a:bodyPr vert="horz" lIns="91440" tIns="45720" rIns="91440" bIns="45720" rtlCol="0">
            <a:normAutofit/>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There are many mental health charities in the UK today. Some examples are Young Minds, Mental Health Foundation and Together. I decided when looking for a placement that I wanted a variety of Mental health problems to work with. </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one that kept coming up for me was Swansea Mind. I had not really explored too much about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so this assignment has given m the opportunity to do that. </a:t>
            </a:r>
          </a:p>
          <a:p>
            <a:endParaRPr lang="en-US" dirty="0"/>
          </a:p>
        </p:txBody>
      </p:sp>
      <p:pic>
        <p:nvPicPr>
          <p:cNvPr id="3074" name="Picture 2" descr="Swansea Mind Abertawe - Information | Neighbourly">
            <a:extLst>
              <a:ext uri="{FF2B5EF4-FFF2-40B4-BE49-F238E27FC236}">
                <a16:creationId xmlns:a16="http://schemas.microsoft.com/office/drawing/2014/main" id="{2AD7D048-B160-4502-9233-28E995FAD4E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205256" y="2113751"/>
            <a:ext cx="4414438" cy="2648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14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A84E6-2F3F-49A9-9103-CBE70336C6DF}"/>
              </a:ext>
            </a:extLst>
          </p:cNvPr>
          <p:cNvSpPr>
            <a:spLocks noGrp="1"/>
          </p:cNvSpPr>
          <p:nvPr>
            <p:ph type="title"/>
          </p:nvPr>
        </p:nvSpPr>
        <p:spPr>
          <a:xfrm>
            <a:off x="9387189" y="612843"/>
            <a:ext cx="2247091" cy="1499738"/>
          </a:xfrm>
        </p:spPr>
        <p:txBody>
          <a:bodyPr anchor="b">
            <a:normAutofit/>
          </a:bodyPr>
          <a:lstStyle/>
          <a:p>
            <a:r>
              <a:rPr lang="en-GB" sz="2800">
                <a:solidFill>
                  <a:srgbClr val="FFFFFF"/>
                </a:solidFill>
              </a:rPr>
              <a:t> </a:t>
            </a:r>
          </a:p>
        </p:txBody>
      </p:sp>
      <p:graphicFrame>
        <p:nvGraphicFramePr>
          <p:cNvPr id="5" name="Content Placeholder 2">
            <a:extLst>
              <a:ext uri="{FF2B5EF4-FFF2-40B4-BE49-F238E27FC236}">
                <a16:creationId xmlns:a16="http://schemas.microsoft.com/office/drawing/2014/main" id="{158773BA-C1DC-4281-B9F3-31CD72B8081B}"/>
              </a:ext>
            </a:extLst>
          </p:cNvPr>
          <p:cNvGraphicFramePr>
            <a:graphicFrameLocks noGrp="1"/>
          </p:cNvGraphicFramePr>
          <p:nvPr>
            <p:ph idx="1"/>
            <p:extLst>
              <p:ext uri="{D42A27DB-BD31-4B8C-83A1-F6EECF244321}">
                <p14:modId xmlns:p14="http://schemas.microsoft.com/office/powerpoint/2010/main" val="4219261585"/>
              </p:ext>
            </p:extLst>
          </p:nvPr>
        </p:nvGraphicFramePr>
        <p:xfrm>
          <a:off x="9387190" y="1199012"/>
          <a:ext cx="2247090" cy="5046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World Mental Health Day - CarersMatterNorfolk">
            <a:extLst>
              <a:ext uri="{FF2B5EF4-FFF2-40B4-BE49-F238E27FC236}">
                <a16:creationId xmlns:a16="http://schemas.microsoft.com/office/drawing/2014/main" id="{BB759832-0259-47CA-A57D-6A90CE2B512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59573" y="899170"/>
            <a:ext cx="7561991" cy="5059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538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0000"/>
                <a:shade val="100000"/>
                <a:satMod val="300000"/>
              </a:schemeClr>
            </a:gs>
            <a:gs pos="100000">
              <a:schemeClr val="bg2">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0"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04429D6-AFD5-407C-BA03-852396A3AEF7}"/>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HISTORY OF MIND</a:t>
            </a:r>
          </a:p>
        </p:txBody>
      </p:sp>
      <p:sp>
        <p:nvSpPr>
          <p:cNvPr id="3" name="Content Placeholder 2">
            <a:extLst>
              <a:ext uri="{FF2B5EF4-FFF2-40B4-BE49-F238E27FC236}">
                <a16:creationId xmlns:a16="http://schemas.microsoft.com/office/drawing/2014/main" id="{3BB47A59-962A-489E-880C-B442F55B62F0}"/>
              </a:ext>
            </a:extLst>
          </p:cNvPr>
          <p:cNvSpPr>
            <a:spLocks noGrp="1"/>
          </p:cNvSpPr>
          <p:nvPr>
            <p:ph idx="1"/>
          </p:nvPr>
        </p:nvSpPr>
        <p:spPr>
          <a:xfrm>
            <a:off x="1440519" y="1420706"/>
            <a:ext cx="5514758" cy="4016587"/>
          </a:xfrm>
        </p:spPr>
        <p:txBody>
          <a:bodyPr anchor="ctr">
            <a:normAutofit/>
          </a:bodyPr>
          <a:lstStyle/>
          <a:p>
            <a:pPr marL="0" indent="0">
              <a:buNone/>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Mind was established in 1946 as the National Association for Mental Health by the merging of three health organisations who worked in the mental health sector. The merger had to wait to be completed until the end of the Second World War but started working together during the war. The government asked them if they could work with the military personnel who were discharged from service on psychiatric grounds. The service was later extended to civilians and this was the beginning of community mental health care. This coincided with the development of the National Health Service and the welfare state. </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1456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0000"/>
                <a:shade val="100000"/>
                <a:satMod val="300000"/>
              </a:schemeClr>
            </a:gs>
            <a:gs pos="100000">
              <a:schemeClr val="bg2">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8" name="Rectangle 17">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5" name="Title 4">
            <a:extLst>
              <a:ext uri="{FF2B5EF4-FFF2-40B4-BE49-F238E27FC236}">
                <a16:creationId xmlns:a16="http://schemas.microsoft.com/office/drawing/2014/main" id="{17514980-0663-40FD-A48F-48E52F0C0E47}"/>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SOME OF MINDs INITIAL AIMS IN 1946</a:t>
            </a:r>
            <a:br>
              <a:rPr lang="en-GB" sz="3600" dirty="0"/>
            </a:br>
            <a:endParaRPr lang="en-GB" sz="3600" dirty="0"/>
          </a:p>
        </p:txBody>
      </p:sp>
      <p:sp>
        <p:nvSpPr>
          <p:cNvPr id="7" name="Content Placeholder 6">
            <a:extLst>
              <a:ext uri="{FF2B5EF4-FFF2-40B4-BE49-F238E27FC236}">
                <a16:creationId xmlns:a16="http://schemas.microsoft.com/office/drawing/2014/main" id="{B6C86CAD-A375-4F84-A2AF-F9865EAC1402}"/>
              </a:ext>
            </a:extLst>
          </p:cNvPr>
          <p:cNvSpPr>
            <a:spLocks noGrp="1"/>
          </p:cNvSpPr>
          <p:nvPr>
            <p:ph idx="1"/>
          </p:nvPr>
        </p:nvSpPr>
        <p:spPr>
          <a:xfrm>
            <a:off x="1440519" y="1216242"/>
            <a:ext cx="5514758" cy="4221052"/>
          </a:xfrm>
        </p:spPr>
        <p:txBody>
          <a:bodyPr anchor="ctr">
            <a:normAutofit/>
          </a:bodyPr>
          <a:lstStyle/>
          <a:p>
            <a:pPr lvl="0">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Promote a wide understanding in the community about mental health.</a:t>
            </a:r>
          </a:p>
          <a:p>
            <a:pPr lvl="0">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Spread knowledge on how to maintain mental health.</a:t>
            </a:r>
          </a:p>
          <a:p>
            <a:pPr lvl="0">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Provide courses, conferences, lectures for the general public and professional workers.</a:t>
            </a:r>
          </a:p>
          <a:p>
            <a:pPr lvl="0">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Set up training facilities for people working in the mental health field.</a:t>
            </a:r>
          </a:p>
          <a:p>
            <a:pPr lvl="0">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Advisory service to schools and homes for adults and children with nervous disorders and mental defects which presenting with behavioural difficulties. </a:t>
            </a:r>
          </a:p>
          <a:p>
            <a:pPr lvl="0">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Provide and promote community care for handicapped people including epilepsy or any subnormal defect. </a:t>
            </a:r>
          </a:p>
          <a:p>
            <a:endParaRPr lang="en-GB" dirty="0">
              <a:solidFill>
                <a:schemeClr val="tx1">
                  <a:lumMod val="75000"/>
                  <a:lumOff val="25000"/>
                </a:schemeClr>
              </a:solidFill>
            </a:endParaRPr>
          </a:p>
        </p:txBody>
      </p:sp>
      <p:cxnSp>
        <p:nvCxnSpPr>
          <p:cNvPr id="20" name="Straight Connector 19">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8918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741F0F2-9330-4C12-9590-3F8F3CC56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4800146-0979-49C4-AD6C-F80BF29A8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7" name="Rectangle 76">
            <a:extLst>
              <a:ext uri="{FF2B5EF4-FFF2-40B4-BE49-F238E27FC236}">
                <a16:creationId xmlns:a16="http://schemas.microsoft.com/office/drawing/2014/main" id="{1475ED1D-357D-4E0F-AFED-7A1C50229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9" name="Rectangle 78">
            <a:extLst>
              <a:ext uri="{FF2B5EF4-FFF2-40B4-BE49-F238E27FC236}">
                <a16:creationId xmlns:a16="http://schemas.microsoft.com/office/drawing/2014/main" id="{C391A9E4-6B99-4541-9970-1360994D9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1" name="Group 80">
            <a:extLst>
              <a:ext uri="{FF2B5EF4-FFF2-40B4-BE49-F238E27FC236}">
                <a16:creationId xmlns:a16="http://schemas.microsoft.com/office/drawing/2014/main" id="{D4DD42AA-0A69-449A-AEA1-341FF0A698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82" name="Straight Connector 81">
              <a:extLst>
                <a:ext uri="{FF2B5EF4-FFF2-40B4-BE49-F238E27FC236}">
                  <a16:creationId xmlns:a16="http://schemas.microsoft.com/office/drawing/2014/main" id="{91A149A7-F3C7-40FE-BD5C-4C1957DDAE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89467C8-013A-4B08-81C2-BFF17FC3DC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DAF5A43-DFF3-464D-BD1C-13184F5C3F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86" name="Rectangle 85">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054EE090-2595-49CC-AD3A-F0131FF24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0" name="Rectangle 89">
            <a:extLst>
              <a:ext uri="{FF2B5EF4-FFF2-40B4-BE49-F238E27FC236}">
                <a16:creationId xmlns:a16="http://schemas.microsoft.com/office/drawing/2014/main" id="{DD4224F0-9A4A-420C-82F8-2B67484DB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75873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94" name="Rectangle 93">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tx1">
                <a:lumMod val="75000"/>
                <a:lumOff val="25000"/>
              </a:schemeClr>
            </a:solidFill>
            <a:prstDash val="solid"/>
            <a:miter lim="800000"/>
          </a:ln>
          <a:effectLst/>
        </p:spPr>
      </p:sp>
      <p:sp>
        <p:nvSpPr>
          <p:cNvPr id="13" name="Title 12">
            <a:extLst>
              <a:ext uri="{FF2B5EF4-FFF2-40B4-BE49-F238E27FC236}">
                <a16:creationId xmlns:a16="http://schemas.microsoft.com/office/drawing/2014/main" id="{DFDA30D5-20B4-4B6A-91CC-E4FCDF9E2090}"/>
              </a:ext>
            </a:extLst>
          </p:cNvPr>
          <p:cNvSpPr>
            <a:spLocks noGrp="1"/>
          </p:cNvSpPr>
          <p:nvPr>
            <p:ph type="title"/>
          </p:nvPr>
        </p:nvSpPr>
        <p:spPr>
          <a:xfrm>
            <a:off x="7957225" y="1559768"/>
            <a:ext cx="2978281" cy="3135379"/>
          </a:xfrm>
        </p:spPr>
        <p:txBody>
          <a:bodyPr vert="horz" lIns="91440" tIns="45720" rIns="91440" bIns="45720" rtlCol="0" anchor="ctr">
            <a:normAutofit/>
          </a:bodyPr>
          <a:lstStyle/>
          <a:p>
            <a:pPr algn="ctr">
              <a:lnSpc>
                <a:spcPct val="83000"/>
              </a:lnSpc>
            </a:pPr>
            <a:r>
              <a:rPr lang="en-US" sz="2600" b="0" kern="1200" cap="all" spc="-100" baseline="0" dirty="0">
                <a:solidFill>
                  <a:schemeClr val="tx1">
                    <a:lumMod val="85000"/>
                    <a:lumOff val="15000"/>
                  </a:schemeClr>
                </a:solidFill>
                <a:effectLst/>
                <a:latin typeface="Times New Roman" panose="02020603050405020304" pitchFamily="18" charset="0"/>
                <a:cs typeface="Times New Roman" panose="02020603050405020304" pitchFamily="18" charset="0"/>
              </a:rPr>
              <a:t>Stephen Fry became Mind's President in September 2011, taking over from Lord Melvyn Bragg. </a:t>
            </a:r>
            <a:br>
              <a:rPr lang="en-US" sz="2600" b="0" kern="1200" cap="all" spc="-100" baseline="0" dirty="0">
                <a:solidFill>
                  <a:schemeClr val="tx1">
                    <a:lumMod val="85000"/>
                    <a:lumOff val="15000"/>
                  </a:schemeClr>
                </a:solidFill>
                <a:effectLst/>
                <a:latin typeface="+mj-lt"/>
                <a:ea typeface="+mn-ea"/>
                <a:cs typeface="+mn-cs"/>
              </a:rPr>
            </a:br>
            <a:endParaRPr lang="en-US" sz="2600" b="0" kern="1200" cap="all" spc="-100" baseline="0" dirty="0">
              <a:solidFill>
                <a:schemeClr val="tx1">
                  <a:lumMod val="85000"/>
                  <a:lumOff val="15000"/>
                </a:schemeClr>
              </a:solidFill>
              <a:effectLst/>
              <a:latin typeface="+mj-lt"/>
              <a:ea typeface="+mn-ea"/>
              <a:cs typeface="+mn-cs"/>
            </a:endParaRPr>
          </a:p>
        </p:txBody>
      </p:sp>
      <p:pic>
        <p:nvPicPr>
          <p:cNvPr id="6148" name="Picture 4" descr="Stephen Fry on Twitter: &quot;Baked a chocolate cake for my husband's ...">
            <a:extLst>
              <a:ext uri="{FF2B5EF4-FFF2-40B4-BE49-F238E27FC236}">
                <a16:creationId xmlns:a16="http://schemas.microsoft.com/office/drawing/2014/main" id="{8D92C34E-4DC5-4B1E-8061-CF8C8F34FADA}"/>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1016" r="1016" b="1"/>
          <a:stretch/>
        </p:blipFill>
        <p:spPr bwMode="auto">
          <a:xfrm>
            <a:off x="643192" y="645106"/>
            <a:ext cx="5451627" cy="5564663"/>
          </a:xfrm>
          <a:prstGeom prst="rect">
            <a:avLst/>
          </a:prstGeom>
          <a:noFill/>
          <a:extLst>
            <a:ext uri="{909E8E84-426E-40DD-AFC4-6F175D3DCCD1}">
              <a14:hiddenFill xmlns:a14="http://schemas.microsoft.com/office/drawing/2010/main">
                <a:solidFill>
                  <a:srgbClr val="FFFFFF"/>
                </a:solidFill>
              </a14:hiddenFill>
            </a:ext>
          </a:extLst>
        </p:spPr>
      </p:pic>
      <p:sp>
        <p:nvSpPr>
          <p:cNvPr id="96" name="Rectangle 95">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8" name="Straight Connector 97">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3560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0000"/>
                <a:shade val="100000"/>
                <a:satMod val="300000"/>
              </a:schemeClr>
            </a:gs>
            <a:gs pos="100000">
              <a:schemeClr val="bg2">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519951-B628-444E-B442-3D7CE22BFD4C}"/>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MIND TODAY</a:t>
            </a:r>
          </a:p>
        </p:txBody>
      </p:sp>
      <p:sp>
        <p:nvSpPr>
          <p:cNvPr id="6" name="Content Placeholder 5">
            <a:extLst>
              <a:ext uri="{FF2B5EF4-FFF2-40B4-BE49-F238E27FC236}">
                <a16:creationId xmlns:a16="http://schemas.microsoft.com/office/drawing/2014/main" id="{1F097292-1E77-466B-A2DF-912ED314BA99}"/>
              </a:ext>
            </a:extLst>
          </p:cNvPr>
          <p:cNvSpPr>
            <a:spLocks noGrp="1"/>
          </p:cNvSpPr>
          <p:nvPr>
            <p:ph idx="1"/>
          </p:nvPr>
        </p:nvSpPr>
        <p:spPr>
          <a:xfrm>
            <a:off x="1440519" y="1242874"/>
            <a:ext cx="5514758" cy="4194419"/>
          </a:xfrm>
        </p:spPr>
        <p:txBody>
          <a:bodyPr anchor="ctr">
            <a:normAutofit/>
          </a:bodyPr>
          <a:lstStyle/>
          <a:p>
            <a:pPr>
              <a:lnSpc>
                <a:spcPct val="90000"/>
              </a:lnSpc>
              <a:buFont typeface="Arial" panose="020B0604020202020204" pitchFamily="34" charset="0"/>
              <a:buChar char="•"/>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MIND offers support and advice to anyone who is experiencing mental health problems. Every year 1 in 4 of us will experience a mental health problem, but 100s and 1000s of people are still struggling. Mind believes no one should have to face a mental health problem alone. There are now 125 Mind locations across England and Wales that offer care and specialist support based on an individual’s needs. </a:t>
            </a:r>
          </a:p>
          <a:p>
            <a:pPr>
              <a:lnSpc>
                <a:spcPct val="90000"/>
              </a:lnSpc>
              <a:buFont typeface="Arial" panose="020B0604020202020204" pitchFamily="34" charset="0"/>
              <a:buChar char="•"/>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MIND states that ‘</a:t>
            </a:r>
            <a:r>
              <a:rPr lang="en-GB" sz="1700" b="1" dirty="0">
                <a:solidFill>
                  <a:schemeClr val="tx1">
                    <a:lumMod val="75000"/>
                    <a:lumOff val="25000"/>
                  </a:schemeClr>
                </a:solidFill>
                <a:latin typeface="Times New Roman" panose="02020603050405020304" pitchFamily="18" charset="0"/>
                <a:cs typeface="Times New Roman" panose="02020603050405020304" pitchFamily="18" charset="0"/>
              </a:rPr>
              <a:t>They will not give up’</a:t>
            </a: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 until everybody who is experiencing any mental health problems gets the respect and support, they need. Everybody that accesses support or advice through Mind will be treated positively, fairly, and respectfully. Mind continuously campaigns on an array of subjects that could affect anyone of us at any time which includes legislation, health services, legal rights, and employment. </a:t>
            </a:r>
          </a:p>
          <a:p>
            <a:pPr>
              <a:lnSpc>
                <a:spcPct val="90000"/>
              </a:lnSpc>
            </a:pPr>
            <a:endParaRPr lang="en-GB" sz="1700" dirty="0">
              <a:solidFill>
                <a:schemeClr val="tx1">
                  <a:lumMod val="75000"/>
                  <a:lumOff val="25000"/>
                </a:schemeClr>
              </a:solidFill>
            </a:endParaRPr>
          </a:p>
        </p:txBody>
      </p:sp>
    </p:spTree>
    <p:extLst>
      <p:ext uri="{BB962C8B-B14F-4D97-AF65-F5344CB8AC3E}">
        <p14:creationId xmlns:p14="http://schemas.microsoft.com/office/powerpoint/2010/main" val="259099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0000"/>
                <a:shade val="100000"/>
                <a:satMod val="300000"/>
              </a:schemeClr>
            </a:gs>
            <a:gs pos="100000">
              <a:schemeClr val="bg2">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23CCD-FD23-4D38-BA6C-2E9F8EC8C423}"/>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MINDS AIMS 2020</a:t>
            </a:r>
          </a:p>
        </p:txBody>
      </p:sp>
      <p:sp>
        <p:nvSpPr>
          <p:cNvPr id="3" name="Content Placeholder 2">
            <a:extLst>
              <a:ext uri="{FF2B5EF4-FFF2-40B4-BE49-F238E27FC236}">
                <a16:creationId xmlns:a16="http://schemas.microsoft.com/office/drawing/2014/main" id="{1AF9DB5D-F16E-40D4-801A-7A898E4E1474}"/>
              </a:ext>
            </a:extLst>
          </p:cNvPr>
          <p:cNvSpPr>
            <a:spLocks noGrp="1"/>
          </p:cNvSpPr>
          <p:nvPr>
            <p:ph idx="1"/>
          </p:nvPr>
        </p:nvSpPr>
        <p:spPr>
          <a:xfrm>
            <a:off x="1440519" y="1420706"/>
            <a:ext cx="5514758" cy="4016587"/>
          </a:xfrm>
        </p:spPr>
        <p:txBody>
          <a:bodyPr anchor="ctr">
            <a:normAutofit/>
          </a:bodyPr>
          <a:lstStyle/>
          <a:p>
            <a:pPr marL="0" indent="0">
              <a:lnSpc>
                <a:spcPct val="90000"/>
              </a:lnSpc>
              <a:buNone/>
            </a:pPr>
            <a:r>
              <a:rPr lang="en-GB" b="1" dirty="0">
                <a:solidFill>
                  <a:schemeClr val="tx1">
                    <a:lumMod val="75000"/>
                    <a:lumOff val="25000"/>
                  </a:schemeClr>
                </a:solidFill>
                <a:latin typeface="Times New Roman" panose="02020603050405020304" pitchFamily="18" charset="0"/>
                <a:cs typeface="Times New Roman" panose="02020603050405020304" pitchFamily="18" charset="0"/>
              </a:rPr>
              <a:t>We aim to: -</a:t>
            </a:r>
          </a:p>
          <a:p>
            <a:pPr marL="0" indent="0">
              <a:lnSpc>
                <a:spcPct val="90000"/>
              </a:lnSpc>
              <a:buNone/>
            </a:pPr>
            <a:endParaRPr lang="en-GB" dirty="0">
              <a:solidFill>
                <a:schemeClr val="tx1">
                  <a:lumMod val="75000"/>
                  <a:lumOff val="25000"/>
                </a:schemeClr>
              </a:solidFill>
              <a:latin typeface="Times New Roman" panose="02020603050405020304" pitchFamily="18" charset="0"/>
              <a:cs typeface="Times New Roman" panose="02020603050405020304" pitchFamily="18" charset="0"/>
            </a:endParaRPr>
          </a:p>
          <a:p>
            <a:pPr marL="0" indent="0">
              <a:lnSpc>
                <a:spcPct val="90000"/>
              </a:lnSpc>
              <a:buNone/>
            </a:pPr>
            <a:endParaRPr lang="en-GB" dirty="0">
              <a:solidFill>
                <a:schemeClr val="tx1">
                  <a:lumMod val="75000"/>
                  <a:lumOff val="25000"/>
                </a:schemeClr>
              </a:solidFill>
              <a:latin typeface="Times New Roman" panose="02020603050405020304" pitchFamily="18" charset="0"/>
              <a:cs typeface="Times New Roman" panose="02020603050405020304" pitchFamily="18" charset="0"/>
            </a:endParaRPr>
          </a:p>
          <a:p>
            <a:pPr lvl="0">
              <a:lnSpc>
                <a:spcPct val="90000"/>
              </a:lnSpc>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Work towards a mental health service that is based on the wishes, needs and rights of people who use the service.</a:t>
            </a:r>
          </a:p>
          <a:p>
            <a:pPr lvl="0">
              <a:lnSpc>
                <a:spcPct val="90000"/>
              </a:lnSpc>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Support and empower people with mental health problems.</a:t>
            </a:r>
          </a:p>
          <a:p>
            <a:pPr lvl="0">
              <a:lnSpc>
                <a:spcPct val="90000"/>
              </a:lnSpc>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Assist in enhancing "good practice" in mental health facilities.</a:t>
            </a:r>
          </a:p>
          <a:p>
            <a:pPr lvl="0">
              <a:lnSpc>
                <a:spcPct val="90000"/>
              </a:lnSpc>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Provide information and services for people with Mental Health problems.</a:t>
            </a:r>
          </a:p>
          <a:p>
            <a:pPr>
              <a:lnSpc>
                <a:spcPct val="90000"/>
              </a:lnSpc>
            </a:pPr>
            <a:endParaRPr lang="en-GB" dirty="0">
              <a:solidFill>
                <a:schemeClr val="tx1">
                  <a:lumMod val="75000"/>
                  <a:lumOff val="25000"/>
                </a:schemeClr>
              </a:solidFill>
            </a:endParaRPr>
          </a:p>
        </p:txBody>
      </p:sp>
    </p:spTree>
    <p:extLst>
      <p:ext uri="{BB962C8B-B14F-4D97-AF65-F5344CB8AC3E}">
        <p14:creationId xmlns:p14="http://schemas.microsoft.com/office/powerpoint/2010/main" val="277874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18FD4-858D-4CA9-B3D9-845D026AA24C}"/>
              </a:ext>
            </a:extLst>
          </p:cNvPr>
          <p:cNvSpPr>
            <a:spLocks noGrp="1"/>
          </p:cNvSpPr>
          <p:nvPr>
            <p:ph type="title"/>
          </p:nvPr>
        </p:nvSpPr>
        <p:spPr/>
        <p:txBody>
          <a:bodyPr>
            <a:normAutofit fontScale="90000"/>
          </a:bodyPr>
          <a:lstStyle/>
          <a:p>
            <a:pPr algn="ctr"/>
            <a:br>
              <a:rPr lang="en-GB" b="1" dirty="0"/>
            </a:br>
            <a:r>
              <a:rPr lang="en-GB" b="1" dirty="0">
                <a:latin typeface="Times New Roman" panose="02020603050405020304" pitchFamily="18" charset="0"/>
                <a:cs typeface="Times New Roman" panose="02020603050405020304" pitchFamily="18" charset="0"/>
              </a:rPr>
              <a:t>CAMPAIGNS</a:t>
            </a:r>
            <a:br>
              <a:rPr lang="en-GB" dirty="0"/>
            </a:br>
            <a:endParaRPr lang="en-GB" dirty="0"/>
          </a:p>
        </p:txBody>
      </p:sp>
      <p:sp>
        <p:nvSpPr>
          <p:cNvPr id="3" name="Content Placeholder 2">
            <a:extLst>
              <a:ext uri="{FF2B5EF4-FFF2-40B4-BE49-F238E27FC236}">
                <a16:creationId xmlns:a16="http://schemas.microsoft.com/office/drawing/2014/main" id="{4F8DEC63-F2C2-492A-81EE-1D4037D47D81}"/>
              </a:ext>
            </a:extLst>
          </p:cNvPr>
          <p:cNvSpPr>
            <a:spLocks noGrp="1"/>
          </p:cNvSpPr>
          <p:nvPr>
            <p:ph sz="half" idx="1"/>
          </p:nvPr>
        </p:nvSpPr>
        <p:spPr/>
        <p:txBody>
          <a:bodyPr/>
          <a:lstStyle/>
          <a:p>
            <a:pPr marL="0" indent="0">
              <a:buNone/>
            </a:pPr>
            <a:r>
              <a:rPr lang="en-GB" sz="2400" b="1" dirty="0">
                <a:latin typeface="Times New Roman" panose="02020603050405020304" pitchFamily="18" charset="0"/>
                <a:cs typeface="Times New Roman" panose="02020603050405020304" pitchFamily="18" charset="0"/>
              </a:rPr>
              <a:t>From 1971 to 1973 MIND held their initial campaign. </a:t>
            </a:r>
          </a:p>
          <a:p>
            <a:pPr marL="0" indent="0">
              <a:buNone/>
            </a:pPr>
            <a:r>
              <a:rPr lang="en-GB" sz="2400" b="1" dirty="0">
                <a:latin typeface="Times New Roman" panose="02020603050405020304" pitchFamily="18" charset="0"/>
                <a:cs typeface="Times New Roman" panose="02020603050405020304" pitchFamily="18" charset="0"/>
              </a:rPr>
              <a:t>Since then there have been many more. Some of them are: </a:t>
            </a:r>
            <a:r>
              <a:rPr lang="en-GB" sz="2400" b="1" dirty="0"/>
              <a:t>- </a:t>
            </a:r>
          </a:p>
          <a:p>
            <a:endParaRPr lang="en-GB" dirty="0"/>
          </a:p>
        </p:txBody>
      </p:sp>
      <p:sp>
        <p:nvSpPr>
          <p:cNvPr id="4" name="Content Placeholder 3">
            <a:extLst>
              <a:ext uri="{FF2B5EF4-FFF2-40B4-BE49-F238E27FC236}">
                <a16:creationId xmlns:a16="http://schemas.microsoft.com/office/drawing/2014/main" id="{332A5F8B-F4B2-419C-AB47-8E1664AD393C}"/>
              </a:ext>
            </a:extLst>
          </p:cNvPr>
          <p:cNvSpPr>
            <a:spLocks noGrp="1"/>
          </p:cNvSpPr>
          <p:nvPr>
            <p:ph sz="half" idx="2"/>
          </p:nvPr>
        </p:nvSpPr>
        <p:spPr/>
        <p:txBody>
          <a:bodyPr/>
          <a:lstStyle/>
          <a:p>
            <a:pPr lvl="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1976</a:t>
            </a:r>
            <a:r>
              <a:rPr lang="en-GB" dirty="0">
                <a:latin typeface="Times New Roman" panose="02020603050405020304" pitchFamily="18" charset="0"/>
                <a:cs typeface="Times New Roman" panose="02020603050405020304" pitchFamily="18" charset="0"/>
              </a:rPr>
              <a:t> Home from Hospital – highlighting the housing problems faced by people with mental health problems</a:t>
            </a:r>
          </a:p>
          <a:p>
            <a:pPr marL="0" indent="0">
              <a:buNone/>
            </a:pPr>
            <a:r>
              <a:rPr lang="en-GB" dirty="0">
                <a:latin typeface="Times New Roman" panose="02020603050405020304" pitchFamily="18" charset="0"/>
                <a:cs typeface="Times New Roman" panose="02020603050405020304" pitchFamily="18" charset="0"/>
              </a:rPr>
              <a:t> </a:t>
            </a:r>
          </a:p>
          <a:p>
            <a:pPr lvl="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1977 </a:t>
            </a:r>
            <a:r>
              <a:rPr lang="en-GB" dirty="0">
                <a:latin typeface="Times New Roman" panose="02020603050405020304" pitchFamily="18" charset="0"/>
                <a:cs typeface="Times New Roman" panose="02020603050405020304" pitchFamily="18" charset="0"/>
              </a:rPr>
              <a:t>Rehabilitation – demanding more and better services, and employment   opportunities</a:t>
            </a:r>
          </a:p>
          <a:p>
            <a:pPr marL="0" indent="0">
              <a:buNone/>
            </a:pPr>
            <a:r>
              <a:rPr lang="en-GB" dirty="0">
                <a:latin typeface="Times New Roman" panose="02020603050405020304" pitchFamily="18" charset="0"/>
                <a:cs typeface="Times New Roman" panose="02020603050405020304" pitchFamily="18" charset="0"/>
              </a:rPr>
              <a:t> </a:t>
            </a:r>
          </a:p>
          <a:p>
            <a:pPr lvl="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1979 </a:t>
            </a:r>
            <a:r>
              <a:rPr lang="en-GB" dirty="0">
                <a:latin typeface="Times New Roman" panose="02020603050405020304" pitchFamily="18" charset="0"/>
                <a:cs typeface="Times New Roman" panose="02020603050405020304" pitchFamily="18" charset="0"/>
              </a:rPr>
              <a:t>Alert! – highlighting the needs of elderly people who are mentally infirm</a:t>
            </a:r>
          </a:p>
          <a:p>
            <a:pPr marL="0" indent="0">
              <a:buNone/>
            </a:pPr>
            <a:r>
              <a:rPr lang="en-GB" dirty="0"/>
              <a:t> </a:t>
            </a:r>
          </a:p>
          <a:p>
            <a:endParaRPr lang="en-GB" dirty="0"/>
          </a:p>
        </p:txBody>
      </p:sp>
    </p:spTree>
    <p:extLst>
      <p:ext uri="{BB962C8B-B14F-4D97-AF65-F5344CB8AC3E}">
        <p14:creationId xmlns:p14="http://schemas.microsoft.com/office/powerpoint/2010/main" val="2260738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0000"/>
                <a:shade val="100000"/>
                <a:satMod val="300000"/>
              </a:schemeClr>
            </a:gs>
            <a:gs pos="100000">
              <a:schemeClr val="bg2">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21AEE-48D2-4E04-9EE7-260344FA0E69}"/>
              </a:ext>
            </a:extLst>
          </p:cNvPr>
          <p:cNvSpPr>
            <a:spLocks noGrp="1"/>
          </p:cNvSpPr>
          <p:nvPr>
            <p:ph type="title"/>
          </p:nvPr>
        </p:nvSpPr>
        <p:spPr>
          <a:xfrm>
            <a:off x="7532835" y="1420706"/>
            <a:ext cx="3466540" cy="4016587"/>
          </a:xfrm>
        </p:spPr>
        <p:txBody>
          <a:bodyPr>
            <a:normAutofit/>
          </a:bodyPr>
          <a:lstStyle/>
          <a:p>
            <a:r>
              <a:rPr lang="en-GB" sz="3600" b="1" dirty="0">
                <a:latin typeface="Times New Roman" panose="02020603050405020304" pitchFamily="18" charset="0"/>
                <a:cs typeface="Times New Roman" panose="02020603050405020304" pitchFamily="18" charset="0"/>
              </a:rPr>
              <a:t>2012 STRATEGY</a:t>
            </a:r>
            <a:br>
              <a:rPr lang="en-GB" sz="3600" dirty="0"/>
            </a:br>
            <a:endParaRPr lang="en-GB" sz="3600" dirty="0"/>
          </a:p>
        </p:txBody>
      </p:sp>
      <p:sp>
        <p:nvSpPr>
          <p:cNvPr id="3" name="Content Placeholder 2">
            <a:extLst>
              <a:ext uri="{FF2B5EF4-FFF2-40B4-BE49-F238E27FC236}">
                <a16:creationId xmlns:a16="http://schemas.microsoft.com/office/drawing/2014/main" id="{63381C02-88AD-4186-AB94-992197604B3C}"/>
              </a:ext>
            </a:extLst>
          </p:cNvPr>
          <p:cNvSpPr>
            <a:spLocks noGrp="1"/>
          </p:cNvSpPr>
          <p:nvPr>
            <p:ph idx="1"/>
          </p:nvPr>
        </p:nvSpPr>
        <p:spPr>
          <a:xfrm>
            <a:off x="1440519" y="1420706"/>
            <a:ext cx="5514758" cy="4016587"/>
          </a:xfrm>
        </p:spPr>
        <p:txBody>
          <a:bodyPr anchor="ctr">
            <a:normAutofit/>
          </a:bodyPr>
          <a:lstStyle/>
          <a:p>
            <a:pPr marL="0" indent="0">
              <a:buNone/>
            </a:pPr>
            <a:r>
              <a:rPr lang="en-GB" b="1" dirty="0">
                <a:solidFill>
                  <a:schemeClr val="tx1">
                    <a:lumMod val="75000"/>
                    <a:lumOff val="25000"/>
                  </a:schemeClr>
                </a:solidFill>
                <a:latin typeface="Times New Roman" panose="02020603050405020304" pitchFamily="18" charset="0"/>
                <a:cs typeface="Times New Roman" panose="02020603050405020304" pitchFamily="18" charset="0"/>
              </a:rPr>
              <a:t>There were significant changes in mental health from 2012 – 2016 with the ‘Unstoppable Together’ strategy plan. Some of the changes were: -</a:t>
            </a:r>
            <a:endParaRPr lang="en-GB" dirty="0">
              <a:solidFill>
                <a:schemeClr val="tx1">
                  <a:lumMod val="75000"/>
                  <a:lumOff val="25000"/>
                </a:schemeClr>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Opinions concerning mental health are shifting</a:t>
            </a:r>
          </a:p>
          <a:p>
            <a:pPr>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Stigma is plummeting whilst awareness, attitudes and understanding are growing.</a:t>
            </a:r>
          </a:p>
          <a:p>
            <a:pPr>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Mental health is firmly on the political agenda</a:t>
            </a:r>
          </a:p>
          <a:p>
            <a:pPr>
              <a:buFont typeface="Arial" panose="020B0604020202020204" pitchFamily="34" charset="0"/>
              <a:buChar char="•"/>
            </a:pPr>
            <a:r>
              <a:rPr lang="en-GB" dirty="0">
                <a:solidFill>
                  <a:schemeClr val="tx1">
                    <a:lumMod val="75000"/>
                    <a:lumOff val="25000"/>
                  </a:schemeClr>
                </a:solidFill>
                <a:latin typeface="Times New Roman" panose="02020603050405020304" pitchFamily="18" charset="0"/>
                <a:cs typeface="Times New Roman" panose="02020603050405020304" pitchFamily="18" charset="0"/>
              </a:rPr>
              <a:t>NHS England committed to implementing 58 recommendations which include ensuring peoples mental and physical health are treated equally by 2020. </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1755787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63F366B-15A4-4C34-A8FB-1463187F4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2F0CDF20-D900-4EA0-BBC1-75DD29E35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145BD72F-5873-414C-BAFE-3DB037286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7" name="Rectangle 76">
            <a:extLst>
              <a:ext uri="{FF2B5EF4-FFF2-40B4-BE49-F238E27FC236}">
                <a16:creationId xmlns:a16="http://schemas.microsoft.com/office/drawing/2014/main" id="{73336A80-D3E7-4B14-9422-4FCC01CD1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9" name="Group 78">
            <a:extLst>
              <a:ext uri="{FF2B5EF4-FFF2-40B4-BE49-F238E27FC236}">
                <a16:creationId xmlns:a16="http://schemas.microsoft.com/office/drawing/2014/main" id="{9C09B750-AF4C-4ED6-BD57-8F5419B2A2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80" name="Straight Connector 79">
              <a:extLst>
                <a:ext uri="{FF2B5EF4-FFF2-40B4-BE49-F238E27FC236}">
                  <a16:creationId xmlns:a16="http://schemas.microsoft.com/office/drawing/2014/main" id="{405D7054-5C69-4968-8A58-0AE7AA624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51DC8DEF-D249-4084-B3FF-AD663E222C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6221F23-9E38-4D0D-9EAA-D61A2863E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E8F4C0D6-B7E0-42D0-A57F-6781017A2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015623E3-A64A-448A-9EB6-85F065DD6CB6}"/>
              </a:ext>
            </a:extLst>
          </p:cNvPr>
          <p:cNvSpPr>
            <a:spLocks noGrp="1"/>
          </p:cNvSpPr>
          <p:nvPr>
            <p:ph type="title"/>
          </p:nvPr>
        </p:nvSpPr>
        <p:spPr>
          <a:xfrm>
            <a:off x="8560024" y="1214354"/>
            <a:ext cx="3238829" cy="3480794"/>
          </a:xfrm>
        </p:spPr>
        <p:txBody>
          <a:bodyPr vert="horz" lIns="91440" tIns="45720" rIns="91440" bIns="45720" rtlCol="0" anchor="ctr">
            <a:normAutofit fontScale="90000"/>
          </a:bodyPr>
          <a:lstStyle/>
          <a:p>
            <a:pPr algn="ctr">
              <a:lnSpc>
                <a:spcPct val="83000"/>
              </a:lnSpc>
            </a:pPr>
            <a:r>
              <a:rPr lang="en-US" sz="1400" cap="all" spc="-100" dirty="0">
                <a:latin typeface="Times New Roman" panose="02020603050405020304" pitchFamily="18" charset="0"/>
                <a:cs typeface="Times New Roman" panose="02020603050405020304" pitchFamily="18" charset="0"/>
              </a:rPr>
              <a:t>Since 2012, because of Mind</a:t>
            </a:r>
            <a:br>
              <a:rPr lang="en-US" sz="1400" cap="all" spc="-100" dirty="0">
                <a:latin typeface="Times New Roman" panose="02020603050405020304" pitchFamily="18" charset="0"/>
                <a:cs typeface="Times New Roman" panose="02020603050405020304" pitchFamily="18" charset="0"/>
              </a:rPr>
            </a:br>
            <a:br>
              <a:rPr lang="en-US" sz="1400" cap="all" spc="-100" dirty="0">
                <a:latin typeface="Times New Roman" panose="02020603050405020304" pitchFamily="18" charset="0"/>
                <a:cs typeface="Times New Roman" panose="02020603050405020304" pitchFamily="18" charset="0"/>
              </a:rPr>
            </a:br>
            <a:br>
              <a:rPr lang="en-US" sz="1400" cap="all" spc="-100" dirty="0">
                <a:latin typeface="Times New Roman" panose="02020603050405020304" pitchFamily="18" charset="0"/>
                <a:cs typeface="Times New Roman" panose="02020603050405020304" pitchFamily="18" charset="0"/>
              </a:rPr>
            </a:br>
            <a:r>
              <a:rPr lang="en-US" sz="1400" cap="all" spc="-100" dirty="0">
                <a:latin typeface="Times New Roman" panose="02020603050405020304" pitchFamily="18" charset="0"/>
                <a:cs typeface="Times New Roman" panose="02020603050405020304" pitchFamily="18" charset="0"/>
              </a:rPr>
              <a:t>Millions of people receiving advice and support from our helplines and specialist information</a:t>
            </a:r>
            <a:br>
              <a:rPr lang="en-US" sz="1400" cap="all" spc="-100" dirty="0">
                <a:latin typeface="Times New Roman" panose="02020603050405020304" pitchFamily="18" charset="0"/>
                <a:cs typeface="Times New Roman" panose="02020603050405020304" pitchFamily="18" charset="0"/>
              </a:rPr>
            </a:br>
            <a:br>
              <a:rPr lang="en-US" sz="1400" cap="all" spc="-100" dirty="0">
                <a:latin typeface="Times New Roman" panose="02020603050405020304" pitchFamily="18" charset="0"/>
                <a:cs typeface="Times New Roman" panose="02020603050405020304" pitchFamily="18" charset="0"/>
              </a:rPr>
            </a:br>
            <a:r>
              <a:rPr lang="en-US" sz="1400" cap="all" spc="-100" dirty="0">
                <a:latin typeface="Times New Roman" panose="02020603050405020304" pitchFamily="18" charset="0"/>
                <a:cs typeface="Times New Roman" panose="02020603050405020304" pitchFamily="18" charset="0"/>
              </a:rPr>
              <a:t>27,000 people have accessed peer support from our online community </a:t>
            </a:r>
            <a:r>
              <a:rPr lang="en-US" sz="1400" cap="all" spc="-100" dirty="0" err="1">
                <a:latin typeface="Times New Roman" panose="02020603050405020304" pitchFamily="18" charset="0"/>
                <a:cs typeface="Times New Roman" panose="02020603050405020304" pitchFamily="18" charset="0"/>
              </a:rPr>
              <a:t>Elefriends</a:t>
            </a:r>
            <a:r>
              <a:rPr lang="en-US" sz="1400" cap="all" spc="-100" dirty="0">
                <a:latin typeface="Times New Roman" panose="02020603050405020304" pitchFamily="18" charset="0"/>
                <a:cs typeface="Times New Roman" panose="02020603050405020304" pitchFamily="18" charset="0"/>
              </a:rPr>
              <a:t>.</a:t>
            </a:r>
            <a:br>
              <a:rPr lang="en-US" sz="1400" cap="all" spc="-100" dirty="0">
                <a:latin typeface="Times New Roman" panose="02020603050405020304" pitchFamily="18" charset="0"/>
                <a:cs typeface="Times New Roman" panose="02020603050405020304" pitchFamily="18" charset="0"/>
              </a:rPr>
            </a:br>
            <a:br>
              <a:rPr lang="en-US" sz="1400" cap="all" spc="-100" dirty="0">
                <a:latin typeface="Times New Roman" panose="02020603050405020304" pitchFamily="18" charset="0"/>
                <a:cs typeface="Times New Roman" panose="02020603050405020304" pitchFamily="18" charset="0"/>
              </a:rPr>
            </a:br>
            <a:r>
              <a:rPr lang="en-US" sz="1400" cap="all" spc="-100" dirty="0">
                <a:latin typeface="Times New Roman" panose="02020603050405020304" pitchFamily="18" charset="0"/>
                <a:cs typeface="Times New Roman" panose="02020603050405020304" pitchFamily="18" charset="0"/>
              </a:rPr>
              <a:t>375,000 people have received help each year in their local communities in England and Wales  </a:t>
            </a:r>
            <a:br>
              <a:rPr lang="en-US" sz="1400" cap="all" spc="-100" dirty="0">
                <a:latin typeface="Times New Roman" panose="02020603050405020304" pitchFamily="18" charset="0"/>
                <a:cs typeface="Times New Roman" panose="02020603050405020304" pitchFamily="18" charset="0"/>
              </a:rPr>
            </a:br>
            <a:r>
              <a:rPr lang="en-US" sz="1400" cap="all" spc="-100" dirty="0">
                <a:latin typeface="Times New Roman" panose="02020603050405020304" pitchFamily="18" charset="0"/>
                <a:cs typeface="Times New Roman" panose="02020603050405020304" pitchFamily="18" charset="0"/>
              </a:rPr>
              <a:t>325 workplaces have pledged to improve wellbeing for their staff</a:t>
            </a:r>
            <a:br>
              <a:rPr lang="en-US" sz="1400" cap="all" spc="-100" dirty="0">
                <a:latin typeface="Times New Roman" panose="02020603050405020304" pitchFamily="18" charset="0"/>
                <a:cs typeface="Times New Roman" panose="02020603050405020304" pitchFamily="18" charset="0"/>
              </a:rPr>
            </a:br>
            <a:br>
              <a:rPr lang="en-US" sz="1400" cap="all" spc="-100" dirty="0">
                <a:latin typeface="Times New Roman" panose="02020603050405020304" pitchFamily="18" charset="0"/>
                <a:cs typeface="Times New Roman" panose="02020603050405020304" pitchFamily="18" charset="0"/>
              </a:rPr>
            </a:br>
            <a:r>
              <a:rPr lang="en-US" sz="1400" cap="all" spc="-100" dirty="0">
                <a:latin typeface="Times New Roman" panose="02020603050405020304" pitchFamily="18" charset="0"/>
                <a:cs typeface="Times New Roman" panose="02020603050405020304" pitchFamily="18" charset="0"/>
              </a:rPr>
              <a:t>15,000 </a:t>
            </a:r>
            <a:r>
              <a:rPr lang="en-US" sz="1400" cap="all" spc="-100" dirty="0" err="1">
                <a:latin typeface="Times New Roman" panose="02020603050405020304" pitchFamily="18" charset="0"/>
                <a:cs typeface="Times New Roman" panose="02020603050405020304" pitchFamily="18" charset="0"/>
              </a:rPr>
              <a:t>organisations</a:t>
            </a:r>
            <a:r>
              <a:rPr lang="en-US" sz="1400" cap="all" spc="-100" dirty="0">
                <a:latin typeface="Times New Roman" panose="02020603050405020304" pitchFamily="18" charset="0"/>
                <a:cs typeface="Times New Roman" panose="02020603050405020304" pitchFamily="18" charset="0"/>
              </a:rPr>
              <a:t> have asked for workplace training and information</a:t>
            </a:r>
            <a:br>
              <a:rPr lang="en-US" sz="1200" cap="all" spc="-100" dirty="0">
                <a:latin typeface="Times New Roman" panose="02020603050405020304" pitchFamily="18" charset="0"/>
                <a:cs typeface="Times New Roman" panose="02020603050405020304" pitchFamily="18" charset="0"/>
              </a:rPr>
            </a:br>
            <a:endParaRPr lang="en-US" sz="1200" cap="all" spc="-100" dirty="0">
              <a:latin typeface="Times New Roman" panose="02020603050405020304" pitchFamily="18" charset="0"/>
              <a:cs typeface="Times New Roman" panose="02020603050405020304" pitchFamily="18" charset="0"/>
            </a:endParaRPr>
          </a:p>
        </p:txBody>
      </p:sp>
      <p:sp>
        <p:nvSpPr>
          <p:cNvPr id="86" name="Rectangle 85">
            <a:extLst>
              <a:ext uri="{FF2B5EF4-FFF2-40B4-BE49-F238E27FC236}">
                <a16:creationId xmlns:a16="http://schemas.microsoft.com/office/drawing/2014/main" id="{5B4D6D08-A7F1-4445-BA2E-E449562C0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3A7C1A41-D915-4D26-8D5E-C01B27160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90" name="Rectangle 89">
            <a:extLst>
              <a:ext uri="{FF2B5EF4-FFF2-40B4-BE49-F238E27FC236}">
                <a16:creationId xmlns:a16="http://schemas.microsoft.com/office/drawing/2014/main" id="{A50B663E-F671-4504-99A8-455955469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27" y="805446"/>
            <a:ext cx="6570161" cy="5244497"/>
          </a:xfrm>
          <a:prstGeom prst="rect">
            <a:avLst/>
          </a:prstGeom>
          <a:noFill/>
          <a:ln w="6350" cap="sq" cmpd="sng" algn="ctr">
            <a:solidFill>
              <a:schemeClr val="tx1">
                <a:lumMod val="75000"/>
                <a:lumOff val="25000"/>
              </a:schemeClr>
            </a:solidFill>
            <a:prstDash val="solid"/>
            <a:miter lim="800000"/>
          </a:ln>
          <a:effectLst/>
        </p:spPr>
      </p:sp>
      <p:sp>
        <p:nvSpPr>
          <p:cNvPr id="92" name="Rectangle 91">
            <a:extLst>
              <a:ext uri="{FF2B5EF4-FFF2-40B4-BE49-F238E27FC236}">
                <a16:creationId xmlns:a16="http://schemas.microsoft.com/office/drawing/2014/main" id="{2EF89585-ECD6-4B38-96B1-AD41A1BD4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rgbClr val="80705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4" name="Straight Connector 93">
            <a:extLst>
              <a:ext uri="{FF2B5EF4-FFF2-40B4-BE49-F238E27FC236}">
                <a16:creationId xmlns:a16="http://schemas.microsoft.com/office/drawing/2014/main" id="{1B6FCD50-3FE8-4AB2-B746-2CC0EA9D40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3E90108-E441-4AF0-A059-613D076C7C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0B422045-789A-442D-9E39-6FC4EC452C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170" name="Picture 2" descr="What is the definition of success?">
            <a:extLst>
              <a:ext uri="{FF2B5EF4-FFF2-40B4-BE49-F238E27FC236}">
                <a16:creationId xmlns:a16="http://schemas.microsoft.com/office/drawing/2014/main" id="{9F1AF488-A2E1-4070-8034-25C335F0DE9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704" r="14704"/>
          <a:stretch/>
        </p:blipFill>
        <p:spPr bwMode="auto">
          <a:xfrm>
            <a:off x="1643849" y="1685122"/>
            <a:ext cx="4904917" cy="3891026"/>
          </a:xfrm>
          <a:prstGeom prst="rect">
            <a:avLst/>
          </a:prstGeom>
          <a:noFill/>
          <a:extLst>
            <a:ext uri="{909E8E84-426E-40DD-AFC4-6F175D3DCCD1}">
              <a14:hiddenFill xmlns:a14="http://schemas.microsoft.com/office/drawing/2010/main">
                <a:solidFill>
                  <a:srgbClr val="FFFFFF"/>
                </a:solidFill>
              </a14:hiddenFill>
            </a:ext>
          </a:extLst>
        </p:spPr>
      </p:pic>
      <p:sp>
        <p:nvSpPr>
          <p:cNvPr id="100" name="Rectangle 99">
            <a:extLst>
              <a:ext uri="{FF2B5EF4-FFF2-40B4-BE49-F238E27FC236}">
                <a16:creationId xmlns:a16="http://schemas.microsoft.com/office/drawing/2014/main" id="{3F4C63FE-9526-4F8E-BCFD-954D2EF94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2906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AC076-6A3E-43C7-B9E4-A461076C7110}"/>
              </a:ext>
            </a:extLst>
          </p:cNvPr>
          <p:cNvSpPr>
            <a:spLocks noGrp="1"/>
          </p:cNvSpPr>
          <p:nvPr>
            <p:ph type="title"/>
          </p:nvPr>
        </p:nvSpPr>
        <p:spPr>
          <a:xfrm>
            <a:off x="6579450" y="727627"/>
            <a:ext cx="4957553" cy="1645920"/>
          </a:xfrm>
        </p:spPr>
        <p:txBody>
          <a:bodyPr>
            <a:normAutofit/>
          </a:bodyPr>
          <a:lstStyle/>
          <a:p>
            <a:br>
              <a:rPr lang="en-GB" sz="2300" b="1" dirty="0"/>
            </a:br>
            <a:r>
              <a:rPr lang="en-GB" sz="2300" b="1" dirty="0">
                <a:latin typeface="Times New Roman" panose="02020603050405020304" pitchFamily="18" charset="0"/>
                <a:cs typeface="Times New Roman" panose="02020603050405020304" pitchFamily="18" charset="0"/>
              </a:rPr>
              <a:t>Mind’s 2016 – 2021 Strategy is called</a:t>
            </a:r>
            <a:br>
              <a:rPr lang="en-GB" sz="2300" dirty="0">
                <a:latin typeface="Times New Roman" panose="02020603050405020304" pitchFamily="18" charset="0"/>
                <a:cs typeface="Times New Roman" panose="02020603050405020304" pitchFamily="18" charset="0"/>
              </a:rPr>
            </a:br>
            <a:r>
              <a:rPr lang="en-GB" sz="2300" b="1" dirty="0">
                <a:latin typeface="Times New Roman" panose="02020603050405020304" pitchFamily="18" charset="0"/>
                <a:cs typeface="Times New Roman" panose="02020603050405020304" pitchFamily="18" charset="0"/>
              </a:rPr>
              <a:t>‘Building a change’</a:t>
            </a:r>
            <a:br>
              <a:rPr lang="en-GB" sz="2300" dirty="0">
                <a:latin typeface="Times New Roman" panose="02020603050405020304" pitchFamily="18" charset="0"/>
                <a:cs typeface="Times New Roman" panose="02020603050405020304" pitchFamily="18" charset="0"/>
              </a:rPr>
            </a:br>
            <a:endParaRPr lang="en-GB" sz="23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7A1FBC-6E57-4DC6-8329-DC4F5CED435F}"/>
              </a:ext>
            </a:extLst>
          </p:cNvPr>
          <p:cNvSpPr>
            <a:spLocks noGrp="1"/>
          </p:cNvSpPr>
          <p:nvPr>
            <p:ph idx="1"/>
          </p:nvPr>
        </p:nvSpPr>
        <p:spPr>
          <a:xfrm>
            <a:off x="6579450" y="2538919"/>
            <a:ext cx="4957554" cy="3496120"/>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This is the next stage going forward to reach their definitive determination of respect and support for everybody with mental health problems. </a:t>
            </a:r>
          </a:p>
          <a:p>
            <a:pPr>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Our vision</a:t>
            </a:r>
            <a:r>
              <a:rPr lang="en-GB" dirty="0">
                <a:latin typeface="Times New Roman" panose="02020603050405020304" pitchFamily="18" charset="0"/>
                <a:cs typeface="Times New Roman" panose="02020603050405020304" pitchFamily="18" charset="0"/>
              </a:rPr>
              <a:t> we will not give up until everyone experiencing a mental health problem gets both support and respect.</a:t>
            </a:r>
          </a:p>
          <a:p>
            <a:pPr>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Our mission</a:t>
            </a:r>
            <a:r>
              <a:rPr lang="en-GB" dirty="0">
                <a:latin typeface="Times New Roman" panose="02020603050405020304" pitchFamily="18" charset="0"/>
                <a:cs typeface="Times New Roman" panose="02020603050405020304" pitchFamily="18" charset="0"/>
              </a:rPr>
              <a:t>. We provide advice and support to empower anyone experiencing a mental health problem. We campaign to improve services, raise awareness, and promote understanding.</a:t>
            </a:r>
          </a:p>
          <a:p>
            <a:endParaRPr lang="en-GB" dirty="0"/>
          </a:p>
        </p:txBody>
      </p:sp>
      <p:pic>
        <p:nvPicPr>
          <p:cNvPr id="8194" name="Picture 2" descr="The Mental Health Information Hub and Mental Health Training ...">
            <a:extLst>
              <a:ext uri="{FF2B5EF4-FFF2-40B4-BE49-F238E27FC236}">
                <a16:creationId xmlns:a16="http://schemas.microsoft.com/office/drawing/2014/main" id="{05F40A01-D1C8-48C8-B349-6C01C161BB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5256" y="2032060"/>
            <a:ext cx="4414438" cy="281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8070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9073B-C20D-48AB-866D-AA421A90B4B3}"/>
              </a:ext>
            </a:extLst>
          </p:cNvPr>
          <p:cNvSpPr>
            <a:spLocks noGrp="1"/>
          </p:cNvSpPr>
          <p:nvPr>
            <p:ph type="title"/>
          </p:nvPr>
        </p:nvSpPr>
        <p:spPr>
          <a:xfrm>
            <a:off x="6846137" y="727626"/>
            <a:ext cx="4602152" cy="1718225"/>
          </a:xfrm>
        </p:spPr>
        <p:txBody>
          <a:bodyPr vert="horz" lIns="91440" tIns="45720" rIns="91440" bIns="45720" rtlCol="0" anchor="ctr">
            <a:normAutofit/>
          </a:bodyPr>
          <a:lstStyle/>
          <a:p>
            <a:r>
              <a:rPr lang="en-US" b="1" dirty="0">
                <a:latin typeface="Times New Roman" panose="02020603050405020304" pitchFamily="18" charset="0"/>
                <a:cs typeface="Times New Roman" panose="02020603050405020304" pitchFamily="18" charset="0"/>
              </a:rPr>
              <a:t>VALUES</a:t>
            </a:r>
            <a:endParaRPr lang="en-US" dirty="0">
              <a:latin typeface="Times New Roman" panose="02020603050405020304" pitchFamily="18" charset="0"/>
              <a:cs typeface="Times New Roman" panose="02020603050405020304" pitchFamily="18" charset="0"/>
            </a:endParaRPr>
          </a:p>
        </p:txBody>
      </p:sp>
      <p:sp>
        <p:nvSpPr>
          <p:cNvPr id="15" name="Content Placeholder 14">
            <a:extLst>
              <a:ext uri="{FF2B5EF4-FFF2-40B4-BE49-F238E27FC236}">
                <a16:creationId xmlns:a16="http://schemas.microsoft.com/office/drawing/2014/main" id="{110DE93A-458F-4122-B284-CC75C98541B7}"/>
              </a:ext>
            </a:extLst>
          </p:cNvPr>
          <p:cNvSpPr>
            <a:spLocks noGrp="1"/>
          </p:cNvSpPr>
          <p:nvPr>
            <p:ph sz="half" idx="1"/>
          </p:nvPr>
        </p:nvSpPr>
        <p:spPr>
          <a:xfrm>
            <a:off x="6846137" y="2538919"/>
            <a:ext cx="4602152" cy="3557805"/>
          </a:xfrm>
        </p:spPr>
        <p:txBody>
          <a:bodyPr vert="horz" lIns="91440" tIns="45720" rIns="91440" bIns="45720" rtlCol="0">
            <a:normAutofit/>
          </a:bodyPr>
          <a:lstStyle/>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Open - </a:t>
            </a:r>
            <a:r>
              <a:rPr lang="en-US" dirty="0">
                <a:latin typeface="Times New Roman" panose="02020603050405020304" pitchFamily="18" charset="0"/>
                <a:cs typeface="Times New Roman" panose="02020603050405020304" pitchFamily="18" charset="0"/>
              </a:rPr>
              <a:t>We reach out to anyone who needs us</a:t>
            </a:r>
          </a:p>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Together -   </a:t>
            </a:r>
            <a:r>
              <a:rPr lang="en-US" dirty="0">
                <a:latin typeface="Times New Roman" panose="02020603050405020304" pitchFamily="18" charset="0"/>
                <a:cs typeface="Times New Roman" panose="02020603050405020304" pitchFamily="18" charset="0"/>
              </a:rPr>
              <a:t>We are stronger in partnership</a:t>
            </a:r>
          </a:p>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Responsive -   </a:t>
            </a:r>
            <a:r>
              <a:rPr lang="en-US" dirty="0">
                <a:latin typeface="Times New Roman" panose="02020603050405020304" pitchFamily="18" charset="0"/>
                <a:cs typeface="Times New Roman" panose="02020603050405020304" pitchFamily="18" charset="0"/>
              </a:rPr>
              <a:t>We listen, we act</a:t>
            </a:r>
          </a:p>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Independent -   </a:t>
            </a:r>
            <a:r>
              <a:rPr lang="en-US" dirty="0">
                <a:latin typeface="Times New Roman" panose="02020603050405020304" pitchFamily="18" charset="0"/>
                <a:cs typeface="Times New Roman" panose="02020603050405020304" pitchFamily="18" charset="0"/>
              </a:rPr>
              <a:t>We speak out fearlessly</a:t>
            </a:r>
          </a:p>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Unstoppable -   </a:t>
            </a:r>
            <a:r>
              <a:rPr lang="en-US" dirty="0">
                <a:latin typeface="Times New Roman" panose="02020603050405020304" pitchFamily="18" charset="0"/>
                <a:cs typeface="Times New Roman" panose="02020603050405020304" pitchFamily="18" charset="0"/>
              </a:rPr>
              <a:t>We never give up</a:t>
            </a:r>
          </a:p>
          <a:p>
            <a:endParaRPr lang="en-US" dirty="0"/>
          </a:p>
        </p:txBody>
      </p:sp>
      <p:pic>
        <p:nvPicPr>
          <p:cNvPr id="9218" name="Picture 2" descr="Creating and Maintaining Culture: Living the Values and Behaviours.">
            <a:extLst>
              <a:ext uri="{FF2B5EF4-FFF2-40B4-BE49-F238E27FC236}">
                <a16:creationId xmlns:a16="http://schemas.microsoft.com/office/drawing/2014/main" id="{7969063B-0EC6-4EB6-B5E1-BDDA665F24A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882713" y="2126006"/>
            <a:ext cx="4572418" cy="2650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5910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E2B8-EAB5-4A79-8726-A5ECFD2C0F4A}"/>
              </a:ext>
            </a:extLst>
          </p:cNvPr>
          <p:cNvSpPr>
            <a:spLocks noGrp="1"/>
          </p:cNvSpPr>
          <p:nvPr>
            <p:ph type="title"/>
          </p:nvPr>
        </p:nvSpPr>
        <p:spPr/>
        <p:txBody>
          <a:bodyPr>
            <a:normAutofit fontScale="90000"/>
          </a:bodyPr>
          <a:lstStyle/>
          <a:p>
            <a:pPr algn="ctr"/>
            <a:br>
              <a:rPr lang="en-GB" b="1" dirty="0"/>
            </a:br>
            <a:r>
              <a:rPr lang="en-GB" b="1" dirty="0">
                <a:latin typeface="Times New Roman" panose="02020603050405020304" pitchFamily="18" charset="0"/>
                <a:cs typeface="Times New Roman" panose="02020603050405020304" pitchFamily="18" charset="0"/>
              </a:rPr>
              <a:t>PSYCHOLOGICAL SERVICES</a:t>
            </a:r>
            <a:br>
              <a:rPr lang="en-GB" dirty="0"/>
            </a:br>
            <a:endParaRPr lang="en-GB" sz="2200" dirty="0"/>
          </a:p>
        </p:txBody>
      </p:sp>
      <p:sp>
        <p:nvSpPr>
          <p:cNvPr id="5" name="Content Placeholder 4">
            <a:extLst>
              <a:ext uri="{FF2B5EF4-FFF2-40B4-BE49-F238E27FC236}">
                <a16:creationId xmlns:a16="http://schemas.microsoft.com/office/drawing/2014/main" id="{A5927129-FD6D-41BA-AC38-D69F567B81D4}"/>
              </a:ext>
            </a:extLst>
          </p:cNvPr>
          <p:cNvSpPr>
            <a:spLocks noGrp="1"/>
          </p:cNvSpPr>
          <p:nvPr>
            <p:ph idx="1"/>
          </p:nvPr>
        </p:nvSpPr>
        <p:spPr/>
        <p:txBody>
          <a:bodyPr/>
          <a:lstStyle/>
          <a:p>
            <a:pPr marL="0" indent="0">
              <a:buNone/>
            </a:pPr>
            <a:r>
              <a:rPr lang="en-GB" b="1" dirty="0">
                <a:latin typeface="Times New Roman" panose="02020603050405020304" pitchFamily="18" charset="0"/>
                <a:cs typeface="Times New Roman" panose="02020603050405020304" pitchFamily="18" charset="0"/>
              </a:rPr>
              <a:t>Peer support sessions</a:t>
            </a: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These sessions invite anybody to come in for information and to meet new people. These meetings are a safe and non-judgemental environment for adults who have been diagnosed with mental health problems. Anyone who needs our support can refer themselves to us to have a needs and risk assessment. </a:t>
            </a:r>
          </a:p>
          <a:p>
            <a:pPr marL="0" indent="0">
              <a:buNone/>
            </a:pPr>
            <a:r>
              <a:rPr lang="en-GB" b="1" dirty="0">
                <a:latin typeface="Times New Roman" panose="02020603050405020304" pitchFamily="18" charset="0"/>
                <a:cs typeface="Times New Roman" panose="02020603050405020304" pitchFamily="18" charset="0"/>
              </a:rPr>
              <a:t>Hoarding</a:t>
            </a:r>
          </a:p>
          <a:p>
            <a:pPr marL="0" indent="0">
              <a:buNone/>
            </a:pPr>
            <a:r>
              <a:rPr lang="en-GB" dirty="0">
                <a:latin typeface="Times New Roman" panose="02020603050405020304" pitchFamily="18" charset="0"/>
                <a:cs typeface="Times New Roman" panose="02020603050405020304" pitchFamily="18" charset="0"/>
              </a:rPr>
              <a:t>These sessions are structured for groups and run over 12 weeks. After the 12 weeks, individuals are offered a peer support group to prolong their support. </a:t>
            </a:r>
          </a:p>
          <a:p>
            <a:pPr marL="0" indent="0">
              <a:buNone/>
            </a:pPr>
            <a:r>
              <a:rPr lang="en-GB" b="1" dirty="0">
                <a:latin typeface="Times New Roman" panose="02020603050405020304" pitchFamily="18" charset="0"/>
                <a:cs typeface="Times New Roman" panose="02020603050405020304" pitchFamily="18" charset="0"/>
              </a:rPr>
              <a:t>Depression and Anxiety self-help groups</a:t>
            </a:r>
          </a:p>
          <a:p>
            <a:pPr marL="0" indent="0">
              <a:buNone/>
            </a:pPr>
            <a:r>
              <a:rPr lang="en-GB" dirty="0">
                <a:latin typeface="Times New Roman" panose="02020603050405020304" pitchFamily="18" charset="0"/>
                <a:cs typeface="Times New Roman" panose="02020603050405020304" pitchFamily="18" charset="0"/>
              </a:rPr>
              <a:t>Structured support in a group setting for people who want to enhance positive emotions and mental wellbeing. </a:t>
            </a:r>
          </a:p>
          <a:p>
            <a:endParaRPr lang="en-GB" dirty="0"/>
          </a:p>
        </p:txBody>
      </p:sp>
    </p:spTree>
    <p:extLst>
      <p:ext uri="{BB962C8B-B14F-4D97-AF65-F5344CB8AC3E}">
        <p14:creationId xmlns:p14="http://schemas.microsoft.com/office/powerpoint/2010/main" val="3198199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C87B5-C3F5-4D84-A67E-699B049346A5}"/>
              </a:ext>
            </a:extLst>
          </p:cNvPr>
          <p:cNvSpPr>
            <a:spLocks noGrp="1"/>
          </p:cNvSpPr>
          <p:nvPr>
            <p:ph type="title"/>
          </p:nvPr>
        </p:nvSpPr>
        <p:spPr>
          <a:xfrm>
            <a:off x="6579450" y="727627"/>
            <a:ext cx="4957553" cy="1645920"/>
          </a:xfrm>
        </p:spPr>
        <p:txBody>
          <a:bodyPr>
            <a:normAutofit/>
          </a:bodyPr>
          <a:lstStyle/>
          <a:p>
            <a:r>
              <a:rPr lang="en-GB" b="1" dirty="0">
                <a:latin typeface="Times New Roman" panose="02020603050405020304" pitchFamily="18" charset="0"/>
                <a:cs typeface="Times New Roman" panose="02020603050405020304" pitchFamily="18" charset="0"/>
              </a:rPr>
              <a:t>COUNSELLING</a:t>
            </a:r>
            <a:endParaRPr lang="en-GB" dirty="0">
              <a:latin typeface="Times New Roman" panose="02020603050405020304" pitchFamily="18" charset="0"/>
              <a:cs typeface="Times New Roman" panose="02020603050405020304" pitchFamily="18" charset="0"/>
            </a:endParaRPr>
          </a:p>
        </p:txBody>
      </p:sp>
      <p:sp>
        <p:nvSpPr>
          <p:cNvPr id="71" name="Rectangle 70">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3" name="Rectangle 72">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chemeClr val="tx1">
                <a:lumMod val="75000"/>
                <a:lumOff val="25000"/>
              </a:schemeClr>
            </a:solidFill>
            <a:prstDash val="solid"/>
            <a:miter lim="800000"/>
          </a:ln>
          <a:effectLst/>
        </p:spPr>
      </p:sp>
      <p:pic>
        <p:nvPicPr>
          <p:cNvPr id="10242" name="Picture 2" descr="Counselling Sessions - Southend Carers Hub">
            <a:extLst>
              <a:ext uri="{FF2B5EF4-FFF2-40B4-BE49-F238E27FC236}">
                <a16:creationId xmlns:a16="http://schemas.microsoft.com/office/drawing/2014/main" id="{E2304BE0-E7E8-47BF-A515-060A2BA466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5256" y="1615116"/>
            <a:ext cx="4414438" cy="364593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A4E0A44E-2366-442A-8A05-D931792898BD}"/>
              </a:ext>
            </a:extLst>
          </p:cNvPr>
          <p:cNvSpPr>
            <a:spLocks noGrp="1"/>
          </p:cNvSpPr>
          <p:nvPr>
            <p:ph idx="1"/>
          </p:nvPr>
        </p:nvSpPr>
        <p:spPr>
          <a:xfrm>
            <a:off x="6579450" y="2538919"/>
            <a:ext cx="4957554" cy="3496120"/>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Mind provides one to one counselling and the sessions are run by volunteers. Sadly, there is a waiting list for this service. A contribution is requested of £20 for employed and £10 unemployed.</a:t>
            </a:r>
          </a:p>
          <a:p>
            <a:endParaRPr lang="en-GB" dirty="0"/>
          </a:p>
        </p:txBody>
      </p:sp>
    </p:spTree>
    <p:extLst>
      <p:ext uri="{BB962C8B-B14F-4D97-AF65-F5344CB8AC3E}">
        <p14:creationId xmlns:p14="http://schemas.microsoft.com/office/powerpoint/2010/main" val="785853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1A90-4FD1-447C-B45D-98B164F4C3CB}"/>
              </a:ext>
            </a:extLst>
          </p:cNvPr>
          <p:cNvSpPr>
            <a:spLocks noGrp="1"/>
          </p:cNvSpPr>
          <p:nvPr>
            <p:ph type="title"/>
          </p:nvPr>
        </p:nvSpPr>
        <p:spPr>
          <a:xfrm>
            <a:off x="6579450" y="727627"/>
            <a:ext cx="4957553" cy="1645920"/>
          </a:xfrm>
        </p:spPr>
        <p:txBody>
          <a:bodyPr vert="horz" lIns="91440" tIns="45720" rIns="91440" bIns="45720" rtlCol="0" anchor="ctr">
            <a:normAutofit/>
          </a:bodyPr>
          <a:lstStyle/>
          <a:p>
            <a:r>
              <a:rPr lang="en-US" dirty="0">
                <a:latin typeface="Times New Roman" panose="02020603050405020304" pitchFamily="18" charset="0"/>
                <a:cs typeface="Times New Roman" panose="02020603050405020304" pitchFamily="18" charset="0"/>
              </a:rPr>
              <a:t>FUNDING</a:t>
            </a:r>
          </a:p>
        </p:txBody>
      </p:sp>
      <p:sp>
        <p:nvSpPr>
          <p:cNvPr id="3" name="Content Placeholder 2">
            <a:extLst>
              <a:ext uri="{FF2B5EF4-FFF2-40B4-BE49-F238E27FC236}">
                <a16:creationId xmlns:a16="http://schemas.microsoft.com/office/drawing/2014/main" id="{48C9CB2A-5341-4C67-B327-A872ED7636B9}"/>
              </a:ext>
            </a:extLst>
          </p:cNvPr>
          <p:cNvSpPr>
            <a:spLocks noGrp="1"/>
          </p:cNvSpPr>
          <p:nvPr>
            <p:ph sz="half" idx="1"/>
          </p:nvPr>
        </p:nvSpPr>
        <p:spPr>
          <a:xfrm>
            <a:off x="6579450" y="2538919"/>
            <a:ext cx="4957554" cy="3496120"/>
          </a:xfrm>
        </p:spPr>
        <p:txBody>
          <a:bodyPr vert="horz" lIns="91440" tIns="45720" rIns="91440" bIns="45720" rtlCol="0">
            <a:normAutofit/>
          </a:bodyPr>
          <a:lstStyle/>
          <a:p>
            <a:pPr marL="0" indent="0">
              <a:buNone/>
            </a:pPr>
            <a:r>
              <a:rPr lang="en-US" dirty="0">
                <a:latin typeface="Times New Roman" panose="02020603050405020304" pitchFamily="18" charset="0"/>
                <a:cs typeface="Times New Roman" panose="02020603050405020304" pitchFamily="18" charset="0"/>
              </a:rPr>
              <a:t>Mind gets its funding from donations. In 2018/19 their net profit was £42.5m. This was from their network of shops, the public, companies, and other funders. Because they have various streams of income and do not rely on just one, it enables them to remain independent.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a:p>
            <a:endParaRPr lang="en-US" dirty="0"/>
          </a:p>
        </p:txBody>
      </p:sp>
      <p:pic>
        <p:nvPicPr>
          <p:cNvPr id="11266" name="Picture 2" descr="Importance of Funding | GAEU">
            <a:extLst>
              <a:ext uri="{FF2B5EF4-FFF2-40B4-BE49-F238E27FC236}">
                <a16:creationId xmlns:a16="http://schemas.microsoft.com/office/drawing/2014/main" id="{61B213B6-9FA8-4EA5-A82A-1D2AC75047A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205256" y="1987852"/>
            <a:ext cx="4414438" cy="2900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3450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CF29F844-713A-4FCF-AAE0-F600375E7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3" name="Rectangle 11">
            <a:extLst>
              <a:ext uri="{FF2B5EF4-FFF2-40B4-BE49-F238E27FC236}">
                <a16:creationId xmlns:a16="http://schemas.microsoft.com/office/drawing/2014/main" id="{C75EC574-A302-4180-8E31-8B5448B8A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BCED9BF-6096-4396-B73A-031A6F767BC6}"/>
              </a:ext>
            </a:extLst>
          </p:cNvPr>
          <p:cNvSpPr>
            <a:spLocks noGrp="1"/>
          </p:cNvSpPr>
          <p:nvPr>
            <p:ph type="title"/>
          </p:nvPr>
        </p:nvSpPr>
        <p:spPr>
          <a:xfrm>
            <a:off x="6579450" y="727627"/>
            <a:ext cx="4957553" cy="1645920"/>
          </a:xfrm>
        </p:spPr>
        <p:txBody>
          <a:bodyPr vert="horz" lIns="91440" tIns="45720" rIns="91440" bIns="45720" rtlCol="0" anchor="ctr">
            <a:normAutofit/>
          </a:bodyPr>
          <a:lstStyle/>
          <a:p>
            <a:r>
              <a:rPr lang="en-US" dirty="0">
                <a:latin typeface="Times New Roman" panose="02020603050405020304" pitchFamily="18" charset="0"/>
                <a:cs typeface="Times New Roman" panose="02020603050405020304" pitchFamily="18" charset="0"/>
              </a:rPr>
              <a:t>FUNDING</a:t>
            </a:r>
            <a:r>
              <a:rPr lang="en-US" dirty="0"/>
              <a:t> </a:t>
            </a:r>
          </a:p>
        </p:txBody>
      </p:sp>
      <p:sp>
        <p:nvSpPr>
          <p:cNvPr id="24" name="Rectangle 13">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15">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chemeClr val="tx1">
                <a:lumMod val="75000"/>
                <a:lumOff val="25000"/>
              </a:schemeClr>
            </a:solidFill>
            <a:prstDash val="solid"/>
            <a:miter lim="800000"/>
          </a:ln>
          <a:effectLst/>
        </p:spPr>
      </p:sp>
      <p:pic>
        <p:nvPicPr>
          <p:cNvPr id="5" name="Content Placeholder 4" descr="Our Spending 560X400 Pi Chart">
            <a:extLst>
              <a:ext uri="{FF2B5EF4-FFF2-40B4-BE49-F238E27FC236}">
                <a16:creationId xmlns:a16="http://schemas.microsoft.com/office/drawing/2014/main" id="{E5B5B39C-0F6C-4BAE-9562-5080B3BA29F7}"/>
              </a:ext>
            </a:extLst>
          </p:cNvPr>
          <p:cNvPicPr>
            <a:picLocks noGrp="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205256" y="1859921"/>
            <a:ext cx="4414438" cy="3156322"/>
          </a:xfrm>
          <a:prstGeom prst="rect">
            <a:avLst/>
          </a:prstGeom>
          <a:noFill/>
        </p:spPr>
      </p:pic>
      <p:sp>
        <p:nvSpPr>
          <p:cNvPr id="3" name="Content Placeholder 2">
            <a:extLst>
              <a:ext uri="{FF2B5EF4-FFF2-40B4-BE49-F238E27FC236}">
                <a16:creationId xmlns:a16="http://schemas.microsoft.com/office/drawing/2014/main" id="{4EC0E13F-C6AE-44F1-8488-1F8707854AB0}"/>
              </a:ext>
            </a:extLst>
          </p:cNvPr>
          <p:cNvSpPr>
            <a:spLocks noGrp="1"/>
          </p:cNvSpPr>
          <p:nvPr>
            <p:ph sz="half" idx="1"/>
          </p:nvPr>
        </p:nvSpPr>
        <p:spPr>
          <a:xfrm>
            <a:off x="6579450" y="2538919"/>
            <a:ext cx="4957554" cy="3496120"/>
          </a:xfrm>
        </p:spPr>
        <p:txBody>
          <a:bodyPr vert="horz" lIns="91440" tIns="45720" rIns="91440" bIns="45720" rtlCol="0">
            <a:normAutofit/>
          </a:bodyPr>
          <a:lstStyle/>
          <a:p>
            <a:pPr marL="0" indent="0">
              <a:buNone/>
            </a:pPr>
            <a:r>
              <a:rPr lang="en-US" dirty="0">
                <a:latin typeface="Times New Roman" panose="02020603050405020304" pitchFamily="18" charset="0"/>
                <a:cs typeface="Times New Roman" panose="02020603050405020304" pitchFamily="18" charset="0"/>
              </a:rPr>
              <a:t>Governance costs ensure that Mind is run well and is an accountable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The costs cover internal and external audits, information governance (data protection), quality assurance, safeguarding, planning, and reporting. Any money that is left over goes towards growth and development and continuing to operate should their income fall. </a:t>
            </a:r>
          </a:p>
          <a:p>
            <a:endParaRPr lang="en-US" dirty="0"/>
          </a:p>
        </p:txBody>
      </p:sp>
    </p:spTree>
    <p:extLst>
      <p:ext uri="{BB962C8B-B14F-4D97-AF65-F5344CB8AC3E}">
        <p14:creationId xmlns:p14="http://schemas.microsoft.com/office/powerpoint/2010/main" val="432136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CDF68F-EF3D-4BF6-B2FE-441ACD926D99}"/>
              </a:ext>
            </a:extLst>
          </p:cNvPr>
          <p:cNvSpPr>
            <a:spLocks noGrp="1"/>
          </p:cNvSpPr>
          <p:nvPr>
            <p:ph type="title"/>
          </p:nvPr>
        </p:nvSpPr>
        <p:spPr>
          <a:xfrm>
            <a:off x="6579450" y="727627"/>
            <a:ext cx="4957553" cy="1645920"/>
          </a:xfrm>
        </p:spPr>
        <p:txBody>
          <a:bodyPr>
            <a:normAutofit/>
          </a:bodyPr>
          <a:lstStyle/>
          <a:p>
            <a:r>
              <a:rPr lang="en-GB" sz="4400" dirty="0">
                <a:latin typeface="Times New Roman" panose="02020603050405020304" pitchFamily="18" charset="0"/>
                <a:cs typeface="Times New Roman" panose="02020603050405020304" pitchFamily="18" charset="0"/>
              </a:rPr>
              <a:t>VOLUNTEERING</a:t>
            </a:r>
          </a:p>
        </p:txBody>
      </p:sp>
      <p:sp>
        <p:nvSpPr>
          <p:cNvPr id="71" name="Rectangle 70">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3" name="Rectangle 72">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chemeClr val="tx1">
                <a:lumMod val="75000"/>
                <a:lumOff val="25000"/>
              </a:schemeClr>
            </a:solidFill>
            <a:prstDash val="solid"/>
            <a:miter lim="800000"/>
          </a:ln>
          <a:effectLst/>
        </p:spPr>
      </p:sp>
      <p:pic>
        <p:nvPicPr>
          <p:cNvPr id="1026" name="Picture 2" descr="Volunteer — Off The Record Bath and North East Somerset">
            <a:extLst>
              <a:ext uri="{FF2B5EF4-FFF2-40B4-BE49-F238E27FC236}">
                <a16:creationId xmlns:a16="http://schemas.microsoft.com/office/drawing/2014/main" id="{F69A1260-740A-4EA0-9A14-E29CAC1CD8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5256" y="2334473"/>
            <a:ext cx="4414438" cy="2207219"/>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34CB3E11-8889-407B-B740-0222F92B95AC}"/>
              </a:ext>
            </a:extLst>
          </p:cNvPr>
          <p:cNvSpPr>
            <a:spLocks noGrp="1"/>
          </p:cNvSpPr>
          <p:nvPr>
            <p:ph idx="1"/>
          </p:nvPr>
        </p:nvSpPr>
        <p:spPr>
          <a:xfrm>
            <a:off x="6579450" y="2538919"/>
            <a:ext cx="4957554" cy="3496120"/>
          </a:xfrm>
        </p:spPr>
        <p:txBody>
          <a:bodyPr>
            <a:normAutofit/>
          </a:bodyPr>
          <a:lstStyle/>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Mind could not operate without volunteers. Anybody can volunteer at mind and they have a wide variety of opportunities. Mind charities are independent and are responsible for their recruitment of volunteers.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Volunteering is a great way to enhance your skills and knowledge and to meet new people. It is also a good asset to place on your CV. </a:t>
            </a:r>
          </a:p>
          <a:p>
            <a:endParaRPr lang="en-GB" dirty="0"/>
          </a:p>
        </p:txBody>
      </p:sp>
    </p:spTree>
    <p:extLst>
      <p:ext uri="{BB962C8B-B14F-4D97-AF65-F5344CB8AC3E}">
        <p14:creationId xmlns:p14="http://schemas.microsoft.com/office/powerpoint/2010/main" val="679495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0000"/>
                <a:shade val="100000"/>
                <a:satMod val="300000"/>
              </a:schemeClr>
            </a:gs>
            <a:gs pos="100000">
              <a:schemeClr val="bg2">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AB09F02-9C37-462E-9FCE-0E9EFAF2B62D}"/>
              </a:ext>
            </a:extLst>
          </p:cNvPr>
          <p:cNvSpPr>
            <a:spLocks noGrp="1"/>
          </p:cNvSpPr>
          <p:nvPr>
            <p:ph type="title"/>
          </p:nvPr>
        </p:nvSpPr>
        <p:spPr>
          <a:xfrm>
            <a:off x="7532835" y="1420706"/>
            <a:ext cx="3466540" cy="4016587"/>
          </a:xfrm>
        </p:spPr>
        <p:txBody>
          <a:bodyPr>
            <a:normAutofit/>
          </a:bodyPr>
          <a:lstStyle/>
          <a:p>
            <a:r>
              <a:rPr lang="en-GB" sz="3100" dirty="0">
                <a:latin typeface="Times New Roman" panose="02020603050405020304" pitchFamily="18" charset="0"/>
                <a:cs typeface="Times New Roman" panose="02020603050405020304" pitchFamily="18" charset="0"/>
              </a:rPr>
              <a:t>VOLUNTEERING</a:t>
            </a:r>
          </a:p>
        </p:txBody>
      </p:sp>
      <p:sp>
        <p:nvSpPr>
          <p:cNvPr id="3" name="Content Placeholder 2">
            <a:extLst>
              <a:ext uri="{FF2B5EF4-FFF2-40B4-BE49-F238E27FC236}">
                <a16:creationId xmlns:a16="http://schemas.microsoft.com/office/drawing/2014/main" id="{EB4B576A-491E-46DB-9598-6EF17AC042B1}"/>
              </a:ext>
            </a:extLst>
          </p:cNvPr>
          <p:cNvSpPr>
            <a:spLocks noGrp="1"/>
          </p:cNvSpPr>
          <p:nvPr>
            <p:ph idx="1"/>
          </p:nvPr>
        </p:nvSpPr>
        <p:spPr>
          <a:xfrm>
            <a:off x="1440519" y="1420706"/>
            <a:ext cx="5514758" cy="4016587"/>
          </a:xfrm>
        </p:spPr>
        <p:txBody>
          <a:bodyPr anchor="ctr">
            <a:normAutofit lnSpcReduction="10000"/>
          </a:bodyPr>
          <a:lstStyle/>
          <a:p>
            <a:pPr>
              <a:buFont typeface="Arial" panose="020B0604020202020204" pitchFamily="34" charset="0"/>
              <a:buChar char="•"/>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Volunteers are offered the necessary training to help them perform the chosen role effectively and an induction day always takes place. Mind ensures that all volunteers get the support they need from a volunteer manager or another member of staff. Regular one-to-one meetings help volunteers to express any concerns. </a:t>
            </a:r>
          </a:p>
          <a:p>
            <a:pPr>
              <a:buFont typeface="Arial" panose="020B0604020202020204" pitchFamily="34" charset="0"/>
              <a:buChar char="•"/>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All volunteers are expected to provide a full DBS check. Mind is committed to treating all applicants equally and undertake not to discriminate unfairly against the subject of positive disclosure. </a:t>
            </a:r>
          </a:p>
          <a:p>
            <a:pPr>
              <a:buFont typeface="Arial" panose="020B0604020202020204" pitchFamily="34" charset="0"/>
              <a:buChar char="•"/>
            </a:pPr>
            <a:r>
              <a:rPr lang="en-GB" sz="1700" dirty="0">
                <a:solidFill>
                  <a:schemeClr val="tx1">
                    <a:lumMod val="75000"/>
                    <a:lumOff val="25000"/>
                  </a:schemeClr>
                </a:solidFill>
                <a:latin typeface="Times New Roman" panose="02020603050405020304" pitchFamily="18" charset="0"/>
                <a:cs typeface="Times New Roman" panose="02020603050405020304" pitchFamily="18" charset="0"/>
              </a:rPr>
              <a:t>Mind has a volunteering policy that states that a volunteering role should in no way be used in place of a paid role. Many volunteers get huge satisfaction out of making a difference in the lives of anyone with a mental health problem.</a:t>
            </a:r>
          </a:p>
          <a:p>
            <a:pPr marL="0" indent="0">
              <a:buNone/>
            </a:pPr>
            <a:endParaRPr lang="en-GB" sz="17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9348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F29F844-713A-4FCF-AAE0-F600375E7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73" name="Rectangle 72">
            <a:extLst>
              <a:ext uri="{FF2B5EF4-FFF2-40B4-BE49-F238E27FC236}">
                <a16:creationId xmlns:a16="http://schemas.microsoft.com/office/drawing/2014/main" id="{C75EC574-A302-4180-8E31-8B5448B8A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3956835-5EC8-4224-BE84-4DA7BA78B582}"/>
              </a:ext>
            </a:extLst>
          </p:cNvPr>
          <p:cNvSpPr>
            <a:spLocks noGrp="1"/>
          </p:cNvSpPr>
          <p:nvPr>
            <p:ph type="title"/>
          </p:nvPr>
        </p:nvSpPr>
        <p:spPr>
          <a:xfrm>
            <a:off x="6579450" y="727627"/>
            <a:ext cx="4957553" cy="1645920"/>
          </a:xfrm>
        </p:spPr>
        <p:txBody>
          <a:bodyPr vert="horz" lIns="91440" tIns="45720" rIns="91440" bIns="45720" rtlCol="0" anchor="ctr">
            <a:normAutofit/>
          </a:bodyPr>
          <a:lstStyle/>
          <a:p>
            <a:r>
              <a:rPr lang="en-US" dirty="0">
                <a:latin typeface="Times New Roman" panose="02020603050405020304" pitchFamily="18" charset="0"/>
                <a:cs typeface="Times New Roman" panose="02020603050405020304" pitchFamily="18" charset="0"/>
              </a:rPr>
              <a:t>MIND AND EQUALITY</a:t>
            </a:r>
          </a:p>
        </p:txBody>
      </p:sp>
      <p:sp>
        <p:nvSpPr>
          <p:cNvPr id="75" name="Rectangle 7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7" name="Rectangle 76">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chemeClr val="tx1">
                <a:lumMod val="75000"/>
                <a:lumOff val="25000"/>
              </a:schemeClr>
            </a:solidFill>
            <a:prstDash val="solid"/>
            <a:miter lim="800000"/>
          </a:ln>
          <a:effectLst/>
        </p:spPr>
      </p:sp>
      <p:pic>
        <p:nvPicPr>
          <p:cNvPr id="2050" name="Picture 2" descr="Gender equality in the workplace starts with company culture ...">
            <a:extLst>
              <a:ext uri="{FF2B5EF4-FFF2-40B4-BE49-F238E27FC236}">
                <a16:creationId xmlns:a16="http://schemas.microsoft.com/office/drawing/2014/main" id="{804B54EF-8B0B-49D3-B36B-2D7CE51A569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205256" y="1523938"/>
            <a:ext cx="4414438" cy="38282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BA3E23A-F3B0-4012-A221-109A6F27EAEE}"/>
              </a:ext>
            </a:extLst>
          </p:cNvPr>
          <p:cNvSpPr>
            <a:spLocks noGrp="1"/>
          </p:cNvSpPr>
          <p:nvPr>
            <p:ph sz="half" idx="1"/>
          </p:nvPr>
        </p:nvSpPr>
        <p:spPr>
          <a:xfrm>
            <a:off x="6579450" y="2538919"/>
            <a:ext cx="4957554" cy="3496120"/>
          </a:xfrm>
        </p:spPr>
        <p:txBody>
          <a:bodyPr vert="horz" lIns="91440" tIns="45720" rIns="91440" bIns="45720" rtlCol="0">
            <a:normAutofit lnSpcReduction="10000"/>
          </a:bodyPr>
          <a:lstStyle/>
          <a:p>
            <a:pPr>
              <a:lnSpc>
                <a:spcPct val="9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Mind works to eradicate inequality of opportunity in the mental health area. For many years Mind has been supporting individuals who are facing discrimination such as ethnicity, sexuality, religion, or disability. </a:t>
            </a:r>
          </a:p>
          <a:p>
            <a:pPr>
              <a:lnSpc>
                <a:spcPct val="9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Mind has been working with other </a:t>
            </a:r>
            <a:r>
              <a:rPr lang="en-US" sz="1700" dirty="0" err="1">
                <a:latin typeface="Times New Roman" panose="02020603050405020304" pitchFamily="18" charset="0"/>
                <a:cs typeface="Times New Roman" panose="02020603050405020304" pitchFamily="18" charset="0"/>
              </a:rPr>
              <a:t>organisations</a:t>
            </a:r>
            <a:r>
              <a:rPr lang="en-US" sz="1700" dirty="0">
                <a:latin typeface="Times New Roman" panose="02020603050405020304" pitchFamily="18" charset="0"/>
                <a:cs typeface="Times New Roman" panose="02020603050405020304" pitchFamily="18" charset="0"/>
              </a:rPr>
              <a:t> to protect current equality and human rights protections to safeguard individuals to continue to be protected from any form of discrimination and are fairly treated with respect and dignity. </a:t>
            </a:r>
          </a:p>
          <a:p>
            <a:pPr>
              <a:lnSpc>
                <a:spcPct val="9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Mind continues to shape the national conversation and help members of the community understand better the reason that our human rights are important to all of us and why we should be proud of them. </a:t>
            </a:r>
          </a:p>
          <a:p>
            <a:pPr>
              <a:lnSpc>
                <a:spcPct val="90000"/>
              </a:lnSpc>
            </a:pPr>
            <a:endParaRPr lang="en-US" sz="1700" dirty="0"/>
          </a:p>
        </p:txBody>
      </p:sp>
    </p:spTree>
    <p:extLst>
      <p:ext uri="{BB962C8B-B14F-4D97-AF65-F5344CB8AC3E}">
        <p14:creationId xmlns:p14="http://schemas.microsoft.com/office/powerpoint/2010/main" val="2155344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69B5FF42-B17C-4F11-B93E-AF59A0B6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37" name="Rectangle 136">
            <a:extLst>
              <a:ext uri="{FF2B5EF4-FFF2-40B4-BE49-F238E27FC236}">
                <a16:creationId xmlns:a16="http://schemas.microsoft.com/office/drawing/2014/main" id="{19D35415-1A65-4CA4-B8D6-E2A513C0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84A4EC9-9F98-413F-9648-9B56482320E9}"/>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sz="4400" b="1" dirty="0"/>
              <a:t>SUPPORT AND CORONA VIRUS</a:t>
            </a:r>
            <a:br>
              <a:rPr lang="en-US" sz="4400" dirty="0"/>
            </a:br>
            <a:endParaRPr lang="en-US" sz="4400" dirty="0"/>
          </a:p>
        </p:txBody>
      </p:sp>
      <p:sp>
        <p:nvSpPr>
          <p:cNvPr id="4" name="Content Placeholder 3">
            <a:extLst>
              <a:ext uri="{FF2B5EF4-FFF2-40B4-BE49-F238E27FC236}">
                <a16:creationId xmlns:a16="http://schemas.microsoft.com/office/drawing/2014/main" id="{50539B54-EA13-4E29-8007-A8F5CEBB5058}"/>
              </a:ext>
            </a:extLst>
          </p:cNvPr>
          <p:cNvSpPr>
            <a:spLocks noGrp="1"/>
          </p:cNvSpPr>
          <p:nvPr>
            <p:ph sz="half" idx="1"/>
          </p:nvPr>
        </p:nvSpPr>
        <p:spPr>
          <a:xfrm>
            <a:off x="1066800" y="2103120"/>
            <a:ext cx="6485467" cy="3931920"/>
          </a:xfrm>
        </p:spPr>
        <p:txBody>
          <a:bodyPr vert="horz" lIns="91440" tIns="45720" rIns="91440" bIns="45720" rtlCol="0">
            <a:normAutofit/>
          </a:bodyPr>
          <a:lstStyle/>
          <a:p>
            <a:pPr>
              <a:buFont typeface="Arial" panose="020B0604020202020204" pitchFamily="34" charset="0"/>
              <a:buChar char="•"/>
            </a:pPr>
            <a:r>
              <a:rPr lang="en-US" dirty="0"/>
              <a:t>Many of the local Minds are currently closed. However, they are trying to do all they can to support people being affected by COVID-19. They </a:t>
            </a:r>
            <a:r>
              <a:rPr lang="en-US" dirty="0" err="1"/>
              <a:t>recognise</a:t>
            </a:r>
            <a:r>
              <a:rPr lang="en-US" dirty="0"/>
              <a:t> that this is a difficult and stressful time for people who are having to stay at home and avoid other people. </a:t>
            </a:r>
          </a:p>
          <a:p>
            <a:pPr>
              <a:buFont typeface="Arial" panose="020B0604020202020204" pitchFamily="34" charset="0"/>
              <a:buChar char="•"/>
            </a:pPr>
            <a:r>
              <a:rPr lang="en-US" dirty="0"/>
              <a:t>They have put on their website lots of things that can help your wellbeing. </a:t>
            </a:r>
          </a:p>
          <a:p>
            <a:pPr>
              <a:buFont typeface="Arial" panose="020B0604020202020204" pitchFamily="34" charset="0"/>
              <a:buChar char="•"/>
            </a:pPr>
            <a:r>
              <a:rPr lang="en-US" dirty="0"/>
              <a:t>The information is to help people cope if: -</a:t>
            </a:r>
          </a:p>
          <a:p>
            <a:pPr>
              <a:buFont typeface="Arial" panose="020B0604020202020204" pitchFamily="34" charset="0"/>
              <a:buChar char="•"/>
            </a:pPr>
            <a:r>
              <a:rPr lang="en-US" dirty="0"/>
              <a:t>They are feeling anxious or worried about catching the virus. </a:t>
            </a:r>
          </a:p>
          <a:p>
            <a:pPr>
              <a:buFont typeface="Arial" panose="020B0604020202020204" pitchFamily="34" charset="0"/>
              <a:buChar char="•"/>
            </a:pPr>
            <a:r>
              <a:rPr lang="en-US" dirty="0"/>
              <a:t>To cope with staying home and away from public places</a:t>
            </a:r>
          </a:p>
          <a:p>
            <a:pPr>
              <a:buFont typeface="Arial" panose="020B0604020202020204" pitchFamily="34" charset="0"/>
              <a:buChar char="•"/>
            </a:pPr>
            <a:r>
              <a:rPr lang="en-US" dirty="0"/>
              <a:t>Anxious about someone your living with having symptoms</a:t>
            </a:r>
          </a:p>
          <a:p>
            <a:endParaRPr lang="en-US" dirty="0"/>
          </a:p>
        </p:txBody>
      </p:sp>
      <p:pic>
        <p:nvPicPr>
          <p:cNvPr id="3074" name="Picture 2" descr="April 24 coronavirus news - CNN">
            <a:extLst>
              <a:ext uri="{FF2B5EF4-FFF2-40B4-BE49-F238E27FC236}">
                <a16:creationId xmlns:a16="http://schemas.microsoft.com/office/drawing/2014/main" id="{46C239BD-6751-4EF6-B1D1-77127C11F11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8470" r="24825" b="1"/>
          <a:stretch/>
        </p:blipFill>
        <p:spPr bwMode="auto">
          <a:xfrm>
            <a:off x="8020571" y="2161488"/>
            <a:ext cx="3019646" cy="3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992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70ED7-011F-47BE-8818-011951BEB455}"/>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TAKING CARE OF WELLBEING</a:t>
            </a:r>
            <a:br>
              <a:rPr lang="en-GB" dirty="0"/>
            </a:br>
            <a:endParaRPr lang="en-GB" dirty="0"/>
          </a:p>
        </p:txBody>
      </p:sp>
      <p:sp>
        <p:nvSpPr>
          <p:cNvPr id="3" name="Content Placeholder 2">
            <a:extLst>
              <a:ext uri="{FF2B5EF4-FFF2-40B4-BE49-F238E27FC236}">
                <a16:creationId xmlns:a16="http://schemas.microsoft.com/office/drawing/2014/main" id="{07A1DB1E-4ED3-4E76-BE79-80B417661418}"/>
              </a:ext>
            </a:extLst>
          </p:cNvPr>
          <p:cNvSpPr>
            <a:spLocks noGrp="1"/>
          </p:cNvSpPr>
          <p:nvPr>
            <p:ph sz="half" idx="1"/>
          </p:nvPr>
        </p:nvSpPr>
        <p:spPr/>
        <p:txBody>
          <a:bodyPr>
            <a:normAutofit lnSpcReduction="10000"/>
          </a:bodyPr>
          <a:lstStyle/>
          <a:p>
            <a:pPr marL="0" indent="0">
              <a:buNone/>
            </a:pPr>
            <a:r>
              <a:rPr lang="en-GB" b="1" dirty="0"/>
              <a:t>   </a:t>
            </a:r>
            <a:r>
              <a:rPr lang="en-GB" b="1" dirty="0">
                <a:latin typeface="Times New Roman" panose="02020603050405020304" pitchFamily="18" charset="0"/>
                <a:cs typeface="Times New Roman" panose="02020603050405020304" pitchFamily="18" charset="0"/>
              </a:rPr>
              <a:t>Washing hands</a:t>
            </a:r>
            <a:endParaRPr lang="en-GB"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Some mental health problems can trigger problematic feelings or behaviours to do with washing or hygiene. </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Try not to keep reading the advice if it is troubling you.</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Let people know if your struggling</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Breathing exercises to be more in control</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Set time limits that you are comfortable with when washing hands</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Plan distractions to do after washing hands</a:t>
            </a:r>
          </a:p>
          <a:p>
            <a:endParaRPr lang="en-GB" dirty="0"/>
          </a:p>
        </p:txBody>
      </p:sp>
      <p:sp>
        <p:nvSpPr>
          <p:cNvPr id="4" name="Content Placeholder 3">
            <a:extLst>
              <a:ext uri="{FF2B5EF4-FFF2-40B4-BE49-F238E27FC236}">
                <a16:creationId xmlns:a16="http://schemas.microsoft.com/office/drawing/2014/main" id="{91CB8464-DE33-4F3F-AAEA-8EC5D25638E7}"/>
              </a:ext>
            </a:extLst>
          </p:cNvPr>
          <p:cNvSpPr>
            <a:spLocks noGrp="1"/>
          </p:cNvSpPr>
          <p:nvPr>
            <p:ph sz="half" idx="2"/>
          </p:nvPr>
        </p:nvSpPr>
        <p:spPr/>
        <p:txBody>
          <a:bodyPr>
            <a:normAutofit lnSpcReduction="10000"/>
          </a:bodyPr>
          <a:lstStyle/>
          <a:p>
            <a:pPr marL="0" indent="0">
              <a:buNone/>
            </a:pPr>
            <a:r>
              <a:rPr lang="en-GB" b="1" dirty="0"/>
              <a:t>   </a:t>
            </a:r>
            <a:r>
              <a:rPr lang="en-GB" b="1" dirty="0">
                <a:latin typeface="Times New Roman" panose="02020603050405020304" pitchFamily="18" charset="0"/>
                <a:cs typeface="Times New Roman" panose="02020603050405020304" pitchFamily="18" charset="0"/>
              </a:rPr>
              <a:t>Connecting with people</a:t>
            </a:r>
            <a:endParaRPr lang="en-GB" dirty="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Keep in touch digitally</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Make plans to video call</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Write things down that you would like to talk about</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Listen to podcasts</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Keep active</a:t>
            </a:r>
          </a:p>
          <a:p>
            <a:pPr lvl="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Make routines</a:t>
            </a:r>
          </a:p>
          <a:p>
            <a:endParaRPr lang="en-GB" dirty="0"/>
          </a:p>
        </p:txBody>
      </p:sp>
    </p:spTree>
    <p:extLst>
      <p:ext uri="{BB962C8B-B14F-4D97-AF65-F5344CB8AC3E}">
        <p14:creationId xmlns:p14="http://schemas.microsoft.com/office/powerpoint/2010/main" val="34900862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F0C9D5-8DF5-4DEA-BFB6-D117324D9CE2}"/>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CONCLUSION</a:t>
            </a:r>
          </a:p>
        </p:txBody>
      </p:sp>
      <p:sp>
        <p:nvSpPr>
          <p:cNvPr id="6" name="Content Placeholder 5">
            <a:extLst>
              <a:ext uri="{FF2B5EF4-FFF2-40B4-BE49-F238E27FC236}">
                <a16:creationId xmlns:a16="http://schemas.microsoft.com/office/drawing/2014/main" id="{5B88ECDC-2B65-431A-8A4B-7BB62396E7B1}"/>
              </a:ext>
            </a:extLst>
          </p:cNvPr>
          <p:cNvSpPr>
            <a:spLocks noGrp="1"/>
          </p:cNvSpPr>
          <p:nvPr>
            <p:ph idx="1"/>
          </p:nvPr>
        </p:nvSpPr>
        <p:spPr/>
        <p:txBody>
          <a:bodyPr/>
          <a:lstStyle/>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Mind is undoubtedly the largest mental health charity in the UK and has many years of experience behind them. They continuously campaign to improve mental health services for everybody who needs it.</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They offer many psychological services from group support to one to one counselling. Mind relies greatly on volunteers to run its many services including find raising.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They rely heavily on funding from their many shops and donations from their supporters.</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They campaign tirelessly for everybody to be treated fairly and respectfully and to have access to mental health support. It is thanks to Mind that everybody has access to a colossal amount of advice and support via their award-winning website and helplines.</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Mind works hard to keep up with current issues for example offering advice and support for people suffering with the impact of the corona virus.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There is no doubt that Mind will be a continuous leader in mental health support and wellbeing. </a:t>
            </a:r>
          </a:p>
          <a:p>
            <a:endParaRPr lang="en-GB" dirty="0"/>
          </a:p>
        </p:txBody>
      </p:sp>
    </p:spTree>
    <p:extLst>
      <p:ext uri="{BB962C8B-B14F-4D97-AF65-F5344CB8AC3E}">
        <p14:creationId xmlns:p14="http://schemas.microsoft.com/office/powerpoint/2010/main" val="664747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943A026-1EAC-4A59-9A45-199EEED56C96}"/>
              </a:ext>
            </a:extLst>
          </p:cNvPr>
          <p:cNvSpPr>
            <a:spLocks noGrp="1"/>
          </p:cNvSpPr>
          <p:nvPr>
            <p:ph type="title"/>
          </p:nvPr>
        </p:nvSpPr>
        <p:spPr/>
        <p:txBody>
          <a:bodyPr>
            <a:normAutofit/>
          </a:bodyPr>
          <a:lstStyle/>
          <a:p>
            <a:pPr algn="ctr"/>
            <a:r>
              <a:rPr lang="en-GB" sz="2400" dirty="0">
                <a:latin typeface="Times New Roman" panose="02020603050405020304" pitchFamily="18" charset="0"/>
                <a:cs typeface="Times New Roman" panose="02020603050405020304" pitchFamily="18" charset="0"/>
              </a:rPr>
              <a:t>REFERENCES</a:t>
            </a:r>
          </a:p>
        </p:txBody>
      </p:sp>
      <p:sp>
        <p:nvSpPr>
          <p:cNvPr id="5" name="Content Placeholder 4">
            <a:extLst>
              <a:ext uri="{FF2B5EF4-FFF2-40B4-BE49-F238E27FC236}">
                <a16:creationId xmlns:a16="http://schemas.microsoft.com/office/drawing/2014/main" id="{2BCCC5CE-4507-4680-99A8-2761B5D97A0E}"/>
              </a:ext>
            </a:extLst>
          </p:cNvPr>
          <p:cNvSpPr>
            <a:spLocks noGrp="1"/>
          </p:cNvSpPr>
          <p:nvPr>
            <p:ph idx="1"/>
          </p:nvPr>
        </p:nvSpPr>
        <p:spPr/>
        <p:txBody>
          <a:bodyPr>
            <a:normAutofit fontScale="85000" lnSpcReduction="10000"/>
          </a:bodyPr>
          <a:lstStyle/>
          <a:p>
            <a:pPr marL="0" indent="0">
              <a:buNone/>
            </a:pPr>
            <a:r>
              <a:rPr lang="en-GB" u="sng" dirty="0">
                <a:hlinkClick r:id="rId2">
                  <a:extLst>
                    <a:ext uri="{A12FA001-AC4F-418D-AE19-62706E023703}">
                      <ahyp:hlinkClr xmlns:ahyp="http://schemas.microsoft.com/office/drawing/2018/hyperlinkcolor" val="tx"/>
                    </a:ext>
                  </a:extLst>
                </a:hlinkClick>
              </a:rPr>
              <a:t>https://adaptastraining.com/creating-and-maintaining-culture-living-the-values-and-behaviours/</a:t>
            </a:r>
            <a:endParaRPr lang="en-GB" dirty="0"/>
          </a:p>
          <a:p>
            <a:pPr marL="0" indent="0">
              <a:buNone/>
            </a:pPr>
            <a:r>
              <a:rPr lang="en-GB" u="sng" dirty="0">
                <a:hlinkClick r:id="rId3">
                  <a:extLst>
                    <a:ext uri="{A12FA001-AC4F-418D-AE19-62706E023703}">
                      <ahyp:hlinkClr xmlns:ahyp="http://schemas.microsoft.com/office/drawing/2018/hyperlinkcolor" val="tx"/>
                    </a:ext>
                  </a:extLst>
                </a:hlinkClick>
              </a:rPr>
              <a:t>https://www.mind.org.uk/media/4205494/building-on-change_booklet_final_pdf_21march16.pdf</a:t>
            </a:r>
            <a:endParaRPr lang="en-GB" dirty="0"/>
          </a:p>
          <a:p>
            <a:pPr marL="0" indent="0">
              <a:buNone/>
            </a:pPr>
            <a:r>
              <a:rPr lang="en-GB" u="sng" dirty="0">
                <a:hlinkClick r:id="rId4">
                  <a:extLst>
                    <a:ext uri="{A12FA001-AC4F-418D-AE19-62706E023703}">
                      <ahyp:hlinkClr xmlns:ahyp="http://schemas.microsoft.com/office/drawing/2018/hyperlinkcolor" val="tx"/>
                    </a:ext>
                  </a:extLst>
                </a:hlinkClick>
              </a:rPr>
              <a:t>https://www.mind.org.uk/information-support/</a:t>
            </a:r>
            <a:endParaRPr lang="en-GB" dirty="0"/>
          </a:p>
          <a:p>
            <a:pPr marL="0" indent="0">
              <a:buNone/>
            </a:pPr>
            <a:r>
              <a:rPr lang="en-GB" u="sng" dirty="0">
                <a:hlinkClick r:id="rId5">
                  <a:extLst>
                    <a:ext uri="{A12FA001-AC4F-418D-AE19-62706E023703}">
                      <ahyp:hlinkClr xmlns:ahyp="http://schemas.microsoft.com/office/drawing/2018/hyperlinkcolor" val="tx"/>
                    </a:ext>
                  </a:extLst>
                </a:hlinkClick>
              </a:rPr>
              <a:t>https://www.mind.org.uk/about-us/celebrity-support/our-president/</a:t>
            </a:r>
            <a:endParaRPr lang="en-GB" dirty="0"/>
          </a:p>
          <a:p>
            <a:pPr marL="0" indent="0">
              <a:buNone/>
            </a:pPr>
            <a:r>
              <a:rPr lang="en-GB" dirty="0"/>
              <a:t>https://www.mind.org.uk/about-us/our-strategy/</a:t>
            </a:r>
          </a:p>
          <a:p>
            <a:pPr marL="0" indent="0">
              <a:buNone/>
            </a:pPr>
            <a:r>
              <a:rPr lang="en-GB" dirty="0"/>
              <a:t>https://www.mind.org.uk/abou</a:t>
            </a:r>
            <a:r>
              <a:rPr lang="en-GB" b="1" dirty="0"/>
              <a:t>o-one should have to face a mental health problem alone</a:t>
            </a:r>
            <a:r>
              <a:rPr lang="en-GB" dirty="0"/>
              <a:t>. and advice and fight your corner. </a:t>
            </a:r>
          </a:p>
          <a:p>
            <a:pPr marL="0" indent="0">
              <a:buNone/>
            </a:pPr>
            <a:r>
              <a:rPr lang="en-GB" u="sng" dirty="0">
                <a:hlinkClick r:id="rId6">
                  <a:extLst>
                    <a:ext uri="{A12FA001-AC4F-418D-AE19-62706E023703}">
                      <ahyp:hlinkClr xmlns:ahyp="http://schemas.microsoft.com/office/drawing/2018/hyperlinkcolor" val="tx"/>
                    </a:ext>
                  </a:extLst>
                </a:hlinkClick>
              </a:rPr>
              <a:t>https://www.mind.org.uk/media/34846313/volunteering-faqs.pdf</a:t>
            </a:r>
            <a:endParaRPr lang="en-GB" dirty="0"/>
          </a:p>
          <a:p>
            <a:pPr marL="0" indent="0">
              <a:buNone/>
            </a:pPr>
            <a:r>
              <a:rPr lang="en-GB" u="sng" dirty="0">
                <a:hlinkClick r:id="rId7">
                  <a:extLst>
                    <a:ext uri="{A12FA001-AC4F-418D-AE19-62706E023703}">
                      <ahyp:hlinkClr xmlns:ahyp="http://schemas.microsoft.com/office/drawing/2018/hyperlinkcolor" val="tx"/>
                    </a:ext>
                  </a:extLst>
                </a:hlinkClick>
              </a:rPr>
              <a:t>https://www.neighbourly.com/project/5cecf801c7ac8914b8aa5497</a:t>
            </a:r>
            <a:endParaRPr lang="en-GB" dirty="0"/>
          </a:p>
          <a:p>
            <a:pPr marL="0" indent="0">
              <a:buNone/>
            </a:pPr>
            <a:r>
              <a:rPr lang="en-GB" u="sng" dirty="0">
                <a:hlinkClick r:id="rId8">
                  <a:extLst>
                    <a:ext uri="{A12FA001-AC4F-418D-AE19-62706E023703}">
                      <ahyp:hlinkClr xmlns:ahyp="http://schemas.microsoft.com/office/drawing/2018/hyperlinkcolor" val="tx"/>
                    </a:ext>
                  </a:extLst>
                </a:hlinkClick>
              </a:rPr>
              <a:t>https://www.onetherapybrighton.com/benefits-effective-counselling-psychotherapy/</a:t>
            </a:r>
            <a:endParaRPr lang="en-GB" dirty="0"/>
          </a:p>
          <a:p>
            <a:pPr marL="0" indent="0">
              <a:buNone/>
            </a:pPr>
            <a:r>
              <a:rPr lang="en-GB" u="sng" dirty="0">
                <a:hlinkClick r:id="rId9">
                  <a:extLst>
                    <a:ext uri="{A12FA001-AC4F-418D-AE19-62706E023703}">
                      <ahyp:hlinkClr xmlns:ahyp="http://schemas.microsoft.com/office/drawing/2018/hyperlinkcolor" val="tx"/>
                    </a:ext>
                  </a:extLst>
                </a:hlinkClick>
              </a:rPr>
              <a:t>http://www.swanseamind.org.uk/sessions</a:t>
            </a:r>
            <a:endParaRPr lang="en-GB" dirty="0"/>
          </a:p>
          <a:p>
            <a:pPr marL="0" indent="0">
              <a:buNone/>
            </a:pPr>
            <a:r>
              <a:rPr lang="en-GB" u="sng" dirty="0">
                <a:hlinkClick r:id="rId10">
                  <a:extLst>
                    <a:ext uri="{A12FA001-AC4F-418D-AE19-62706E023703}">
                      <ahyp:hlinkClr xmlns:ahyp="http://schemas.microsoft.com/office/drawing/2018/hyperlinkcolor" val="tx"/>
                    </a:ext>
                  </a:extLst>
                </a:hlinkClick>
              </a:rPr>
              <a:t>https://twitter.com/stephenfry/status/1256176351188602880</a:t>
            </a:r>
            <a:endParaRPr lang="en-GB" dirty="0"/>
          </a:p>
          <a:p>
            <a:pPr marL="0" indent="0">
              <a:buNone/>
            </a:pPr>
            <a:r>
              <a:rPr lang="en-GB" u="sng" dirty="0">
                <a:hlinkClick r:id="rId11">
                  <a:extLst>
                    <a:ext uri="{A12FA001-AC4F-418D-AE19-62706E023703}">
                      <ahyp:hlinkClr xmlns:ahyp="http://schemas.microsoft.com/office/drawing/2018/hyperlinkcolor" val="tx"/>
                    </a:ext>
                  </a:extLst>
                </a:hlinkClick>
              </a:rPr>
              <a:t>https://walsallccg.nhs.uk/the-mental-health-information-hub-and-mental-health-training-resource/</a:t>
            </a:r>
            <a:endParaRPr lang="en-GB" dirty="0"/>
          </a:p>
          <a:p>
            <a:endParaRPr lang="en-GB" dirty="0"/>
          </a:p>
        </p:txBody>
      </p:sp>
    </p:spTree>
    <p:extLst>
      <p:ext uri="{BB962C8B-B14F-4D97-AF65-F5344CB8AC3E}">
        <p14:creationId xmlns:p14="http://schemas.microsoft.com/office/powerpoint/2010/main" val="36464345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otalTime>31</TotalTime>
  <Words>2013</Words>
  <Application>Microsoft Office PowerPoint</Application>
  <PresentationFormat>Widescreen</PresentationFormat>
  <Paragraphs>130</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Garamond</vt:lpstr>
      <vt:lpstr>Times New Roman</vt:lpstr>
      <vt:lpstr>Savon</vt:lpstr>
      <vt:lpstr>PROFESSIONAL RELATIONSHIPS  Carolyne Leigh Williams 1704726</vt:lpstr>
      <vt:lpstr>INTRODUCTION</vt:lpstr>
      <vt:lpstr> </vt:lpstr>
      <vt:lpstr>HISTORY OF MIND</vt:lpstr>
      <vt:lpstr>SOME OF MINDs INITIAL AIMS IN 1946 </vt:lpstr>
      <vt:lpstr>Stephen Fry became Mind's President in September 2011, taking over from Lord Melvyn Bragg.  </vt:lpstr>
      <vt:lpstr>MIND TODAY</vt:lpstr>
      <vt:lpstr>MINDS AIMS 2020</vt:lpstr>
      <vt:lpstr> CAMPAIGNS </vt:lpstr>
      <vt:lpstr>2012 STRATEGY </vt:lpstr>
      <vt:lpstr>Since 2012, because of Mind   Millions of people receiving advice and support from our helplines and specialist information  27,000 people have accessed peer support from our online community Elefriends.  375,000 people have received help each year in their local communities in England and Wales   325 workplaces have pledged to improve wellbeing for their staff  15,000 organisations have asked for workplace training and information </vt:lpstr>
      <vt:lpstr> Mind’s 2016 – 2021 Strategy is called ‘Building a change’ </vt:lpstr>
      <vt:lpstr>VALUES</vt:lpstr>
      <vt:lpstr> PSYCHOLOGICAL SERVICES </vt:lpstr>
      <vt:lpstr>COUNSELLING</vt:lpstr>
      <vt:lpstr>FUNDING</vt:lpstr>
      <vt:lpstr>FUNDING </vt:lpstr>
      <vt:lpstr>VOLUNTEERING</vt:lpstr>
      <vt:lpstr>VOLUNTEERING</vt:lpstr>
      <vt:lpstr>MIND AND EQUALITY</vt:lpstr>
      <vt:lpstr>SUPPORT AND CORONA VIRUS </vt:lpstr>
      <vt:lpstr>TAKING CARE OF WELLBEING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  Carolyne Leigh Williams 1704726</dc:title>
  <dc:creator>Carolyne Williams (1704726)</dc:creator>
  <cp:lastModifiedBy>Carolyne Williams (1704726)</cp:lastModifiedBy>
  <cp:revision>2</cp:revision>
  <dcterms:created xsi:type="dcterms:W3CDTF">2020-05-04T19:59:48Z</dcterms:created>
  <dcterms:modified xsi:type="dcterms:W3CDTF">2020-05-04T21:35:45Z</dcterms:modified>
</cp:coreProperties>
</file>