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2"/>
  </p:notesMasterIdLst>
  <p:sldIdLst>
    <p:sldId id="257" r:id="rId2"/>
    <p:sldId id="483" r:id="rId3"/>
    <p:sldId id="541" r:id="rId4"/>
    <p:sldId id="529" r:id="rId5"/>
    <p:sldId id="522" r:id="rId6"/>
    <p:sldId id="521" r:id="rId7"/>
    <p:sldId id="258" r:id="rId8"/>
    <p:sldId id="262" r:id="rId9"/>
    <p:sldId id="263" r:id="rId10"/>
    <p:sldId id="537" r:id="rId11"/>
    <p:sldId id="534" r:id="rId12"/>
    <p:sldId id="528" r:id="rId13"/>
    <p:sldId id="266" r:id="rId14"/>
    <p:sldId id="547" r:id="rId15"/>
    <p:sldId id="542" r:id="rId16"/>
    <p:sldId id="543" r:id="rId17"/>
    <p:sldId id="544" r:id="rId18"/>
    <p:sldId id="545" r:id="rId19"/>
    <p:sldId id="546" r:id="rId20"/>
    <p:sldId id="53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20722" autoAdjust="0"/>
    <p:restoredTop sz="50061" autoAdjust="0"/>
  </p:normalViewPr>
  <p:slideViewPr>
    <p:cSldViewPr snapToGrid="0" snapToObjects="1">
      <p:cViewPr varScale="1">
        <p:scale>
          <a:sx n="97" d="100"/>
          <a:sy n="97" d="100"/>
        </p:scale>
        <p:origin x="2336" y="19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200" d="100"/>
        <a:sy n="200" d="100"/>
      </p:scale>
      <p:origin x="0" y="-3438"/>
    </p:cViewPr>
  </p:sorterViewPr>
  <p:notesViewPr>
    <p:cSldViewPr snapToGrid="0" snapToObjects="1">
      <p:cViewPr varScale="1">
        <p:scale>
          <a:sx n="137" d="100"/>
          <a:sy n="137" d="100"/>
        </p:scale>
        <p:origin x="6752"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B696A5-236D-43A5-A4F7-5716260FDA82}"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A7DC6DBD-508D-4B30-A0F2-F094756EFE8E}">
      <dgm:prSet phldrT="[Text]" custT="1">
        <dgm:style>
          <a:lnRef idx="2">
            <a:schemeClr val="accent6"/>
          </a:lnRef>
          <a:fillRef idx="1">
            <a:schemeClr val="lt1"/>
          </a:fillRef>
          <a:effectRef idx="0">
            <a:schemeClr val="accent6"/>
          </a:effectRef>
          <a:fontRef idx="minor">
            <a:schemeClr val="dk1"/>
          </a:fontRef>
        </dgm:style>
      </dgm:prSet>
      <dgm:spPr/>
      <dgm:t>
        <a:bodyPr/>
        <a:lstStyle/>
        <a:p>
          <a:r>
            <a:rPr lang="en-GB" sz="3200" b="1" dirty="0"/>
            <a:t>Thread and connections between ECDE7012 and 7016</a:t>
          </a:r>
        </a:p>
      </dgm:t>
    </dgm:pt>
    <dgm:pt modelId="{EC2A1D9C-A76B-4887-9BB8-6B95E2A74BB0}" type="parTrans" cxnId="{B560B358-D511-4D7A-931A-CDEC40E55FC9}">
      <dgm:prSet/>
      <dgm:spPr/>
      <dgm:t>
        <a:bodyPr/>
        <a:lstStyle/>
        <a:p>
          <a:endParaRPr lang="en-GB"/>
        </a:p>
      </dgm:t>
    </dgm:pt>
    <dgm:pt modelId="{87CCB596-9131-46F2-A4D6-91929848525B}" type="sibTrans" cxnId="{B560B358-D511-4D7A-931A-CDEC40E55FC9}">
      <dgm:prSet/>
      <dgm:spPr/>
      <dgm:t>
        <a:bodyPr/>
        <a:lstStyle/>
        <a:p>
          <a:endParaRPr lang="en-GB"/>
        </a:p>
      </dgm:t>
    </dgm:pt>
    <dgm:pt modelId="{5B347FE9-616C-4B6A-B26D-285734D99143}">
      <dgm:prSet phldrT="[Text]" custT="1">
        <dgm:style>
          <a:lnRef idx="2">
            <a:schemeClr val="accent6"/>
          </a:lnRef>
          <a:fillRef idx="1">
            <a:schemeClr val="lt1"/>
          </a:fillRef>
          <a:effectRef idx="0">
            <a:schemeClr val="accent6"/>
          </a:effectRef>
          <a:fontRef idx="minor">
            <a:schemeClr val="dk1"/>
          </a:fontRef>
        </dgm:style>
      </dgm:prSet>
      <dgm:spPr/>
      <dgm:t>
        <a:bodyPr/>
        <a:lstStyle/>
        <a:p>
          <a:r>
            <a:rPr lang="en-GB" sz="2800" b="1" dirty="0"/>
            <a:t>Report back on first activities and postings : Your summaries and advice of authors</a:t>
          </a:r>
        </a:p>
      </dgm:t>
    </dgm:pt>
    <dgm:pt modelId="{C9A47488-4BD1-43DF-9526-337576D2FFEC}" type="parTrans" cxnId="{AA82FAED-A459-4ACD-B913-E58D3DC66F53}">
      <dgm:prSet/>
      <dgm:spPr/>
      <dgm:t>
        <a:bodyPr/>
        <a:lstStyle/>
        <a:p>
          <a:endParaRPr lang="en-GB"/>
        </a:p>
      </dgm:t>
    </dgm:pt>
    <dgm:pt modelId="{958B13EB-76A6-4029-B3C1-EF8EF1957A68}" type="sibTrans" cxnId="{AA82FAED-A459-4ACD-B913-E58D3DC66F53}">
      <dgm:prSet/>
      <dgm:spPr/>
      <dgm:t>
        <a:bodyPr/>
        <a:lstStyle/>
        <a:p>
          <a:endParaRPr lang="en-GB"/>
        </a:p>
      </dgm:t>
    </dgm:pt>
    <dgm:pt modelId="{BE5E5833-208D-4914-9515-669230FABF27}">
      <dgm:prSet phldrT="[Text]" custT="1">
        <dgm:style>
          <a:lnRef idx="2">
            <a:schemeClr val="accent6"/>
          </a:lnRef>
          <a:fillRef idx="1">
            <a:schemeClr val="lt1"/>
          </a:fillRef>
          <a:effectRef idx="0">
            <a:schemeClr val="accent6"/>
          </a:effectRef>
          <a:fontRef idx="minor">
            <a:schemeClr val="dk1"/>
          </a:fontRef>
        </dgm:style>
      </dgm:prSet>
      <dgm:spPr/>
      <dgm:t>
        <a:bodyPr/>
        <a:lstStyle/>
        <a:p>
          <a:r>
            <a:rPr lang="en-GB" sz="2400" b="1" dirty="0"/>
            <a:t>How could you apply that advice to your work?</a:t>
          </a:r>
        </a:p>
      </dgm:t>
    </dgm:pt>
    <dgm:pt modelId="{2DB4D13D-ADD2-456A-B3FC-3B892520620C}" type="parTrans" cxnId="{512188F2-1148-4E54-949F-8B7B255FE3BF}">
      <dgm:prSet/>
      <dgm:spPr/>
      <dgm:t>
        <a:bodyPr/>
        <a:lstStyle/>
        <a:p>
          <a:endParaRPr lang="en-GB"/>
        </a:p>
      </dgm:t>
    </dgm:pt>
    <dgm:pt modelId="{B6881247-9EF4-46B8-9B46-57463E661928}" type="sibTrans" cxnId="{512188F2-1148-4E54-949F-8B7B255FE3BF}">
      <dgm:prSet/>
      <dgm:spPr/>
      <dgm:t>
        <a:bodyPr/>
        <a:lstStyle/>
        <a:p>
          <a:endParaRPr lang="en-GB"/>
        </a:p>
      </dgm:t>
    </dgm:pt>
    <dgm:pt modelId="{A8402AC9-464D-446E-A944-3346C67B6289}">
      <dgm:prSet phldrT="[Text]" custT="1">
        <dgm:style>
          <a:lnRef idx="2">
            <a:schemeClr val="accent6"/>
          </a:lnRef>
          <a:fillRef idx="1">
            <a:schemeClr val="lt1"/>
          </a:fillRef>
          <a:effectRef idx="0">
            <a:schemeClr val="accent6"/>
          </a:effectRef>
          <a:fontRef idx="minor">
            <a:schemeClr val="dk1"/>
          </a:fontRef>
        </dgm:style>
      </dgm:prSet>
      <dgm:spPr/>
      <dgm:t>
        <a:bodyPr/>
        <a:lstStyle/>
        <a:p>
          <a:pPr>
            <a:lnSpc>
              <a:spcPct val="100000"/>
            </a:lnSpc>
          </a:pPr>
          <a:r>
            <a:rPr lang="en-GB" sz="2400" b="1" dirty="0"/>
            <a:t>Literature reviews: Re-viewing extracts of your work for 7002 and 7015</a:t>
          </a:r>
        </a:p>
      </dgm:t>
    </dgm:pt>
    <dgm:pt modelId="{0C10DF5B-83F2-4C0B-B84D-4FE16254A2F9}" type="parTrans" cxnId="{27F354DB-730F-4AE0-AC02-DC257170E694}">
      <dgm:prSet/>
      <dgm:spPr/>
      <dgm:t>
        <a:bodyPr/>
        <a:lstStyle/>
        <a:p>
          <a:endParaRPr lang="en-GB"/>
        </a:p>
      </dgm:t>
    </dgm:pt>
    <dgm:pt modelId="{F0376DD7-0948-4E73-9D48-82DD849A9D55}" type="sibTrans" cxnId="{27F354DB-730F-4AE0-AC02-DC257170E694}">
      <dgm:prSet/>
      <dgm:spPr/>
      <dgm:t>
        <a:bodyPr/>
        <a:lstStyle/>
        <a:p>
          <a:endParaRPr lang="en-GB"/>
        </a:p>
      </dgm:t>
    </dgm:pt>
    <dgm:pt modelId="{4F1CF01C-CA86-4DE2-85E2-EDC9107643A0}" type="pres">
      <dgm:prSet presAssocID="{7DB696A5-236D-43A5-A4F7-5716260FDA82}" presName="linear" presStyleCnt="0">
        <dgm:presLayoutVars>
          <dgm:dir/>
          <dgm:animLvl val="lvl"/>
          <dgm:resizeHandles val="exact"/>
        </dgm:presLayoutVars>
      </dgm:prSet>
      <dgm:spPr/>
    </dgm:pt>
    <dgm:pt modelId="{5D446105-AF72-4C84-8C64-84333C799E96}" type="pres">
      <dgm:prSet presAssocID="{A7DC6DBD-508D-4B30-A0F2-F094756EFE8E}" presName="parentLin" presStyleCnt="0"/>
      <dgm:spPr/>
    </dgm:pt>
    <dgm:pt modelId="{4481C41C-4DDD-44CE-962D-AEBC738C1AB6}" type="pres">
      <dgm:prSet presAssocID="{A7DC6DBD-508D-4B30-A0F2-F094756EFE8E}" presName="parentLeftMargin" presStyleLbl="node1" presStyleIdx="0" presStyleCnt="4"/>
      <dgm:spPr/>
    </dgm:pt>
    <dgm:pt modelId="{5935A313-3A3B-4683-A9CA-8954BDC345E4}" type="pres">
      <dgm:prSet presAssocID="{A7DC6DBD-508D-4B30-A0F2-F094756EFE8E}" presName="parentText" presStyleLbl="node1" presStyleIdx="0" presStyleCnt="4" custAng="0" custScaleX="120975" custLinFactNeighborX="-8868">
        <dgm:presLayoutVars>
          <dgm:chMax val="0"/>
          <dgm:bulletEnabled val="1"/>
        </dgm:presLayoutVars>
      </dgm:prSet>
      <dgm:spPr/>
    </dgm:pt>
    <dgm:pt modelId="{460FEB46-C65E-4CB7-9DF9-071D0214F330}" type="pres">
      <dgm:prSet presAssocID="{A7DC6DBD-508D-4B30-A0F2-F094756EFE8E}" presName="negativeSpace" presStyleCnt="0"/>
      <dgm:spPr/>
    </dgm:pt>
    <dgm:pt modelId="{F1B1B185-99F0-46DF-ADB3-16270E63248E}" type="pres">
      <dgm:prSet presAssocID="{A7DC6DBD-508D-4B30-A0F2-F094756EFE8E}" presName="childText" presStyleLbl="conFgAcc1" presStyleIdx="0" presStyleCnt="4">
        <dgm:presLayoutVars>
          <dgm:bulletEnabled val="1"/>
        </dgm:presLayoutVars>
      </dgm:prSet>
      <dgm:spPr/>
    </dgm:pt>
    <dgm:pt modelId="{05DBB6AF-51BF-412A-B9E9-BBB0307B386F}" type="pres">
      <dgm:prSet presAssocID="{87CCB596-9131-46F2-A4D6-91929848525B}" presName="spaceBetweenRectangles" presStyleCnt="0"/>
      <dgm:spPr/>
    </dgm:pt>
    <dgm:pt modelId="{790A9EC3-EB27-41B9-9435-93AC05C22803}" type="pres">
      <dgm:prSet presAssocID="{5B347FE9-616C-4B6A-B26D-285734D99143}" presName="parentLin" presStyleCnt="0"/>
      <dgm:spPr/>
    </dgm:pt>
    <dgm:pt modelId="{C5977E31-C729-43BD-BFB0-2C41BB87338C}" type="pres">
      <dgm:prSet presAssocID="{5B347FE9-616C-4B6A-B26D-285734D99143}" presName="parentLeftMargin" presStyleLbl="node1" presStyleIdx="0" presStyleCnt="4"/>
      <dgm:spPr/>
    </dgm:pt>
    <dgm:pt modelId="{47B8FEE1-09EC-4F9E-B2B8-1E892CDB5745}" type="pres">
      <dgm:prSet presAssocID="{5B347FE9-616C-4B6A-B26D-285734D99143}" presName="parentText" presStyleLbl="node1" presStyleIdx="1" presStyleCnt="4" custScaleX="142857">
        <dgm:presLayoutVars>
          <dgm:chMax val="0"/>
          <dgm:bulletEnabled val="1"/>
        </dgm:presLayoutVars>
      </dgm:prSet>
      <dgm:spPr/>
    </dgm:pt>
    <dgm:pt modelId="{C1331D0B-3890-4C56-9055-4485F6AC7CDE}" type="pres">
      <dgm:prSet presAssocID="{5B347FE9-616C-4B6A-B26D-285734D99143}" presName="negativeSpace" presStyleCnt="0"/>
      <dgm:spPr/>
    </dgm:pt>
    <dgm:pt modelId="{06E7ACFC-9E9C-416E-B838-34E135609665}" type="pres">
      <dgm:prSet presAssocID="{5B347FE9-616C-4B6A-B26D-285734D99143}" presName="childText" presStyleLbl="conFgAcc1" presStyleIdx="1" presStyleCnt="4">
        <dgm:presLayoutVars>
          <dgm:bulletEnabled val="1"/>
        </dgm:presLayoutVars>
      </dgm:prSet>
      <dgm:spPr/>
    </dgm:pt>
    <dgm:pt modelId="{7E7D8D89-98D3-4990-96F0-E83217AE23E4}" type="pres">
      <dgm:prSet presAssocID="{958B13EB-76A6-4029-B3C1-EF8EF1957A68}" presName="spaceBetweenRectangles" presStyleCnt="0"/>
      <dgm:spPr/>
    </dgm:pt>
    <dgm:pt modelId="{B2E84BE9-280C-4217-80AA-7124BA3DB425}" type="pres">
      <dgm:prSet presAssocID="{BE5E5833-208D-4914-9515-669230FABF27}" presName="parentLin" presStyleCnt="0"/>
      <dgm:spPr/>
    </dgm:pt>
    <dgm:pt modelId="{958FCA50-5320-4EBA-B9A2-044CDC5AEC61}" type="pres">
      <dgm:prSet presAssocID="{BE5E5833-208D-4914-9515-669230FABF27}" presName="parentLeftMargin" presStyleLbl="node1" presStyleIdx="1" presStyleCnt="4"/>
      <dgm:spPr/>
    </dgm:pt>
    <dgm:pt modelId="{721577AA-9952-405D-8A2B-1E1724F101FE}" type="pres">
      <dgm:prSet presAssocID="{BE5E5833-208D-4914-9515-669230FABF27}" presName="parentText" presStyleLbl="node1" presStyleIdx="2" presStyleCnt="4" custScaleX="142857">
        <dgm:presLayoutVars>
          <dgm:chMax val="0"/>
          <dgm:bulletEnabled val="1"/>
        </dgm:presLayoutVars>
      </dgm:prSet>
      <dgm:spPr/>
    </dgm:pt>
    <dgm:pt modelId="{6594AE06-1867-4AD2-9CDE-C9CA8B090FB2}" type="pres">
      <dgm:prSet presAssocID="{BE5E5833-208D-4914-9515-669230FABF27}" presName="negativeSpace" presStyleCnt="0"/>
      <dgm:spPr/>
    </dgm:pt>
    <dgm:pt modelId="{FC2CB577-5FD2-4391-9974-1146C0F91709}" type="pres">
      <dgm:prSet presAssocID="{BE5E5833-208D-4914-9515-669230FABF27}" presName="childText" presStyleLbl="conFgAcc1" presStyleIdx="2" presStyleCnt="4">
        <dgm:presLayoutVars>
          <dgm:bulletEnabled val="1"/>
        </dgm:presLayoutVars>
      </dgm:prSet>
      <dgm:spPr/>
    </dgm:pt>
    <dgm:pt modelId="{E30EFEB9-8FF7-43F2-A343-925DFBBCF550}" type="pres">
      <dgm:prSet presAssocID="{B6881247-9EF4-46B8-9B46-57463E661928}" presName="spaceBetweenRectangles" presStyleCnt="0"/>
      <dgm:spPr/>
    </dgm:pt>
    <dgm:pt modelId="{65892874-DE67-4785-AECA-1D14EE7A67B0}" type="pres">
      <dgm:prSet presAssocID="{A8402AC9-464D-446E-A944-3346C67B6289}" presName="parentLin" presStyleCnt="0"/>
      <dgm:spPr/>
    </dgm:pt>
    <dgm:pt modelId="{7FDA97F6-BAE2-4697-94BF-CA24DBC7153B}" type="pres">
      <dgm:prSet presAssocID="{A8402AC9-464D-446E-A944-3346C67B6289}" presName="parentLeftMargin" presStyleLbl="node1" presStyleIdx="2" presStyleCnt="4"/>
      <dgm:spPr/>
    </dgm:pt>
    <dgm:pt modelId="{A44C50DD-592F-40C5-8F8C-64CCAB1B744D}" type="pres">
      <dgm:prSet presAssocID="{A8402AC9-464D-446E-A944-3346C67B6289}" presName="parentText" presStyleLbl="node1" presStyleIdx="3" presStyleCnt="4" custScaleX="142857">
        <dgm:presLayoutVars>
          <dgm:chMax val="0"/>
          <dgm:bulletEnabled val="1"/>
        </dgm:presLayoutVars>
      </dgm:prSet>
      <dgm:spPr/>
    </dgm:pt>
    <dgm:pt modelId="{18D2D99F-E715-439D-8963-C8E2D4ECE93D}" type="pres">
      <dgm:prSet presAssocID="{A8402AC9-464D-446E-A944-3346C67B6289}" presName="negativeSpace" presStyleCnt="0"/>
      <dgm:spPr/>
    </dgm:pt>
    <dgm:pt modelId="{1D6AB2DC-38C5-45DD-8A3F-95E0721BB6F5}" type="pres">
      <dgm:prSet presAssocID="{A8402AC9-464D-446E-A944-3346C67B6289}" presName="childText" presStyleLbl="conFgAcc1" presStyleIdx="3" presStyleCnt="4">
        <dgm:presLayoutVars>
          <dgm:bulletEnabled val="1"/>
        </dgm:presLayoutVars>
      </dgm:prSet>
      <dgm:spPr/>
    </dgm:pt>
  </dgm:ptLst>
  <dgm:cxnLst>
    <dgm:cxn modelId="{2B8E5113-E040-44CB-83E1-05DDE574C052}" type="presOf" srcId="{BE5E5833-208D-4914-9515-669230FABF27}" destId="{958FCA50-5320-4EBA-B9A2-044CDC5AEC61}" srcOrd="0" destOrd="0" presId="urn:microsoft.com/office/officeart/2005/8/layout/list1"/>
    <dgm:cxn modelId="{3EF0F655-0D03-4643-A7BE-88B67E4B2CF2}" type="presOf" srcId="{5B347FE9-616C-4B6A-B26D-285734D99143}" destId="{C5977E31-C729-43BD-BFB0-2C41BB87338C}" srcOrd="0" destOrd="0" presId="urn:microsoft.com/office/officeart/2005/8/layout/list1"/>
    <dgm:cxn modelId="{B560B358-D511-4D7A-931A-CDEC40E55FC9}" srcId="{7DB696A5-236D-43A5-A4F7-5716260FDA82}" destId="{A7DC6DBD-508D-4B30-A0F2-F094756EFE8E}" srcOrd="0" destOrd="0" parTransId="{EC2A1D9C-A76B-4887-9BB8-6B95E2A74BB0}" sibTransId="{87CCB596-9131-46F2-A4D6-91929848525B}"/>
    <dgm:cxn modelId="{4455935B-226E-4469-BA53-9BD7011DEAC3}" type="presOf" srcId="{7DB696A5-236D-43A5-A4F7-5716260FDA82}" destId="{4F1CF01C-CA86-4DE2-85E2-EDC9107643A0}" srcOrd="0" destOrd="0" presId="urn:microsoft.com/office/officeart/2005/8/layout/list1"/>
    <dgm:cxn modelId="{50D5627D-F93C-402C-A848-74F9D7D5C0A1}" type="presOf" srcId="{A7DC6DBD-508D-4B30-A0F2-F094756EFE8E}" destId="{4481C41C-4DDD-44CE-962D-AEBC738C1AB6}" srcOrd="0" destOrd="0" presId="urn:microsoft.com/office/officeart/2005/8/layout/list1"/>
    <dgm:cxn modelId="{B6110C82-BFE6-48E4-B714-3595CDAE0AFA}" type="presOf" srcId="{A8402AC9-464D-446E-A944-3346C67B6289}" destId="{7FDA97F6-BAE2-4697-94BF-CA24DBC7153B}" srcOrd="0" destOrd="0" presId="urn:microsoft.com/office/officeart/2005/8/layout/list1"/>
    <dgm:cxn modelId="{7021C1BC-2E9A-48E6-B80C-5C65824B104D}" type="presOf" srcId="{A7DC6DBD-508D-4B30-A0F2-F094756EFE8E}" destId="{5935A313-3A3B-4683-A9CA-8954BDC345E4}" srcOrd="1" destOrd="0" presId="urn:microsoft.com/office/officeart/2005/8/layout/list1"/>
    <dgm:cxn modelId="{E9CEA7D6-9328-4877-A107-DDBE320890A1}" type="presOf" srcId="{BE5E5833-208D-4914-9515-669230FABF27}" destId="{721577AA-9952-405D-8A2B-1E1724F101FE}" srcOrd="1" destOrd="0" presId="urn:microsoft.com/office/officeart/2005/8/layout/list1"/>
    <dgm:cxn modelId="{27F354DB-730F-4AE0-AC02-DC257170E694}" srcId="{7DB696A5-236D-43A5-A4F7-5716260FDA82}" destId="{A8402AC9-464D-446E-A944-3346C67B6289}" srcOrd="3" destOrd="0" parTransId="{0C10DF5B-83F2-4C0B-B84D-4FE16254A2F9}" sibTransId="{F0376DD7-0948-4E73-9D48-82DD849A9D55}"/>
    <dgm:cxn modelId="{EA31F8DD-5C9E-47E8-B78A-246FCD80F7E7}" type="presOf" srcId="{A8402AC9-464D-446E-A944-3346C67B6289}" destId="{A44C50DD-592F-40C5-8F8C-64CCAB1B744D}" srcOrd="1" destOrd="0" presId="urn:microsoft.com/office/officeart/2005/8/layout/list1"/>
    <dgm:cxn modelId="{8FE975E2-0940-495E-ABDE-50411D5C0F3F}" type="presOf" srcId="{5B347FE9-616C-4B6A-B26D-285734D99143}" destId="{47B8FEE1-09EC-4F9E-B2B8-1E892CDB5745}" srcOrd="1" destOrd="0" presId="urn:microsoft.com/office/officeart/2005/8/layout/list1"/>
    <dgm:cxn modelId="{AA82FAED-A459-4ACD-B913-E58D3DC66F53}" srcId="{7DB696A5-236D-43A5-A4F7-5716260FDA82}" destId="{5B347FE9-616C-4B6A-B26D-285734D99143}" srcOrd="1" destOrd="0" parTransId="{C9A47488-4BD1-43DF-9526-337576D2FFEC}" sibTransId="{958B13EB-76A6-4029-B3C1-EF8EF1957A68}"/>
    <dgm:cxn modelId="{512188F2-1148-4E54-949F-8B7B255FE3BF}" srcId="{7DB696A5-236D-43A5-A4F7-5716260FDA82}" destId="{BE5E5833-208D-4914-9515-669230FABF27}" srcOrd="2" destOrd="0" parTransId="{2DB4D13D-ADD2-456A-B3FC-3B892520620C}" sibTransId="{B6881247-9EF4-46B8-9B46-57463E661928}"/>
    <dgm:cxn modelId="{079AE2FE-07CC-4CED-B278-C8E15B098CE2}" type="presParOf" srcId="{4F1CF01C-CA86-4DE2-85E2-EDC9107643A0}" destId="{5D446105-AF72-4C84-8C64-84333C799E96}" srcOrd="0" destOrd="0" presId="urn:microsoft.com/office/officeart/2005/8/layout/list1"/>
    <dgm:cxn modelId="{DA4A2EA5-B1DC-4D0B-AD25-126BE0C01207}" type="presParOf" srcId="{5D446105-AF72-4C84-8C64-84333C799E96}" destId="{4481C41C-4DDD-44CE-962D-AEBC738C1AB6}" srcOrd="0" destOrd="0" presId="urn:microsoft.com/office/officeart/2005/8/layout/list1"/>
    <dgm:cxn modelId="{88897078-9AFA-4628-A5E3-0DD9A2D604B2}" type="presParOf" srcId="{5D446105-AF72-4C84-8C64-84333C799E96}" destId="{5935A313-3A3B-4683-A9CA-8954BDC345E4}" srcOrd="1" destOrd="0" presId="urn:microsoft.com/office/officeart/2005/8/layout/list1"/>
    <dgm:cxn modelId="{E1687E8F-A929-4D56-AD16-B94849DA334D}" type="presParOf" srcId="{4F1CF01C-CA86-4DE2-85E2-EDC9107643A0}" destId="{460FEB46-C65E-4CB7-9DF9-071D0214F330}" srcOrd="1" destOrd="0" presId="urn:microsoft.com/office/officeart/2005/8/layout/list1"/>
    <dgm:cxn modelId="{EE051C57-2F7E-4BDE-BDCB-B3BFBD321418}" type="presParOf" srcId="{4F1CF01C-CA86-4DE2-85E2-EDC9107643A0}" destId="{F1B1B185-99F0-46DF-ADB3-16270E63248E}" srcOrd="2" destOrd="0" presId="urn:microsoft.com/office/officeart/2005/8/layout/list1"/>
    <dgm:cxn modelId="{83A7A36A-E363-4F79-9953-4D63BE927280}" type="presParOf" srcId="{4F1CF01C-CA86-4DE2-85E2-EDC9107643A0}" destId="{05DBB6AF-51BF-412A-B9E9-BBB0307B386F}" srcOrd="3" destOrd="0" presId="urn:microsoft.com/office/officeart/2005/8/layout/list1"/>
    <dgm:cxn modelId="{08A65C4A-80CB-4F53-83B6-A3FB0D755754}" type="presParOf" srcId="{4F1CF01C-CA86-4DE2-85E2-EDC9107643A0}" destId="{790A9EC3-EB27-41B9-9435-93AC05C22803}" srcOrd="4" destOrd="0" presId="urn:microsoft.com/office/officeart/2005/8/layout/list1"/>
    <dgm:cxn modelId="{5D6AD3C6-8970-484D-A42B-F9B0A37AE842}" type="presParOf" srcId="{790A9EC3-EB27-41B9-9435-93AC05C22803}" destId="{C5977E31-C729-43BD-BFB0-2C41BB87338C}" srcOrd="0" destOrd="0" presId="urn:microsoft.com/office/officeart/2005/8/layout/list1"/>
    <dgm:cxn modelId="{080C17CD-740B-426B-8283-731C4016D261}" type="presParOf" srcId="{790A9EC3-EB27-41B9-9435-93AC05C22803}" destId="{47B8FEE1-09EC-4F9E-B2B8-1E892CDB5745}" srcOrd="1" destOrd="0" presId="urn:microsoft.com/office/officeart/2005/8/layout/list1"/>
    <dgm:cxn modelId="{C8B5EB00-86C3-49A0-B322-311395A1BF57}" type="presParOf" srcId="{4F1CF01C-CA86-4DE2-85E2-EDC9107643A0}" destId="{C1331D0B-3890-4C56-9055-4485F6AC7CDE}" srcOrd="5" destOrd="0" presId="urn:microsoft.com/office/officeart/2005/8/layout/list1"/>
    <dgm:cxn modelId="{00F0AD83-53B6-4434-90D6-D37BCB0438C5}" type="presParOf" srcId="{4F1CF01C-CA86-4DE2-85E2-EDC9107643A0}" destId="{06E7ACFC-9E9C-416E-B838-34E135609665}" srcOrd="6" destOrd="0" presId="urn:microsoft.com/office/officeart/2005/8/layout/list1"/>
    <dgm:cxn modelId="{91AE096C-AFDC-4426-A234-5C9C0BC71812}" type="presParOf" srcId="{4F1CF01C-CA86-4DE2-85E2-EDC9107643A0}" destId="{7E7D8D89-98D3-4990-96F0-E83217AE23E4}" srcOrd="7" destOrd="0" presId="urn:microsoft.com/office/officeart/2005/8/layout/list1"/>
    <dgm:cxn modelId="{C693C5DD-84F9-4C8B-A36C-51EF37688A8B}" type="presParOf" srcId="{4F1CF01C-CA86-4DE2-85E2-EDC9107643A0}" destId="{B2E84BE9-280C-4217-80AA-7124BA3DB425}" srcOrd="8" destOrd="0" presId="urn:microsoft.com/office/officeart/2005/8/layout/list1"/>
    <dgm:cxn modelId="{17480109-F2F1-425D-A9E3-C07E9413617D}" type="presParOf" srcId="{B2E84BE9-280C-4217-80AA-7124BA3DB425}" destId="{958FCA50-5320-4EBA-B9A2-044CDC5AEC61}" srcOrd="0" destOrd="0" presId="urn:microsoft.com/office/officeart/2005/8/layout/list1"/>
    <dgm:cxn modelId="{6A541123-6E84-4618-ABF9-3652BF4B20F2}" type="presParOf" srcId="{B2E84BE9-280C-4217-80AA-7124BA3DB425}" destId="{721577AA-9952-405D-8A2B-1E1724F101FE}" srcOrd="1" destOrd="0" presId="urn:microsoft.com/office/officeart/2005/8/layout/list1"/>
    <dgm:cxn modelId="{58B71986-E9E2-4D4B-92DB-5A825FC9A4D3}" type="presParOf" srcId="{4F1CF01C-CA86-4DE2-85E2-EDC9107643A0}" destId="{6594AE06-1867-4AD2-9CDE-C9CA8B090FB2}" srcOrd="9" destOrd="0" presId="urn:microsoft.com/office/officeart/2005/8/layout/list1"/>
    <dgm:cxn modelId="{7C79BC6C-B0B8-41A3-A985-7CCE9757CAA5}" type="presParOf" srcId="{4F1CF01C-CA86-4DE2-85E2-EDC9107643A0}" destId="{FC2CB577-5FD2-4391-9974-1146C0F91709}" srcOrd="10" destOrd="0" presId="urn:microsoft.com/office/officeart/2005/8/layout/list1"/>
    <dgm:cxn modelId="{22BF8B2D-E1EB-44EE-A9FC-A0344C95231D}" type="presParOf" srcId="{4F1CF01C-CA86-4DE2-85E2-EDC9107643A0}" destId="{E30EFEB9-8FF7-43F2-A343-925DFBBCF550}" srcOrd="11" destOrd="0" presId="urn:microsoft.com/office/officeart/2005/8/layout/list1"/>
    <dgm:cxn modelId="{A3352E1A-E51D-4367-B4E3-67CC06303D83}" type="presParOf" srcId="{4F1CF01C-CA86-4DE2-85E2-EDC9107643A0}" destId="{65892874-DE67-4785-AECA-1D14EE7A67B0}" srcOrd="12" destOrd="0" presId="urn:microsoft.com/office/officeart/2005/8/layout/list1"/>
    <dgm:cxn modelId="{C0201D47-9083-4FC9-9AA4-116094C3E651}" type="presParOf" srcId="{65892874-DE67-4785-AECA-1D14EE7A67B0}" destId="{7FDA97F6-BAE2-4697-94BF-CA24DBC7153B}" srcOrd="0" destOrd="0" presId="urn:microsoft.com/office/officeart/2005/8/layout/list1"/>
    <dgm:cxn modelId="{22033442-692A-4097-A4A5-7C12860F1AAD}" type="presParOf" srcId="{65892874-DE67-4785-AECA-1D14EE7A67B0}" destId="{A44C50DD-592F-40C5-8F8C-64CCAB1B744D}" srcOrd="1" destOrd="0" presId="urn:microsoft.com/office/officeart/2005/8/layout/list1"/>
    <dgm:cxn modelId="{D9B80281-E58E-46B3-B764-8FDD0D6A4007}" type="presParOf" srcId="{4F1CF01C-CA86-4DE2-85E2-EDC9107643A0}" destId="{18D2D99F-E715-439D-8963-C8E2D4ECE93D}" srcOrd="13" destOrd="0" presId="urn:microsoft.com/office/officeart/2005/8/layout/list1"/>
    <dgm:cxn modelId="{750F88CC-7E9B-4262-AA20-646FA737DD26}" type="presParOf" srcId="{4F1CF01C-CA86-4DE2-85E2-EDC9107643A0}" destId="{1D6AB2DC-38C5-45DD-8A3F-95E0721BB6F5}"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B696A5-236D-43A5-A4F7-5716260FDA82}"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A7DC6DBD-508D-4B30-A0F2-F094756EFE8E}">
      <dgm:prSet phldrT="[Text]" custT="1">
        <dgm:style>
          <a:lnRef idx="2">
            <a:schemeClr val="accent6"/>
          </a:lnRef>
          <a:fillRef idx="1">
            <a:schemeClr val="lt1"/>
          </a:fillRef>
          <a:effectRef idx="0">
            <a:schemeClr val="accent6"/>
          </a:effectRef>
          <a:fontRef idx="minor">
            <a:schemeClr val="dk1"/>
          </a:fontRef>
        </dgm:style>
      </dgm:prSet>
      <dgm:spPr/>
      <dgm:t>
        <a:bodyPr/>
        <a:lstStyle/>
        <a:p>
          <a:r>
            <a:rPr lang="en-GB" sz="3200" b="1" dirty="0"/>
            <a:t>Examples</a:t>
          </a:r>
          <a:r>
            <a:rPr lang="en-GB" sz="3200" b="1" baseline="0" dirty="0"/>
            <a:t> from EdD and your summaries: Keywords and RQ</a:t>
          </a:r>
          <a:endParaRPr lang="en-GB" sz="3200" b="1" dirty="0"/>
        </a:p>
      </dgm:t>
    </dgm:pt>
    <dgm:pt modelId="{EC2A1D9C-A76B-4887-9BB8-6B95E2A74BB0}" type="parTrans" cxnId="{B560B358-D511-4D7A-931A-CDEC40E55FC9}">
      <dgm:prSet/>
      <dgm:spPr/>
      <dgm:t>
        <a:bodyPr/>
        <a:lstStyle/>
        <a:p>
          <a:endParaRPr lang="en-GB"/>
        </a:p>
      </dgm:t>
    </dgm:pt>
    <dgm:pt modelId="{87CCB596-9131-46F2-A4D6-91929848525B}" type="sibTrans" cxnId="{B560B358-D511-4D7A-931A-CDEC40E55FC9}">
      <dgm:prSet/>
      <dgm:spPr/>
      <dgm:t>
        <a:bodyPr/>
        <a:lstStyle/>
        <a:p>
          <a:endParaRPr lang="en-GB"/>
        </a:p>
      </dgm:t>
    </dgm:pt>
    <dgm:pt modelId="{5B347FE9-616C-4B6A-B26D-285734D99143}">
      <dgm:prSet phldrT="[Text]" custT="1">
        <dgm:style>
          <a:lnRef idx="2">
            <a:schemeClr val="accent6"/>
          </a:lnRef>
          <a:fillRef idx="1">
            <a:schemeClr val="lt1"/>
          </a:fillRef>
          <a:effectRef idx="0">
            <a:schemeClr val="accent6"/>
          </a:effectRef>
          <a:fontRef idx="minor">
            <a:schemeClr val="dk1"/>
          </a:fontRef>
        </dgm:style>
      </dgm:prSet>
      <dgm:spPr/>
      <dgm:t>
        <a:bodyPr/>
        <a:lstStyle/>
        <a:p>
          <a:r>
            <a:rPr lang="en-GB" sz="2800" b="1" dirty="0"/>
            <a:t>Search-store-</a:t>
          </a:r>
          <a:r>
            <a:rPr lang="en-GB" sz="2800" b="1" baseline="0" dirty="0"/>
            <a:t> review and critique</a:t>
          </a:r>
          <a:endParaRPr lang="en-GB" sz="2800" b="1" dirty="0"/>
        </a:p>
      </dgm:t>
    </dgm:pt>
    <dgm:pt modelId="{C9A47488-4BD1-43DF-9526-337576D2FFEC}" type="parTrans" cxnId="{AA82FAED-A459-4ACD-B913-E58D3DC66F53}">
      <dgm:prSet/>
      <dgm:spPr/>
      <dgm:t>
        <a:bodyPr/>
        <a:lstStyle/>
        <a:p>
          <a:endParaRPr lang="en-GB"/>
        </a:p>
      </dgm:t>
    </dgm:pt>
    <dgm:pt modelId="{958B13EB-76A6-4029-B3C1-EF8EF1957A68}" type="sibTrans" cxnId="{AA82FAED-A459-4ACD-B913-E58D3DC66F53}">
      <dgm:prSet/>
      <dgm:spPr/>
      <dgm:t>
        <a:bodyPr/>
        <a:lstStyle/>
        <a:p>
          <a:endParaRPr lang="en-GB"/>
        </a:p>
      </dgm:t>
    </dgm:pt>
    <dgm:pt modelId="{BE5E5833-208D-4914-9515-669230FABF27}">
      <dgm:prSet phldrT="[Text]" custT="1">
        <dgm:style>
          <a:lnRef idx="2">
            <a:schemeClr val="accent6"/>
          </a:lnRef>
          <a:fillRef idx="1">
            <a:schemeClr val="lt1"/>
          </a:fillRef>
          <a:effectRef idx="0">
            <a:schemeClr val="accent6"/>
          </a:effectRef>
          <a:fontRef idx="minor">
            <a:schemeClr val="dk1"/>
          </a:fontRef>
        </dgm:style>
      </dgm:prSet>
      <dgm:spPr/>
      <dgm:t>
        <a:bodyPr/>
        <a:lstStyle/>
        <a:p>
          <a:r>
            <a:rPr lang="en-GB" sz="2800" b="1" dirty="0"/>
            <a:t>Compare</a:t>
          </a:r>
          <a:r>
            <a:rPr lang="en-GB" sz="2800" b="1" baseline="0" dirty="0"/>
            <a:t> your review of different authors </a:t>
          </a:r>
          <a:endParaRPr lang="en-GB" sz="2800" b="1" dirty="0"/>
        </a:p>
      </dgm:t>
    </dgm:pt>
    <dgm:pt modelId="{2DB4D13D-ADD2-456A-B3FC-3B892520620C}" type="parTrans" cxnId="{512188F2-1148-4E54-949F-8B7B255FE3BF}">
      <dgm:prSet/>
      <dgm:spPr/>
      <dgm:t>
        <a:bodyPr/>
        <a:lstStyle/>
        <a:p>
          <a:endParaRPr lang="en-GB"/>
        </a:p>
      </dgm:t>
    </dgm:pt>
    <dgm:pt modelId="{B6881247-9EF4-46B8-9B46-57463E661928}" type="sibTrans" cxnId="{512188F2-1148-4E54-949F-8B7B255FE3BF}">
      <dgm:prSet/>
      <dgm:spPr/>
      <dgm:t>
        <a:bodyPr/>
        <a:lstStyle/>
        <a:p>
          <a:endParaRPr lang="en-GB"/>
        </a:p>
      </dgm:t>
    </dgm:pt>
    <dgm:pt modelId="{A8402AC9-464D-446E-A944-3346C67B6289}">
      <dgm:prSet phldrT="[Text]" custT="1">
        <dgm:style>
          <a:lnRef idx="2">
            <a:schemeClr val="accent6"/>
          </a:lnRef>
          <a:fillRef idx="1">
            <a:schemeClr val="lt1"/>
          </a:fillRef>
          <a:effectRef idx="0">
            <a:schemeClr val="accent6"/>
          </a:effectRef>
          <a:fontRef idx="minor">
            <a:schemeClr val="dk1"/>
          </a:fontRef>
        </dgm:style>
      </dgm:prSet>
      <dgm:spPr/>
      <dgm:t>
        <a:bodyPr/>
        <a:lstStyle/>
        <a:p>
          <a:r>
            <a:rPr lang="en-GB" sz="2800" b="1" dirty="0"/>
            <a:t>Re-view grid and emerging themes &amp; debates</a:t>
          </a:r>
        </a:p>
      </dgm:t>
    </dgm:pt>
    <dgm:pt modelId="{0C10DF5B-83F2-4C0B-B84D-4FE16254A2F9}" type="parTrans" cxnId="{27F354DB-730F-4AE0-AC02-DC257170E694}">
      <dgm:prSet/>
      <dgm:spPr/>
      <dgm:t>
        <a:bodyPr/>
        <a:lstStyle/>
        <a:p>
          <a:endParaRPr lang="en-GB"/>
        </a:p>
      </dgm:t>
    </dgm:pt>
    <dgm:pt modelId="{F0376DD7-0948-4E73-9D48-82DD849A9D55}" type="sibTrans" cxnId="{27F354DB-730F-4AE0-AC02-DC257170E694}">
      <dgm:prSet/>
      <dgm:spPr/>
      <dgm:t>
        <a:bodyPr/>
        <a:lstStyle/>
        <a:p>
          <a:endParaRPr lang="en-GB"/>
        </a:p>
      </dgm:t>
    </dgm:pt>
    <dgm:pt modelId="{4F1CF01C-CA86-4DE2-85E2-EDC9107643A0}" type="pres">
      <dgm:prSet presAssocID="{7DB696A5-236D-43A5-A4F7-5716260FDA82}" presName="linear" presStyleCnt="0">
        <dgm:presLayoutVars>
          <dgm:dir/>
          <dgm:animLvl val="lvl"/>
          <dgm:resizeHandles val="exact"/>
        </dgm:presLayoutVars>
      </dgm:prSet>
      <dgm:spPr/>
    </dgm:pt>
    <dgm:pt modelId="{5D446105-AF72-4C84-8C64-84333C799E96}" type="pres">
      <dgm:prSet presAssocID="{A7DC6DBD-508D-4B30-A0F2-F094756EFE8E}" presName="parentLin" presStyleCnt="0"/>
      <dgm:spPr/>
    </dgm:pt>
    <dgm:pt modelId="{4481C41C-4DDD-44CE-962D-AEBC738C1AB6}" type="pres">
      <dgm:prSet presAssocID="{A7DC6DBD-508D-4B30-A0F2-F094756EFE8E}" presName="parentLeftMargin" presStyleLbl="node1" presStyleIdx="0" presStyleCnt="4"/>
      <dgm:spPr/>
    </dgm:pt>
    <dgm:pt modelId="{5935A313-3A3B-4683-A9CA-8954BDC345E4}" type="pres">
      <dgm:prSet presAssocID="{A7DC6DBD-508D-4B30-A0F2-F094756EFE8E}" presName="parentText" presStyleLbl="node1" presStyleIdx="0" presStyleCnt="4" custAng="0" custScaleX="120975" custLinFactNeighborX="-8868">
        <dgm:presLayoutVars>
          <dgm:chMax val="0"/>
          <dgm:bulletEnabled val="1"/>
        </dgm:presLayoutVars>
      </dgm:prSet>
      <dgm:spPr/>
    </dgm:pt>
    <dgm:pt modelId="{460FEB46-C65E-4CB7-9DF9-071D0214F330}" type="pres">
      <dgm:prSet presAssocID="{A7DC6DBD-508D-4B30-A0F2-F094756EFE8E}" presName="negativeSpace" presStyleCnt="0"/>
      <dgm:spPr/>
    </dgm:pt>
    <dgm:pt modelId="{F1B1B185-99F0-46DF-ADB3-16270E63248E}" type="pres">
      <dgm:prSet presAssocID="{A7DC6DBD-508D-4B30-A0F2-F094756EFE8E}" presName="childText" presStyleLbl="conFgAcc1" presStyleIdx="0" presStyleCnt="4">
        <dgm:presLayoutVars>
          <dgm:bulletEnabled val="1"/>
        </dgm:presLayoutVars>
      </dgm:prSet>
      <dgm:spPr/>
    </dgm:pt>
    <dgm:pt modelId="{05DBB6AF-51BF-412A-B9E9-BBB0307B386F}" type="pres">
      <dgm:prSet presAssocID="{87CCB596-9131-46F2-A4D6-91929848525B}" presName="spaceBetweenRectangles" presStyleCnt="0"/>
      <dgm:spPr/>
    </dgm:pt>
    <dgm:pt modelId="{790A9EC3-EB27-41B9-9435-93AC05C22803}" type="pres">
      <dgm:prSet presAssocID="{5B347FE9-616C-4B6A-B26D-285734D99143}" presName="parentLin" presStyleCnt="0"/>
      <dgm:spPr/>
    </dgm:pt>
    <dgm:pt modelId="{C5977E31-C729-43BD-BFB0-2C41BB87338C}" type="pres">
      <dgm:prSet presAssocID="{5B347FE9-616C-4B6A-B26D-285734D99143}" presName="parentLeftMargin" presStyleLbl="node1" presStyleIdx="0" presStyleCnt="4"/>
      <dgm:spPr/>
    </dgm:pt>
    <dgm:pt modelId="{47B8FEE1-09EC-4F9E-B2B8-1E892CDB5745}" type="pres">
      <dgm:prSet presAssocID="{5B347FE9-616C-4B6A-B26D-285734D99143}" presName="parentText" presStyleLbl="node1" presStyleIdx="1" presStyleCnt="4" custScaleX="142857">
        <dgm:presLayoutVars>
          <dgm:chMax val="0"/>
          <dgm:bulletEnabled val="1"/>
        </dgm:presLayoutVars>
      </dgm:prSet>
      <dgm:spPr/>
    </dgm:pt>
    <dgm:pt modelId="{C1331D0B-3890-4C56-9055-4485F6AC7CDE}" type="pres">
      <dgm:prSet presAssocID="{5B347FE9-616C-4B6A-B26D-285734D99143}" presName="negativeSpace" presStyleCnt="0"/>
      <dgm:spPr/>
    </dgm:pt>
    <dgm:pt modelId="{06E7ACFC-9E9C-416E-B838-34E135609665}" type="pres">
      <dgm:prSet presAssocID="{5B347FE9-616C-4B6A-B26D-285734D99143}" presName="childText" presStyleLbl="conFgAcc1" presStyleIdx="1" presStyleCnt="4">
        <dgm:presLayoutVars>
          <dgm:bulletEnabled val="1"/>
        </dgm:presLayoutVars>
      </dgm:prSet>
      <dgm:spPr/>
    </dgm:pt>
    <dgm:pt modelId="{7E7D8D89-98D3-4990-96F0-E83217AE23E4}" type="pres">
      <dgm:prSet presAssocID="{958B13EB-76A6-4029-B3C1-EF8EF1957A68}" presName="spaceBetweenRectangles" presStyleCnt="0"/>
      <dgm:spPr/>
    </dgm:pt>
    <dgm:pt modelId="{B2E84BE9-280C-4217-80AA-7124BA3DB425}" type="pres">
      <dgm:prSet presAssocID="{BE5E5833-208D-4914-9515-669230FABF27}" presName="parentLin" presStyleCnt="0"/>
      <dgm:spPr/>
    </dgm:pt>
    <dgm:pt modelId="{958FCA50-5320-4EBA-B9A2-044CDC5AEC61}" type="pres">
      <dgm:prSet presAssocID="{BE5E5833-208D-4914-9515-669230FABF27}" presName="parentLeftMargin" presStyleLbl="node1" presStyleIdx="1" presStyleCnt="4"/>
      <dgm:spPr/>
    </dgm:pt>
    <dgm:pt modelId="{721577AA-9952-405D-8A2B-1E1724F101FE}" type="pres">
      <dgm:prSet presAssocID="{BE5E5833-208D-4914-9515-669230FABF27}" presName="parentText" presStyleLbl="node1" presStyleIdx="2" presStyleCnt="4" custScaleX="142857">
        <dgm:presLayoutVars>
          <dgm:chMax val="0"/>
          <dgm:bulletEnabled val="1"/>
        </dgm:presLayoutVars>
      </dgm:prSet>
      <dgm:spPr/>
    </dgm:pt>
    <dgm:pt modelId="{6594AE06-1867-4AD2-9CDE-C9CA8B090FB2}" type="pres">
      <dgm:prSet presAssocID="{BE5E5833-208D-4914-9515-669230FABF27}" presName="negativeSpace" presStyleCnt="0"/>
      <dgm:spPr/>
    </dgm:pt>
    <dgm:pt modelId="{FC2CB577-5FD2-4391-9974-1146C0F91709}" type="pres">
      <dgm:prSet presAssocID="{BE5E5833-208D-4914-9515-669230FABF27}" presName="childText" presStyleLbl="conFgAcc1" presStyleIdx="2" presStyleCnt="4">
        <dgm:presLayoutVars>
          <dgm:bulletEnabled val="1"/>
        </dgm:presLayoutVars>
      </dgm:prSet>
      <dgm:spPr/>
    </dgm:pt>
    <dgm:pt modelId="{E30EFEB9-8FF7-43F2-A343-925DFBBCF550}" type="pres">
      <dgm:prSet presAssocID="{B6881247-9EF4-46B8-9B46-57463E661928}" presName="spaceBetweenRectangles" presStyleCnt="0"/>
      <dgm:spPr/>
    </dgm:pt>
    <dgm:pt modelId="{65892874-DE67-4785-AECA-1D14EE7A67B0}" type="pres">
      <dgm:prSet presAssocID="{A8402AC9-464D-446E-A944-3346C67B6289}" presName="parentLin" presStyleCnt="0"/>
      <dgm:spPr/>
    </dgm:pt>
    <dgm:pt modelId="{7FDA97F6-BAE2-4697-94BF-CA24DBC7153B}" type="pres">
      <dgm:prSet presAssocID="{A8402AC9-464D-446E-A944-3346C67B6289}" presName="parentLeftMargin" presStyleLbl="node1" presStyleIdx="2" presStyleCnt="4"/>
      <dgm:spPr/>
    </dgm:pt>
    <dgm:pt modelId="{A44C50DD-592F-40C5-8F8C-64CCAB1B744D}" type="pres">
      <dgm:prSet presAssocID="{A8402AC9-464D-446E-A944-3346C67B6289}" presName="parentText" presStyleLbl="node1" presStyleIdx="3" presStyleCnt="4" custScaleX="142857">
        <dgm:presLayoutVars>
          <dgm:chMax val="0"/>
          <dgm:bulletEnabled val="1"/>
        </dgm:presLayoutVars>
      </dgm:prSet>
      <dgm:spPr/>
    </dgm:pt>
    <dgm:pt modelId="{18D2D99F-E715-439D-8963-C8E2D4ECE93D}" type="pres">
      <dgm:prSet presAssocID="{A8402AC9-464D-446E-A944-3346C67B6289}" presName="negativeSpace" presStyleCnt="0"/>
      <dgm:spPr/>
    </dgm:pt>
    <dgm:pt modelId="{1D6AB2DC-38C5-45DD-8A3F-95E0721BB6F5}" type="pres">
      <dgm:prSet presAssocID="{A8402AC9-464D-446E-A944-3346C67B6289}" presName="childText" presStyleLbl="conFgAcc1" presStyleIdx="3" presStyleCnt="4">
        <dgm:presLayoutVars>
          <dgm:bulletEnabled val="1"/>
        </dgm:presLayoutVars>
      </dgm:prSet>
      <dgm:spPr/>
    </dgm:pt>
  </dgm:ptLst>
  <dgm:cxnLst>
    <dgm:cxn modelId="{2B8E5113-E040-44CB-83E1-05DDE574C052}" type="presOf" srcId="{BE5E5833-208D-4914-9515-669230FABF27}" destId="{958FCA50-5320-4EBA-B9A2-044CDC5AEC61}" srcOrd="0" destOrd="0" presId="urn:microsoft.com/office/officeart/2005/8/layout/list1"/>
    <dgm:cxn modelId="{3EF0F655-0D03-4643-A7BE-88B67E4B2CF2}" type="presOf" srcId="{5B347FE9-616C-4B6A-B26D-285734D99143}" destId="{C5977E31-C729-43BD-BFB0-2C41BB87338C}" srcOrd="0" destOrd="0" presId="urn:microsoft.com/office/officeart/2005/8/layout/list1"/>
    <dgm:cxn modelId="{B560B358-D511-4D7A-931A-CDEC40E55FC9}" srcId="{7DB696A5-236D-43A5-A4F7-5716260FDA82}" destId="{A7DC6DBD-508D-4B30-A0F2-F094756EFE8E}" srcOrd="0" destOrd="0" parTransId="{EC2A1D9C-A76B-4887-9BB8-6B95E2A74BB0}" sibTransId="{87CCB596-9131-46F2-A4D6-91929848525B}"/>
    <dgm:cxn modelId="{4455935B-226E-4469-BA53-9BD7011DEAC3}" type="presOf" srcId="{7DB696A5-236D-43A5-A4F7-5716260FDA82}" destId="{4F1CF01C-CA86-4DE2-85E2-EDC9107643A0}" srcOrd="0" destOrd="0" presId="urn:microsoft.com/office/officeart/2005/8/layout/list1"/>
    <dgm:cxn modelId="{50D5627D-F93C-402C-A848-74F9D7D5C0A1}" type="presOf" srcId="{A7DC6DBD-508D-4B30-A0F2-F094756EFE8E}" destId="{4481C41C-4DDD-44CE-962D-AEBC738C1AB6}" srcOrd="0" destOrd="0" presId="urn:microsoft.com/office/officeart/2005/8/layout/list1"/>
    <dgm:cxn modelId="{B6110C82-BFE6-48E4-B714-3595CDAE0AFA}" type="presOf" srcId="{A8402AC9-464D-446E-A944-3346C67B6289}" destId="{7FDA97F6-BAE2-4697-94BF-CA24DBC7153B}" srcOrd="0" destOrd="0" presId="urn:microsoft.com/office/officeart/2005/8/layout/list1"/>
    <dgm:cxn modelId="{7021C1BC-2E9A-48E6-B80C-5C65824B104D}" type="presOf" srcId="{A7DC6DBD-508D-4B30-A0F2-F094756EFE8E}" destId="{5935A313-3A3B-4683-A9CA-8954BDC345E4}" srcOrd="1" destOrd="0" presId="urn:microsoft.com/office/officeart/2005/8/layout/list1"/>
    <dgm:cxn modelId="{E9CEA7D6-9328-4877-A107-DDBE320890A1}" type="presOf" srcId="{BE5E5833-208D-4914-9515-669230FABF27}" destId="{721577AA-9952-405D-8A2B-1E1724F101FE}" srcOrd="1" destOrd="0" presId="urn:microsoft.com/office/officeart/2005/8/layout/list1"/>
    <dgm:cxn modelId="{27F354DB-730F-4AE0-AC02-DC257170E694}" srcId="{7DB696A5-236D-43A5-A4F7-5716260FDA82}" destId="{A8402AC9-464D-446E-A944-3346C67B6289}" srcOrd="3" destOrd="0" parTransId="{0C10DF5B-83F2-4C0B-B84D-4FE16254A2F9}" sibTransId="{F0376DD7-0948-4E73-9D48-82DD849A9D55}"/>
    <dgm:cxn modelId="{EA31F8DD-5C9E-47E8-B78A-246FCD80F7E7}" type="presOf" srcId="{A8402AC9-464D-446E-A944-3346C67B6289}" destId="{A44C50DD-592F-40C5-8F8C-64CCAB1B744D}" srcOrd="1" destOrd="0" presId="urn:microsoft.com/office/officeart/2005/8/layout/list1"/>
    <dgm:cxn modelId="{8FE975E2-0940-495E-ABDE-50411D5C0F3F}" type="presOf" srcId="{5B347FE9-616C-4B6A-B26D-285734D99143}" destId="{47B8FEE1-09EC-4F9E-B2B8-1E892CDB5745}" srcOrd="1" destOrd="0" presId="urn:microsoft.com/office/officeart/2005/8/layout/list1"/>
    <dgm:cxn modelId="{AA82FAED-A459-4ACD-B913-E58D3DC66F53}" srcId="{7DB696A5-236D-43A5-A4F7-5716260FDA82}" destId="{5B347FE9-616C-4B6A-B26D-285734D99143}" srcOrd="1" destOrd="0" parTransId="{C9A47488-4BD1-43DF-9526-337576D2FFEC}" sibTransId="{958B13EB-76A6-4029-B3C1-EF8EF1957A68}"/>
    <dgm:cxn modelId="{512188F2-1148-4E54-949F-8B7B255FE3BF}" srcId="{7DB696A5-236D-43A5-A4F7-5716260FDA82}" destId="{BE5E5833-208D-4914-9515-669230FABF27}" srcOrd="2" destOrd="0" parTransId="{2DB4D13D-ADD2-456A-B3FC-3B892520620C}" sibTransId="{B6881247-9EF4-46B8-9B46-57463E661928}"/>
    <dgm:cxn modelId="{079AE2FE-07CC-4CED-B278-C8E15B098CE2}" type="presParOf" srcId="{4F1CF01C-CA86-4DE2-85E2-EDC9107643A0}" destId="{5D446105-AF72-4C84-8C64-84333C799E96}" srcOrd="0" destOrd="0" presId="urn:microsoft.com/office/officeart/2005/8/layout/list1"/>
    <dgm:cxn modelId="{DA4A2EA5-B1DC-4D0B-AD25-126BE0C01207}" type="presParOf" srcId="{5D446105-AF72-4C84-8C64-84333C799E96}" destId="{4481C41C-4DDD-44CE-962D-AEBC738C1AB6}" srcOrd="0" destOrd="0" presId="urn:microsoft.com/office/officeart/2005/8/layout/list1"/>
    <dgm:cxn modelId="{88897078-9AFA-4628-A5E3-0DD9A2D604B2}" type="presParOf" srcId="{5D446105-AF72-4C84-8C64-84333C799E96}" destId="{5935A313-3A3B-4683-A9CA-8954BDC345E4}" srcOrd="1" destOrd="0" presId="urn:microsoft.com/office/officeart/2005/8/layout/list1"/>
    <dgm:cxn modelId="{E1687E8F-A929-4D56-AD16-B94849DA334D}" type="presParOf" srcId="{4F1CF01C-CA86-4DE2-85E2-EDC9107643A0}" destId="{460FEB46-C65E-4CB7-9DF9-071D0214F330}" srcOrd="1" destOrd="0" presId="urn:microsoft.com/office/officeart/2005/8/layout/list1"/>
    <dgm:cxn modelId="{EE051C57-2F7E-4BDE-BDCB-B3BFBD321418}" type="presParOf" srcId="{4F1CF01C-CA86-4DE2-85E2-EDC9107643A0}" destId="{F1B1B185-99F0-46DF-ADB3-16270E63248E}" srcOrd="2" destOrd="0" presId="urn:microsoft.com/office/officeart/2005/8/layout/list1"/>
    <dgm:cxn modelId="{83A7A36A-E363-4F79-9953-4D63BE927280}" type="presParOf" srcId="{4F1CF01C-CA86-4DE2-85E2-EDC9107643A0}" destId="{05DBB6AF-51BF-412A-B9E9-BBB0307B386F}" srcOrd="3" destOrd="0" presId="urn:microsoft.com/office/officeart/2005/8/layout/list1"/>
    <dgm:cxn modelId="{08A65C4A-80CB-4F53-83B6-A3FB0D755754}" type="presParOf" srcId="{4F1CF01C-CA86-4DE2-85E2-EDC9107643A0}" destId="{790A9EC3-EB27-41B9-9435-93AC05C22803}" srcOrd="4" destOrd="0" presId="urn:microsoft.com/office/officeart/2005/8/layout/list1"/>
    <dgm:cxn modelId="{5D6AD3C6-8970-484D-A42B-F9B0A37AE842}" type="presParOf" srcId="{790A9EC3-EB27-41B9-9435-93AC05C22803}" destId="{C5977E31-C729-43BD-BFB0-2C41BB87338C}" srcOrd="0" destOrd="0" presId="urn:microsoft.com/office/officeart/2005/8/layout/list1"/>
    <dgm:cxn modelId="{080C17CD-740B-426B-8283-731C4016D261}" type="presParOf" srcId="{790A9EC3-EB27-41B9-9435-93AC05C22803}" destId="{47B8FEE1-09EC-4F9E-B2B8-1E892CDB5745}" srcOrd="1" destOrd="0" presId="urn:microsoft.com/office/officeart/2005/8/layout/list1"/>
    <dgm:cxn modelId="{C8B5EB00-86C3-49A0-B322-311395A1BF57}" type="presParOf" srcId="{4F1CF01C-CA86-4DE2-85E2-EDC9107643A0}" destId="{C1331D0B-3890-4C56-9055-4485F6AC7CDE}" srcOrd="5" destOrd="0" presId="urn:microsoft.com/office/officeart/2005/8/layout/list1"/>
    <dgm:cxn modelId="{00F0AD83-53B6-4434-90D6-D37BCB0438C5}" type="presParOf" srcId="{4F1CF01C-CA86-4DE2-85E2-EDC9107643A0}" destId="{06E7ACFC-9E9C-416E-B838-34E135609665}" srcOrd="6" destOrd="0" presId="urn:microsoft.com/office/officeart/2005/8/layout/list1"/>
    <dgm:cxn modelId="{91AE096C-AFDC-4426-A234-5C9C0BC71812}" type="presParOf" srcId="{4F1CF01C-CA86-4DE2-85E2-EDC9107643A0}" destId="{7E7D8D89-98D3-4990-96F0-E83217AE23E4}" srcOrd="7" destOrd="0" presId="urn:microsoft.com/office/officeart/2005/8/layout/list1"/>
    <dgm:cxn modelId="{C693C5DD-84F9-4C8B-A36C-51EF37688A8B}" type="presParOf" srcId="{4F1CF01C-CA86-4DE2-85E2-EDC9107643A0}" destId="{B2E84BE9-280C-4217-80AA-7124BA3DB425}" srcOrd="8" destOrd="0" presId="urn:microsoft.com/office/officeart/2005/8/layout/list1"/>
    <dgm:cxn modelId="{17480109-F2F1-425D-A9E3-C07E9413617D}" type="presParOf" srcId="{B2E84BE9-280C-4217-80AA-7124BA3DB425}" destId="{958FCA50-5320-4EBA-B9A2-044CDC5AEC61}" srcOrd="0" destOrd="0" presId="urn:microsoft.com/office/officeart/2005/8/layout/list1"/>
    <dgm:cxn modelId="{6A541123-6E84-4618-ABF9-3652BF4B20F2}" type="presParOf" srcId="{B2E84BE9-280C-4217-80AA-7124BA3DB425}" destId="{721577AA-9952-405D-8A2B-1E1724F101FE}" srcOrd="1" destOrd="0" presId="urn:microsoft.com/office/officeart/2005/8/layout/list1"/>
    <dgm:cxn modelId="{58B71986-E9E2-4D4B-92DB-5A825FC9A4D3}" type="presParOf" srcId="{4F1CF01C-CA86-4DE2-85E2-EDC9107643A0}" destId="{6594AE06-1867-4AD2-9CDE-C9CA8B090FB2}" srcOrd="9" destOrd="0" presId="urn:microsoft.com/office/officeart/2005/8/layout/list1"/>
    <dgm:cxn modelId="{7C79BC6C-B0B8-41A3-A985-7CCE9757CAA5}" type="presParOf" srcId="{4F1CF01C-CA86-4DE2-85E2-EDC9107643A0}" destId="{FC2CB577-5FD2-4391-9974-1146C0F91709}" srcOrd="10" destOrd="0" presId="urn:microsoft.com/office/officeart/2005/8/layout/list1"/>
    <dgm:cxn modelId="{22BF8B2D-E1EB-44EE-A9FC-A0344C95231D}" type="presParOf" srcId="{4F1CF01C-CA86-4DE2-85E2-EDC9107643A0}" destId="{E30EFEB9-8FF7-43F2-A343-925DFBBCF550}" srcOrd="11" destOrd="0" presId="urn:microsoft.com/office/officeart/2005/8/layout/list1"/>
    <dgm:cxn modelId="{A3352E1A-E51D-4367-B4E3-67CC06303D83}" type="presParOf" srcId="{4F1CF01C-CA86-4DE2-85E2-EDC9107643A0}" destId="{65892874-DE67-4785-AECA-1D14EE7A67B0}" srcOrd="12" destOrd="0" presId="urn:microsoft.com/office/officeart/2005/8/layout/list1"/>
    <dgm:cxn modelId="{C0201D47-9083-4FC9-9AA4-116094C3E651}" type="presParOf" srcId="{65892874-DE67-4785-AECA-1D14EE7A67B0}" destId="{7FDA97F6-BAE2-4697-94BF-CA24DBC7153B}" srcOrd="0" destOrd="0" presId="urn:microsoft.com/office/officeart/2005/8/layout/list1"/>
    <dgm:cxn modelId="{22033442-692A-4097-A4A5-7C12860F1AAD}" type="presParOf" srcId="{65892874-DE67-4785-AECA-1D14EE7A67B0}" destId="{A44C50DD-592F-40C5-8F8C-64CCAB1B744D}" srcOrd="1" destOrd="0" presId="urn:microsoft.com/office/officeart/2005/8/layout/list1"/>
    <dgm:cxn modelId="{D9B80281-E58E-46B3-B764-8FDD0D6A4007}" type="presParOf" srcId="{4F1CF01C-CA86-4DE2-85E2-EDC9107643A0}" destId="{18D2D99F-E715-439D-8963-C8E2D4ECE93D}" srcOrd="13" destOrd="0" presId="urn:microsoft.com/office/officeart/2005/8/layout/list1"/>
    <dgm:cxn modelId="{750F88CC-7E9B-4262-AA20-646FA737DD26}" type="presParOf" srcId="{4F1CF01C-CA86-4DE2-85E2-EDC9107643A0}" destId="{1D6AB2DC-38C5-45DD-8A3F-95E0721BB6F5}"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1B185-99F0-46DF-ADB3-16270E63248E}">
      <dsp:nvSpPr>
        <dsp:cNvPr id="0" name=""/>
        <dsp:cNvSpPr/>
      </dsp:nvSpPr>
      <dsp:spPr>
        <a:xfrm>
          <a:off x="0" y="434095"/>
          <a:ext cx="7710755"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35A313-3A3B-4683-A9CA-8954BDC345E4}">
      <dsp:nvSpPr>
        <dsp:cNvPr id="0" name=""/>
        <dsp:cNvSpPr/>
      </dsp:nvSpPr>
      <dsp:spPr>
        <a:xfrm>
          <a:off x="351348" y="65095"/>
          <a:ext cx="6529660" cy="738000"/>
        </a:xfrm>
        <a:prstGeom prst="roundRect">
          <a:avLst/>
        </a:prstGeom>
        <a:solidFill>
          <a:schemeClr val="lt1"/>
        </a:solidFill>
        <a:ln w="1270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204014" tIns="0" rIns="204014" bIns="0" numCol="1" spcCol="1270" anchor="ctr" anchorCtr="0">
          <a:noAutofit/>
        </a:bodyPr>
        <a:lstStyle/>
        <a:p>
          <a:pPr marL="0" lvl="0" indent="0" algn="l" defTabSz="1422400">
            <a:lnSpc>
              <a:spcPct val="90000"/>
            </a:lnSpc>
            <a:spcBef>
              <a:spcPct val="0"/>
            </a:spcBef>
            <a:spcAft>
              <a:spcPct val="35000"/>
            </a:spcAft>
            <a:buNone/>
          </a:pPr>
          <a:r>
            <a:rPr lang="en-GB" sz="3200" b="1" kern="1200" dirty="0"/>
            <a:t>Thread and connections between ECDE7012 and 7016</a:t>
          </a:r>
        </a:p>
      </dsp:txBody>
      <dsp:txXfrm>
        <a:off x="387374" y="101121"/>
        <a:ext cx="6457608" cy="665948"/>
      </dsp:txXfrm>
    </dsp:sp>
    <dsp:sp modelId="{06E7ACFC-9E9C-416E-B838-34E135609665}">
      <dsp:nvSpPr>
        <dsp:cNvPr id="0" name=""/>
        <dsp:cNvSpPr/>
      </dsp:nvSpPr>
      <dsp:spPr>
        <a:xfrm>
          <a:off x="0" y="1568095"/>
          <a:ext cx="7710755"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B8FEE1-09EC-4F9E-B2B8-1E892CDB5745}">
      <dsp:nvSpPr>
        <dsp:cNvPr id="0" name=""/>
        <dsp:cNvSpPr/>
      </dsp:nvSpPr>
      <dsp:spPr>
        <a:xfrm>
          <a:off x="367089" y="1199095"/>
          <a:ext cx="7341775" cy="738000"/>
        </a:xfrm>
        <a:prstGeom prst="roundRect">
          <a:avLst/>
        </a:prstGeom>
        <a:solidFill>
          <a:schemeClr val="lt1"/>
        </a:solidFill>
        <a:ln w="1270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204014" tIns="0" rIns="204014" bIns="0" numCol="1" spcCol="1270" anchor="ctr" anchorCtr="0">
          <a:noAutofit/>
        </a:bodyPr>
        <a:lstStyle/>
        <a:p>
          <a:pPr marL="0" lvl="0" indent="0" algn="l" defTabSz="1244600">
            <a:lnSpc>
              <a:spcPct val="90000"/>
            </a:lnSpc>
            <a:spcBef>
              <a:spcPct val="0"/>
            </a:spcBef>
            <a:spcAft>
              <a:spcPct val="35000"/>
            </a:spcAft>
            <a:buNone/>
          </a:pPr>
          <a:r>
            <a:rPr lang="en-GB" sz="2800" b="1" kern="1200" dirty="0"/>
            <a:t>Report back on first activities and postings : Your summaries and advice of authors</a:t>
          </a:r>
        </a:p>
      </dsp:txBody>
      <dsp:txXfrm>
        <a:off x="403115" y="1235121"/>
        <a:ext cx="7269723" cy="665948"/>
      </dsp:txXfrm>
    </dsp:sp>
    <dsp:sp modelId="{FC2CB577-5FD2-4391-9974-1146C0F91709}">
      <dsp:nvSpPr>
        <dsp:cNvPr id="0" name=""/>
        <dsp:cNvSpPr/>
      </dsp:nvSpPr>
      <dsp:spPr>
        <a:xfrm>
          <a:off x="0" y="2702094"/>
          <a:ext cx="7710755"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21577AA-9952-405D-8A2B-1E1724F101FE}">
      <dsp:nvSpPr>
        <dsp:cNvPr id="0" name=""/>
        <dsp:cNvSpPr/>
      </dsp:nvSpPr>
      <dsp:spPr>
        <a:xfrm>
          <a:off x="367089" y="2333094"/>
          <a:ext cx="7341775" cy="738000"/>
        </a:xfrm>
        <a:prstGeom prst="roundRect">
          <a:avLst/>
        </a:prstGeom>
        <a:solidFill>
          <a:schemeClr val="lt1"/>
        </a:solidFill>
        <a:ln w="1270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204014" tIns="0" rIns="204014" bIns="0" numCol="1" spcCol="1270" anchor="ctr" anchorCtr="0">
          <a:noAutofit/>
        </a:bodyPr>
        <a:lstStyle/>
        <a:p>
          <a:pPr marL="0" lvl="0" indent="0" algn="l" defTabSz="1066800">
            <a:lnSpc>
              <a:spcPct val="90000"/>
            </a:lnSpc>
            <a:spcBef>
              <a:spcPct val="0"/>
            </a:spcBef>
            <a:spcAft>
              <a:spcPct val="35000"/>
            </a:spcAft>
            <a:buNone/>
          </a:pPr>
          <a:r>
            <a:rPr lang="en-GB" sz="2400" b="1" kern="1200" dirty="0"/>
            <a:t>How could you apply that advice to your work?</a:t>
          </a:r>
        </a:p>
      </dsp:txBody>
      <dsp:txXfrm>
        <a:off x="403115" y="2369120"/>
        <a:ext cx="7269723" cy="665948"/>
      </dsp:txXfrm>
    </dsp:sp>
    <dsp:sp modelId="{1D6AB2DC-38C5-45DD-8A3F-95E0721BB6F5}">
      <dsp:nvSpPr>
        <dsp:cNvPr id="0" name=""/>
        <dsp:cNvSpPr/>
      </dsp:nvSpPr>
      <dsp:spPr>
        <a:xfrm>
          <a:off x="0" y="3836095"/>
          <a:ext cx="7710755"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4C50DD-592F-40C5-8F8C-64CCAB1B744D}">
      <dsp:nvSpPr>
        <dsp:cNvPr id="0" name=""/>
        <dsp:cNvSpPr/>
      </dsp:nvSpPr>
      <dsp:spPr>
        <a:xfrm>
          <a:off x="367089" y="3467095"/>
          <a:ext cx="7341775" cy="738000"/>
        </a:xfrm>
        <a:prstGeom prst="roundRect">
          <a:avLst/>
        </a:prstGeom>
        <a:solidFill>
          <a:schemeClr val="lt1"/>
        </a:solidFill>
        <a:ln w="1270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204014" tIns="0" rIns="204014" bIns="0" numCol="1" spcCol="1270" anchor="ctr" anchorCtr="0">
          <a:noAutofit/>
        </a:bodyPr>
        <a:lstStyle/>
        <a:p>
          <a:pPr marL="0" lvl="0" indent="0" algn="l" defTabSz="1066800">
            <a:lnSpc>
              <a:spcPct val="100000"/>
            </a:lnSpc>
            <a:spcBef>
              <a:spcPct val="0"/>
            </a:spcBef>
            <a:spcAft>
              <a:spcPct val="35000"/>
            </a:spcAft>
            <a:buNone/>
          </a:pPr>
          <a:r>
            <a:rPr lang="en-GB" sz="2400" b="1" kern="1200" dirty="0"/>
            <a:t>Literature reviews: Re-viewing extracts of your work for 7002 and 7015</a:t>
          </a:r>
        </a:p>
      </dsp:txBody>
      <dsp:txXfrm>
        <a:off x="403115" y="3503121"/>
        <a:ext cx="7269723" cy="6659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1B185-99F0-46DF-ADB3-16270E63248E}">
      <dsp:nvSpPr>
        <dsp:cNvPr id="0" name=""/>
        <dsp:cNvSpPr/>
      </dsp:nvSpPr>
      <dsp:spPr>
        <a:xfrm>
          <a:off x="0" y="434095"/>
          <a:ext cx="7710755"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35A313-3A3B-4683-A9CA-8954BDC345E4}">
      <dsp:nvSpPr>
        <dsp:cNvPr id="0" name=""/>
        <dsp:cNvSpPr/>
      </dsp:nvSpPr>
      <dsp:spPr>
        <a:xfrm>
          <a:off x="351348" y="65095"/>
          <a:ext cx="6529660" cy="738000"/>
        </a:xfrm>
        <a:prstGeom prst="roundRect">
          <a:avLst/>
        </a:prstGeom>
        <a:solidFill>
          <a:schemeClr val="lt1"/>
        </a:solidFill>
        <a:ln w="1270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204014" tIns="0" rIns="204014" bIns="0" numCol="1" spcCol="1270" anchor="ctr" anchorCtr="0">
          <a:noAutofit/>
        </a:bodyPr>
        <a:lstStyle/>
        <a:p>
          <a:pPr marL="0" lvl="0" indent="0" algn="l" defTabSz="1422400">
            <a:lnSpc>
              <a:spcPct val="90000"/>
            </a:lnSpc>
            <a:spcBef>
              <a:spcPct val="0"/>
            </a:spcBef>
            <a:spcAft>
              <a:spcPct val="35000"/>
            </a:spcAft>
            <a:buNone/>
          </a:pPr>
          <a:r>
            <a:rPr lang="en-GB" sz="3200" b="1" kern="1200" dirty="0"/>
            <a:t>Examples</a:t>
          </a:r>
          <a:r>
            <a:rPr lang="en-GB" sz="3200" b="1" kern="1200" baseline="0" dirty="0"/>
            <a:t> from EdD and your summaries: Keywords and RQ</a:t>
          </a:r>
          <a:endParaRPr lang="en-GB" sz="3200" b="1" kern="1200" dirty="0"/>
        </a:p>
      </dsp:txBody>
      <dsp:txXfrm>
        <a:off x="387374" y="101121"/>
        <a:ext cx="6457608" cy="665948"/>
      </dsp:txXfrm>
    </dsp:sp>
    <dsp:sp modelId="{06E7ACFC-9E9C-416E-B838-34E135609665}">
      <dsp:nvSpPr>
        <dsp:cNvPr id="0" name=""/>
        <dsp:cNvSpPr/>
      </dsp:nvSpPr>
      <dsp:spPr>
        <a:xfrm>
          <a:off x="0" y="1568095"/>
          <a:ext cx="7710755"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B8FEE1-09EC-4F9E-B2B8-1E892CDB5745}">
      <dsp:nvSpPr>
        <dsp:cNvPr id="0" name=""/>
        <dsp:cNvSpPr/>
      </dsp:nvSpPr>
      <dsp:spPr>
        <a:xfrm>
          <a:off x="367089" y="1199095"/>
          <a:ext cx="7341775" cy="738000"/>
        </a:xfrm>
        <a:prstGeom prst="roundRect">
          <a:avLst/>
        </a:prstGeom>
        <a:solidFill>
          <a:schemeClr val="lt1"/>
        </a:solidFill>
        <a:ln w="1270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204014" tIns="0" rIns="204014" bIns="0" numCol="1" spcCol="1270" anchor="ctr" anchorCtr="0">
          <a:noAutofit/>
        </a:bodyPr>
        <a:lstStyle/>
        <a:p>
          <a:pPr marL="0" lvl="0" indent="0" algn="l" defTabSz="1244600">
            <a:lnSpc>
              <a:spcPct val="90000"/>
            </a:lnSpc>
            <a:spcBef>
              <a:spcPct val="0"/>
            </a:spcBef>
            <a:spcAft>
              <a:spcPct val="35000"/>
            </a:spcAft>
            <a:buNone/>
          </a:pPr>
          <a:r>
            <a:rPr lang="en-GB" sz="2800" b="1" kern="1200" dirty="0"/>
            <a:t>Search-store-</a:t>
          </a:r>
          <a:r>
            <a:rPr lang="en-GB" sz="2800" b="1" kern="1200" baseline="0" dirty="0"/>
            <a:t> review and critique</a:t>
          </a:r>
          <a:endParaRPr lang="en-GB" sz="2800" b="1" kern="1200" dirty="0"/>
        </a:p>
      </dsp:txBody>
      <dsp:txXfrm>
        <a:off x="403115" y="1235121"/>
        <a:ext cx="7269723" cy="665948"/>
      </dsp:txXfrm>
    </dsp:sp>
    <dsp:sp modelId="{FC2CB577-5FD2-4391-9974-1146C0F91709}">
      <dsp:nvSpPr>
        <dsp:cNvPr id="0" name=""/>
        <dsp:cNvSpPr/>
      </dsp:nvSpPr>
      <dsp:spPr>
        <a:xfrm>
          <a:off x="0" y="2702094"/>
          <a:ext cx="7710755"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21577AA-9952-405D-8A2B-1E1724F101FE}">
      <dsp:nvSpPr>
        <dsp:cNvPr id="0" name=""/>
        <dsp:cNvSpPr/>
      </dsp:nvSpPr>
      <dsp:spPr>
        <a:xfrm>
          <a:off x="367089" y="2333094"/>
          <a:ext cx="7341775" cy="738000"/>
        </a:xfrm>
        <a:prstGeom prst="roundRect">
          <a:avLst/>
        </a:prstGeom>
        <a:solidFill>
          <a:schemeClr val="lt1"/>
        </a:solidFill>
        <a:ln w="1270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204014" tIns="0" rIns="204014" bIns="0" numCol="1" spcCol="1270" anchor="ctr" anchorCtr="0">
          <a:noAutofit/>
        </a:bodyPr>
        <a:lstStyle/>
        <a:p>
          <a:pPr marL="0" lvl="0" indent="0" algn="l" defTabSz="1244600">
            <a:lnSpc>
              <a:spcPct val="90000"/>
            </a:lnSpc>
            <a:spcBef>
              <a:spcPct val="0"/>
            </a:spcBef>
            <a:spcAft>
              <a:spcPct val="35000"/>
            </a:spcAft>
            <a:buNone/>
          </a:pPr>
          <a:r>
            <a:rPr lang="en-GB" sz="2800" b="1" kern="1200" dirty="0"/>
            <a:t>Compare</a:t>
          </a:r>
          <a:r>
            <a:rPr lang="en-GB" sz="2800" b="1" kern="1200" baseline="0" dirty="0"/>
            <a:t> your review of different authors </a:t>
          </a:r>
          <a:endParaRPr lang="en-GB" sz="2800" b="1" kern="1200" dirty="0"/>
        </a:p>
      </dsp:txBody>
      <dsp:txXfrm>
        <a:off x="403115" y="2369120"/>
        <a:ext cx="7269723" cy="665948"/>
      </dsp:txXfrm>
    </dsp:sp>
    <dsp:sp modelId="{1D6AB2DC-38C5-45DD-8A3F-95E0721BB6F5}">
      <dsp:nvSpPr>
        <dsp:cNvPr id="0" name=""/>
        <dsp:cNvSpPr/>
      </dsp:nvSpPr>
      <dsp:spPr>
        <a:xfrm>
          <a:off x="0" y="3836095"/>
          <a:ext cx="7710755"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4C50DD-592F-40C5-8F8C-64CCAB1B744D}">
      <dsp:nvSpPr>
        <dsp:cNvPr id="0" name=""/>
        <dsp:cNvSpPr/>
      </dsp:nvSpPr>
      <dsp:spPr>
        <a:xfrm>
          <a:off x="367089" y="3467095"/>
          <a:ext cx="7341775" cy="738000"/>
        </a:xfrm>
        <a:prstGeom prst="roundRect">
          <a:avLst/>
        </a:prstGeom>
        <a:solidFill>
          <a:schemeClr val="lt1"/>
        </a:solidFill>
        <a:ln w="1270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204014" tIns="0" rIns="204014" bIns="0" numCol="1" spcCol="1270" anchor="ctr" anchorCtr="0">
          <a:noAutofit/>
        </a:bodyPr>
        <a:lstStyle/>
        <a:p>
          <a:pPr marL="0" lvl="0" indent="0" algn="l" defTabSz="1244600">
            <a:lnSpc>
              <a:spcPct val="90000"/>
            </a:lnSpc>
            <a:spcBef>
              <a:spcPct val="0"/>
            </a:spcBef>
            <a:spcAft>
              <a:spcPct val="35000"/>
            </a:spcAft>
            <a:buNone/>
          </a:pPr>
          <a:r>
            <a:rPr lang="en-GB" sz="2800" b="1" kern="1200" dirty="0"/>
            <a:t>Re-view grid and emerging themes &amp; debates</a:t>
          </a:r>
        </a:p>
      </dsp:txBody>
      <dsp:txXfrm>
        <a:off x="403115" y="3503121"/>
        <a:ext cx="7269723" cy="66594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1/27/23</a:t>
            </a:fld>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229279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BABCDA8-EF89-CF4C-B5E4-E421513561EC}"/>
              </a:ext>
            </a:extLst>
          </p:cNvPr>
          <p:cNvSpPr>
            <a:spLocks noGrp="1"/>
          </p:cNvSpPr>
          <p:nvPr>
            <p:ph type="dt" sz="half" idx="10"/>
          </p:nvPr>
        </p:nvSpPr>
        <p:spPr/>
        <p:txBody>
          <a:bodyPr/>
          <a:lstStyle/>
          <a:p>
            <a:fld id="{A3A7CA90-CE39-9544-B717-4236EF5BE7FD}" type="datetimeFigureOut">
              <a:rPr lang="en-US" smtClean="0"/>
              <a:t>1/27/23</a:t>
            </a:fld>
            <a:endParaRPr lang="en-US"/>
          </a:p>
        </p:txBody>
      </p:sp>
      <p:sp>
        <p:nvSpPr>
          <p:cNvPr id="5" name="Footer Placeholder 4">
            <a:extLst>
              <a:ext uri="{FF2B5EF4-FFF2-40B4-BE49-F238E27FC236}">
                <a16:creationId xmlns:a16="http://schemas.microsoft.com/office/drawing/2014/main" id="{8679BCB0-0CE7-4148-88E3-6AEBA01B0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088C2-6F3B-8E4E-8F7D-DFB58E741457}"/>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0AD4CF-919C-CF49-B84C-DF499C24BA05}"/>
              </a:ext>
            </a:extLst>
          </p:cNvPr>
          <p:cNvSpPr>
            <a:spLocks noGrp="1"/>
          </p:cNvSpPr>
          <p:nvPr>
            <p:ph type="dt" sz="half" idx="10"/>
          </p:nvPr>
        </p:nvSpPr>
        <p:spPr/>
        <p:txBody>
          <a:bodyPr/>
          <a:lstStyle/>
          <a:p>
            <a:fld id="{A3A7CA90-CE39-9544-B717-4236EF5BE7FD}" type="datetimeFigureOut">
              <a:rPr lang="en-US" smtClean="0"/>
              <a:t>1/27/23</a:t>
            </a:fld>
            <a:endParaRPr lang="en-US"/>
          </a:p>
        </p:txBody>
      </p:sp>
      <p:sp>
        <p:nvSpPr>
          <p:cNvPr id="5" name="Footer Placeholder 4">
            <a:extLst>
              <a:ext uri="{FF2B5EF4-FFF2-40B4-BE49-F238E27FC236}">
                <a16:creationId xmlns:a16="http://schemas.microsoft.com/office/drawing/2014/main" id="{F8340076-4DBB-5049-94F4-8A81AC464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0FD38-A404-D847-92A0-308F4F461942}"/>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BD844C1-0482-9947-8D20-449E68B1113F}"/>
              </a:ext>
            </a:extLst>
          </p:cNvPr>
          <p:cNvSpPr>
            <a:spLocks noGrp="1"/>
          </p:cNvSpPr>
          <p:nvPr>
            <p:ph type="dt" sz="half" idx="10"/>
          </p:nvPr>
        </p:nvSpPr>
        <p:spPr/>
        <p:txBody>
          <a:bodyPr/>
          <a:lstStyle/>
          <a:p>
            <a:fld id="{A3A7CA90-CE39-9544-B717-4236EF5BE7FD}" type="datetimeFigureOut">
              <a:rPr lang="en-US" smtClean="0"/>
              <a:t>1/27/23</a:t>
            </a:fld>
            <a:endParaRPr lang="en-US"/>
          </a:p>
        </p:txBody>
      </p:sp>
      <p:sp>
        <p:nvSpPr>
          <p:cNvPr id="5" name="Footer Placeholder 4">
            <a:extLst>
              <a:ext uri="{FF2B5EF4-FFF2-40B4-BE49-F238E27FC236}">
                <a16:creationId xmlns:a16="http://schemas.microsoft.com/office/drawing/2014/main" id="{CC90A170-45F1-1744-97A7-DC8966E34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9F31E6-6346-9243-A63E-1FC312ACB59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62865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464820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55A795-8478-EF4F-BB84-5612FEE15A0E}"/>
              </a:ext>
            </a:extLst>
          </p:cNvPr>
          <p:cNvSpPr>
            <a:spLocks noGrp="1"/>
          </p:cNvSpPr>
          <p:nvPr>
            <p:ph type="dt" sz="half" idx="10"/>
          </p:nvPr>
        </p:nvSpPr>
        <p:spPr/>
        <p:txBody>
          <a:bodyPr/>
          <a:lstStyle/>
          <a:p>
            <a:fld id="{A3A7CA90-CE39-9544-B717-4236EF5BE7FD}" type="datetimeFigureOut">
              <a:rPr lang="en-US" smtClean="0"/>
              <a:t>1/27/23</a:t>
            </a:fld>
            <a:endParaRPr lang="en-US"/>
          </a:p>
        </p:txBody>
      </p:sp>
      <p:sp>
        <p:nvSpPr>
          <p:cNvPr id="6" name="Footer Placeholder 5">
            <a:extLst>
              <a:ext uri="{FF2B5EF4-FFF2-40B4-BE49-F238E27FC236}">
                <a16:creationId xmlns:a16="http://schemas.microsoft.com/office/drawing/2014/main" id="{2C230FB4-64CA-374B-9BFA-50E222AE75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31618F-83EB-304C-8988-F1933A07EA55}"/>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24859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05B4609-1B02-5246-9D3B-C66ABD24F8A9}"/>
              </a:ext>
            </a:extLst>
          </p:cNvPr>
          <p:cNvSpPr>
            <a:spLocks noGrp="1"/>
          </p:cNvSpPr>
          <p:nvPr>
            <p:ph type="dt" sz="half" idx="10"/>
          </p:nvPr>
        </p:nvSpPr>
        <p:spPr/>
        <p:txBody>
          <a:bodyPr/>
          <a:lstStyle/>
          <a:p>
            <a:fld id="{A3A7CA90-CE39-9544-B717-4236EF5BE7FD}" type="datetimeFigureOut">
              <a:rPr lang="en-US" smtClean="0"/>
              <a:t>1/27/23</a:t>
            </a:fld>
            <a:endParaRPr lang="en-US"/>
          </a:p>
        </p:txBody>
      </p:sp>
      <p:sp>
        <p:nvSpPr>
          <p:cNvPr id="8" name="Footer Placeholder 7">
            <a:extLst>
              <a:ext uri="{FF2B5EF4-FFF2-40B4-BE49-F238E27FC236}">
                <a16:creationId xmlns:a16="http://schemas.microsoft.com/office/drawing/2014/main" id="{DB5DD343-B6C4-354E-9F80-F6FA43936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F7E98-1440-8E47-815A-05AD1B39095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66A918-B8D1-9543-BFDF-0F44FA8A8A9A}"/>
              </a:ext>
            </a:extLst>
          </p:cNvPr>
          <p:cNvSpPr>
            <a:spLocks noGrp="1"/>
          </p:cNvSpPr>
          <p:nvPr>
            <p:ph type="dt" sz="half" idx="10"/>
          </p:nvPr>
        </p:nvSpPr>
        <p:spPr/>
        <p:txBody>
          <a:bodyPr/>
          <a:lstStyle/>
          <a:p>
            <a:fld id="{A3A7CA90-CE39-9544-B717-4236EF5BE7FD}" type="datetimeFigureOut">
              <a:rPr lang="en-US" smtClean="0"/>
              <a:t>1/27/23</a:t>
            </a:fld>
            <a:endParaRPr lang="en-US"/>
          </a:p>
        </p:txBody>
      </p:sp>
      <p:sp>
        <p:nvSpPr>
          <p:cNvPr id="4" name="Footer Placeholder 3">
            <a:extLst>
              <a:ext uri="{FF2B5EF4-FFF2-40B4-BE49-F238E27FC236}">
                <a16:creationId xmlns:a16="http://schemas.microsoft.com/office/drawing/2014/main" id="{8D9BC121-428B-5040-8094-9EE2098971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4102A0-8D27-A747-B2F2-764AB05CCC3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2DDF8A-501F-AE45-83D6-D2C8A03809AF}"/>
              </a:ext>
            </a:extLst>
          </p:cNvPr>
          <p:cNvSpPr>
            <a:spLocks noGrp="1"/>
          </p:cNvSpPr>
          <p:nvPr>
            <p:ph type="dt" sz="half" idx="10"/>
          </p:nvPr>
        </p:nvSpPr>
        <p:spPr/>
        <p:txBody>
          <a:bodyPr/>
          <a:lstStyle/>
          <a:p>
            <a:fld id="{A3A7CA90-CE39-9544-B717-4236EF5BE7FD}" type="datetimeFigureOut">
              <a:rPr lang="en-US" smtClean="0"/>
              <a:t>1/27/23</a:t>
            </a:fld>
            <a:endParaRPr lang="en-US"/>
          </a:p>
        </p:txBody>
      </p:sp>
      <p:sp>
        <p:nvSpPr>
          <p:cNvPr id="3" name="Footer Placeholder 2">
            <a:extLst>
              <a:ext uri="{FF2B5EF4-FFF2-40B4-BE49-F238E27FC236}">
                <a16:creationId xmlns:a16="http://schemas.microsoft.com/office/drawing/2014/main" id="{36F1ED4E-1121-D641-8D49-F89D752BB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A6DA33-9D9A-D249-9849-03B4E246B53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096447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6B9C19-5842-DF42-9BA8-5F8D2B172FA3}"/>
              </a:ext>
            </a:extLst>
          </p:cNvPr>
          <p:cNvSpPr>
            <a:spLocks noGrp="1"/>
          </p:cNvSpPr>
          <p:nvPr>
            <p:ph type="dt" sz="half" idx="10"/>
          </p:nvPr>
        </p:nvSpPr>
        <p:spPr/>
        <p:txBody>
          <a:bodyPr/>
          <a:lstStyle/>
          <a:p>
            <a:fld id="{A3A7CA90-CE39-9544-B717-4236EF5BE7FD}" type="datetimeFigureOut">
              <a:rPr lang="en-US" smtClean="0"/>
              <a:t>1/27/23</a:t>
            </a:fld>
            <a:endParaRPr lang="en-US"/>
          </a:p>
        </p:txBody>
      </p:sp>
      <p:sp>
        <p:nvSpPr>
          <p:cNvPr id="6" name="Footer Placeholder 5">
            <a:extLst>
              <a:ext uri="{FF2B5EF4-FFF2-40B4-BE49-F238E27FC236}">
                <a16:creationId xmlns:a16="http://schemas.microsoft.com/office/drawing/2014/main" id="{F95F146C-A940-0944-98B6-71CEDC591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50E05A-06B0-7D45-A067-47EBC4624A44}"/>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12058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F3F4EB-AA04-1F4B-8034-092D7584009D}"/>
              </a:ext>
            </a:extLst>
          </p:cNvPr>
          <p:cNvSpPr>
            <a:spLocks noGrp="1"/>
          </p:cNvSpPr>
          <p:nvPr>
            <p:ph type="dt" sz="half" idx="10"/>
          </p:nvPr>
        </p:nvSpPr>
        <p:spPr/>
        <p:txBody>
          <a:bodyPr/>
          <a:lstStyle/>
          <a:p>
            <a:fld id="{A3A7CA90-CE39-9544-B717-4236EF5BE7FD}" type="datetimeFigureOut">
              <a:rPr lang="en-US" smtClean="0"/>
              <a:t>1/27/23</a:t>
            </a:fld>
            <a:endParaRPr lang="en-US"/>
          </a:p>
        </p:txBody>
      </p:sp>
      <p:sp>
        <p:nvSpPr>
          <p:cNvPr id="6" name="Footer Placeholder 5">
            <a:extLst>
              <a:ext uri="{FF2B5EF4-FFF2-40B4-BE49-F238E27FC236}">
                <a16:creationId xmlns:a16="http://schemas.microsoft.com/office/drawing/2014/main" id="{877E27EE-B32D-1343-8A40-6FA176157E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3795AD-575B-7348-86F1-42131C59906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59439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8421-47F6-6442-B364-C0058273B26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8ECF55-AC2A-494B-9BB1-B823532749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1A50A2-E222-5544-ABB6-71C28C924D6C}"/>
              </a:ext>
            </a:extLst>
          </p:cNvPr>
          <p:cNvSpPr>
            <a:spLocks noGrp="1"/>
          </p:cNvSpPr>
          <p:nvPr>
            <p:ph type="dt" sz="half" idx="10"/>
          </p:nvPr>
        </p:nvSpPr>
        <p:spPr/>
        <p:txBody>
          <a:bodyPr/>
          <a:lstStyle/>
          <a:p>
            <a:fld id="{A3A7CA90-CE39-9544-B717-4236EF5BE7FD}" type="datetimeFigureOut">
              <a:rPr lang="en-US" smtClean="0"/>
              <a:t>1/27/23</a:t>
            </a:fld>
            <a:endParaRPr lang="en-US"/>
          </a:p>
        </p:txBody>
      </p:sp>
      <p:sp>
        <p:nvSpPr>
          <p:cNvPr id="5" name="Footer Placeholder 4">
            <a:extLst>
              <a:ext uri="{FF2B5EF4-FFF2-40B4-BE49-F238E27FC236}">
                <a16:creationId xmlns:a16="http://schemas.microsoft.com/office/drawing/2014/main" id="{757AE5F8-E078-5741-89A3-BC655FAE6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FC7774-F832-DB4E-B481-BE07DF449AE6}"/>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563524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9B33E-C804-D144-B43A-D34DBAC247E1}"/>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FC454E-A2EE-524A-AD47-EBFAB0C77AF8}"/>
              </a:ext>
            </a:extLst>
          </p:cNvPr>
          <p:cNvSpPr>
            <a:spLocks noGrp="1"/>
          </p:cNvSpPr>
          <p:nvPr>
            <p:ph type="body" orient="vert" idx="1"/>
          </p:nvPr>
        </p:nvSpPr>
        <p:spPr>
          <a:xfrm>
            <a:off x="628650" y="365125"/>
            <a:ext cx="57626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5C80D4-B69B-644C-A0E4-1A71F49CBEA0}"/>
              </a:ext>
            </a:extLst>
          </p:cNvPr>
          <p:cNvSpPr>
            <a:spLocks noGrp="1"/>
          </p:cNvSpPr>
          <p:nvPr>
            <p:ph type="dt" sz="half" idx="10"/>
          </p:nvPr>
        </p:nvSpPr>
        <p:spPr/>
        <p:txBody>
          <a:bodyPr/>
          <a:lstStyle/>
          <a:p>
            <a:fld id="{A3A7CA90-CE39-9544-B717-4236EF5BE7FD}" type="datetimeFigureOut">
              <a:rPr lang="en-US" smtClean="0"/>
              <a:t>1/27/23</a:t>
            </a:fld>
            <a:endParaRPr lang="en-US"/>
          </a:p>
        </p:txBody>
      </p:sp>
      <p:sp>
        <p:nvSpPr>
          <p:cNvPr id="5" name="Footer Placeholder 4">
            <a:extLst>
              <a:ext uri="{FF2B5EF4-FFF2-40B4-BE49-F238E27FC236}">
                <a16:creationId xmlns:a16="http://schemas.microsoft.com/office/drawing/2014/main" id="{697577A6-215A-2B4A-A89E-DA71DB42B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004F7E-969C-9C41-BBEC-83D0AF923EE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6404109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Tree>
    <p:extLst>
      <p:ext uri="{BB962C8B-B14F-4D97-AF65-F5344CB8AC3E}">
        <p14:creationId xmlns:p14="http://schemas.microsoft.com/office/powerpoint/2010/main" val="21851328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Tree>
    <p:extLst>
      <p:ext uri="{BB962C8B-B14F-4D97-AF65-F5344CB8AC3E}">
        <p14:creationId xmlns:p14="http://schemas.microsoft.com/office/powerpoint/2010/main" val="1998898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4"/>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D92FE-8882-7242-9639-282F9DD479B6}"/>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1/27/23</a:t>
            </a:fld>
            <a:endParaRPr lang="en-US"/>
          </a:p>
        </p:txBody>
      </p:sp>
      <p:sp>
        <p:nvSpPr>
          <p:cNvPr id="5" name="Footer Placeholder 4">
            <a:extLst>
              <a:ext uri="{FF2B5EF4-FFF2-40B4-BE49-F238E27FC236}">
                <a16:creationId xmlns:a16="http://schemas.microsoft.com/office/drawing/2014/main" id="{129040EB-BF3E-E54A-9C41-1817E3F5FD1E}"/>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5653A6-0352-8E47-9F42-D78D8AF273D7}"/>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5"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i.jones@uwtsd.ac.uk"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8" Type="http://schemas.openxmlformats.org/officeDocument/2006/relationships/hyperlink" Target="https://uclpress.scienceopen.com/search#%7B%22id%22%3A%22%22%2C%22context%22%3Anull%2C%22kind%22%3A77%2C%22order%22%3A0%2C%22orderLowestFirst%22%3Afalse%2C%22query%22%3A%22%22%2C%22filters%22%3A%5B%7B%22kind%22%3A43%2C%22query%22%3A%22policy%20actors%22%7D%5D%7D" TargetMode="External"/><Relationship Id="rId3" Type="http://schemas.openxmlformats.org/officeDocument/2006/relationships/hyperlink" Target="https://uclpress.scienceopen.com/hosted-document?doi=10.14324/LRE.19.1.02#r2" TargetMode="External"/><Relationship Id="rId7" Type="http://schemas.openxmlformats.org/officeDocument/2006/relationships/hyperlink" Target="https://uclpress.scienceopen.com/search#%7B%22id%22%3A%22%22%2C%22context%22%3Anull%2C%22kind%22%3A77%2C%22order%22%3A0%2C%22orderLowestFirst%22%3Afalse%2C%22query%22%3A%22%22%2C%22filters%22%3A%5B%7B%22kind%22%3A43%2C%22query%22%3A%22problematization%22%7D%5D%7D" TargetMode="External"/><Relationship Id="rId2" Type="http://schemas.openxmlformats.org/officeDocument/2006/relationships/hyperlink" Target="https://uclpress.scienceopen.com/hosted-document?doi=10.14324/LRE.19.1.02" TargetMode="External"/><Relationship Id="rId1" Type="http://schemas.openxmlformats.org/officeDocument/2006/relationships/slideLayout" Target="../slideLayouts/slideLayout12.xml"/><Relationship Id="rId6" Type="http://schemas.openxmlformats.org/officeDocument/2006/relationships/hyperlink" Target="https://uclpress.scienceopen.com/search#%7B%22id%22%3A%22%22%2C%22context%22%3Anull%2C%22kind%22%3A77%2C%22order%22%3A0%2C%22orderLowestFirst%22%3Afalse%2C%22query%22%3A%22%22%2C%22filters%22%3A%5B%7B%22kind%22%3A43%2C%22query%22%3A%22policy%22%7D%5D%7D" TargetMode="External"/><Relationship Id="rId5" Type="http://schemas.openxmlformats.org/officeDocument/2006/relationships/hyperlink" Target="https://uclpress.scienceopen.com/search#%7B%22id%22%3A%22%22%2C%22context%22%3Anull%2C%22kind%22%3A77%2C%22order%22%3A0%2C%22orderLowestFirst%22%3Afalse%2C%22query%22%3A%22%22%2C%22filters%22%3A%5B%7B%22kind%22%3A43%2C%22query%22%3A%22higher%20education%22%7D%5D%7D" TargetMode="External"/><Relationship Id="rId4" Type="http://schemas.openxmlformats.org/officeDocument/2006/relationships/hyperlink" Target="https://uclpress.scienceopen.com/search#%7B%22id%22%3A%22%22%2C%22context%22%3Anull%2C%22kind%22%3A77%2C%22order%22%3A0%2C%22orderLowestFirst%22%3Afalse%2C%22query%22%3A%22%22%2C%22filters%22%3A%5B%7B%22kind%22%3A43%2C%22query%22%3A%22widening%20participation%22%7D%5D%7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hyperlink" Target="https://www.academia.edu/5195702/Top_Tips_on_Writing_a_Literature_Review_for_Your_Education_Research_Project" TargetMode="External"/><Relationship Id="rId2" Type="http://schemas.openxmlformats.org/officeDocument/2006/relationships/hyperlink" Target="https://librarysearch.uwtsd.ac.uk/discovery/fulldisplay?docid=alma99100431193802421&amp;context=L&amp;vid=44WHELF_UWTSD:44WHELF_UWTSD_VU1&amp;lang=en&amp;search_scope=MyInst_and_CI&amp;adaptor=Local%20Search%20Engine&amp;isFrbr=true&amp;tab=Everything&amp;query=any%2Ccontains%2CBiggam&amp;sortby=date_d&amp;facet=frbrgroupid%2Cinclude%2C9050354457951302668&amp;offset=0"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4934" y="717918"/>
            <a:ext cx="8738171" cy="2985433"/>
          </a:xfrm>
          <a:prstGeom prst="rect">
            <a:avLst/>
          </a:prstGeom>
        </p:spPr>
        <p:txBody>
          <a:bodyPr wrap="square">
            <a:spAutoFit/>
          </a:bodyPr>
          <a:lstStyle/>
          <a:p>
            <a:pPr algn="ctr"/>
            <a:r>
              <a:rPr lang="en-GB" sz="3200" b="1" dirty="0">
                <a:solidFill>
                  <a:schemeClr val="tx2"/>
                </a:solidFill>
              </a:rPr>
              <a:t>Doctorate in Education (EdD)</a:t>
            </a:r>
          </a:p>
          <a:p>
            <a:pPr algn="ctr"/>
            <a:endParaRPr lang="en-GB" sz="3200" b="1" dirty="0">
              <a:solidFill>
                <a:schemeClr val="tx2"/>
              </a:solidFill>
            </a:endParaRPr>
          </a:p>
          <a:p>
            <a:pPr algn="ctr"/>
            <a:r>
              <a:rPr lang="en-GB" sz="3200" b="1" dirty="0">
                <a:solidFill>
                  <a:schemeClr val="tx2"/>
                </a:solidFill>
              </a:rPr>
              <a:t>ECDE7016   </a:t>
            </a:r>
          </a:p>
          <a:p>
            <a:pPr algn="ctr"/>
            <a:endParaRPr lang="en-GB" sz="3200" b="1" dirty="0"/>
          </a:p>
          <a:p>
            <a:pPr algn="ctr"/>
            <a:r>
              <a:rPr lang="en-GB" sz="3200" b="1" dirty="0">
                <a:solidFill>
                  <a:srgbClr val="00B050"/>
                </a:solidFill>
                <a:effectLst/>
                <a:ea typeface="Arial" panose="020B0604020202020204" pitchFamily="34" charset="0"/>
              </a:rPr>
              <a:t>Writing a Critical Literature Review in Education</a:t>
            </a:r>
            <a:endParaRPr lang="en-GB" sz="3200" b="1" dirty="0">
              <a:solidFill>
                <a:srgbClr val="00B050"/>
              </a:solidFill>
              <a:effectLst/>
              <a:ea typeface="Calibri" panose="020F0502020204030204" pitchFamily="34" charset="0"/>
            </a:endParaRPr>
          </a:p>
          <a:p>
            <a:pPr algn="ctr"/>
            <a:endParaRPr lang="en-GB" sz="2800" dirty="0"/>
          </a:p>
        </p:txBody>
      </p:sp>
      <p:sp>
        <p:nvSpPr>
          <p:cNvPr id="4" name="TextBox 3">
            <a:extLst>
              <a:ext uri="{FF2B5EF4-FFF2-40B4-BE49-F238E27FC236}">
                <a16:creationId xmlns:a16="http://schemas.microsoft.com/office/drawing/2014/main" id="{07EBDBC5-FC7B-44BE-9BDC-047E31DDB251}"/>
              </a:ext>
            </a:extLst>
          </p:cNvPr>
          <p:cNvSpPr txBox="1"/>
          <p:nvPr/>
        </p:nvSpPr>
        <p:spPr>
          <a:xfrm>
            <a:off x="556591" y="3703351"/>
            <a:ext cx="8097080" cy="2800767"/>
          </a:xfrm>
          <a:prstGeom prst="rect">
            <a:avLst/>
          </a:prstGeom>
          <a:noFill/>
        </p:spPr>
        <p:txBody>
          <a:bodyPr wrap="square">
            <a:spAutoFit/>
          </a:bodyPr>
          <a:lstStyle/>
          <a:p>
            <a:r>
              <a:rPr lang="en-GB" sz="3200" b="1" dirty="0">
                <a:solidFill>
                  <a:schemeClr val="tx2"/>
                </a:solidFill>
              </a:rPr>
              <a:t>Welcome to Session 2: </a:t>
            </a:r>
          </a:p>
          <a:p>
            <a:r>
              <a:rPr lang="en-GB" sz="3200" b="1" dirty="0">
                <a:solidFill>
                  <a:schemeClr val="tx2"/>
                </a:solidFill>
              </a:rPr>
              <a:t>Monday 30th January 2023</a:t>
            </a:r>
          </a:p>
          <a:p>
            <a:r>
              <a:rPr lang="en-GB" sz="3200" b="1" dirty="0">
                <a:solidFill>
                  <a:schemeClr val="tx2"/>
                </a:solidFill>
              </a:rPr>
              <a:t>Dr Iain Jones</a:t>
            </a:r>
          </a:p>
          <a:p>
            <a:r>
              <a:rPr lang="en-GB" sz="3200" b="1" dirty="0">
                <a:solidFill>
                  <a:schemeClr val="tx2"/>
                </a:solidFill>
                <a:hlinkClick r:id="rId3">
                  <a:extLst>
                    <a:ext uri="{A12FA001-AC4F-418D-AE19-62706E023703}">
                      <ahyp:hlinkClr xmlns:ahyp="http://schemas.microsoft.com/office/drawing/2018/hyperlinkcolor" val="tx"/>
                    </a:ext>
                  </a:extLst>
                </a:hlinkClick>
              </a:rPr>
              <a:t>i.jones@uwtsd.ac.uk</a:t>
            </a:r>
            <a:endParaRPr lang="en-GB" sz="3200" b="1" dirty="0">
              <a:solidFill>
                <a:schemeClr val="tx2"/>
              </a:solidFill>
            </a:endParaRPr>
          </a:p>
          <a:p>
            <a:endParaRPr lang="en-GB" sz="2400" dirty="0"/>
          </a:p>
          <a:p>
            <a:endParaRPr lang="en-GB" sz="2400" dirty="0"/>
          </a:p>
        </p:txBody>
      </p:sp>
    </p:spTree>
    <p:extLst>
      <p:ext uri="{BB962C8B-B14F-4D97-AF65-F5344CB8AC3E}">
        <p14:creationId xmlns:p14="http://schemas.microsoft.com/office/powerpoint/2010/main" val="1743118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67820" y="386309"/>
            <a:ext cx="9144000" cy="707886"/>
          </a:xfrm>
          <a:prstGeom prst="rect">
            <a:avLst/>
          </a:prstGeom>
          <a:noFill/>
        </p:spPr>
        <p:txBody>
          <a:bodyPr wrap="square" rtlCol="0">
            <a:spAutoFit/>
          </a:bodyPr>
          <a:lstStyle/>
          <a:p>
            <a:pPr algn="ctr"/>
            <a:r>
              <a:rPr lang="en-GB" sz="4000" b="1" dirty="0">
                <a:solidFill>
                  <a:schemeClr val="tx2"/>
                </a:solidFill>
              </a:rPr>
              <a:t>Welcome to ECDE 7016 Session 2</a:t>
            </a:r>
            <a:endParaRPr lang="en-GB" sz="2800" dirty="0">
              <a:solidFill>
                <a:schemeClr val="tx2"/>
              </a:solidFill>
              <a:effectLst/>
              <a:latin typeface="Times New Roman" panose="02020603050405020304" pitchFamily="18" charset="0"/>
              <a:ea typeface="DengXian" panose="02010600030101010101" pitchFamily="2" charset="-122"/>
              <a:cs typeface="Times New Roman" panose="02020603050405020304" pitchFamily="18" charset="0"/>
            </a:endParaRPr>
          </a:p>
        </p:txBody>
      </p:sp>
      <p:graphicFrame>
        <p:nvGraphicFramePr>
          <p:cNvPr id="5" name="Diagram 4">
            <a:extLst>
              <a:ext uri="{FF2B5EF4-FFF2-40B4-BE49-F238E27FC236}">
                <a16:creationId xmlns:a16="http://schemas.microsoft.com/office/drawing/2014/main" id="{5401FB40-F45C-41B1-63B5-FC73FEFC5DD8}"/>
              </a:ext>
            </a:extLst>
          </p:cNvPr>
          <p:cNvGraphicFramePr/>
          <p:nvPr>
            <p:extLst>
              <p:ext uri="{D42A27DB-BD31-4B8C-83A1-F6EECF244321}">
                <p14:modId xmlns:p14="http://schemas.microsoft.com/office/powerpoint/2010/main" val="2145379970"/>
              </p:ext>
            </p:extLst>
          </p:nvPr>
        </p:nvGraphicFramePr>
        <p:xfrm>
          <a:off x="765425" y="1094195"/>
          <a:ext cx="7710755" cy="4531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4907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67820" y="386309"/>
            <a:ext cx="9144000" cy="707886"/>
          </a:xfrm>
          <a:prstGeom prst="rect">
            <a:avLst/>
          </a:prstGeom>
          <a:noFill/>
        </p:spPr>
        <p:txBody>
          <a:bodyPr wrap="square" rtlCol="0">
            <a:spAutoFit/>
          </a:bodyPr>
          <a:lstStyle/>
          <a:p>
            <a:pPr algn="ctr"/>
            <a:r>
              <a:rPr lang="en-GB" sz="4000" b="1" dirty="0">
                <a:solidFill>
                  <a:schemeClr val="tx2"/>
                </a:solidFill>
              </a:rPr>
              <a:t>Welcome to ECDE 7016 Session 2</a:t>
            </a:r>
            <a:endParaRPr lang="en-GB" sz="2800" dirty="0">
              <a:solidFill>
                <a:schemeClr val="tx2"/>
              </a:solidFill>
              <a:effectLst/>
              <a:latin typeface="Times New Roman" panose="02020603050405020304" pitchFamily="18" charset="0"/>
              <a:ea typeface="DengXian" panose="02010600030101010101" pitchFamily="2" charset="-122"/>
              <a:cs typeface="Times New Roman" panose="02020603050405020304" pitchFamily="18" charset="0"/>
            </a:endParaRPr>
          </a:p>
        </p:txBody>
      </p:sp>
      <p:graphicFrame>
        <p:nvGraphicFramePr>
          <p:cNvPr id="5" name="Diagram 4">
            <a:extLst>
              <a:ext uri="{FF2B5EF4-FFF2-40B4-BE49-F238E27FC236}">
                <a16:creationId xmlns:a16="http://schemas.microsoft.com/office/drawing/2014/main" id="{5401FB40-F45C-41B1-63B5-FC73FEFC5DD8}"/>
              </a:ext>
            </a:extLst>
          </p:cNvPr>
          <p:cNvGraphicFramePr/>
          <p:nvPr>
            <p:extLst>
              <p:ext uri="{D42A27DB-BD31-4B8C-83A1-F6EECF244321}">
                <p14:modId xmlns:p14="http://schemas.microsoft.com/office/powerpoint/2010/main" val="2601566666"/>
              </p:ext>
            </p:extLst>
          </p:nvPr>
        </p:nvGraphicFramePr>
        <p:xfrm>
          <a:off x="765425" y="1094195"/>
          <a:ext cx="7710755" cy="4531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8982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801" y="323687"/>
            <a:ext cx="8707348" cy="1077218"/>
          </a:xfrm>
          <a:prstGeom prst="rect">
            <a:avLst/>
          </a:prstGeom>
          <a:noFill/>
        </p:spPr>
        <p:txBody>
          <a:bodyPr wrap="square" rtlCol="0">
            <a:spAutoFit/>
          </a:bodyPr>
          <a:lstStyle/>
          <a:p>
            <a:pPr algn="ctr"/>
            <a:r>
              <a:rPr lang="en-GB" sz="3200" b="1" dirty="0">
                <a:solidFill>
                  <a:schemeClr val="tx2"/>
                </a:solidFill>
              </a:rPr>
              <a:t>Re-cap: Purposes of the EdD and of 7012 and 7016?</a:t>
            </a:r>
          </a:p>
        </p:txBody>
      </p:sp>
      <p:sp>
        <p:nvSpPr>
          <p:cNvPr id="4" name="TextBox 3">
            <a:extLst>
              <a:ext uri="{FF2B5EF4-FFF2-40B4-BE49-F238E27FC236}">
                <a16:creationId xmlns:a16="http://schemas.microsoft.com/office/drawing/2014/main" id="{900EC5C9-2022-AC9C-C931-B9C99E6AF649}"/>
              </a:ext>
            </a:extLst>
          </p:cNvPr>
          <p:cNvSpPr txBox="1"/>
          <p:nvPr/>
        </p:nvSpPr>
        <p:spPr>
          <a:xfrm>
            <a:off x="424071" y="970020"/>
            <a:ext cx="8004312" cy="5036443"/>
          </a:xfrm>
          <a:prstGeom prst="rect">
            <a:avLst/>
          </a:prstGeom>
          <a:noFill/>
        </p:spPr>
        <p:txBody>
          <a:bodyPr wrap="square">
            <a:spAutoFit/>
          </a:bodyPr>
          <a:lstStyle/>
          <a:p>
            <a:pPr lvl="1">
              <a:lnSpc>
                <a:spcPct val="200000"/>
              </a:lnSpc>
            </a:pPr>
            <a:r>
              <a:rPr lang="en-GB" sz="2800" b="1" dirty="0">
                <a:solidFill>
                  <a:srgbClr val="FF0000"/>
                </a:solidFill>
                <a:ea typeface="Verdana" panose="020B0604030504040204" pitchFamily="34" charset="0"/>
                <a:cs typeface="Verdana" panose="020B0604030504040204" pitchFamily="34" charset="0"/>
              </a:rPr>
              <a:t>From project to your thesis </a:t>
            </a:r>
          </a:p>
          <a:p>
            <a:pPr marL="914400" lvl="1" indent="-457200">
              <a:lnSpc>
                <a:spcPct val="200000"/>
              </a:lnSpc>
              <a:buFont typeface="Wingdings" pitchFamily="2" charset="2"/>
              <a:buChar char="Ø"/>
            </a:pPr>
            <a:r>
              <a:rPr lang="en-GB" sz="2800" b="1" dirty="0">
                <a:solidFill>
                  <a:srgbClr val="00B050"/>
                </a:solidFill>
                <a:ea typeface="Verdana" panose="020B0604030504040204" pitchFamily="34" charset="0"/>
                <a:cs typeface="Verdana" panose="020B0604030504040204" pitchFamily="34" charset="0"/>
              </a:rPr>
              <a:t>Refining your possible gap?</a:t>
            </a:r>
            <a:endParaRPr lang="en-GB" sz="2800" dirty="0">
              <a:ea typeface="Verdana" panose="020B0604030504040204" pitchFamily="34" charset="0"/>
              <a:cs typeface="Verdana" panose="020B0604030504040204" pitchFamily="34" charset="0"/>
            </a:endParaRPr>
          </a:p>
          <a:p>
            <a:pPr marL="914400" lvl="1" indent="-457200">
              <a:lnSpc>
                <a:spcPct val="200000"/>
              </a:lnSpc>
              <a:buFont typeface="Wingdings" pitchFamily="2" charset="2"/>
              <a:buChar char="Ø"/>
            </a:pPr>
            <a:r>
              <a:rPr lang="en-GB" sz="2800" b="1" dirty="0">
                <a:solidFill>
                  <a:srgbClr val="00B050"/>
                </a:solidFill>
                <a:ea typeface="Verdana" panose="020B0604030504040204" pitchFamily="34" charset="0"/>
                <a:cs typeface="Verdana" panose="020B0604030504040204" pitchFamily="34" charset="0"/>
              </a:rPr>
              <a:t>Your unique contribution?</a:t>
            </a:r>
            <a:endParaRPr lang="en-GB" sz="2800" dirty="0">
              <a:ea typeface="Verdana" panose="020B0604030504040204" pitchFamily="34" charset="0"/>
              <a:cs typeface="Verdana" panose="020B0604030504040204" pitchFamily="34" charset="0"/>
            </a:endParaRPr>
          </a:p>
          <a:p>
            <a:pPr lvl="1"/>
            <a:endParaRPr lang="en-GB" sz="2800" b="1" dirty="0">
              <a:solidFill>
                <a:srgbClr val="00B050"/>
              </a:solidFill>
              <a:ea typeface="Verdana" panose="020B0604030504040204" pitchFamily="34" charset="0"/>
              <a:cs typeface="Verdana" panose="020B0604030504040204" pitchFamily="34" charset="0"/>
            </a:endParaRPr>
          </a:p>
          <a:p>
            <a:pPr lvl="1"/>
            <a:r>
              <a:rPr lang="en-GB" sz="2800" b="1" dirty="0">
                <a:solidFill>
                  <a:srgbClr val="00B050"/>
                </a:solidFill>
                <a:ea typeface="Verdana" panose="020B0604030504040204" pitchFamily="34" charset="0"/>
                <a:cs typeface="Verdana" panose="020B0604030504040204" pitchFamily="34" charset="0"/>
              </a:rPr>
              <a:t>You cannot explore, find and understand </a:t>
            </a:r>
            <a:r>
              <a:rPr lang="en-GB" sz="2800" dirty="0">
                <a:ea typeface="Verdana" panose="020B0604030504040204" pitchFamily="34" charset="0"/>
                <a:cs typeface="Verdana" panose="020B0604030504040204" pitchFamily="34" charset="0"/>
              </a:rPr>
              <a:t>your gap and contribution </a:t>
            </a:r>
            <a:r>
              <a:rPr lang="en-GB" sz="2800" b="1" dirty="0">
                <a:solidFill>
                  <a:srgbClr val="00B050"/>
                </a:solidFill>
                <a:ea typeface="Verdana" panose="020B0604030504040204" pitchFamily="34" charset="0"/>
                <a:cs typeface="Verdana" panose="020B0604030504040204" pitchFamily="34" charset="0"/>
              </a:rPr>
              <a:t>without reading </a:t>
            </a:r>
            <a:r>
              <a:rPr lang="en-GB" sz="2800" dirty="0">
                <a:ea typeface="Verdana" panose="020B0604030504040204" pitchFamily="34" charset="0"/>
                <a:cs typeface="Verdana" panose="020B0604030504040204" pitchFamily="34" charset="0"/>
              </a:rPr>
              <a:t>what others have written </a:t>
            </a:r>
          </a:p>
          <a:p>
            <a:pPr marL="800100" lvl="1" indent="-342900">
              <a:lnSpc>
                <a:spcPct val="200000"/>
              </a:lnSpc>
              <a:buFont typeface="Wingdings" panose="05000000000000000000" pitchFamily="2" charset="2"/>
              <a:buChar char="Ø"/>
            </a:pPr>
            <a:endParaRPr lang="en-GB" sz="2400"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4284337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7272" y="297183"/>
            <a:ext cx="7952198" cy="707886"/>
          </a:xfrm>
          <a:prstGeom prst="rect">
            <a:avLst/>
          </a:prstGeom>
          <a:noFill/>
        </p:spPr>
        <p:txBody>
          <a:bodyPr wrap="square" rtlCol="0">
            <a:spAutoFit/>
          </a:bodyPr>
          <a:lstStyle/>
          <a:p>
            <a:pPr algn="ctr"/>
            <a:r>
              <a:rPr lang="en-GB" sz="4000" b="1" dirty="0">
                <a:solidFill>
                  <a:schemeClr val="tx2"/>
                </a:solidFill>
              </a:rPr>
              <a:t>Re-cap: Re-viewed 7002 and 7015</a:t>
            </a:r>
          </a:p>
        </p:txBody>
      </p:sp>
      <p:sp>
        <p:nvSpPr>
          <p:cNvPr id="4" name="TextBox 3">
            <a:extLst>
              <a:ext uri="{FF2B5EF4-FFF2-40B4-BE49-F238E27FC236}">
                <a16:creationId xmlns:a16="http://schemas.microsoft.com/office/drawing/2014/main" id="{900EC5C9-2022-AC9C-C931-B9C99E6AF649}"/>
              </a:ext>
            </a:extLst>
          </p:cNvPr>
          <p:cNvSpPr txBox="1"/>
          <p:nvPr/>
        </p:nvSpPr>
        <p:spPr>
          <a:xfrm>
            <a:off x="179801" y="1181701"/>
            <a:ext cx="8707348" cy="4420890"/>
          </a:xfrm>
          <a:prstGeom prst="rect">
            <a:avLst/>
          </a:prstGeom>
          <a:noFill/>
        </p:spPr>
        <p:txBody>
          <a:bodyPr wrap="square">
            <a:spAutoFit/>
          </a:bodyPr>
          <a:lstStyle/>
          <a:p>
            <a:pPr lvl="1">
              <a:lnSpc>
                <a:spcPct val="200000"/>
              </a:lnSpc>
            </a:pPr>
            <a:r>
              <a:rPr lang="en-GB" sz="2400" b="1" dirty="0">
                <a:solidFill>
                  <a:srgbClr val="00B050"/>
                </a:solidFill>
                <a:ea typeface="Verdana" panose="020B0604030504040204" pitchFamily="34" charset="0"/>
                <a:cs typeface="Verdana" panose="020B0604030504040204" pitchFamily="34" charset="0"/>
              </a:rPr>
              <a:t>In term 1 you began to </a:t>
            </a:r>
          </a:p>
          <a:p>
            <a:pPr marL="800100" lvl="1" indent="-342900">
              <a:lnSpc>
                <a:spcPct val="200000"/>
              </a:lnSpc>
              <a:buFont typeface="Wingdings" panose="05000000000000000000" pitchFamily="2" charset="2"/>
              <a:buChar char="Ø"/>
            </a:pPr>
            <a:r>
              <a:rPr lang="en-GB" sz="2400" b="1" dirty="0">
                <a:solidFill>
                  <a:srgbClr val="00B050"/>
                </a:solidFill>
                <a:ea typeface="Verdana" panose="020B0604030504040204" pitchFamily="34" charset="0"/>
                <a:cs typeface="Verdana" panose="020B0604030504040204" pitchFamily="34" charset="0"/>
              </a:rPr>
              <a:t>Understand </a:t>
            </a:r>
            <a:r>
              <a:rPr lang="en-GB" sz="2400" dirty="0">
                <a:ea typeface="Verdana" panose="020B0604030504040204" pitchFamily="34" charset="0"/>
                <a:cs typeface="Verdana" panose="020B0604030504040204" pitchFamily="34" charset="0"/>
              </a:rPr>
              <a:t>different processes of research </a:t>
            </a:r>
            <a:endParaRPr lang="en-US" sz="2400" dirty="0">
              <a:ea typeface="Verdana" panose="020B0604030504040204" pitchFamily="34" charset="0"/>
              <a:cs typeface="Verdana" panose="020B0604030504040204" pitchFamily="34" charset="0"/>
            </a:endParaRPr>
          </a:p>
          <a:p>
            <a:pPr marL="800100" lvl="1" indent="-342900">
              <a:lnSpc>
                <a:spcPct val="200000"/>
              </a:lnSpc>
              <a:buFont typeface="Wingdings" panose="05000000000000000000" pitchFamily="2" charset="2"/>
              <a:buChar char="Ø"/>
            </a:pPr>
            <a:r>
              <a:rPr lang="en-GB" sz="2400" b="1" i="0" dirty="0">
                <a:solidFill>
                  <a:srgbClr val="00B050"/>
                </a:solidFill>
                <a:effectLst/>
              </a:rPr>
              <a:t>Develop</a:t>
            </a:r>
            <a:r>
              <a:rPr lang="en-GB" sz="2400" i="0" dirty="0">
                <a:effectLst/>
              </a:rPr>
              <a:t> interest in a broad</a:t>
            </a:r>
            <a:r>
              <a:rPr lang="en-US" sz="2400" dirty="0">
                <a:ea typeface="Verdana" panose="020B0604030504040204" pitchFamily="34" charset="0"/>
                <a:cs typeface="Verdana" panose="020B0604030504040204" pitchFamily="34" charset="0"/>
              </a:rPr>
              <a:t> research topic</a:t>
            </a:r>
            <a:endParaRPr lang="en-GB" sz="2400" dirty="0">
              <a:ea typeface="Verdana" panose="020B0604030504040204" pitchFamily="34" charset="0"/>
              <a:cs typeface="Verdana" panose="020B0604030504040204" pitchFamily="34" charset="0"/>
            </a:endParaRPr>
          </a:p>
          <a:p>
            <a:pPr marL="800100" lvl="1" indent="-342900">
              <a:lnSpc>
                <a:spcPct val="200000"/>
              </a:lnSpc>
              <a:buFont typeface="Wingdings" panose="05000000000000000000" pitchFamily="2" charset="2"/>
              <a:buChar char="Ø"/>
            </a:pPr>
            <a:r>
              <a:rPr lang="en-GB" sz="2400" b="1" dirty="0">
                <a:solidFill>
                  <a:srgbClr val="00B050"/>
                </a:solidFill>
                <a:ea typeface="Verdana" panose="020B0604030504040204" pitchFamily="34" charset="0"/>
                <a:cs typeface="Verdana" panose="020B0604030504040204" pitchFamily="34" charset="0"/>
              </a:rPr>
              <a:t>Draft</a:t>
            </a:r>
            <a:r>
              <a:rPr lang="en-GB" sz="2400" dirty="0">
                <a:ea typeface="Verdana" panose="020B0604030504040204" pitchFamily="34" charset="0"/>
                <a:cs typeface="Verdana" panose="020B0604030504040204" pitchFamily="34" charset="0"/>
              </a:rPr>
              <a:t> r</a:t>
            </a:r>
            <a:r>
              <a:rPr lang="en-GB" sz="2400" dirty="0">
                <a:effectLst/>
                <a:ea typeface="Verdana" panose="020B0604030504040204" pitchFamily="34" charset="0"/>
                <a:cs typeface="Verdana" panose="020B0604030504040204" pitchFamily="34" charset="0"/>
              </a:rPr>
              <a:t>esearch questions </a:t>
            </a:r>
          </a:p>
          <a:p>
            <a:pPr marL="800100" lvl="1" indent="-342900">
              <a:lnSpc>
                <a:spcPct val="200000"/>
              </a:lnSpc>
              <a:buFont typeface="Wingdings" panose="05000000000000000000" pitchFamily="2" charset="2"/>
              <a:buChar char="Ø"/>
            </a:pPr>
            <a:r>
              <a:rPr lang="en-GB" sz="2400" b="1" dirty="0">
                <a:solidFill>
                  <a:srgbClr val="00B050"/>
                </a:solidFill>
                <a:ea typeface="Verdana" panose="020B0604030504040204" pitchFamily="34" charset="0"/>
                <a:cs typeface="Verdana" panose="020B0604030504040204" pitchFamily="34" charset="0"/>
              </a:rPr>
              <a:t>Explore </a:t>
            </a:r>
            <a:r>
              <a:rPr lang="en-GB" sz="2400" dirty="0">
                <a:ea typeface="Verdana" panose="020B0604030504040204" pitchFamily="34" charset="0"/>
                <a:cs typeface="Verdana" panose="020B0604030504040204" pitchFamily="34" charset="0"/>
              </a:rPr>
              <a:t>research paradigms that may link to your draft and emerging research questions</a:t>
            </a:r>
          </a:p>
        </p:txBody>
      </p:sp>
    </p:spTree>
    <p:extLst>
      <p:ext uri="{BB962C8B-B14F-4D97-AF65-F5344CB8AC3E}">
        <p14:creationId xmlns:p14="http://schemas.microsoft.com/office/powerpoint/2010/main" val="286147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50775" y="163756"/>
            <a:ext cx="7842449" cy="1015663"/>
          </a:xfrm>
          <a:prstGeom prst="rect">
            <a:avLst/>
          </a:prstGeom>
          <a:noFill/>
        </p:spPr>
        <p:txBody>
          <a:bodyPr wrap="square" rtlCol="0">
            <a:spAutoFit/>
          </a:bodyPr>
          <a:lstStyle/>
          <a:p>
            <a:pPr algn="ctr"/>
            <a:r>
              <a:rPr lang="en-GB" sz="2800" b="1" dirty="0">
                <a:solidFill>
                  <a:schemeClr val="tx2"/>
                </a:solidFill>
              </a:rPr>
              <a:t>Re-cap: From ECDE7002 and 7015 to 7012 and 7016</a:t>
            </a:r>
          </a:p>
          <a:p>
            <a:pPr algn="ctr"/>
            <a:endParaRPr lang="en-GB" sz="3200" b="1" dirty="0"/>
          </a:p>
        </p:txBody>
      </p:sp>
      <p:sp>
        <p:nvSpPr>
          <p:cNvPr id="4" name="TextBox 3">
            <a:extLst>
              <a:ext uri="{FF2B5EF4-FFF2-40B4-BE49-F238E27FC236}">
                <a16:creationId xmlns:a16="http://schemas.microsoft.com/office/drawing/2014/main" id="{900EC5C9-2022-AC9C-C931-B9C99E6AF649}"/>
              </a:ext>
            </a:extLst>
          </p:cNvPr>
          <p:cNvSpPr txBox="1"/>
          <p:nvPr/>
        </p:nvSpPr>
        <p:spPr>
          <a:xfrm>
            <a:off x="172278" y="702365"/>
            <a:ext cx="8839200" cy="5609228"/>
          </a:xfrm>
          <a:prstGeom prst="rect">
            <a:avLst/>
          </a:prstGeom>
          <a:noFill/>
        </p:spPr>
        <p:txBody>
          <a:bodyPr wrap="square">
            <a:spAutoFit/>
          </a:bodyPr>
          <a:lstStyle/>
          <a:p>
            <a:pPr lvl="1">
              <a:lnSpc>
                <a:spcPct val="150000"/>
              </a:lnSpc>
            </a:pPr>
            <a:r>
              <a:rPr lang="en-GB" sz="2400" b="1" dirty="0">
                <a:solidFill>
                  <a:srgbClr val="FF0000"/>
                </a:solidFill>
                <a:ea typeface="Verdana" panose="020B0604030504040204" pitchFamily="34" charset="0"/>
                <a:cs typeface="Verdana" panose="020B0604030504040204" pitchFamily="34" charset="0"/>
              </a:rPr>
              <a:t>In 7002 and 7015 you began to</a:t>
            </a:r>
          </a:p>
          <a:p>
            <a:pPr marL="800100" lvl="1" indent="-342900">
              <a:buFont typeface="Wingdings" panose="05000000000000000000" pitchFamily="2" charset="2"/>
              <a:buChar char="Ø"/>
            </a:pPr>
            <a:r>
              <a:rPr lang="en-GB" sz="2400" dirty="0">
                <a:ea typeface="Verdana" panose="020B0604030504040204" pitchFamily="34" charset="0"/>
                <a:cs typeface="Verdana" panose="020B0604030504040204" pitchFamily="34" charset="0"/>
              </a:rPr>
              <a:t>Explore theories that have shaped educational research/ your possible theoretical framework</a:t>
            </a:r>
          </a:p>
          <a:p>
            <a:pPr marL="800100" lvl="1" indent="-342900">
              <a:lnSpc>
                <a:spcPct val="150000"/>
              </a:lnSpc>
              <a:buFont typeface="Wingdings" panose="05000000000000000000" pitchFamily="2" charset="2"/>
              <a:buChar char="Ø"/>
            </a:pPr>
            <a:r>
              <a:rPr lang="en-GB" sz="2400" dirty="0">
                <a:ea typeface="Verdana" panose="020B0604030504040204" pitchFamily="34" charset="0"/>
                <a:cs typeface="Verdana" panose="020B0604030504040204" pitchFamily="34" charset="0"/>
              </a:rPr>
              <a:t>Develop literature searches and preliminary literature reviews</a:t>
            </a:r>
          </a:p>
          <a:p>
            <a:pPr marL="800100" lvl="1" indent="-342900">
              <a:lnSpc>
                <a:spcPct val="150000"/>
              </a:lnSpc>
              <a:buFont typeface="Wingdings" panose="05000000000000000000" pitchFamily="2" charset="2"/>
              <a:buChar char="Ø"/>
            </a:pPr>
            <a:r>
              <a:rPr lang="en-GB" sz="2400" dirty="0">
                <a:ea typeface="Verdana" panose="020B0604030504040204" pitchFamily="34" charset="0"/>
                <a:cs typeface="Verdana" panose="020B0604030504040204" pitchFamily="34" charset="0"/>
              </a:rPr>
              <a:t>Critically analyse policy contexts</a:t>
            </a:r>
          </a:p>
          <a:p>
            <a:pPr lvl="1">
              <a:lnSpc>
                <a:spcPct val="150000"/>
              </a:lnSpc>
            </a:pPr>
            <a:endParaRPr lang="en-GB" sz="2400" dirty="0">
              <a:ea typeface="Verdana" panose="020B0604030504040204" pitchFamily="34" charset="0"/>
              <a:cs typeface="Verdana" panose="020B0604030504040204" pitchFamily="34" charset="0"/>
            </a:endParaRPr>
          </a:p>
          <a:p>
            <a:pPr lvl="1">
              <a:lnSpc>
                <a:spcPct val="150000"/>
              </a:lnSpc>
            </a:pPr>
            <a:r>
              <a:rPr lang="en-GB" sz="2400" b="1" dirty="0">
                <a:solidFill>
                  <a:srgbClr val="FF0000"/>
                </a:solidFill>
                <a:ea typeface="Verdana" panose="020B0604030504040204" pitchFamily="34" charset="0"/>
                <a:cs typeface="Verdana" panose="020B0604030504040204" pitchFamily="34" charset="0"/>
              </a:rPr>
              <a:t>In 7012 and 7016 you will have opportunity to</a:t>
            </a:r>
          </a:p>
          <a:p>
            <a:pPr marL="800100" lvl="1" indent="-342900">
              <a:buFont typeface="Wingdings" pitchFamily="2" charset="2"/>
              <a:buChar char="ü"/>
            </a:pPr>
            <a:r>
              <a:rPr lang="en-GB" sz="2400" dirty="0"/>
              <a:t>Critically reflect upon the </a:t>
            </a:r>
            <a:r>
              <a:rPr lang="en-GB" sz="2400" b="1" dirty="0">
                <a:solidFill>
                  <a:srgbClr val="00B050"/>
                </a:solidFill>
              </a:rPr>
              <a:t>design and methodology </a:t>
            </a:r>
            <a:r>
              <a:rPr lang="en-GB" sz="2400" dirty="0"/>
              <a:t>required to engage with your academic research project.</a:t>
            </a:r>
            <a:endParaRPr lang="en-GB" sz="2400" b="1" dirty="0">
              <a:solidFill>
                <a:srgbClr val="00B050"/>
              </a:solidFill>
              <a:ea typeface="Verdana" panose="020B0604030504040204" pitchFamily="34" charset="0"/>
              <a:cs typeface="Verdana" panose="020B0604030504040204" pitchFamily="34" charset="0"/>
            </a:endParaRPr>
          </a:p>
          <a:p>
            <a:pPr marL="800100" lvl="1" indent="-342900">
              <a:lnSpc>
                <a:spcPct val="150000"/>
              </a:lnSpc>
              <a:buFont typeface="Wingdings" panose="05000000000000000000" pitchFamily="2" charset="2"/>
              <a:buChar char="Ø"/>
            </a:pPr>
            <a:r>
              <a:rPr lang="en-GB" sz="2400" dirty="0">
                <a:ea typeface="Verdana" panose="020B0604030504040204" pitchFamily="34" charset="0"/>
                <a:cs typeface="Verdana" panose="020B0604030504040204" pitchFamily="34" charset="0"/>
              </a:rPr>
              <a:t>Understand how to </a:t>
            </a:r>
            <a:r>
              <a:rPr lang="en-GB" sz="2400" b="1" dirty="0">
                <a:solidFill>
                  <a:srgbClr val="00B050"/>
                </a:solidFill>
                <a:ea typeface="Verdana" panose="020B0604030504040204" pitchFamily="34" charset="0"/>
                <a:cs typeface="Verdana" panose="020B0604030504040204" pitchFamily="34" charset="0"/>
              </a:rPr>
              <a:t>develop and design </a:t>
            </a:r>
            <a:r>
              <a:rPr lang="en-GB" sz="2400" dirty="0">
                <a:ea typeface="Verdana" panose="020B0604030504040204" pitchFamily="34" charset="0"/>
                <a:cs typeface="Verdana" panose="020B0604030504040204" pitchFamily="34" charset="0"/>
              </a:rPr>
              <a:t>your literature review</a:t>
            </a:r>
          </a:p>
          <a:p>
            <a:pPr lvl="1">
              <a:lnSpc>
                <a:spcPct val="150000"/>
              </a:lnSpc>
            </a:pPr>
            <a:endParaRPr lang="en-GB" sz="2400" dirty="0">
              <a:ea typeface="Verdana" panose="020B0604030504040204" pitchFamily="34" charset="0"/>
              <a:cs typeface="Verdana" panose="020B0604030504040204" pitchFamily="34" charset="0"/>
            </a:endParaRPr>
          </a:p>
          <a:p>
            <a:pPr lvl="1"/>
            <a:endParaRPr lang="en-GB" sz="1050" dirty="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955122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8702" y="1196108"/>
            <a:ext cx="8907694" cy="5146730"/>
          </a:xfrm>
          <a:prstGeom prst="rect">
            <a:avLst/>
          </a:prstGeom>
        </p:spPr>
        <p:txBody>
          <a:bodyPr wrap="square">
            <a:spAutoFit/>
          </a:bodyPr>
          <a:lstStyle/>
          <a:p>
            <a:r>
              <a:rPr lang="en-GB" sz="2800" dirty="0"/>
              <a:t>This module builds </a:t>
            </a:r>
            <a:r>
              <a:rPr lang="en-GB" sz="2800" b="1" dirty="0">
                <a:solidFill>
                  <a:srgbClr val="FF0000"/>
                </a:solidFill>
              </a:rPr>
              <a:t>on ECDE7002</a:t>
            </a:r>
            <a:r>
              <a:rPr lang="en-GB" sz="2800" b="1" dirty="0"/>
              <a:t> </a:t>
            </a:r>
            <a:r>
              <a:rPr lang="en-GB" sz="2800" b="1" dirty="0">
                <a:solidFill>
                  <a:srgbClr val="FF0000"/>
                </a:solidFill>
              </a:rPr>
              <a:t>and 7015 </a:t>
            </a:r>
            <a:r>
              <a:rPr lang="en-GB" sz="2800" dirty="0"/>
              <a:t>and</a:t>
            </a:r>
            <a:r>
              <a:rPr lang="en-GB" sz="2800" dirty="0">
                <a:solidFill>
                  <a:srgbClr val="FF0000"/>
                </a:solidFill>
              </a:rPr>
              <a:t> </a:t>
            </a:r>
            <a:r>
              <a:rPr lang="en-GB" sz="2800" dirty="0"/>
              <a:t>your work as Doctoral students</a:t>
            </a:r>
            <a:endParaRPr lang="en-GB" sz="2400" dirty="0"/>
          </a:p>
          <a:p>
            <a:pPr>
              <a:lnSpc>
                <a:spcPct val="107000"/>
              </a:lnSpc>
              <a:spcAft>
                <a:spcPts val="800"/>
              </a:spcAft>
            </a:pPr>
            <a:r>
              <a:rPr lang="en-US" sz="2400" b="1" dirty="0">
                <a:solidFill>
                  <a:srgbClr val="000000"/>
                </a:solidFill>
                <a:effectLst/>
                <a:ea typeface="Calibri" panose="020F0502020204030204" pitchFamily="34" charset="0"/>
              </a:rPr>
              <a:t>AIM(S)</a:t>
            </a:r>
            <a:endParaRPr lang="en-GB" sz="2400" dirty="0">
              <a:solidFill>
                <a:srgbClr val="000000"/>
              </a:solidFill>
              <a:effectLst/>
              <a:ea typeface="Calibri" panose="020F0502020204030204" pitchFamily="34" charset="0"/>
            </a:endParaRPr>
          </a:p>
          <a:p>
            <a:pPr marL="342900" lvl="0" indent="-342900">
              <a:lnSpc>
                <a:spcPct val="107000"/>
              </a:lnSpc>
              <a:buFont typeface="Symbol" pitchFamily="2" charset="2"/>
              <a:buChar char=""/>
            </a:pPr>
            <a:r>
              <a:rPr lang="en-GB" sz="2400" dirty="0">
                <a:solidFill>
                  <a:srgbClr val="000000"/>
                </a:solidFill>
                <a:effectLst/>
                <a:ea typeface="Times New Roman" panose="02020603050405020304" pitchFamily="18" charset="0"/>
              </a:rPr>
              <a:t>To develop the higher-level critical and analytical skills required to </a:t>
            </a:r>
            <a:r>
              <a:rPr lang="en-GB" sz="2400" b="1" dirty="0">
                <a:solidFill>
                  <a:srgbClr val="00B050"/>
                </a:solidFill>
                <a:effectLst/>
                <a:ea typeface="Times New Roman" panose="02020603050405020304" pitchFamily="18" charset="0"/>
              </a:rPr>
              <a:t>build argument within a literature review. </a:t>
            </a:r>
            <a:endParaRPr lang="en-GB" sz="2400" b="1" dirty="0">
              <a:solidFill>
                <a:srgbClr val="00B050"/>
              </a:solidFill>
              <a:effectLst/>
              <a:ea typeface="Calibri" panose="020F0502020204030204" pitchFamily="34" charset="0"/>
            </a:endParaRPr>
          </a:p>
          <a:p>
            <a:pPr marL="457200">
              <a:lnSpc>
                <a:spcPct val="107000"/>
              </a:lnSpc>
            </a:pPr>
            <a:r>
              <a:rPr lang="en-GB" sz="2400" dirty="0">
                <a:solidFill>
                  <a:srgbClr val="000000"/>
                </a:solidFill>
                <a:effectLst/>
                <a:ea typeface="Times New Roman" panose="02020603050405020304" pitchFamily="18" charset="0"/>
              </a:rPr>
              <a:t> </a:t>
            </a:r>
            <a:endParaRPr lang="en-GB" sz="2400" dirty="0">
              <a:solidFill>
                <a:srgbClr val="000000"/>
              </a:solidFill>
              <a:effectLst/>
              <a:ea typeface="Calibri" panose="020F0502020204030204" pitchFamily="34" charset="0"/>
            </a:endParaRPr>
          </a:p>
          <a:p>
            <a:pPr marL="342900" lvl="0" indent="-342900">
              <a:lnSpc>
                <a:spcPct val="107000"/>
              </a:lnSpc>
              <a:buFont typeface="Symbol" pitchFamily="2" charset="2"/>
              <a:buChar char=""/>
            </a:pPr>
            <a:r>
              <a:rPr lang="en-GB" sz="2400" dirty="0">
                <a:solidFill>
                  <a:srgbClr val="000000"/>
                </a:solidFill>
                <a:effectLst/>
                <a:ea typeface="Times New Roman" panose="02020603050405020304" pitchFamily="18" charset="0"/>
              </a:rPr>
              <a:t>To </a:t>
            </a:r>
            <a:r>
              <a:rPr lang="en-GB" sz="2400" b="1" dirty="0">
                <a:solidFill>
                  <a:srgbClr val="00B050"/>
                </a:solidFill>
                <a:effectLst/>
                <a:ea typeface="Times New Roman" panose="02020603050405020304" pitchFamily="18" charset="0"/>
              </a:rPr>
              <a:t>critically evaluate existing literature </a:t>
            </a:r>
            <a:r>
              <a:rPr lang="en-GB" sz="2400" dirty="0">
                <a:solidFill>
                  <a:srgbClr val="000000"/>
                </a:solidFill>
                <a:effectLst/>
                <a:ea typeface="Times New Roman" panose="02020603050405020304" pitchFamily="18" charset="0"/>
              </a:rPr>
              <a:t>related to a research study and </a:t>
            </a:r>
            <a:r>
              <a:rPr lang="en-GB" sz="2400" b="1" dirty="0">
                <a:solidFill>
                  <a:srgbClr val="00B050"/>
                </a:solidFill>
                <a:effectLst/>
                <a:ea typeface="Times New Roman" panose="02020603050405020304" pitchFamily="18" charset="0"/>
              </a:rPr>
              <a:t>identify gap(s) in this literature. </a:t>
            </a:r>
            <a:endParaRPr lang="en-GB" sz="2400" b="1" dirty="0">
              <a:solidFill>
                <a:srgbClr val="00B050"/>
              </a:solidFill>
              <a:effectLst/>
              <a:ea typeface="Calibri" panose="020F0502020204030204" pitchFamily="34" charset="0"/>
            </a:endParaRPr>
          </a:p>
          <a:p>
            <a:pPr marL="457200">
              <a:lnSpc>
                <a:spcPct val="107000"/>
              </a:lnSpc>
            </a:pPr>
            <a:r>
              <a:rPr lang="en-GB" sz="2400" dirty="0">
                <a:solidFill>
                  <a:srgbClr val="000000"/>
                </a:solidFill>
                <a:effectLst/>
                <a:ea typeface="Times New Roman" panose="02020603050405020304" pitchFamily="18" charset="0"/>
              </a:rPr>
              <a:t> </a:t>
            </a:r>
            <a:endParaRPr lang="en-GB" sz="2400" dirty="0">
              <a:solidFill>
                <a:srgbClr val="000000"/>
              </a:solidFill>
              <a:effectLst/>
              <a:ea typeface="Calibri" panose="020F0502020204030204" pitchFamily="34" charset="0"/>
            </a:endParaRPr>
          </a:p>
          <a:p>
            <a:pPr marL="342900" lvl="0" indent="-342900">
              <a:lnSpc>
                <a:spcPct val="107000"/>
              </a:lnSpc>
              <a:spcAft>
                <a:spcPts val="800"/>
              </a:spcAft>
              <a:buFont typeface="Symbol" pitchFamily="2" charset="2"/>
              <a:buChar char=""/>
            </a:pPr>
            <a:r>
              <a:rPr lang="en-GB" sz="2400" dirty="0">
                <a:solidFill>
                  <a:srgbClr val="000000"/>
                </a:solidFill>
                <a:effectLst/>
                <a:ea typeface="Times New Roman" panose="02020603050405020304" pitchFamily="18" charset="0"/>
              </a:rPr>
              <a:t>To </a:t>
            </a:r>
            <a:r>
              <a:rPr lang="en-GB" sz="2400" b="1" dirty="0">
                <a:solidFill>
                  <a:srgbClr val="00B050"/>
                </a:solidFill>
                <a:effectLst/>
                <a:ea typeface="Times New Roman" panose="02020603050405020304" pitchFamily="18" charset="0"/>
              </a:rPr>
              <a:t>compose a literature review </a:t>
            </a:r>
            <a:r>
              <a:rPr lang="en-GB" sz="2400" dirty="0">
                <a:solidFill>
                  <a:srgbClr val="000000"/>
                </a:solidFill>
                <a:effectLst/>
                <a:ea typeface="Times New Roman" panose="02020603050405020304" pitchFamily="18" charset="0"/>
              </a:rPr>
              <a:t>which has </a:t>
            </a:r>
            <a:r>
              <a:rPr lang="en-GB" sz="2400" b="1" dirty="0">
                <a:solidFill>
                  <a:srgbClr val="00B050"/>
                </a:solidFill>
                <a:effectLst/>
                <a:ea typeface="Times New Roman" panose="02020603050405020304" pitchFamily="18" charset="0"/>
              </a:rPr>
              <a:t>argument, criticality and clarity focusing on a specific research area.</a:t>
            </a:r>
            <a:endParaRPr lang="en-GB" sz="2400" b="1" dirty="0">
              <a:solidFill>
                <a:srgbClr val="00B050"/>
              </a:solidFill>
              <a:effectLst/>
              <a:ea typeface="Calibri" panose="020F0502020204030204" pitchFamily="34" charset="0"/>
            </a:endParaRPr>
          </a:p>
          <a:p>
            <a:endParaRPr lang="en-GB" sz="2800" b="1" dirty="0">
              <a:solidFill>
                <a:srgbClr val="FF0000"/>
              </a:solidFill>
            </a:endParaRPr>
          </a:p>
        </p:txBody>
      </p:sp>
      <p:sp>
        <p:nvSpPr>
          <p:cNvPr id="4" name="TextBox 3">
            <a:extLst>
              <a:ext uri="{FF2B5EF4-FFF2-40B4-BE49-F238E27FC236}">
                <a16:creationId xmlns:a16="http://schemas.microsoft.com/office/drawing/2014/main" id="{F69DC4D3-FE07-2049-08BD-FD352E839815}"/>
              </a:ext>
            </a:extLst>
          </p:cNvPr>
          <p:cNvSpPr txBox="1"/>
          <p:nvPr/>
        </p:nvSpPr>
        <p:spPr>
          <a:xfrm>
            <a:off x="1313793" y="297603"/>
            <a:ext cx="6516413" cy="707886"/>
          </a:xfrm>
          <a:prstGeom prst="rect">
            <a:avLst/>
          </a:prstGeom>
          <a:noFill/>
        </p:spPr>
        <p:txBody>
          <a:bodyPr wrap="square">
            <a:spAutoFit/>
          </a:bodyPr>
          <a:lstStyle/>
          <a:p>
            <a:pPr algn="ctr"/>
            <a:r>
              <a:rPr lang="en-GB" sz="4000" b="1" dirty="0">
                <a:solidFill>
                  <a:schemeClr val="tx2"/>
                </a:solidFill>
              </a:rPr>
              <a:t>Re-cap: Aims of ECDE7016</a:t>
            </a:r>
          </a:p>
        </p:txBody>
      </p:sp>
    </p:spTree>
    <p:extLst>
      <p:ext uri="{BB962C8B-B14F-4D97-AF65-F5344CB8AC3E}">
        <p14:creationId xmlns:p14="http://schemas.microsoft.com/office/powerpoint/2010/main" val="1831658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37663" y="51591"/>
            <a:ext cx="8048791" cy="584775"/>
          </a:xfrm>
          <a:prstGeom prst="rect">
            <a:avLst/>
          </a:prstGeom>
        </p:spPr>
        <p:txBody>
          <a:bodyPr wrap="square">
            <a:spAutoFit/>
          </a:bodyPr>
          <a:lstStyle/>
          <a:p>
            <a:pPr algn="ctr"/>
            <a:r>
              <a:rPr lang="en-GB" sz="3200" b="1" dirty="0">
                <a:solidFill>
                  <a:schemeClr val="tx2"/>
                </a:solidFill>
              </a:rPr>
              <a:t>Re-cap: ECDE7016: Design. </a:t>
            </a:r>
            <a:r>
              <a:rPr lang="en-US" sz="3200" b="1" dirty="0">
                <a:solidFill>
                  <a:schemeClr val="tx2"/>
                </a:solidFill>
              </a:rPr>
              <a:t>Dates &amp; Times</a:t>
            </a:r>
            <a:endParaRPr lang="en-GB" sz="3200" dirty="0">
              <a:solidFill>
                <a:schemeClr val="tx2"/>
              </a:solidFill>
            </a:endParaRPr>
          </a:p>
        </p:txBody>
      </p:sp>
      <p:graphicFrame>
        <p:nvGraphicFramePr>
          <p:cNvPr id="3" name="Table 2">
            <a:extLst>
              <a:ext uri="{FF2B5EF4-FFF2-40B4-BE49-F238E27FC236}">
                <a16:creationId xmlns:a16="http://schemas.microsoft.com/office/drawing/2014/main" id="{19EF1E78-0DED-0152-E997-19EDDDE7B9CE}"/>
              </a:ext>
            </a:extLst>
          </p:cNvPr>
          <p:cNvGraphicFramePr>
            <a:graphicFrameLocks noGrp="1"/>
          </p:cNvGraphicFramePr>
          <p:nvPr>
            <p:extLst>
              <p:ext uri="{D42A27DB-BD31-4B8C-83A1-F6EECF244321}">
                <p14:modId xmlns:p14="http://schemas.microsoft.com/office/powerpoint/2010/main" val="998691608"/>
              </p:ext>
            </p:extLst>
          </p:nvPr>
        </p:nvGraphicFramePr>
        <p:xfrm>
          <a:off x="182880" y="759477"/>
          <a:ext cx="8759952" cy="5093931"/>
        </p:xfrm>
        <a:graphic>
          <a:graphicData uri="http://schemas.openxmlformats.org/drawingml/2006/table">
            <a:tbl>
              <a:tblPr firstRow="1" firstCol="1" bandRow="1">
                <a:tableStyleId>{9DCAF9ED-07DC-4A11-8D7F-57B35C25682E}</a:tableStyleId>
              </a:tblPr>
              <a:tblGrid>
                <a:gridCol w="1123483">
                  <a:extLst>
                    <a:ext uri="{9D8B030D-6E8A-4147-A177-3AD203B41FA5}">
                      <a16:colId xmlns:a16="http://schemas.microsoft.com/office/drawing/2014/main" val="3443680822"/>
                    </a:ext>
                  </a:extLst>
                </a:gridCol>
                <a:gridCol w="2643393">
                  <a:extLst>
                    <a:ext uri="{9D8B030D-6E8A-4147-A177-3AD203B41FA5}">
                      <a16:colId xmlns:a16="http://schemas.microsoft.com/office/drawing/2014/main" val="1699023407"/>
                    </a:ext>
                  </a:extLst>
                </a:gridCol>
                <a:gridCol w="4993076">
                  <a:extLst>
                    <a:ext uri="{9D8B030D-6E8A-4147-A177-3AD203B41FA5}">
                      <a16:colId xmlns:a16="http://schemas.microsoft.com/office/drawing/2014/main" val="2825572243"/>
                    </a:ext>
                  </a:extLst>
                </a:gridCol>
              </a:tblGrid>
              <a:tr h="524229">
                <a:tc>
                  <a:txBody>
                    <a:bodyPr/>
                    <a:lstStyle/>
                    <a:p>
                      <a:pPr algn="ctr">
                        <a:lnSpc>
                          <a:spcPct val="107000"/>
                        </a:lnSpc>
                        <a:spcAft>
                          <a:spcPts val="800"/>
                        </a:spcAft>
                      </a:pPr>
                      <a:r>
                        <a:rPr lang="en-GB" sz="2000" dirty="0">
                          <a:solidFill>
                            <a:schemeClr val="tx1"/>
                          </a:solidFill>
                          <a:effectLst/>
                        </a:rPr>
                        <a:t>1</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b="0" dirty="0">
                          <a:effectLst/>
                        </a:rPr>
                        <a:t>16 Jan 2023</a:t>
                      </a:r>
                      <a:endParaRPr lang="en-GB" sz="2000" b="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2000" dirty="0">
                          <a:effectLst/>
                        </a:rPr>
                        <a:t>11.00-1.00 : 2 hours Teams</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665201169"/>
                  </a:ext>
                </a:extLst>
              </a:tr>
              <a:tr h="406020">
                <a:tc>
                  <a:txBody>
                    <a:bodyPr/>
                    <a:lstStyle/>
                    <a:p>
                      <a:pPr algn="ctr">
                        <a:lnSpc>
                          <a:spcPct val="107000"/>
                        </a:lnSpc>
                        <a:spcAft>
                          <a:spcPts val="800"/>
                        </a:spcAft>
                      </a:pP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dirty="0">
                          <a:effectLst/>
                        </a:rPr>
                        <a:t>23 Jan 2023</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dirty="0">
                          <a:effectLst/>
                        </a:rPr>
                        <a:t> </a:t>
                      </a:r>
                      <a:r>
                        <a:rPr lang="en-GB" sz="2000" b="1" dirty="0">
                          <a:effectLst/>
                        </a:rPr>
                        <a:t>Activity 1 </a:t>
                      </a:r>
                      <a:r>
                        <a:rPr lang="en-GB" sz="2000" dirty="0">
                          <a:effectLst/>
                        </a:rPr>
                        <a:t>: 2 hours : Post to </a:t>
                      </a:r>
                      <a:r>
                        <a:rPr lang="en-GB" sz="2000" dirty="0" err="1">
                          <a:effectLst/>
                        </a:rPr>
                        <a:t>moodle</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741076004"/>
                  </a:ext>
                </a:extLst>
              </a:tr>
              <a:tr h="351836">
                <a:tc>
                  <a:txBody>
                    <a:bodyPr/>
                    <a:lstStyle/>
                    <a:p>
                      <a:pPr algn="ctr">
                        <a:lnSpc>
                          <a:spcPct val="107000"/>
                        </a:lnSpc>
                        <a:spcAft>
                          <a:spcPts val="800"/>
                        </a:spcAft>
                      </a:pPr>
                      <a:r>
                        <a:rPr lang="en-GB" sz="2000" dirty="0">
                          <a:solidFill>
                            <a:schemeClr val="tx1"/>
                          </a:solidFill>
                          <a:effectLst/>
                        </a:rPr>
                        <a:t>2</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dirty="0">
                          <a:solidFill>
                            <a:schemeClr val="tx1"/>
                          </a:solidFill>
                          <a:effectLst/>
                        </a:rPr>
                        <a:t>30 Jan 2023</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dirty="0">
                          <a:solidFill>
                            <a:schemeClr val="tx1"/>
                          </a:solidFill>
                          <a:effectLst/>
                        </a:rPr>
                        <a:t>10.00-4.00 : </a:t>
                      </a:r>
                      <a:r>
                        <a:rPr lang="en-GB" sz="2000" b="1" dirty="0">
                          <a:solidFill>
                            <a:schemeClr val="tx1"/>
                          </a:solidFill>
                          <a:effectLst/>
                        </a:rPr>
                        <a:t>5 hours Face-to-face</a:t>
                      </a:r>
                      <a:endParaRPr lang="en-GB" sz="2000" b="1"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1001732799"/>
                  </a:ext>
                </a:extLst>
              </a:tr>
              <a:tr h="351836">
                <a:tc>
                  <a:txBody>
                    <a:bodyPr/>
                    <a:lstStyle/>
                    <a:p>
                      <a:pPr algn="ctr">
                        <a:lnSpc>
                          <a:spcPct val="107000"/>
                        </a:lnSpc>
                        <a:spcAft>
                          <a:spcPts val="800"/>
                        </a:spcAft>
                      </a:pP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dirty="0">
                          <a:effectLst/>
                        </a:rPr>
                        <a:t>6 Feb 2023</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b="1" dirty="0">
                          <a:effectLst/>
                        </a:rPr>
                        <a:t>Activity 2</a:t>
                      </a:r>
                      <a:r>
                        <a:rPr lang="en-GB" sz="2000" dirty="0">
                          <a:effectLst/>
                        </a:rPr>
                        <a:t>: 2 hours : Post to </a:t>
                      </a:r>
                      <a:r>
                        <a:rPr lang="en-GB" sz="2000" dirty="0" err="1">
                          <a:effectLst/>
                        </a:rPr>
                        <a:t>moodle</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146645962"/>
                  </a:ext>
                </a:extLst>
              </a:tr>
              <a:tr h="351836">
                <a:tc>
                  <a:txBody>
                    <a:bodyPr/>
                    <a:lstStyle/>
                    <a:p>
                      <a:pPr algn="ctr">
                        <a:lnSpc>
                          <a:spcPct val="107000"/>
                        </a:lnSpc>
                        <a:spcAft>
                          <a:spcPts val="800"/>
                        </a:spcAft>
                      </a:pPr>
                      <a:r>
                        <a:rPr lang="en-GB" sz="2000" dirty="0">
                          <a:solidFill>
                            <a:schemeClr val="tx1"/>
                          </a:solidFill>
                          <a:effectLst/>
                        </a:rPr>
                        <a:t>3</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dirty="0">
                          <a:effectLst/>
                        </a:rPr>
                        <a:t>13 Feb 2023</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dirty="0">
                          <a:effectLst/>
                        </a:rPr>
                        <a:t>11.00 -1.00: 2 hours Teams </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887708756"/>
                  </a:ext>
                </a:extLst>
              </a:tr>
              <a:tr h="0">
                <a:tc>
                  <a:txBody>
                    <a:bodyPr/>
                    <a:lstStyle/>
                    <a:p>
                      <a:pPr algn="ctr">
                        <a:lnSpc>
                          <a:spcPct val="107000"/>
                        </a:lnSpc>
                        <a:spcAft>
                          <a:spcPts val="800"/>
                        </a:spcAft>
                      </a:pPr>
                      <a:endParaRPr lang="en-GB" sz="2000" b="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b="0" dirty="0">
                          <a:effectLst/>
                        </a:rPr>
                        <a:t> 20 Feb</a:t>
                      </a:r>
                      <a:endParaRPr lang="en-GB" sz="2000" b="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0000"/>
                        </a:lnSpc>
                        <a:spcAft>
                          <a:spcPts val="800"/>
                        </a:spcAft>
                      </a:pPr>
                      <a:r>
                        <a:rPr lang="en-GB" sz="2000" b="1" dirty="0">
                          <a:effectLst/>
                        </a:rPr>
                        <a:t>Activity 3: : </a:t>
                      </a:r>
                      <a:r>
                        <a:rPr lang="en-GB" sz="2000" b="0" dirty="0">
                          <a:effectLst/>
                        </a:rPr>
                        <a:t>30 min individual tutorial. To review plan for presentation</a:t>
                      </a:r>
                      <a:endParaRPr lang="en-GB" sz="2000" b="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1746682535"/>
                  </a:ext>
                </a:extLst>
              </a:tr>
              <a:tr h="351836">
                <a:tc>
                  <a:txBody>
                    <a:bodyPr/>
                    <a:lstStyle/>
                    <a:p>
                      <a:pPr algn="ctr">
                        <a:lnSpc>
                          <a:spcPct val="107000"/>
                        </a:lnSpc>
                        <a:spcAft>
                          <a:spcPts val="800"/>
                        </a:spcAft>
                      </a:pPr>
                      <a:r>
                        <a:rPr lang="en-GB" sz="2000" dirty="0">
                          <a:solidFill>
                            <a:schemeClr val="tx1"/>
                          </a:solidFill>
                          <a:effectLst/>
                        </a:rPr>
                        <a:t>4</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b="1" dirty="0">
                          <a:solidFill>
                            <a:srgbClr val="00B050"/>
                          </a:solidFill>
                          <a:effectLst/>
                        </a:rPr>
                        <a:t>27 Feb 2023</a:t>
                      </a:r>
                      <a:endParaRPr lang="en-GB" sz="2000" b="1" dirty="0">
                        <a:solidFill>
                          <a:srgbClr val="00B050"/>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b="1" dirty="0">
                          <a:solidFill>
                            <a:srgbClr val="00B050"/>
                          </a:solidFill>
                          <a:effectLst/>
                          <a:latin typeface="Calibri" panose="020F0502020204030204" pitchFamily="34" charset="0"/>
                          <a:ea typeface="DengXian" panose="02010600030101010101" pitchFamily="2" charset="-122"/>
                          <a:cs typeface="Arial" panose="020B0604020202020204" pitchFamily="34" charset="0"/>
                        </a:rPr>
                        <a:t>No session</a:t>
                      </a:r>
                    </a:p>
                  </a:txBody>
                  <a:tcPr marL="0" marR="0" marT="0" marB="0"/>
                </a:tc>
                <a:extLst>
                  <a:ext uri="{0D108BD9-81ED-4DB2-BD59-A6C34878D82A}">
                    <a16:rowId xmlns:a16="http://schemas.microsoft.com/office/drawing/2014/main" val="3410195373"/>
                  </a:ext>
                </a:extLst>
              </a:tr>
              <a:tr h="351836">
                <a:tc>
                  <a:txBody>
                    <a:bodyPr/>
                    <a:lstStyle/>
                    <a:p>
                      <a:pPr algn="ctr">
                        <a:lnSpc>
                          <a:spcPct val="107000"/>
                        </a:lnSpc>
                        <a:spcAft>
                          <a:spcPts val="800"/>
                        </a:spcAft>
                      </a:pPr>
                      <a:r>
                        <a:rPr lang="en-GB" sz="2000" dirty="0">
                          <a:solidFill>
                            <a:schemeClr val="tx1"/>
                          </a:solidFill>
                          <a:effectLst/>
                        </a:rPr>
                        <a:t>5</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dirty="0">
                          <a:effectLst/>
                        </a:rPr>
                        <a:t> </a:t>
                      </a:r>
                      <a:r>
                        <a:rPr lang="en-GB" sz="2000" b="1" dirty="0">
                          <a:solidFill>
                            <a:srgbClr val="00B050"/>
                          </a:solidFill>
                          <a:effectLst/>
                        </a:rPr>
                        <a:t>6 March 2023</a:t>
                      </a:r>
                      <a:endParaRPr lang="en-GB" sz="2000" b="1" dirty="0">
                        <a:solidFill>
                          <a:srgbClr val="00B050"/>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b="1" dirty="0">
                          <a:solidFill>
                            <a:srgbClr val="00B050"/>
                          </a:solidFill>
                          <a:effectLst/>
                        </a:rPr>
                        <a:t>11.00-1.00 : 5 hours Face-to-face</a:t>
                      </a:r>
                    </a:p>
                    <a:p>
                      <a:pPr algn="l">
                        <a:lnSpc>
                          <a:spcPct val="107000"/>
                        </a:lnSpc>
                        <a:spcAft>
                          <a:spcPts val="800"/>
                        </a:spcAft>
                      </a:pPr>
                      <a:r>
                        <a:rPr lang="en-GB" sz="2000" dirty="0">
                          <a:effectLst/>
                        </a:rPr>
                        <a:t>Assessment 1: Individual Presentations</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027771787"/>
                  </a:ext>
                </a:extLst>
              </a:tr>
              <a:tr h="351836">
                <a:tc>
                  <a:txBody>
                    <a:bodyPr/>
                    <a:lstStyle/>
                    <a:p>
                      <a:pPr algn="ctr">
                        <a:lnSpc>
                          <a:spcPct val="107000"/>
                        </a:lnSpc>
                        <a:spcAft>
                          <a:spcPts val="800"/>
                        </a:spcAft>
                      </a:pPr>
                      <a:r>
                        <a:rPr lang="en-GB" sz="2000" dirty="0">
                          <a:solidFill>
                            <a:schemeClr val="tx1"/>
                          </a:solidFill>
                          <a:effectLst/>
                        </a:rPr>
                        <a:t>6</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dirty="0">
                          <a:solidFill>
                            <a:schemeClr val="tx1"/>
                          </a:solidFill>
                          <a:effectLst/>
                        </a:rPr>
                        <a:t>13 March</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2000" dirty="0">
                          <a:effectLst/>
                        </a:rPr>
                        <a:t>11.00-1.00 : 2 hours Teams</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2622029680"/>
                  </a:ext>
                </a:extLst>
              </a:tr>
              <a:tr h="351836">
                <a:tc>
                  <a:txBody>
                    <a:bodyPr/>
                    <a:lstStyle/>
                    <a:p>
                      <a:pPr algn="ctr">
                        <a:lnSpc>
                          <a:spcPct val="107000"/>
                        </a:lnSpc>
                        <a:spcAft>
                          <a:spcPts val="800"/>
                        </a:spcAft>
                      </a:pP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dirty="0">
                          <a:effectLst/>
                        </a:rPr>
                        <a:t>20 March</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b="1" dirty="0">
                          <a:effectLst/>
                        </a:rPr>
                        <a:t>Activity 4</a:t>
                      </a:r>
                      <a:r>
                        <a:rPr lang="en-GB" sz="2000" dirty="0">
                          <a:effectLst/>
                        </a:rPr>
                        <a:t>: 2 hours : </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1419706690"/>
                  </a:ext>
                </a:extLst>
              </a:tr>
              <a:tr h="351836">
                <a:tc>
                  <a:txBody>
                    <a:bodyPr/>
                    <a:lstStyle/>
                    <a:p>
                      <a:pPr algn="ctr">
                        <a:lnSpc>
                          <a:spcPct val="107000"/>
                        </a:lnSpc>
                        <a:spcAft>
                          <a:spcPts val="800"/>
                        </a:spcAft>
                      </a:pPr>
                      <a:r>
                        <a:rPr lang="en-GB" sz="2000" dirty="0">
                          <a:solidFill>
                            <a:schemeClr val="tx1"/>
                          </a:solidFill>
                          <a:effectLst/>
                        </a:rPr>
                        <a:t>7</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dirty="0">
                          <a:effectLst/>
                        </a:rPr>
                        <a:t>27 March </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dirty="0">
                          <a:effectLst/>
                        </a:rPr>
                        <a:t>10.00-4.00: </a:t>
                      </a:r>
                      <a:r>
                        <a:rPr lang="en-GB" sz="2000" b="1" dirty="0">
                          <a:solidFill>
                            <a:schemeClr val="tx1"/>
                          </a:solidFill>
                          <a:effectLst/>
                        </a:rPr>
                        <a:t>5 hours Face-to-face</a:t>
                      </a:r>
                      <a:endParaRPr lang="en-GB" sz="2000" b="1"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909976997"/>
                  </a:ext>
                </a:extLst>
              </a:tr>
              <a:tr h="351836">
                <a:tc>
                  <a:txBody>
                    <a:bodyPr/>
                    <a:lstStyle/>
                    <a:p>
                      <a:pPr algn="ctr">
                        <a:lnSpc>
                          <a:spcPct val="107000"/>
                        </a:lnSpc>
                        <a:spcAft>
                          <a:spcPts val="800"/>
                        </a:spcAft>
                      </a:pP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dirty="0">
                          <a:effectLst/>
                        </a:rPr>
                        <a:t>24 April </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tc>
                  <a:txBody>
                    <a:bodyPr/>
                    <a:lstStyle/>
                    <a:p>
                      <a:pPr algn="l">
                        <a:lnSpc>
                          <a:spcPct val="107000"/>
                        </a:lnSpc>
                        <a:spcAft>
                          <a:spcPts val="800"/>
                        </a:spcAft>
                      </a:pPr>
                      <a:r>
                        <a:rPr lang="en-GB" sz="2000" dirty="0">
                          <a:effectLst/>
                        </a:rPr>
                        <a:t>Assessment 2 : Submit</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732686208"/>
                  </a:ext>
                </a:extLst>
              </a:tr>
            </a:tbl>
          </a:graphicData>
        </a:graphic>
      </p:graphicFrame>
    </p:spTree>
    <p:extLst>
      <p:ext uri="{BB962C8B-B14F-4D97-AF65-F5344CB8AC3E}">
        <p14:creationId xmlns:p14="http://schemas.microsoft.com/office/powerpoint/2010/main" val="1740180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1" y="402336"/>
            <a:ext cx="8375904" cy="5755422"/>
          </a:xfrm>
          <a:prstGeom prst="rect">
            <a:avLst/>
          </a:prstGeom>
        </p:spPr>
        <p:txBody>
          <a:bodyPr wrap="square">
            <a:spAutoFit/>
          </a:bodyPr>
          <a:lstStyle/>
          <a:p>
            <a:pPr algn="ctr"/>
            <a:r>
              <a:rPr lang="en-GB" sz="2800" b="1" dirty="0">
                <a:solidFill>
                  <a:schemeClr val="tx2"/>
                </a:solidFill>
              </a:rPr>
              <a:t>Re-cap: ECDE7016. Details of Assessment  </a:t>
            </a:r>
          </a:p>
          <a:p>
            <a:pPr algn="ctr"/>
            <a:endParaRPr lang="en-GB" sz="2800" b="1" dirty="0">
              <a:solidFill>
                <a:schemeClr val="tx2"/>
              </a:solidFill>
            </a:endParaRPr>
          </a:p>
          <a:p>
            <a:pPr algn="ctr"/>
            <a:endParaRPr lang="en-GB" b="1" dirty="0"/>
          </a:p>
          <a:p>
            <a:r>
              <a:rPr lang="en-GB" sz="2400" b="1" dirty="0"/>
              <a:t>Assessment Component 1  ( 20%)</a:t>
            </a:r>
          </a:p>
          <a:p>
            <a:r>
              <a:rPr lang="en-GB" sz="2400" b="1" dirty="0"/>
              <a:t>Individual presentation </a:t>
            </a:r>
          </a:p>
          <a:p>
            <a:r>
              <a:rPr lang="en-GB" sz="2400" dirty="0"/>
              <a:t>Tutorials on 20 Feb and presentation on 6 March</a:t>
            </a:r>
          </a:p>
          <a:p>
            <a:endParaRPr lang="en-GB" sz="2400" dirty="0"/>
          </a:p>
          <a:p>
            <a:endParaRPr lang="en-GB" sz="2400" dirty="0"/>
          </a:p>
          <a:p>
            <a:r>
              <a:rPr lang="en-GB" sz="2400" b="1" dirty="0"/>
              <a:t>Assessment Component 2  (80%)</a:t>
            </a:r>
          </a:p>
          <a:p>
            <a:r>
              <a:rPr lang="en-GB" sz="2400" b="1" dirty="0"/>
              <a:t>6,500 word literature review</a:t>
            </a:r>
          </a:p>
          <a:p>
            <a:endParaRPr lang="en-GB" sz="2400" b="1" dirty="0"/>
          </a:p>
          <a:p>
            <a:r>
              <a:rPr lang="en-GB" sz="2400" dirty="0"/>
              <a:t>Plan by 22 March- tutorials on 27 March and submit by 24 April  (after three week Easter holiday)</a:t>
            </a:r>
          </a:p>
          <a:p>
            <a:endParaRPr lang="en-GB" b="1" dirty="0"/>
          </a:p>
          <a:p>
            <a:endParaRPr lang="en-GB" b="1" dirty="0"/>
          </a:p>
          <a:p>
            <a:endParaRPr lang="en-GB" dirty="0"/>
          </a:p>
        </p:txBody>
      </p:sp>
    </p:spTree>
    <p:extLst>
      <p:ext uri="{BB962C8B-B14F-4D97-AF65-F5344CB8AC3E}">
        <p14:creationId xmlns:p14="http://schemas.microsoft.com/office/powerpoint/2010/main" val="7113753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801" y="323687"/>
            <a:ext cx="8707348" cy="584775"/>
          </a:xfrm>
          <a:prstGeom prst="rect">
            <a:avLst/>
          </a:prstGeom>
          <a:noFill/>
        </p:spPr>
        <p:txBody>
          <a:bodyPr wrap="square" rtlCol="0">
            <a:spAutoFit/>
          </a:bodyPr>
          <a:lstStyle/>
          <a:p>
            <a:pPr algn="ctr"/>
            <a:r>
              <a:rPr lang="en-GB" sz="3200" b="1" dirty="0">
                <a:solidFill>
                  <a:schemeClr val="tx2"/>
                </a:solidFill>
              </a:rPr>
              <a:t>How to develop your critical literature review?</a:t>
            </a:r>
          </a:p>
        </p:txBody>
      </p:sp>
      <p:sp>
        <p:nvSpPr>
          <p:cNvPr id="5" name="TextBox 4">
            <a:extLst>
              <a:ext uri="{FF2B5EF4-FFF2-40B4-BE49-F238E27FC236}">
                <a16:creationId xmlns:a16="http://schemas.microsoft.com/office/drawing/2014/main" id="{010CA26C-BFD7-6BDC-95DC-FFEC8E23187A}"/>
              </a:ext>
            </a:extLst>
          </p:cNvPr>
          <p:cNvSpPr txBox="1"/>
          <p:nvPr/>
        </p:nvSpPr>
        <p:spPr>
          <a:xfrm>
            <a:off x="424070" y="908462"/>
            <a:ext cx="8540130" cy="4278094"/>
          </a:xfrm>
          <a:prstGeom prst="rect">
            <a:avLst/>
          </a:prstGeom>
          <a:noFill/>
        </p:spPr>
        <p:txBody>
          <a:bodyPr wrap="square">
            <a:spAutoFit/>
          </a:bodyPr>
          <a:lstStyle/>
          <a:p>
            <a:r>
              <a:rPr lang="en-US" sz="2800" b="1" dirty="0">
                <a:solidFill>
                  <a:srgbClr val="FF0000"/>
                </a:solidFill>
              </a:rPr>
              <a:t>Your emerging understanding of your gap and unique contribution </a:t>
            </a:r>
            <a:endParaRPr lang="en-US" sz="2400" dirty="0">
              <a:latin typeface="Calibri" panose="020F0502020204030204" pitchFamily="34" charset="0"/>
              <a:cs typeface="Calibri" panose="020F0502020204030204" pitchFamily="34" charset="0"/>
            </a:endParaRPr>
          </a:p>
          <a:p>
            <a:pPr marL="285750" indent="-285750" algn="l" fontAlgn="base">
              <a:buFontTx/>
              <a:buChar char="-"/>
            </a:pPr>
            <a:r>
              <a:rPr lang="en-GB" sz="2400" b="1" i="0" dirty="0">
                <a:solidFill>
                  <a:srgbClr val="00B050"/>
                </a:solidFill>
                <a:effectLst/>
                <a:latin typeface="Calibri" panose="020F0502020204030204" pitchFamily="34" charset="0"/>
                <a:cs typeface="Calibri" panose="020F0502020204030204" pitchFamily="34" charset="0"/>
              </a:rPr>
              <a:t>Recurring loop : </a:t>
            </a:r>
          </a:p>
          <a:p>
            <a:pPr algn="l" fontAlgn="base"/>
            <a:r>
              <a:rPr lang="en-GB" sz="2400" b="0" i="0" dirty="0">
                <a:solidFill>
                  <a:srgbClr val="000000"/>
                </a:solidFill>
                <a:effectLst/>
                <a:latin typeface="Calibri" panose="020F0502020204030204" pitchFamily="34" charset="0"/>
                <a:cs typeface="Calibri" panose="020F0502020204030204" pitchFamily="34" charset="0"/>
              </a:rPr>
              <a:t>Reading- </a:t>
            </a:r>
            <a:r>
              <a:rPr lang="en-GB" sz="2400" b="0" i="0" dirty="0" err="1">
                <a:solidFill>
                  <a:srgbClr val="000000"/>
                </a:solidFill>
                <a:effectLst/>
                <a:latin typeface="Calibri" panose="020F0502020204030204" pitchFamily="34" charset="0"/>
                <a:cs typeface="Calibri" panose="020F0502020204030204" pitchFamily="34" charset="0"/>
              </a:rPr>
              <a:t>notemaking</a:t>
            </a:r>
            <a:r>
              <a:rPr lang="en-GB" sz="2400" b="0" i="0" dirty="0">
                <a:solidFill>
                  <a:srgbClr val="000000"/>
                </a:solidFill>
                <a:effectLst/>
                <a:latin typeface="Calibri" panose="020F0502020204030204" pitchFamily="34" charset="0"/>
                <a:cs typeface="Calibri" panose="020F0502020204030204" pitchFamily="34" charset="0"/>
              </a:rPr>
              <a:t> &amp; thinking </a:t>
            </a:r>
            <a:br>
              <a:rPr lang="en-GB" sz="2400" b="0" i="0" dirty="0">
                <a:solidFill>
                  <a:srgbClr val="000000"/>
                </a:solidFill>
                <a:effectLst/>
                <a:latin typeface="Calibri" panose="020F0502020204030204" pitchFamily="34" charset="0"/>
                <a:cs typeface="Calibri" panose="020F0502020204030204" pitchFamily="34" charset="0"/>
              </a:rPr>
            </a:br>
            <a:endParaRPr lang="en-GB" sz="2400" b="0" i="0" dirty="0">
              <a:solidFill>
                <a:srgbClr val="000000"/>
              </a:solidFill>
              <a:effectLst/>
              <a:latin typeface="Calibri" panose="020F0502020204030204" pitchFamily="34" charset="0"/>
              <a:cs typeface="Calibri" panose="020F0502020204030204" pitchFamily="34" charset="0"/>
            </a:endParaRPr>
          </a:p>
          <a:p>
            <a:pPr algn="l" fontAlgn="base"/>
            <a:r>
              <a:rPr lang="en-GB" sz="2400" b="1" i="0" dirty="0">
                <a:solidFill>
                  <a:srgbClr val="00B050"/>
                </a:solidFill>
                <a:effectLst/>
                <a:latin typeface="Calibri" panose="020F0502020204030204" pitchFamily="34" charset="0"/>
                <a:cs typeface="Calibri" panose="020F0502020204030204" pitchFamily="34" charset="0"/>
              </a:rPr>
              <a:t>- Your reading plan: </a:t>
            </a:r>
          </a:p>
          <a:p>
            <a:pPr algn="l" fontAlgn="base"/>
            <a:r>
              <a:rPr lang="en-GB" sz="2400" b="0" i="0" dirty="0">
                <a:solidFill>
                  <a:srgbClr val="000000"/>
                </a:solidFill>
                <a:effectLst/>
                <a:latin typeface="Calibri" panose="020F0502020204030204" pitchFamily="34" charset="0"/>
                <a:cs typeface="Calibri" panose="020F0502020204030204" pitchFamily="34" charset="0"/>
              </a:rPr>
              <a:t>How do you gather </a:t>
            </a:r>
            <a:r>
              <a:rPr lang="en-GB" sz="2400" dirty="0">
                <a:solidFill>
                  <a:srgbClr val="000000"/>
                </a:solidFill>
                <a:latin typeface="Calibri" panose="020F0502020204030204" pitchFamily="34" charset="0"/>
                <a:cs typeface="Calibri" panose="020F0502020204030204" pitchFamily="34" charset="0"/>
              </a:rPr>
              <a:t>-</a:t>
            </a:r>
            <a:r>
              <a:rPr lang="en-GB" sz="2400" b="0" i="0" dirty="0">
                <a:solidFill>
                  <a:srgbClr val="000000"/>
                </a:solidFill>
                <a:effectLst/>
                <a:latin typeface="Calibri" panose="020F0502020204030204" pitchFamily="34" charset="0"/>
                <a:cs typeface="Calibri" panose="020F0502020204030204" pitchFamily="34" charset="0"/>
              </a:rPr>
              <a:t>store- and critique? By reading-making notes and writing &amp; re-writing </a:t>
            </a:r>
          </a:p>
          <a:p>
            <a:pPr algn="l" fontAlgn="base"/>
            <a:endParaRPr lang="en-GB" sz="2400" b="0" i="0" dirty="0">
              <a:solidFill>
                <a:srgbClr val="000000"/>
              </a:solidFill>
              <a:effectLst/>
              <a:latin typeface="Calibri" panose="020F0502020204030204" pitchFamily="34" charset="0"/>
              <a:cs typeface="Calibri" panose="020F0502020204030204" pitchFamily="34" charset="0"/>
            </a:endParaRPr>
          </a:p>
          <a:p>
            <a:pPr algn="l" fontAlgn="base"/>
            <a:r>
              <a:rPr lang="en-GB" sz="2400" b="0" i="0" dirty="0">
                <a:solidFill>
                  <a:srgbClr val="000000"/>
                </a:solidFill>
                <a:effectLst/>
                <a:latin typeface="Calibri" panose="020F0502020204030204" pitchFamily="34" charset="0"/>
                <a:cs typeface="Calibri" panose="020F0502020204030204" pitchFamily="34" charset="0"/>
              </a:rPr>
              <a:t>- </a:t>
            </a:r>
            <a:r>
              <a:rPr lang="en-GB" sz="2400" b="1" i="0" dirty="0">
                <a:solidFill>
                  <a:srgbClr val="00B050"/>
                </a:solidFill>
                <a:effectLst/>
                <a:latin typeface="Calibri" panose="020F0502020204030204" pitchFamily="34" charset="0"/>
                <a:cs typeface="Calibri" panose="020F0502020204030204" pitchFamily="34" charset="0"/>
              </a:rPr>
              <a:t>Schedule for reading &amp; </a:t>
            </a:r>
            <a:r>
              <a:rPr lang="en-GB" sz="2400" b="1" i="0" dirty="0" err="1">
                <a:solidFill>
                  <a:srgbClr val="00B050"/>
                </a:solidFill>
                <a:effectLst/>
                <a:latin typeface="Calibri" panose="020F0502020204030204" pitchFamily="34" charset="0"/>
                <a:cs typeface="Calibri" panose="020F0502020204030204" pitchFamily="34" charset="0"/>
              </a:rPr>
              <a:t>notemaking</a:t>
            </a:r>
            <a:r>
              <a:rPr lang="en-GB" sz="2400" b="1" i="0" dirty="0">
                <a:solidFill>
                  <a:srgbClr val="00B050"/>
                </a:solidFill>
                <a:effectLst/>
                <a:latin typeface="Calibri" panose="020F0502020204030204" pitchFamily="34" charset="0"/>
                <a:cs typeface="Calibri" panose="020F0502020204030204" pitchFamily="34" charset="0"/>
              </a:rPr>
              <a:t>: </a:t>
            </a:r>
            <a:r>
              <a:rPr lang="en-GB" sz="2400" b="0" i="0" dirty="0">
                <a:solidFill>
                  <a:srgbClr val="000000"/>
                </a:solidFill>
                <a:effectLst/>
                <a:latin typeface="Calibri" panose="020F0502020204030204" pitchFamily="34" charset="0"/>
                <a:cs typeface="Calibri" panose="020F0502020204030204" pitchFamily="34" charset="0"/>
              </a:rPr>
              <a:t>EdD is job and your taught sessions are Mon and Thursday: P</a:t>
            </a:r>
            <a:r>
              <a:rPr lang="en-GB" sz="2400" dirty="0">
                <a:solidFill>
                  <a:srgbClr val="000000"/>
                </a:solidFill>
                <a:latin typeface="Calibri" panose="020F0502020204030204" pitchFamily="34" charset="0"/>
                <a:cs typeface="Calibri" panose="020F0502020204030204" pitchFamily="34" charset="0"/>
              </a:rPr>
              <a:t>lan</a:t>
            </a:r>
            <a:r>
              <a:rPr lang="en-GB" sz="2400" b="0" i="0" dirty="0">
                <a:solidFill>
                  <a:srgbClr val="000000"/>
                </a:solidFill>
                <a:effectLst/>
                <a:latin typeface="Calibri" panose="020F0502020204030204" pitchFamily="34" charset="0"/>
                <a:cs typeface="Calibri" panose="020F0502020204030204" pitchFamily="34" charset="0"/>
              </a:rPr>
              <a:t> times when you will read</a:t>
            </a:r>
          </a:p>
        </p:txBody>
      </p:sp>
    </p:spTree>
    <p:extLst>
      <p:ext uri="{BB962C8B-B14F-4D97-AF65-F5344CB8AC3E}">
        <p14:creationId xmlns:p14="http://schemas.microsoft.com/office/powerpoint/2010/main" val="2603120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4C0FAA-9303-8F42-AAD5-4ABFD4FD5D1A}"/>
              </a:ext>
            </a:extLst>
          </p:cNvPr>
          <p:cNvSpPr txBox="1"/>
          <p:nvPr/>
        </p:nvSpPr>
        <p:spPr>
          <a:xfrm>
            <a:off x="371061" y="172278"/>
            <a:ext cx="8388890" cy="6175024"/>
          </a:xfrm>
          <a:prstGeom prst="rect">
            <a:avLst/>
          </a:prstGeom>
          <a:noFill/>
        </p:spPr>
        <p:txBody>
          <a:bodyPr wrap="square">
            <a:spAutoFit/>
          </a:bodyPr>
          <a:lstStyle/>
          <a:p>
            <a:pPr>
              <a:lnSpc>
                <a:spcPct val="107000"/>
              </a:lnSpc>
              <a:spcAft>
                <a:spcPts val="800"/>
              </a:spcAft>
            </a:pPr>
            <a:r>
              <a:rPr lang="en-US" sz="2800" b="1" dirty="0">
                <a:solidFill>
                  <a:srgbClr val="00B050"/>
                </a:solidFill>
                <a:effectLst/>
                <a:ea typeface="Calibri" panose="020F0502020204030204" pitchFamily="34" charset="0"/>
              </a:rPr>
              <a:t>Activities : Preparation before session 2 on 30 January</a:t>
            </a:r>
            <a:r>
              <a:rPr lang="en-US" sz="2800" dirty="0">
                <a:solidFill>
                  <a:srgbClr val="00B050"/>
                </a:solidFill>
                <a:effectLst/>
                <a:ea typeface="Calibri" panose="020F0502020204030204" pitchFamily="34" charset="0"/>
              </a:rPr>
              <a:t>:</a:t>
            </a:r>
          </a:p>
          <a:p>
            <a:pPr>
              <a:lnSpc>
                <a:spcPct val="107000"/>
              </a:lnSpc>
              <a:spcAft>
                <a:spcPts val="800"/>
              </a:spcAft>
            </a:pPr>
            <a:r>
              <a:rPr lang="en-US" sz="2400" b="1" dirty="0">
                <a:solidFill>
                  <a:schemeClr val="tx2"/>
                </a:solidFill>
                <a:effectLst/>
                <a:ea typeface="Calibri" panose="020F0502020204030204" pitchFamily="34" charset="0"/>
              </a:rPr>
              <a:t>Post your notes to module </a:t>
            </a:r>
            <a:r>
              <a:rPr lang="en-US" sz="2400" b="1" dirty="0" err="1">
                <a:solidFill>
                  <a:schemeClr val="tx2"/>
                </a:solidFill>
                <a:effectLst/>
                <a:ea typeface="Calibri" panose="020F0502020204030204" pitchFamily="34" charset="0"/>
              </a:rPr>
              <a:t>moodle</a:t>
            </a:r>
            <a:r>
              <a:rPr lang="en-US" sz="2400" b="1" dirty="0">
                <a:solidFill>
                  <a:schemeClr val="tx2"/>
                </a:solidFill>
                <a:effectLst/>
                <a:ea typeface="Calibri" panose="020F0502020204030204" pitchFamily="34" charset="0"/>
              </a:rPr>
              <a:t> page by</a:t>
            </a:r>
            <a:r>
              <a:rPr lang="en-US" sz="2400" dirty="0">
                <a:solidFill>
                  <a:schemeClr val="tx2"/>
                </a:solidFill>
                <a:effectLst/>
                <a:ea typeface="Calibri" panose="020F0502020204030204" pitchFamily="34" charset="0"/>
              </a:rPr>
              <a:t> </a:t>
            </a:r>
            <a:r>
              <a:rPr lang="en-US" sz="2400" b="1" dirty="0">
                <a:solidFill>
                  <a:schemeClr val="tx2"/>
                </a:solidFill>
                <a:effectLst/>
                <a:ea typeface="Calibri" panose="020F0502020204030204" pitchFamily="34" charset="0"/>
              </a:rPr>
              <a:t>Wed 25 January</a:t>
            </a:r>
            <a:endParaRPr lang="en-GB" sz="2400" dirty="0">
              <a:solidFill>
                <a:schemeClr val="tx2"/>
              </a:solidFill>
              <a:ea typeface="Calibri" panose="020F0502020204030204" pitchFamily="34" charset="0"/>
            </a:endParaRPr>
          </a:p>
          <a:p>
            <a:pPr>
              <a:lnSpc>
                <a:spcPct val="107000"/>
              </a:lnSpc>
              <a:spcAft>
                <a:spcPts val="800"/>
              </a:spcAft>
            </a:pPr>
            <a:endParaRPr lang="en-GB" sz="2400" b="1" dirty="0">
              <a:solidFill>
                <a:srgbClr val="000000"/>
              </a:solidFill>
              <a:effectLst/>
              <a:ea typeface="Calibri" panose="020F0502020204030204" pitchFamily="34" charset="0"/>
            </a:endParaRPr>
          </a:p>
          <a:p>
            <a:pPr marL="285750" indent="-285750">
              <a:lnSpc>
                <a:spcPct val="107000"/>
              </a:lnSpc>
              <a:spcAft>
                <a:spcPts val="800"/>
              </a:spcAft>
              <a:buFont typeface="Wingdings" pitchFamily="2" charset="2"/>
              <a:buChar char="ü"/>
            </a:pPr>
            <a:r>
              <a:rPr lang="en-US" sz="2400" b="1" dirty="0">
                <a:solidFill>
                  <a:srgbClr val="000000"/>
                </a:solidFill>
                <a:effectLst/>
                <a:ea typeface="Calibri" panose="020F0502020204030204" pitchFamily="34" charset="0"/>
              </a:rPr>
              <a:t>Task 1 : Post a 250 word summary of what you plan to research and why.</a:t>
            </a:r>
            <a:endParaRPr lang="en-GB" sz="2400" dirty="0">
              <a:solidFill>
                <a:srgbClr val="000000"/>
              </a:solidFill>
              <a:effectLst/>
              <a:ea typeface="Calibri" panose="020F0502020204030204" pitchFamily="34" charset="0"/>
            </a:endParaRPr>
          </a:p>
          <a:p>
            <a:pPr>
              <a:lnSpc>
                <a:spcPct val="107000"/>
              </a:lnSpc>
              <a:spcAft>
                <a:spcPts val="800"/>
              </a:spcAft>
            </a:pPr>
            <a:endParaRPr lang="en-US" sz="2400" dirty="0">
              <a:solidFill>
                <a:srgbClr val="000000"/>
              </a:solidFill>
              <a:effectLst/>
              <a:ea typeface="Calibri" panose="020F0502020204030204" pitchFamily="34" charset="0"/>
            </a:endParaRPr>
          </a:p>
          <a:p>
            <a:pPr marL="285750" indent="-285750">
              <a:lnSpc>
                <a:spcPct val="107000"/>
              </a:lnSpc>
              <a:spcAft>
                <a:spcPts val="800"/>
              </a:spcAft>
              <a:buFont typeface="Wingdings" pitchFamily="2" charset="2"/>
              <a:buChar char="ü"/>
            </a:pPr>
            <a:r>
              <a:rPr lang="en-US" sz="2400" b="1" dirty="0">
                <a:solidFill>
                  <a:srgbClr val="000000"/>
                </a:solidFill>
                <a:effectLst/>
                <a:ea typeface="Calibri" panose="020F0502020204030204" pitchFamily="34" charset="0"/>
              </a:rPr>
              <a:t>Task 2 : How to  write a critique? Write 250 words that </a:t>
            </a:r>
            <a:r>
              <a:rPr lang="en-US" sz="2400" b="1" dirty="0" err="1">
                <a:solidFill>
                  <a:srgbClr val="000000"/>
                </a:solidFill>
                <a:effectLst/>
                <a:ea typeface="Calibri" panose="020F0502020204030204" pitchFamily="34" charset="0"/>
              </a:rPr>
              <a:t>summarises</a:t>
            </a:r>
            <a:r>
              <a:rPr lang="en-US" sz="2400" b="1" dirty="0">
                <a:solidFill>
                  <a:srgbClr val="000000"/>
                </a:solidFill>
                <a:effectLst/>
                <a:ea typeface="Calibri" panose="020F0502020204030204" pitchFamily="34" charset="0"/>
              </a:rPr>
              <a:t> one or more of the authors’ recommendations</a:t>
            </a:r>
            <a:r>
              <a:rPr lang="en-US" sz="2400" dirty="0">
                <a:solidFill>
                  <a:srgbClr val="000000"/>
                </a:solidFill>
                <a:effectLst/>
                <a:ea typeface="Calibri" panose="020F0502020204030204" pitchFamily="34" charset="0"/>
              </a:rPr>
              <a:t>  </a:t>
            </a:r>
            <a:endParaRPr lang="en-GB" sz="2400" dirty="0">
              <a:solidFill>
                <a:srgbClr val="000000"/>
              </a:solidFill>
              <a:effectLst/>
              <a:ea typeface="Calibri" panose="020F0502020204030204" pitchFamily="34" charset="0"/>
            </a:endParaRPr>
          </a:p>
          <a:p>
            <a:pPr marL="1257300" lvl="2" indent="-342900">
              <a:lnSpc>
                <a:spcPct val="107000"/>
              </a:lnSpc>
              <a:spcAft>
                <a:spcPts val="800"/>
              </a:spcAft>
              <a:buFont typeface="Wingdings" pitchFamily="2" charset="2"/>
              <a:buChar char="Ø"/>
            </a:pPr>
            <a:r>
              <a:rPr lang="en-GB" sz="2400" dirty="0" err="1">
                <a:solidFill>
                  <a:srgbClr val="000000"/>
                </a:solidFill>
                <a:effectLst/>
                <a:ea typeface="Calibri" panose="020F0502020204030204" pitchFamily="34" charset="0"/>
              </a:rPr>
              <a:t>Yunpeng</a:t>
            </a:r>
            <a:r>
              <a:rPr lang="en-GB" sz="2400" dirty="0">
                <a:solidFill>
                  <a:srgbClr val="000000"/>
                </a:solidFill>
                <a:effectLst/>
                <a:ea typeface="Calibri" panose="020F0502020204030204" pitchFamily="34" charset="0"/>
              </a:rPr>
              <a:t>: </a:t>
            </a:r>
            <a:r>
              <a:rPr lang="en-GB" sz="2400" dirty="0" err="1">
                <a:solidFill>
                  <a:srgbClr val="000000"/>
                </a:solidFill>
                <a:effectLst/>
                <a:ea typeface="Calibri" panose="020F0502020204030204" pitchFamily="34" charset="0"/>
              </a:rPr>
              <a:t>Biggam</a:t>
            </a:r>
            <a:r>
              <a:rPr lang="en-GB" sz="2400" dirty="0">
                <a:solidFill>
                  <a:srgbClr val="000000"/>
                </a:solidFill>
                <a:effectLst/>
                <a:ea typeface="Calibri" panose="020F0502020204030204" pitchFamily="34" charset="0"/>
              </a:rPr>
              <a:t> </a:t>
            </a:r>
          </a:p>
          <a:p>
            <a:pPr marL="1257300" lvl="2" indent="-342900">
              <a:lnSpc>
                <a:spcPct val="107000"/>
              </a:lnSpc>
              <a:spcAft>
                <a:spcPts val="800"/>
              </a:spcAft>
              <a:buFont typeface="Wingdings" pitchFamily="2" charset="2"/>
              <a:buChar char="Ø"/>
            </a:pPr>
            <a:r>
              <a:rPr lang="en-GB" sz="2400" dirty="0">
                <a:solidFill>
                  <a:srgbClr val="000000"/>
                </a:solidFill>
                <a:effectLst/>
                <a:ea typeface="Calibri" panose="020F0502020204030204" pitchFamily="34" charset="0"/>
              </a:rPr>
              <a:t>He: Lambert</a:t>
            </a:r>
          </a:p>
          <a:p>
            <a:pPr marL="1257300" lvl="2" indent="-342900">
              <a:lnSpc>
                <a:spcPct val="107000"/>
              </a:lnSpc>
              <a:spcAft>
                <a:spcPts val="800"/>
              </a:spcAft>
              <a:buFont typeface="Wingdings" pitchFamily="2" charset="2"/>
              <a:buChar char="Ø"/>
            </a:pPr>
            <a:r>
              <a:rPr lang="en-GB" sz="2400" dirty="0">
                <a:solidFill>
                  <a:srgbClr val="000000"/>
                </a:solidFill>
                <a:effectLst/>
                <a:ea typeface="Calibri" panose="020F0502020204030204" pitchFamily="34" charset="0"/>
              </a:rPr>
              <a:t>Fan and Yi : Wallace and Wray</a:t>
            </a:r>
          </a:p>
          <a:p>
            <a:pPr>
              <a:lnSpc>
                <a:spcPct val="107000"/>
              </a:lnSpc>
              <a:spcAft>
                <a:spcPts val="800"/>
              </a:spcAft>
            </a:pPr>
            <a:endParaRPr lang="en-GB" sz="2000" dirty="0">
              <a:solidFill>
                <a:srgbClr val="000000"/>
              </a:solidFill>
              <a:ea typeface="Calibri" panose="020F0502020204030204" pitchFamily="34" charset="0"/>
            </a:endParaRPr>
          </a:p>
          <a:p>
            <a:pPr>
              <a:lnSpc>
                <a:spcPct val="107000"/>
              </a:lnSpc>
              <a:spcAft>
                <a:spcPts val="800"/>
              </a:spcAft>
            </a:pPr>
            <a:endParaRPr lang="en-GB" sz="2000" dirty="0">
              <a:solidFill>
                <a:srgbClr val="000000"/>
              </a:solidFill>
              <a:effectLst/>
              <a:ea typeface="Calibri" panose="020F0502020204030204" pitchFamily="34" charset="0"/>
            </a:endParaRPr>
          </a:p>
        </p:txBody>
      </p:sp>
    </p:spTree>
    <p:extLst>
      <p:ext uri="{BB962C8B-B14F-4D97-AF65-F5344CB8AC3E}">
        <p14:creationId xmlns:p14="http://schemas.microsoft.com/office/powerpoint/2010/main" val="313565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56591" y="800392"/>
            <a:ext cx="8282609" cy="1212102"/>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2800" b="1" kern="1200" dirty="0">
                <a:solidFill>
                  <a:srgbClr val="00B050"/>
                </a:solidFill>
                <a:effectLst/>
                <a:ea typeface="+mj-ea"/>
                <a:cs typeface="+mj-cs"/>
              </a:rPr>
              <a:t>Activity 1 : </a:t>
            </a:r>
            <a:r>
              <a:rPr lang="en-US" sz="2800" b="1" dirty="0">
                <a:solidFill>
                  <a:srgbClr val="00B050"/>
                </a:solidFill>
                <a:ea typeface="+mj-ea"/>
                <a:cs typeface="+mj-cs"/>
              </a:rPr>
              <a:t>Y</a:t>
            </a:r>
            <a:r>
              <a:rPr lang="en-US" sz="2800" b="1" kern="1200" dirty="0">
                <a:solidFill>
                  <a:srgbClr val="00B050"/>
                </a:solidFill>
                <a:effectLst/>
                <a:ea typeface="+mj-ea"/>
                <a:cs typeface="+mj-cs"/>
              </a:rPr>
              <a:t>our summaries and broad area of </a:t>
            </a:r>
          </a:p>
          <a:p>
            <a:pPr marL="342900" lvl="0" indent="-342900">
              <a:lnSpc>
                <a:spcPct val="90000"/>
              </a:lnSpc>
              <a:spcBef>
                <a:spcPct val="0"/>
              </a:spcBef>
              <a:spcAft>
                <a:spcPts val="800"/>
              </a:spcAft>
              <a:buSzPts val="1000"/>
              <a:tabLst>
                <a:tab pos="457200" algn="l"/>
              </a:tabLst>
            </a:pPr>
            <a:r>
              <a:rPr lang="en-US" sz="2800" b="1" dirty="0">
                <a:solidFill>
                  <a:srgbClr val="00B050"/>
                </a:solidFill>
                <a:ea typeface="+mj-ea"/>
                <a:cs typeface="+mj-cs"/>
              </a:rPr>
              <a:t>r</a:t>
            </a:r>
            <a:r>
              <a:rPr lang="en-US" sz="2800" b="1" kern="1200" dirty="0">
                <a:solidFill>
                  <a:srgbClr val="00B050"/>
                </a:solidFill>
                <a:effectLst/>
                <a:ea typeface="+mj-ea"/>
                <a:cs typeface="+mj-cs"/>
              </a:rPr>
              <a:t>esearch? A starting point?</a:t>
            </a:r>
          </a:p>
        </p:txBody>
      </p:sp>
      <p:sp>
        <p:nvSpPr>
          <p:cNvPr id="30" name="TextBox 4">
            <a:extLst>
              <a:ext uri="{FF2B5EF4-FFF2-40B4-BE49-F238E27FC236}">
                <a16:creationId xmlns:a16="http://schemas.microsoft.com/office/drawing/2014/main" id="{0A372812-3848-943D-2886-235A2AF68CA4}"/>
              </a:ext>
            </a:extLst>
          </p:cNvPr>
          <p:cNvSpPr txBox="1"/>
          <p:nvPr/>
        </p:nvSpPr>
        <p:spPr>
          <a:xfrm>
            <a:off x="1025717" y="2012495"/>
            <a:ext cx="7190631" cy="3659436"/>
          </a:xfrm>
          <a:prstGeom prst="rect">
            <a:avLst/>
          </a:prstGeom>
        </p:spPr>
        <p:txBody>
          <a:bodyPr vert="horz" lIns="91440" tIns="45720" rIns="91440" bIns="45720" rtlCol="0" anchor="ctr">
            <a:normAutofit/>
          </a:bodyPr>
          <a:lstStyle/>
          <a:p>
            <a:pPr indent="-228600">
              <a:lnSpc>
                <a:spcPct val="150000"/>
              </a:lnSpc>
              <a:spcAft>
                <a:spcPts val="600"/>
              </a:spcAft>
              <a:buFont typeface="Arial" panose="020B0604020202020204" pitchFamily="34" charset="0"/>
              <a:buChar char="•"/>
            </a:pPr>
            <a:r>
              <a:rPr lang="en-US" sz="2800" b="1" dirty="0">
                <a:solidFill>
                  <a:srgbClr val="00B050"/>
                </a:solidFill>
              </a:rPr>
              <a:t>Yunpeng: </a:t>
            </a:r>
            <a:r>
              <a:rPr lang="en-US" sz="2800" dirty="0"/>
              <a:t>Students’ dialogue and participation </a:t>
            </a:r>
          </a:p>
          <a:p>
            <a:pPr indent="-228600">
              <a:lnSpc>
                <a:spcPct val="150000"/>
              </a:lnSpc>
              <a:spcAft>
                <a:spcPts val="600"/>
              </a:spcAft>
              <a:buFont typeface="Arial" panose="020B0604020202020204" pitchFamily="34" charset="0"/>
              <a:buChar char="•"/>
            </a:pPr>
            <a:r>
              <a:rPr lang="en-US" sz="2800" b="1" dirty="0">
                <a:solidFill>
                  <a:srgbClr val="00B050"/>
                </a:solidFill>
              </a:rPr>
              <a:t>Yi: </a:t>
            </a:r>
            <a:r>
              <a:rPr lang="en-US" sz="2800" dirty="0"/>
              <a:t>Humanistic education</a:t>
            </a:r>
          </a:p>
          <a:p>
            <a:pPr indent="-228600">
              <a:lnSpc>
                <a:spcPct val="150000"/>
              </a:lnSpc>
              <a:spcAft>
                <a:spcPts val="600"/>
              </a:spcAft>
              <a:buFont typeface="Arial" panose="020B0604020202020204" pitchFamily="34" charset="0"/>
              <a:buChar char="•"/>
            </a:pPr>
            <a:r>
              <a:rPr lang="en-US" sz="2800" b="1" dirty="0">
                <a:solidFill>
                  <a:srgbClr val="00B050"/>
                </a:solidFill>
              </a:rPr>
              <a:t>He: </a:t>
            </a:r>
            <a:r>
              <a:rPr lang="en-US" sz="2800" dirty="0"/>
              <a:t>Vocational higher education</a:t>
            </a:r>
          </a:p>
          <a:p>
            <a:pPr indent="-228600">
              <a:lnSpc>
                <a:spcPct val="150000"/>
              </a:lnSpc>
              <a:spcAft>
                <a:spcPts val="600"/>
              </a:spcAft>
              <a:buFont typeface="Arial" panose="020B0604020202020204" pitchFamily="34" charset="0"/>
              <a:buChar char="•"/>
            </a:pPr>
            <a:r>
              <a:rPr lang="en-US" sz="2800" b="1" dirty="0">
                <a:solidFill>
                  <a:srgbClr val="00B050"/>
                </a:solidFill>
              </a:rPr>
              <a:t>Fan: </a:t>
            </a:r>
            <a:r>
              <a:rPr lang="en-US" sz="2800" dirty="0"/>
              <a:t>Artificial intelligence</a:t>
            </a:r>
            <a:endParaRPr lang="en-US" sz="2100" dirty="0"/>
          </a:p>
        </p:txBody>
      </p:sp>
    </p:spTree>
    <p:extLst>
      <p:ext uri="{BB962C8B-B14F-4D97-AF65-F5344CB8AC3E}">
        <p14:creationId xmlns:p14="http://schemas.microsoft.com/office/powerpoint/2010/main" val="19447143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7285" y="1639089"/>
            <a:ext cx="8069429" cy="1015663"/>
          </a:xfrm>
          <a:prstGeom prst="rect">
            <a:avLst/>
          </a:prstGeom>
        </p:spPr>
        <p:txBody>
          <a:bodyPr wrap="square">
            <a:spAutoFit/>
          </a:bodyPr>
          <a:lstStyle/>
          <a:p>
            <a:pPr fontAlgn="base"/>
            <a:endParaRPr lang="en-GB" sz="1800" dirty="0">
              <a:effectLst/>
              <a:latin typeface="Calibri" panose="020F0502020204030204" pitchFamily="34" charset="0"/>
              <a:ea typeface="Calibri" panose="020F0502020204030204" pitchFamily="34" charset="0"/>
            </a:endParaRPr>
          </a:p>
          <a:p>
            <a:endParaRPr lang="en-GB" sz="2400" dirty="0"/>
          </a:p>
          <a:p>
            <a:r>
              <a:rPr lang="en-GB" dirty="0"/>
              <a:t> </a:t>
            </a:r>
            <a:endParaRPr lang="en-US" dirty="0"/>
          </a:p>
        </p:txBody>
      </p:sp>
      <p:sp>
        <p:nvSpPr>
          <p:cNvPr id="4" name="TextBox 3">
            <a:extLst>
              <a:ext uri="{FF2B5EF4-FFF2-40B4-BE49-F238E27FC236}">
                <a16:creationId xmlns:a16="http://schemas.microsoft.com/office/drawing/2014/main" id="{F04A18C3-02DB-0B07-4DA2-07930E327F8D}"/>
              </a:ext>
            </a:extLst>
          </p:cNvPr>
          <p:cNvSpPr txBox="1"/>
          <p:nvPr/>
        </p:nvSpPr>
        <p:spPr>
          <a:xfrm>
            <a:off x="118153" y="805645"/>
            <a:ext cx="8876871" cy="4374724"/>
          </a:xfrm>
          <a:prstGeom prst="rect">
            <a:avLst/>
          </a:prstGeom>
          <a:noFill/>
        </p:spPr>
        <p:txBody>
          <a:bodyPr wrap="square">
            <a:spAutoFit/>
          </a:bodyPr>
          <a:lstStyle/>
          <a:p>
            <a:pPr marL="457200" indent="-457200">
              <a:lnSpc>
                <a:spcPct val="150000"/>
              </a:lnSpc>
              <a:buFont typeface="Wingdings" pitchFamily="2" charset="2"/>
              <a:buChar char="ü"/>
            </a:pPr>
            <a:endParaRPr lang="en-GB" sz="2800" b="0" i="0" dirty="0">
              <a:solidFill>
                <a:srgbClr val="000000"/>
              </a:solidFill>
              <a:effectLst/>
            </a:endParaRPr>
          </a:p>
          <a:p>
            <a:pPr>
              <a:lnSpc>
                <a:spcPct val="150000"/>
              </a:lnSpc>
            </a:pPr>
            <a:endParaRPr lang="en-GB" sz="2800" b="0" i="0" dirty="0">
              <a:solidFill>
                <a:srgbClr val="000000"/>
              </a:solidFill>
              <a:effectLst/>
            </a:endParaRPr>
          </a:p>
          <a:p>
            <a:pPr marL="457200" indent="-457200">
              <a:lnSpc>
                <a:spcPct val="150000"/>
              </a:lnSpc>
              <a:buFont typeface="Wingdings" pitchFamily="2" charset="2"/>
              <a:buChar char="ü"/>
            </a:pPr>
            <a:endParaRPr lang="en-GB" sz="2800" b="0" i="0" dirty="0">
              <a:solidFill>
                <a:srgbClr val="000000"/>
              </a:solidFill>
              <a:effectLst/>
            </a:endParaRPr>
          </a:p>
          <a:p>
            <a:pPr marL="457200" indent="-457200">
              <a:lnSpc>
                <a:spcPct val="150000"/>
              </a:lnSpc>
              <a:buFont typeface="Wingdings" pitchFamily="2" charset="2"/>
              <a:buChar char="ü"/>
            </a:pPr>
            <a:r>
              <a:rPr lang="en-GB" sz="2800" b="0" i="0" dirty="0">
                <a:solidFill>
                  <a:srgbClr val="000000"/>
                </a:solidFill>
                <a:effectLst/>
              </a:rPr>
              <a:t>Post to </a:t>
            </a:r>
            <a:r>
              <a:rPr lang="en-GB" sz="2800" b="0" i="0" dirty="0" err="1">
                <a:solidFill>
                  <a:srgbClr val="000000"/>
                </a:solidFill>
                <a:effectLst/>
              </a:rPr>
              <a:t>moodle</a:t>
            </a:r>
            <a:r>
              <a:rPr lang="en-GB" sz="2800" b="0" i="0" dirty="0">
                <a:solidFill>
                  <a:srgbClr val="000000"/>
                </a:solidFill>
                <a:effectLst/>
              </a:rPr>
              <a:t> </a:t>
            </a:r>
          </a:p>
          <a:p>
            <a:pPr>
              <a:lnSpc>
                <a:spcPct val="150000"/>
              </a:lnSpc>
            </a:pPr>
            <a:endParaRPr lang="en-GB" sz="2800" b="0" i="0" dirty="0">
              <a:solidFill>
                <a:srgbClr val="000000"/>
              </a:solidFill>
              <a:effectLst/>
            </a:endParaRPr>
          </a:p>
          <a:p>
            <a:pPr marL="457200" indent="-457200">
              <a:lnSpc>
                <a:spcPct val="150000"/>
              </a:lnSpc>
              <a:buFont typeface="Wingdings" pitchFamily="2" charset="2"/>
              <a:buChar char="ü"/>
            </a:pPr>
            <a:r>
              <a:rPr lang="en-GB" sz="2400" b="0" i="0" dirty="0">
                <a:solidFill>
                  <a:srgbClr val="000000"/>
                </a:solidFill>
                <a:effectLst/>
              </a:rPr>
              <a:t>You will each give a </a:t>
            </a:r>
            <a:r>
              <a:rPr lang="en-GB" sz="2400" b="1" i="0" dirty="0">
                <a:solidFill>
                  <a:srgbClr val="00B050"/>
                </a:solidFill>
                <a:effectLst/>
              </a:rPr>
              <a:t>10 min presentation on the two tasks </a:t>
            </a:r>
            <a:r>
              <a:rPr lang="en-GB" sz="2400" b="0" i="0" dirty="0">
                <a:solidFill>
                  <a:srgbClr val="000000"/>
                </a:solidFill>
                <a:effectLst/>
              </a:rPr>
              <a:t>as </a:t>
            </a:r>
            <a:r>
              <a:rPr lang="en-GB" sz="2400" dirty="0">
                <a:solidFill>
                  <a:srgbClr val="000000"/>
                </a:solidFill>
              </a:rPr>
              <a:t>starting point for </a:t>
            </a:r>
            <a:r>
              <a:rPr lang="en-GB" sz="2400" b="1" i="0" dirty="0">
                <a:solidFill>
                  <a:srgbClr val="FF0000"/>
                </a:solidFill>
                <a:effectLst/>
              </a:rPr>
              <a:t>Session 2 on </a:t>
            </a:r>
            <a:r>
              <a:rPr lang="en-GB" sz="2400" b="1" dirty="0">
                <a:solidFill>
                  <a:srgbClr val="FF0000"/>
                </a:solidFill>
              </a:rPr>
              <a:t>Monday 30 January </a:t>
            </a:r>
            <a:endParaRPr lang="en-GB" sz="2400" b="0" i="0" dirty="0">
              <a:solidFill>
                <a:srgbClr val="000000"/>
              </a:solidFill>
              <a:effectLst/>
            </a:endParaRPr>
          </a:p>
        </p:txBody>
      </p:sp>
      <p:sp>
        <p:nvSpPr>
          <p:cNvPr id="6" name="TextBox 5">
            <a:extLst>
              <a:ext uri="{FF2B5EF4-FFF2-40B4-BE49-F238E27FC236}">
                <a16:creationId xmlns:a16="http://schemas.microsoft.com/office/drawing/2014/main" id="{924FB0B2-B149-056D-3853-C8D4338877BF}"/>
              </a:ext>
            </a:extLst>
          </p:cNvPr>
          <p:cNvSpPr txBox="1"/>
          <p:nvPr/>
        </p:nvSpPr>
        <p:spPr>
          <a:xfrm>
            <a:off x="662609" y="927652"/>
            <a:ext cx="7539197" cy="1323439"/>
          </a:xfrm>
          <a:prstGeom prst="rect">
            <a:avLst/>
          </a:prstGeom>
          <a:noFill/>
        </p:spPr>
        <p:txBody>
          <a:bodyPr wrap="square">
            <a:spAutoFit/>
          </a:bodyPr>
          <a:lstStyle/>
          <a:p>
            <a:pPr algn="ctr"/>
            <a:r>
              <a:rPr lang="en-GB" sz="4000" b="1" dirty="0">
                <a:solidFill>
                  <a:srgbClr val="00B050"/>
                </a:solidFill>
              </a:rPr>
              <a:t>Activity 1 and session 2 Preparation for session </a:t>
            </a:r>
          </a:p>
        </p:txBody>
      </p:sp>
    </p:spTree>
    <p:extLst>
      <p:ext uri="{BB962C8B-B14F-4D97-AF65-F5344CB8AC3E}">
        <p14:creationId xmlns:p14="http://schemas.microsoft.com/office/powerpoint/2010/main" val="388602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671499-8235-9147-C6FF-5BED287F4964}"/>
              </a:ext>
            </a:extLst>
          </p:cNvPr>
          <p:cNvSpPr txBox="1"/>
          <p:nvPr/>
        </p:nvSpPr>
        <p:spPr>
          <a:xfrm>
            <a:off x="477078" y="424070"/>
            <a:ext cx="8322365" cy="2062103"/>
          </a:xfrm>
          <a:prstGeom prst="rect">
            <a:avLst/>
          </a:prstGeom>
          <a:noFill/>
        </p:spPr>
        <p:txBody>
          <a:bodyPr wrap="square" rtlCol="0">
            <a:spAutoFit/>
          </a:bodyPr>
          <a:lstStyle/>
          <a:p>
            <a:pPr lvl="0"/>
            <a:r>
              <a:rPr lang="en-GB" sz="3200" b="1" dirty="0">
                <a:solidFill>
                  <a:srgbClr val="00B050"/>
                </a:solidFill>
              </a:rPr>
              <a:t>Compare</a:t>
            </a:r>
            <a:r>
              <a:rPr lang="en-GB" sz="3200" b="1" baseline="0" dirty="0">
                <a:solidFill>
                  <a:srgbClr val="00B050"/>
                </a:solidFill>
              </a:rPr>
              <a:t> your review of different authors:</a:t>
            </a:r>
          </a:p>
          <a:p>
            <a:pPr lvl="0"/>
            <a:r>
              <a:rPr lang="en-GB" sz="3200" b="1" dirty="0">
                <a:solidFill>
                  <a:srgbClr val="00B050"/>
                </a:solidFill>
              </a:rPr>
              <a:t>How to write a critique</a:t>
            </a:r>
            <a:endParaRPr lang="en-GB" sz="3200" b="1" baseline="0" dirty="0">
              <a:solidFill>
                <a:srgbClr val="00B050"/>
              </a:solidFill>
            </a:endParaRPr>
          </a:p>
          <a:p>
            <a:pPr lvl="0"/>
            <a:endParaRPr lang="en-GB" sz="3200" b="1" dirty="0">
              <a:solidFill>
                <a:srgbClr val="00B050"/>
              </a:solidFill>
            </a:endParaRPr>
          </a:p>
          <a:p>
            <a:pPr lvl="0"/>
            <a:r>
              <a:rPr lang="en-GB" sz="3200" b="1" baseline="0" dirty="0">
                <a:solidFill>
                  <a:srgbClr val="00B050"/>
                </a:solidFill>
              </a:rPr>
              <a:t> </a:t>
            </a:r>
            <a:endParaRPr lang="en-GB" sz="3200" b="1" dirty="0">
              <a:solidFill>
                <a:srgbClr val="00B050"/>
              </a:solidFill>
            </a:endParaRPr>
          </a:p>
        </p:txBody>
      </p:sp>
      <p:graphicFrame>
        <p:nvGraphicFramePr>
          <p:cNvPr id="4" name="Table 4">
            <a:extLst>
              <a:ext uri="{FF2B5EF4-FFF2-40B4-BE49-F238E27FC236}">
                <a16:creationId xmlns:a16="http://schemas.microsoft.com/office/drawing/2014/main" id="{4307FFF7-DEC1-D8F4-DA9D-9A60C1DCE6C5}"/>
              </a:ext>
            </a:extLst>
          </p:cNvPr>
          <p:cNvGraphicFramePr>
            <a:graphicFrameLocks noGrp="1"/>
          </p:cNvGraphicFramePr>
          <p:nvPr>
            <p:extLst>
              <p:ext uri="{D42A27DB-BD31-4B8C-83A1-F6EECF244321}">
                <p14:modId xmlns:p14="http://schemas.microsoft.com/office/powerpoint/2010/main" val="4116969513"/>
              </p:ext>
            </p:extLst>
          </p:nvPr>
        </p:nvGraphicFramePr>
        <p:xfrm>
          <a:off x="344557" y="1830142"/>
          <a:ext cx="8653672" cy="3591436"/>
        </p:xfrm>
        <a:graphic>
          <a:graphicData uri="http://schemas.openxmlformats.org/drawingml/2006/table">
            <a:tbl>
              <a:tblPr firstRow="1" bandRow="1">
                <a:tableStyleId>{5C22544A-7EE6-4342-B048-85BDC9FD1C3A}</a:tableStyleId>
              </a:tblPr>
              <a:tblGrid>
                <a:gridCol w="2372139">
                  <a:extLst>
                    <a:ext uri="{9D8B030D-6E8A-4147-A177-3AD203B41FA5}">
                      <a16:colId xmlns:a16="http://schemas.microsoft.com/office/drawing/2014/main" val="2909448945"/>
                    </a:ext>
                  </a:extLst>
                </a:gridCol>
                <a:gridCol w="1954697">
                  <a:extLst>
                    <a:ext uri="{9D8B030D-6E8A-4147-A177-3AD203B41FA5}">
                      <a16:colId xmlns:a16="http://schemas.microsoft.com/office/drawing/2014/main" val="1971327704"/>
                    </a:ext>
                  </a:extLst>
                </a:gridCol>
                <a:gridCol w="2163418">
                  <a:extLst>
                    <a:ext uri="{9D8B030D-6E8A-4147-A177-3AD203B41FA5}">
                      <a16:colId xmlns:a16="http://schemas.microsoft.com/office/drawing/2014/main" val="2869992023"/>
                    </a:ext>
                  </a:extLst>
                </a:gridCol>
                <a:gridCol w="2163418">
                  <a:extLst>
                    <a:ext uri="{9D8B030D-6E8A-4147-A177-3AD203B41FA5}">
                      <a16:colId xmlns:a16="http://schemas.microsoft.com/office/drawing/2014/main" val="989753963"/>
                    </a:ext>
                  </a:extLst>
                </a:gridCol>
              </a:tblGrid>
              <a:tr h="450472">
                <a:tc>
                  <a:txBody>
                    <a:bodyPr/>
                    <a:lstStyle/>
                    <a:p>
                      <a:endParaRPr lang="en-US"/>
                    </a:p>
                  </a:txBody>
                  <a:tcPr/>
                </a:tc>
                <a:tc>
                  <a:txBody>
                    <a:bodyPr/>
                    <a:lstStyle/>
                    <a:p>
                      <a:r>
                        <a:rPr lang="en-US" dirty="0" err="1"/>
                        <a:t>Biggam</a:t>
                      </a:r>
                      <a:endParaRPr lang="en-US" dirty="0"/>
                    </a:p>
                  </a:txBody>
                  <a:tcPr/>
                </a:tc>
                <a:tc>
                  <a:txBody>
                    <a:bodyPr/>
                    <a:lstStyle/>
                    <a:p>
                      <a:r>
                        <a:rPr lang="en-US" dirty="0"/>
                        <a:t>Lambert</a:t>
                      </a:r>
                    </a:p>
                  </a:txBody>
                  <a:tcPr/>
                </a:tc>
                <a:tc>
                  <a:txBody>
                    <a:bodyPr/>
                    <a:lstStyle/>
                    <a:p>
                      <a:r>
                        <a:rPr lang="en-US" dirty="0"/>
                        <a:t>Wallace and Wray </a:t>
                      </a:r>
                    </a:p>
                  </a:txBody>
                  <a:tcPr/>
                </a:tc>
                <a:extLst>
                  <a:ext uri="{0D108BD9-81ED-4DB2-BD59-A6C34878D82A}">
                    <a16:rowId xmlns:a16="http://schemas.microsoft.com/office/drawing/2014/main" val="838727377"/>
                  </a:ext>
                </a:extLst>
              </a:tr>
              <a:tr h="1397625">
                <a:tc>
                  <a:txBody>
                    <a:bodyPr/>
                    <a:lstStyle/>
                    <a:p>
                      <a:endParaRPr lang="en-US" dirty="0"/>
                    </a:p>
                    <a:p>
                      <a:pPr marL="342900" indent="-342900">
                        <a:buAutoNum type="arabicPeriod"/>
                      </a:pPr>
                      <a:r>
                        <a:rPr lang="en-US" dirty="0"/>
                        <a:t>Why are research questions essential for a critique</a:t>
                      </a:r>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944157224"/>
                  </a:ext>
                </a:extLst>
              </a:tr>
              <a:tr h="611461">
                <a:tc>
                  <a:txBody>
                    <a:bodyPr/>
                    <a:lstStyle/>
                    <a:p>
                      <a:pPr marL="342900" indent="-342900">
                        <a:buAutoNum type="arabicPeriod" startAt="2"/>
                      </a:pPr>
                      <a:r>
                        <a:rPr lang="en-US" dirty="0"/>
                        <a:t>Who writing for? Audience </a:t>
                      </a:r>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146502338"/>
                  </a:ext>
                </a:extLst>
              </a:tr>
              <a:tr h="1103259">
                <a:tc>
                  <a:txBody>
                    <a:bodyPr/>
                    <a:lstStyle/>
                    <a:p>
                      <a:r>
                        <a:rPr lang="en-US" dirty="0"/>
                        <a:t>3.   Qualities of critique</a:t>
                      </a:r>
                    </a:p>
                  </a:txBody>
                  <a:tcPr/>
                </a:tc>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3860911983"/>
                  </a:ext>
                </a:extLst>
              </a:tr>
            </a:tbl>
          </a:graphicData>
        </a:graphic>
      </p:graphicFrame>
    </p:spTree>
    <p:extLst>
      <p:ext uri="{BB962C8B-B14F-4D97-AF65-F5344CB8AC3E}">
        <p14:creationId xmlns:p14="http://schemas.microsoft.com/office/powerpoint/2010/main" val="29255523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90FC98-B7B2-0FB8-6E3F-469DE48460EB}"/>
              </a:ext>
            </a:extLst>
          </p:cNvPr>
          <p:cNvSpPr txBox="1"/>
          <p:nvPr/>
        </p:nvSpPr>
        <p:spPr>
          <a:xfrm>
            <a:off x="662609" y="410817"/>
            <a:ext cx="8269356" cy="6863417"/>
          </a:xfrm>
          <a:prstGeom prst="rect">
            <a:avLst/>
          </a:prstGeom>
          <a:noFill/>
        </p:spPr>
        <p:txBody>
          <a:bodyPr wrap="square" rtlCol="0">
            <a:spAutoFit/>
          </a:bodyPr>
          <a:lstStyle/>
          <a:p>
            <a:r>
              <a:rPr lang="en-US" sz="4000" b="1" dirty="0">
                <a:solidFill>
                  <a:srgbClr val="00B050"/>
                </a:solidFill>
              </a:rPr>
              <a:t>Applying their advice to your work ?</a:t>
            </a:r>
          </a:p>
          <a:p>
            <a:endParaRPr lang="en-US" sz="2400" dirty="0"/>
          </a:p>
          <a:p>
            <a:r>
              <a:rPr lang="en-US" sz="2800" b="1" dirty="0">
                <a:solidFill>
                  <a:srgbClr val="00B050"/>
                </a:solidFill>
              </a:rPr>
              <a:t>Individually: Choose a paragraph </a:t>
            </a:r>
            <a:r>
              <a:rPr lang="en-US" sz="2800" dirty="0"/>
              <a:t>from one of your assignments for 7002 and 7015 </a:t>
            </a:r>
          </a:p>
          <a:p>
            <a:endParaRPr lang="en-US" sz="2800" dirty="0"/>
          </a:p>
          <a:p>
            <a:r>
              <a:rPr lang="en-US" sz="2800" b="1" dirty="0">
                <a:solidFill>
                  <a:srgbClr val="00B050"/>
                </a:solidFill>
              </a:rPr>
              <a:t>Starting point/s for your review-</a:t>
            </a:r>
            <a:r>
              <a:rPr lang="en-US" sz="2800" b="1" dirty="0" err="1">
                <a:solidFill>
                  <a:srgbClr val="00B050"/>
                </a:solidFill>
              </a:rPr>
              <a:t>ing</a:t>
            </a:r>
            <a:r>
              <a:rPr lang="en-US" sz="2800" b="1" dirty="0">
                <a:solidFill>
                  <a:srgbClr val="00B050"/>
                </a:solidFill>
              </a:rPr>
              <a:t> literature?</a:t>
            </a:r>
          </a:p>
          <a:p>
            <a:endParaRPr lang="en-US" sz="2800" dirty="0"/>
          </a:p>
          <a:p>
            <a:pPr marL="457200" lvl="0" indent="-457200">
              <a:buFont typeface="Wingdings" pitchFamily="2" charset="2"/>
              <a:buChar char="ü"/>
            </a:pPr>
            <a:r>
              <a:rPr lang="en-GB" sz="2800" dirty="0"/>
              <a:t>What next? Notes in your diary</a:t>
            </a:r>
          </a:p>
          <a:p>
            <a:pPr lvl="0"/>
            <a:endParaRPr lang="en-GB" sz="2800" dirty="0"/>
          </a:p>
          <a:p>
            <a:pPr marL="1371600" lvl="2" indent="-457200">
              <a:buFont typeface="Wingdings" pitchFamily="2" charset="2"/>
              <a:buChar char="ü"/>
            </a:pPr>
            <a:r>
              <a:rPr lang="en-GB" sz="2800" dirty="0"/>
              <a:t>What do you need to do next?</a:t>
            </a:r>
          </a:p>
          <a:p>
            <a:pPr marL="1371600" lvl="2" indent="-457200">
              <a:buFont typeface="Wingdings" pitchFamily="2" charset="2"/>
              <a:buChar char="ü"/>
            </a:pPr>
            <a:r>
              <a:rPr lang="en-GB" sz="2800" dirty="0"/>
              <a:t>How? Using UWTSD Library</a:t>
            </a:r>
          </a:p>
          <a:p>
            <a:pPr marL="1371600" lvl="2" indent="-457200">
              <a:buFont typeface="Wingdings" pitchFamily="2" charset="2"/>
              <a:buChar char="ü"/>
            </a:pPr>
            <a:r>
              <a:rPr lang="en-GB" sz="2800" dirty="0"/>
              <a:t>By when?</a:t>
            </a:r>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40819974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9A888E-4884-1CE3-365E-8E5EF49291EC}"/>
              </a:ext>
            </a:extLst>
          </p:cNvPr>
          <p:cNvSpPr txBox="1"/>
          <p:nvPr/>
        </p:nvSpPr>
        <p:spPr>
          <a:xfrm>
            <a:off x="265043" y="503583"/>
            <a:ext cx="8719932" cy="584775"/>
          </a:xfrm>
          <a:prstGeom prst="rect">
            <a:avLst/>
          </a:prstGeom>
          <a:noFill/>
        </p:spPr>
        <p:txBody>
          <a:bodyPr wrap="square" rtlCol="0">
            <a:spAutoFit/>
          </a:bodyPr>
          <a:lstStyle/>
          <a:p>
            <a:pPr lvl="0"/>
            <a:r>
              <a:rPr lang="en-GB" sz="3200" b="1" dirty="0"/>
              <a:t>Example</a:t>
            </a:r>
            <a:r>
              <a:rPr lang="en-GB" sz="3200" b="1" baseline="0" dirty="0"/>
              <a:t> journal article : </a:t>
            </a:r>
            <a:r>
              <a:rPr lang="en-GB" sz="3200" b="1" dirty="0"/>
              <a:t>Abstract &amp; keywords</a:t>
            </a:r>
          </a:p>
        </p:txBody>
      </p:sp>
      <p:sp>
        <p:nvSpPr>
          <p:cNvPr id="3" name="TextBox 2">
            <a:extLst>
              <a:ext uri="{FF2B5EF4-FFF2-40B4-BE49-F238E27FC236}">
                <a16:creationId xmlns:a16="http://schemas.microsoft.com/office/drawing/2014/main" id="{D3E3FC69-2A91-683B-14DE-86F56DB2A9D2}"/>
              </a:ext>
            </a:extLst>
          </p:cNvPr>
          <p:cNvSpPr txBox="1"/>
          <p:nvPr/>
        </p:nvSpPr>
        <p:spPr>
          <a:xfrm>
            <a:off x="265041" y="1088358"/>
            <a:ext cx="8719933" cy="5047536"/>
          </a:xfrm>
          <a:prstGeom prst="rect">
            <a:avLst/>
          </a:prstGeom>
          <a:noFill/>
        </p:spPr>
        <p:txBody>
          <a:bodyPr wrap="square" rtlCol="0">
            <a:spAutoFit/>
          </a:bodyPr>
          <a:lstStyle/>
          <a:p>
            <a:r>
              <a:rPr lang="en-GB" dirty="0">
                <a:hlinkClick r:id="rId2"/>
              </a:rPr>
              <a:t>https://uclpress.scienceopen.com/hosted-document?doi=10.14324/LRE.19.1.02</a:t>
            </a:r>
            <a:endParaRPr lang="en-GB" dirty="0"/>
          </a:p>
          <a:p>
            <a:endParaRPr lang="en-GB" b="1" dirty="0"/>
          </a:p>
          <a:p>
            <a:r>
              <a:rPr lang="en-GB" b="1" dirty="0"/>
              <a:t>( Process of writing and re-writing to get it ‘right’ ! Extract from abstract:</a:t>
            </a:r>
          </a:p>
          <a:p>
            <a:endParaRPr lang="en-GB" b="1" dirty="0"/>
          </a:p>
          <a:p>
            <a:r>
              <a:rPr lang="en-GB" sz="1600" dirty="0"/>
              <a:t>This article critically analyses national and institutional forms of policy and different conceptions of widening participation in higher education in England …..Building on </a:t>
            </a:r>
            <a:r>
              <a:rPr lang="en-GB" sz="1600" dirty="0">
                <a:hlinkClick r:id="rId3"/>
              </a:rPr>
              <a:t>Bacchi’s (2012a)</a:t>
            </a:r>
            <a:r>
              <a:rPr lang="en-GB" sz="1600" dirty="0"/>
              <a:t> strategy, the article asks, ‘What’s the Problem Represented to be?’ (WPR), and how the ‘problem’ of widening participation was constructed in specific contexts, by examining tensions between constructions of policy in texts and representations of widening participation in semi-structured interviews with national and institutional policy actors. Policy actors did not share a single voice, and various proposals embodied different representations of the ‘problem’. These do not reduce practice to distinct or static categories limited by available policy options. Instead, contemporary representations, interpretations and translations of policy and practice make visible both limitations and possibilities for widening participation in higher education in the future.</a:t>
            </a:r>
          </a:p>
          <a:p>
            <a:endParaRPr lang="en-GB" dirty="0"/>
          </a:p>
          <a:p>
            <a:r>
              <a:rPr lang="en-GB" b="1" dirty="0"/>
              <a:t>Keywords</a:t>
            </a:r>
            <a:r>
              <a:rPr lang="en-GB" dirty="0"/>
              <a:t>: </a:t>
            </a:r>
            <a:r>
              <a:rPr lang="en-GB" dirty="0">
                <a:hlinkClick r:id="rId4"/>
              </a:rPr>
              <a:t>widening participation</a:t>
            </a:r>
            <a:r>
              <a:rPr lang="en-GB" dirty="0"/>
              <a:t>, </a:t>
            </a:r>
            <a:r>
              <a:rPr lang="en-GB" dirty="0">
                <a:hlinkClick r:id="rId5"/>
              </a:rPr>
              <a:t>higher education</a:t>
            </a:r>
            <a:r>
              <a:rPr lang="en-GB" dirty="0"/>
              <a:t>, </a:t>
            </a:r>
            <a:r>
              <a:rPr lang="en-GB" dirty="0">
                <a:hlinkClick r:id="rId6"/>
              </a:rPr>
              <a:t>policy</a:t>
            </a:r>
            <a:r>
              <a:rPr lang="en-GB" dirty="0"/>
              <a:t>, </a:t>
            </a:r>
            <a:r>
              <a:rPr lang="en-GB" dirty="0">
                <a:hlinkClick r:id="rId7"/>
              </a:rPr>
              <a:t>problematization</a:t>
            </a:r>
            <a:r>
              <a:rPr lang="en-GB" dirty="0"/>
              <a:t>, </a:t>
            </a:r>
            <a:r>
              <a:rPr lang="en-GB" dirty="0">
                <a:hlinkClick r:id="rId8"/>
              </a:rPr>
              <a:t>policy actors</a:t>
            </a:r>
            <a:r>
              <a:rPr lang="en-GB" dirty="0"/>
              <a:t> </a:t>
            </a:r>
          </a:p>
          <a:p>
            <a:endParaRPr lang="en-GB" dirty="0"/>
          </a:p>
          <a:p>
            <a:endParaRPr lang="en-GB" dirty="0"/>
          </a:p>
          <a:p>
            <a:endParaRPr lang="en-GB" dirty="0"/>
          </a:p>
        </p:txBody>
      </p:sp>
    </p:spTree>
    <p:extLst>
      <p:ext uri="{BB962C8B-B14F-4D97-AF65-F5344CB8AC3E}">
        <p14:creationId xmlns:p14="http://schemas.microsoft.com/office/powerpoint/2010/main" val="3282915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930163-0A0B-AE12-4C1C-78F767826BB6}"/>
              </a:ext>
            </a:extLst>
          </p:cNvPr>
          <p:cNvSpPr txBox="1"/>
          <p:nvPr/>
        </p:nvSpPr>
        <p:spPr>
          <a:xfrm>
            <a:off x="649357" y="583097"/>
            <a:ext cx="8189843" cy="4801314"/>
          </a:xfrm>
          <a:prstGeom prst="rect">
            <a:avLst/>
          </a:prstGeom>
          <a:noFill/>
        </p:spPr>
        <p:txBody>
          <a:bodyPr wrap="square" rtlCol="0">
            <a:spAutoFit/>
          </a:bodyPr>
          <a:lstStyle/>
          <a:p>
            <a:pPr lvl="0"/>
            <a:r>
              <a:rPr lang="en-GB" sz="3600" b="1" dirty="0">
                <a:solidFill>
                  <a:srgbClr val="00B050"/>
                </a:solidFill>
              </a:rPr>
              <a:t>Your emerging abstract?</a:t>
            </a:r>
          </a:p>
          <a:p>
            <a:pPr lvl="0"/>
            <a:endParaRPr lang="en-GB" b="1" dirty="0"/>
          </a:p>
          <a:p>
            <a:pPr lvl="0"/>
            <a:r>
              <a:rPr lang="en-GB" sz="2800" b="1" dirty="0">
                <a:solidFill>
                  <a:srgbClr val="00B050"/>
                </a:solidFill>
              </a:rPr>
              <a:t>Your summary, research questions and possible keywords</a:t>
            </a:r>
          </a:p>
          <a:p>
            <a:pPr lvl="0"/>
            <a:endParaRPr lang="en-GB" sz="2800" b="1" dirty="0"/>
          </a:p>
          <a:p>
            <a:pPr lvl="0"/>
            <a:r>
              <a:rPr lang="en-GB" sz="2400" b="1" dirty="0">
                <a:solidFill>
                  <a:srgbClr val="00B050"/>
                </a:solidFill>
              </a:rPr>
              <a:t>Work in pairs. Discuss with one another</a:t>
            </a:r>
          </a:p>
          <a:p>
            <a:pPr lvl="0"/>
            <a:endParaRPr lang="en-GB" sz="2400" dirty="0">
              <a:solidFill>
                <a:srgbClr val="00B050"/>
              </a:solidFill>
            </a:endParaRPr>
          </a:p>
          <a:p>
            <a:pPr marL="457200" lvl="0" indent="-457200">
              <a:buFont typeface="Wingdings" pitchFamily="2" charset="2"/>
              <a:buChar char="ü"/>
            </a:pPr>
            <a:r>
              <a:rPr lang="en-GB" sz="2400" dirty="0"/>
              <a:t>How to search-store : Using UWTSD Library</a:t>
            </a:r>
          </a:p>
          <a:p>
            <a:pPr marL="457200" lvl="0" indent="-457200">
              <a:buFont typeface="Wingdings" pitchFamily="2" charset="2"/>
              <a:buChar char="ü"/>
            </a:pPr>
            <a:endParaRPr lang="en-GB" sz="2400" dirty="0"/>
          </a:p>
          <a:p>
            <a:pPr marL="457200" indent="-457200">
              <a:buFont typeface="Wingdings" pitchFamily="2" charset="2"/>
              <a:buChar char="ü"/>
            </a:pPr>
            <a:r>
              <a:rPr lang="en-GB" sz="2400" dirty="0"/>
              <a:t>Possible ways of working: One source- two others ? </a:t>
            </a:r>
          </a:p>
          <a:p>
            <a:pPr marL="457200" lvl="0" indent="-457200">
              <a:buFont typeface="Wingdings" pitchFamily="2" charset="2"/>
              <a:buChar char="ü"/>
            </a:pPr>
            <a:endParaRPr lang="en-GB" sz="2400" baseline="0" dirty="0"/>
          </a:p>
          <a:p>
            <a:pPr marL="457200" lvl="0" indent="-457200">
              <a:buFont typeface="Wingdings" pitchFamily="2" charset="2"/>
              <a:buChar char="ü"/>
            </a:pPr>
            <a:r>
              <a:rPr lang="en-GB" sz="2400" dirty="0"/>
              <a:t>How to </a:t>
            </a:r>
            <a:r>
              <a:rPr lang="en-GB" sz="2400" baseline="0" dirty="0"/>
              <a:t>review and critique : Make notes</a:t>
            </a:r>
            <a:endParaRPr lang="en-GB" sz="2400" dirty="0"/>
          </a:p>
        </p:txBody>
      </p:sp>
    </p:spTree>
    <p:extLst>
      <p:ext uri="{BB962C8B-B14F-4D97-AF65-F5344CB8AC3E}">
        <p14:creationId xmlns:p14="http://schemas.microsoft.com/office/powerpoint/2010/main" val="32673817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671499-8235-9147-C6FF-5BED287F4964}"/>
              </a:ext>
            </a:extLst>
          </p:cNvPr>
          <p:cNvSpPr txBox="1"/>
          <p:nvPr/>
        </p:nvSpPr>
        <p:spPr>
          <a:xfrm>
            <a:off x="477078" y="424070"/>
            <a:ext cx="8322365" cy="2062103"/>
          </a:xfrm>
          <a:prstGeom prst="rect">
            <a:avLst/>
          </a:prstGeom>
          <a:noFill/>
        </p:spPr>
        <p:txBody>
          <a:bodyPr wrap="square" rtlCol="0">
            <a:spAutoFit/>
          </a:bodyPr>
          <a:lstStyle/>
          <a:p>
            <a:pPr lvl="0"/>
            <a:r>
              <a:rPr lang="en-GB" sz="3200" b="1" dirty="0">
                <a:solidFill>
                  <a:srgbClr val="00B050"/>
                </a:solidFill>
              </a:rPr>
              <a:t>Compare</a:t>
            </a:r>
            <a:r>
              <a:rPr lang="en-GB" sz="3200" b="1" baseline="0" dirty="0">
                <a:solidFill>
                  <a:srgbClr val="00B050"/>
                </a:solidFill>
              </a:rPr>
              <a:t> and contrast your review of the argument of different authors</a:t>
            </a:r>
          </a:p>
          <a:p>
            <a:pPr lvl="0"/>
            <a:endParaRPr lang="en-GB" sz="3200" b="1" dirty="0">
              <a:solidFill>
                <a:srgbClr val="00B050"/>
              </a:solidFill>
            </a:endParaRPr>
          </a:p>
          <a:p>
            <a:pPr lvl="0"/>
            <a:r>
              <a:rPr lang="en-GB" sz="3200" b="1" baseline="0" dirty="0">
                <a:solidFill>
                  <a:srgbClr val="00B050"/>
                </a:solidFill>
              </a:rPr>
              <a:t> </a:t>
            </a:r>
            <a:endParaRPr lang="en-GB" sz="3200" b="1" dirty="0">
              <a:solidFill>
                <a:srgbClr val="00B050"/>
              </a:solidFill>
            </a:endParaRPr>
          </a:p>
        </p:txBody>
      </p:sp>
      <p:graphicFrame>
        <p:nvGraphicFramePr>
          <p:cNvPr id="4" name="Table 4">
            <a:extLst>
              <a:ext uri="{FF2B5EF4-FFF2-40B4-BE49-F238E27FC236}">
                <a16:creationId xmlns:a16="http://schemas.microsoft.com/office/drawing/2014/main" id="{4307FFF7-DEC1-D8F4-DA9D-9A60C1DCE6C5}"/>
              </a:ext>
            </a:extLst>
          </p:cNvPr>
          <p:cNvGraphicFramePr>
            <a:graphicFrameLocks noGrp="1"/>
          </p:cNvGraphicFramePr>
          <p:nvPr>
            <p:extLst>
              <p:ext uri="{D42A27DB-BD31-4B8C-83A1-F6EECF244321}">
                <p14:modId xmlns:p14="http://schemas.microsoft.com/office/powerpoint/2010/main" val="3934592828"/>
              </p:ext>
            </p:extLst>
          </p:nvPr>
        </p:nvGraphicFramePr>
        <p:xfrm>
          <a:off x="477078" y="1563755"/>
          <a:ext cx="7673012" cy="4002156"/>
        </p:xfrm>
        <a:graphic>
          <a:graphicData uri="http://schemas.openxmlformats.org/drawingml/2006/table">
            <a:tbl>
              <a:tblPr firstRow="1" bandRow="1">
                <a:tableStyleId>{5C22544A-7EE6-4342-B048-85BDC9FD1C3A}</a:tableStyleId>
              </a:tblPr>
              <a:tblGrid>
                <a:gridCol w="1918253">
                  <a:extLst>
                    <a:ext uri="{9D8B030D-6E8A-4147-A177-3AD203B41FA5}">
                      <a16:colId xmlns:a16="http://schemas.microsoft.com/office/drawing/2014/main" val="2909448945"/>
                    </a:ext>
                  </a:extLst>
                </a:gridCol>
                <a:gridCol w="1918253">
                  <a:extLst>
                    <a:ext uri="{9D8B030D-6E8A-4147-A177-3AD203B41FA5}">
                      <a16:colId xmlns:a16="http://schemas.microsoft.com/office/drawing/2014/main" val="1971327704"/>
                    </a:ext>
                  </a:extLst>
                </a:gridCol>
                <a:gridCol w="1918253">
                  <a:extLst>
                    <a:ext uri="{9D8B030D-6E8A-4147-A177-3AD203B41FA5}">
                      <a16:colId xmlns:a16="http://schemas.microsoft.com/office/drawing/2014/main" val="2869992023"/>
                    </a:ext>
                  </a:extLst>
                </a:gridCol>
                <a:gridCol w="1918253">
                  <a:extLst>
                    <a:ext uri="{9D8B030D-6E8A-4147-A177-3AD203B41FA5}">
                      <a16:colId xmlns:a16="http://schemas.microsoft.com/office/drawing/2014/main" val="989753963"/>
                    </a:ext>
                  </a:extLst>
                </a:gridCol>
              </a:tblGrid>
              <a:tr h="1221401">
                <a:tc>
                  <a:txBody>
                    <a:bodyPr/>
                    <a:lstStyle/>
                    <a:p>
                      <a:r>
                        <a:rPr lang="en-US" dirty="0"/>
                        <a:t>Keywords/</a:t>
                      </a:r>
                    </a:p>
                    <a:p>
                      <a:r>
                        <a:rPr lang="en-US" dirty="0"/>
                        <a:t>research questions</a:t>
                      </a:r>
                    </a:p>
                  </a:txBody>
                  <a:tcPr/>
                </a:tc>
                <a:tc>
                  <a:txBody>
                    <a:bodyPr/>
                    <a:lstStyle/>
                    <a:p>
                      <a:r>
                        <a:rPr lang="en-US" dirty="0"/>
                        <a:t>Source 1 </a:t>
                      </a:r>
                    </a:p>
                  </a:txBody>
                  <a:tcPr/>
                </a:tc>
                <a:tc>
                  <a:txBody>
                    <a:bodyPr/>
                    <a:lstStyle/>
                    <a:p>
                      <a:r>
                        <a:rPr lang="en-US" dirty="0"/>
                        <a:t>Source 2 </a:t>
                      </a:r>
                    </a:p>
                  </a:txBody>
                  <a:tcPr/>
                </a:tc>
                <a:tc>
                  <a:txBody>
                    <a:bodyPr/>
                    <a:lstStyle/>
                    <a:p>
                      <a:r>
                        <a:rPr lang="en-US" dirty="0"/>
                        <a:t>Source 3 </a:t>
                      </a:r>
                    </a:p>
                  </a:txBody>
                  <a:tcPr/>
                </a:tc>
                <a:extLst>
                  <a:ext uri="{0D108BD9-81ED-4DB2-BD59-A6C34878D82A}">
                    <a16:rowId xmlns:a16="http://schemas.microsoft.com/office/drawing/2014/main" val="838727377"/>
                  </a:ext>
                </a:extLst>
              </a:tr>
              <a:tr h="968697">
                <a:tc>
                  <a:txBody>
                    <a:bodyPr/>
                    <a:lstStyle/>
                    <a:p>
                      <a:endParaRPr lang="en-US" dirty="0"/>
                    </a:p>
                    <a:p>
                      <a:endParaRPr lang="en-US" dirty="0"/>
                    </a:p>
                    <a:p>
                      <a:endParaRPr lang="en-US" dirty="0"/>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944157224"/>
                  </a:ext>
                </a:extLst>
              </a:tr>
              <a:tr h="906029">
                <a:tc>
                  <a:txBody>
                    <a:bodyPr/>
                    <a:lstStyle/>
                    <a:p>
                      <a:endParaRPr lang="en-US" dirty="0"/>
                    </a:p>
                    <a:p>
                      <a:endParaRPr lang="en-US" dirty="0"/>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146502338"/>
                  </a:ext>
                </a:extLst>
              </a:tr>
              <a:tr h="906029">
                <a:tc>
                  <a:txBody>
                    <a:bodyPr/>
                    <a:lstStyle/>
                    <a:p>
                      <a:endParaRPr lang="en-US" dirty="0"/>
                    </a:p>
                  </a:txBody>
                  <a:tcPr/>
                </a:tc>
                <a:tc>
                  <a:txBody>
                    <a:bodyPr/>
                    <a:lstStyle/>
                    <a:p>
                      <a:endParaRPr lang="en-US"/>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3860911983"/>
                  </a:ext>
                </a:extLst>
              </a:tr>
            </a:tbl>
          </a:graphicData>
        </a:graphic>
      </p:graphicFrame>
    </p:spTree>
    <p:extLst>
      <p:ext uri="{BB962C8B-B14F-4D97-AF65-F5344CB8AC3E}">
        <p14:creationId xmlns:p14="http://schemas.microsoft.com/office/powerpoint/2010/main" val="31932979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4B23F4-B65A-D648-AD06-BCB1D433911B}"/>
              </a:ext>
            </a:extLst>
          </p:cNvPr>
          <p:cNvSpPr txBox="1"/>
          <p:nvPr/>
        </p:nvSpPr>
        <p:spPr>
          <a:xfrm>
            <a:off x="728869" y="1046923"/>
            <a:ext cx="8216347" cy="4031873"/>
          </a:xfrm>
          <a:prstGeom prst="rect">
            <a:avLst/>
          </a:prstGeom>
          <a:noFill/>
        </p:spPr>
        <p:txBody>
          <a:bodyPr wrap="square" rtlCol="0">
            <a:spAutoFit/>
          </a:bodyPr>
          <a:lstStyle/>
          <a:p>
            <a:pPr lvl="0"/>
            <a:r>
              <a:rPr lang="en-GB" sz="3200" b="1" dirty="0">
                <a:solidFill>
                  <a:srgbClr val="00B050"/>
                </a:solidFill>
              </a:rPr>
              <a:t>Work in pairs : Re-view your grids </a:t>
            </a:r>
          </a:p>
          <a:p>
            <a:pPr lvl="0"/>
            <a:endParaRPr lang="en-GB" sz="3200" b="1" dirty="0"/>
          </a:p>
          <a:p>
            <a:pPr marL="457200" lvl="0" indent="-457200">
              <a:buFont typeface="Wingdings" pitchFamily="2" charset="2"/>
              <a:buChar char="ü"/>
            </a:pPr>
            <a:r>
              <a:rPr lang="en-GB" sz="3200" dirty="0"/>
              <a:t>What are possible emerging themes &amp; debates?</a:t>
            </a:r>
          </a:p>
          <a:p>
            <a:pPr lvl="0"/>
            <a:endParaRPr lang="en-GB" sz="3200" dirty="0"/>
          </a:p>
          <a:p>
            <a:pPr marL="457200" lvl="0" indent="-457200">
              <a:buFont typeface="Wingdings" pitchFamily="2" charset="2"/>
              <a:buChar char="ü"/>
            </a:pPr>
            <a:r>
              <a:rPr lang="en-GB" sz="3200" dirty="0"/>
              <a:t>What next? Notes in your diary</a:t>
            </a:r>
          </a:p>
          <a:p>
            <a:pPr marL="1371600" lvl="2" indent="-457200">
              <a:buFont typeface="Wingdings" pitchFamily="2" charset="2"/>
              <a:buChar char="ü"/>
            </a:pPr>
            <a:r>
              <a:rPr lang="en-GB" sz="3200" dirty="0"/>
              <a:t>What do you need to do next?</a:t>
            </a:r>
          </a:p>
          <a:p>
            <a:pPr marL="1371600" lvl="2" indent="-457200">
              <a:buFont typeface="Wingdings" pitchFamily="2" charset="2"/>
              <a:buChar char="ü"/>
            </a:pPr>
            <a:r>
              <a:rPr lang="en-GB" sz="3200" dirty="0"/>
              <a:t>By when?</a:t>
            </a:r>
          </a:p>
        </p:txBody>
      </p:sp>
    </p:spTree>
    <p:extLst>
      <p:ext uri="{BB962C8B-B14F-4D97-AF65-F5344CB8AC3E}">
        <p14:creationId xmlns:p14="http://schemas.microsoft.com/office/powerpoint/2010/main" val="18926282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7285" y="1639089"/>
            <a:ext cx="8069429" cy="1015663"/>
          </a:xfrm>
          <a:prstGeom prst="rect">
            <a:avLst/>
          </a:prstGeom>
        </p:spPr>
        <p:txBody>
          <a:bodyPr wrap="square">
            <a:spAutoFit/>
          </a:bodyPr>
          <a:lstStyle/>
          <a:p>
            <a:pPr fontAlgn="base"/>
            <a:endParaRPr lang="en-GB" sz="1800" dirty="0">
              <a:effectLst/>
              <a:latin typeface="Calibri" panose="020F0502020204030204" pitchFamily="34" charset="0"/>
              <a:ea typeface="Calibri" panose="020F0502020204030204" pitchFamily="34" charset="0"/>
            </a:endParaRPr>
          </a:p>
          <a:p>
            <a:endParaRPr lang="en-GB" sz="2400" dirty="0"/>
          </a:p>
          <a:p>
            <a:r>
              <a:rPr lang="en-GB" dirty="0"/>
              <a:t> </a:t>
            </a:r>
            <a:endParaRPr lang="en-US" dirty="0"/>
          </a:p>
        </p:txBody>
      </p:sp>
      <p:sp>
        <p:nvSpPr>
          <p:cNvPr id="4" name="TextBox 3">
            <a:extLst>
              <a:ext uri="{FF2B5EF4-FFF2-40B4-BE49-F238E27FC236}">
                <a16:creationId xmlns:a16="http://schemas.microsoft.com/office/drawing/2014/main" id="{F04A18C3-02DB-0B07-4DA2-07930E327F8D}"/>
              </a:ext>
            </a:extLst>
          </p:cNvPr>
          <p:cNvSpPr txBox="1"/>
          <p:nvPr/>
        </p:nvSpPr>
        <p:spPr>
          <a:xfrm>
            <a:off x="118153" y="805645"/>
            <a:ext cx="8876871" cy="4196598"/>
          </a:xfrm>
          <a:prstGeom prst="rect">
            <a:avLst/>
          </a:prstGeom>
          <a:noFill/>
        </p:spPr>
        <p:txBody>
          <a:bodyPr wrap="square">
            <a:spAutoFit/>
          </a:bodyPr>
          <a:lstStyle/>
          <a:p>
            <a:pPr>
              <a:lnSpc>
                <a:spcPct val="107000"/>
              </a:lnSpc>
              <a:spcAft>
                <a:spcPts val="800"/>
              </a:spcAft>
            </a:pPr>
            <a:r>
              <a:rPr lang="en-US" sz="1800" dirty="0" err="1">
                <a:solidFill>
                  <a:srgbClr val="000000"/>
                </a:solidFill>
                <a:effectLst/>
                <a:latin typeface="Arial" panose="020B0604020202020204" pitchFamily="34" charset="0"/>
                <a:ea typeface="Calibri" panose="020F0502020204030204" pitchFamily="34" charset="0"/>
              </a:rPr>
              <a:t>Biggam,J</a:t>
            </a:r>
            <a:r>
              <a:rPr lang="en-US" sz="1800" dirty="0">
                <a:solidFill>
                  <a:srgbClr val="000000"/>
                </a:solidFill>
                <a:effectLst/>
                <a:latin typeface="Arial" panose="020B0604020202020204" pitchFamily="34" charset="0"/>
                <a:ea typeface="Calibri" panose="020F0502020204030204" pitchFamily="34" charset="0"/>
              </a:rPr>
              <a:t>.(2021)</a:t>
            </a:r>
            <a:endParaRPr lang="en-GB" sz="1800" dirty="0">
              <a:solidFill>
                <a:srgbClr val="000000"/>
              </a:solidFill>
              <a:effectLst/>
              <a:latin typeface="Calibri" panose="020F0502020204030204" pitchFamily="34" charset="0"/>
              <a:ea typeface="Calibri" panose="020F0502020204030204" pitchFamily="34" charset="0"/>
            </a:endParaRPr>
          </a:p>
          <a:p>
            <a:pPr>
              <a:lnSpc>
                <a:spcPct val="107000"/>
              </a:lnSpc>
              <a:spcBef>
                <a:spcPts val="200"/>
              </a:spcBef>
            </a:pPr>
            <a:r>
              <a:rPr lang="en-US" sz="1800" b="1" i="1" u="sng"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2"/>
              </a:rPr>
              <a:t>Succeeding with your master's dissertation : a step-by-step handbook</a:t>
            </a:r>
            <a:endParaRPr lang="en-GB" sz="1800" b="1" dirty="0">
              <a:solidFill>
                <a:srgbClr val="1F4D78"/>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ts val="1680"/>
              </a:lnSpc>
              <a:spcAft>
                <a:spcPts val="800"/>
              </a:spcAft>
            </a:pPr>
            <a:r>
              <a:rPr lang="en-US" sz="1800" dirty="0">
                <a:solidFill>
                  <a:srgbClr val="000000"/>
                </a:solidFill>
                <a:effectLst/>
                <a:latin typeface="Arial" panose="020B0604020202020204" pitchFamily="34" charset="0"/>
                <a:ea typeface="Calibri" panose="020F0502020204030204" pitchFamily="34" charset="0"/>
              </a:rPr>
              <a:t>5</a:t>
            </a:r>
            <a:r>
              <a:rPr lang="en-US" sz="1800" baseline="30000" dirty="0">
                <a:solidFill>
                  <a:srgbClr val="000000"/>
                </a:solidFill>
                <a:effectLst/>
                <a:latin typeface="Arial" panose="020B0604020202020204" pitchFamily="34" charset="0"/>
                <a:ea typeface="Calibri" panose="020F0502020204030204" pitchFamily="34" charset="0"/>
              </a:rPr>
              <a:t>th</a:t>
            </a:r>
            <a:r>
              <a:rPr lang="en-US" sz="1800" dirty="0">
                <a:solidFill>
                  <a:srgbClr val="000000"/>
                </a:solidFill>
                <a:effectLst/>
                <a:latin typeface="Arial" panose="020B0604020202020204" pitchFamily="34" charset="0"/>
                <a:ea typeface="Calibri" panose="020F0502020204030204" pitchFamily="34" charset="0"/>
              </a:rPr>
              <a:t> </a:t>
            </a:r>
            <a:r>
              <a:rPr lang="en-US" sz="1800" dirty="0" err="1">
                <a:solidFill>
                  <a:srgbClr val="000000"/>
                </a:solidFill>
                <a:effectLst/>
                <a:latin typeface="Arial" panose="020B0604020202020204" pitchFamily="34" charset="0"/>
                <a:ea typeface="Calibri" panose="020F0502020204030204" pitchFamily="34" charset="0"/>
              </a:rPr>
              <a:t>edn</a:t>
            </a:r>
            <a:r>
              <a:rPr lang="en-US" sz="1800" dirty="0">
                <a:solidFill>
                  <a:srgbClr val="000000"/>
                </a:solidFill>
                <a:effectLst/>
                <a:latin typeface="Arial" panose="020B0604020202020204" pitchFamily="34" charset="0"/>
                <a:ea typeface="Calibri" panose="020F0502020204030204" pitchFamily="34" charset="0"/>
              </a:rPr>
              <a:t>. Maidenhead : Open University Press, McGraw Hill</a:t>
            </a:r>
            <a:endParaRPr lang="en-GB" sz="1800" dirty="0">
              <a:solidFill>
                <a:srgbClr val="000000"/>
              </a:solidFill>
              <a:effectLst/>
              <a:latin typeface="Calibri" panose="020F0502020204030204" pitchFamily="34" charset="0"/>
              <a:ea typeface="Calibri" panose="020F0502020204030204" pitchFamily="34" charset="0"/>
            </a:endParaRPr>
          </a:p>
          <a:p>
            <a:pPr>
              <a:lnSpc>
                <a:spcPct val="107000"/>
              </a:lnSpc>
              <a:spcAft>
                <a:spcPts val="800"/>
              </a:spcAft>
            </a:pPr>
            <a:r>
              <a:rPr lang="en-US" sz="1800" dirty="0">
                <a:solidFill>
                  <a:srgbClr val="000000"/>
                </a:solidFill>
                <a:effectLst/>
                <a:latin typeface="Arial" panose="020B0604020202020204" pitchFamily="34" charset="0"/>
                <a:ea typeface="Calibri" panose="020F0502020204030204" pitchFamily="34" charset="0"/>
              </a:rPr>
              <a:t>Read the chapter on Literature reviews. (e-book, UWTSD library).</a:t>
            </a:r>
            <a:endParaRPr lang="en-GB" sz="1800" dirty="0">
              <a:solidFill>
                <a:srgbClr val="000000"/>
              </a:solidFill>
              <a:effectLst/>
              <a:latin typeface="Calibri" panose="020F0502020204030204" pitchFamily="34" charset="0"/>
              <a:ea typeface="Calibri" panose="020F0502020204030204" pitchFamily="34" charset="0"/>
            </a:endParaRPr>
          </a:p>
          <a:p>
            <a:pPr>
              <a:lnSpc>
                <a:spcPct val="107000"/>
              </a:lnSpc>
              <a:spcAft>
                <a:spcPts val="800"/>
              </a:spcAft>
            </a:pPr>
            <a:r>
              <a:rPr lang="en-US" sz="1800" dirty="0">
                <a:solidFill>
                  <a:srgbClr val="000000"/>
                </a:solidFill>
                <a:effectLst/>
                <a:latin typeface="Arial" panose="020B0604020202020204" pitchFamily="34" charset="0"/>
                <a:ea typeface="Calibri" panose="020F0502020204030204" pitchFamily="34" charset="0"/>
              </a:rPr>
              <a:t> </a:t>
            </a:r>
            <a:endParaRPr lang="en-GB" sz="1800" dirty="0">
              <a:solidFill>
                <a:srgbClr val="000000"/>
              </a:solidFill>
              <a:effectLst/>
              <a:latin typeface="Calibri" panose="020F0502020204030204" pitchFamily="34" charset="0"/>
              <a:ea typeface="Calibri" panose="020F0502020204030204" pitchFamily="34" charset="0"/>
            </a:endParaRPr>
          </a:p>
          <a:p>
            <a:pPr>
              <a:lnSpc>
                <a:spcPct val="107000"/>
              </a:lnSpc>
              <a:spcAft>
                <a:spcPts val="800"/>
              </a:spcAft>
            </a:pPr>
            <a:r>
              <a:rPr lang="en-US" sz="1800" dirty="0">
                <a:solidFill>
                  <a:srgbClr val="000000"/>
                </a:solidFill>
                <a:effectLst/>
                <a:latin typeface="Arial" panose="020B0604020202020204" pitchFamily="34" charset="0"/>
                <a:ea typeface="Times New Roman" panose="02020603050405020304" pitchFamily="18" charset="0"/>
              </a:rPr>
              <a:t>Lambert, M. (2021). </a:t>
            </a:r>
            <a:r>
              <a:rPr lang="en-US" sz="1800" i="1" dirty="0">
                <a:solidFill>
                  <a:srgbClr val="000000"/>
                </a:solidFill>
                <a:effectLst/>
                <a:latin typeface="Arial" panose="020B0604020202020204" pitchFamily="34" charset="0"/>
                <a:ea typeface="Times New Roman" panose="02020603050405020304" pitchFamily="18" charset="0"/>
              </a:rPr>
              <a:t>Top Tips on Writing a Literature Review for Your Education Research Project.</a:t>
            </a:r>
            <a:r>
              <a:rPr lang="en-US" sz="1800" dirty="0">
                <a:solidFill>
                  <a:srgbClr val="000000"/>
                </a:solidFill>
                <a:effectLst/>
                <a:latin typeface="Arial" panose="020B0604020202020204" pitchFamily="34" charset="0"/>
                <a:ea typeface="Times New Roman" panose="02020603050405020304" pitchFamily="18" charset="0"/>
              </a:rPr>
              <a:t> Available from: </a:t>
            </a:r>
            <a:r>
              <a:rPr lang="en-US" sz="1800" u="sng" dirty="0">
                <a:solidFill>
                  <a:srgbClr val="000000"/>
                </a:solidFill>
                <a:effectLst/>
                <a:latin typeface="Arial" panose="020B0604020202020204" pitchFamily="34" charset="0"/>
                <a:ea typeface="Times New Roman" panose="02020603050405020304" pitchFamily="18" charset="0"/>
                <a:hlinkClick r:id="rId3"/>
              </a:rPr>
              <a:t>https://www.academia.edu/5195702/Top_Tips_on_Writing_a_Literature_Review_for_Your_Education_Research_Project</a:t>
            </a:r>
            <a:r>
              <a:rPr lang="en-US" sz="1800" dirty="0">
                <a:solidFill>
                  <a:srgbClr val="000000"/>
                </a:solidFill>
                <a:effectLst/>
                <a:latin typeface="Arial" panose="020B0604020202020204" pitchFamily="34" charset="0"/>
                <a:ea typeface="Times New Roman" panose="02020603050405020304" pitchFamily="18" charset="0"/>
              </a:rPr>
              <a:t>  </a:t>
            </a:r>
            <a:endParaRPr lang="en-GB" sz="1800" dirty="0">
              <a:solidFill>
                <a:srgbClr val="000000"/>
              </a:solidFill>
              <a:effectLst/>
              <a:latin typeface="Calibri" panose="020F0502020204030204" pitchFamily="34" charset="0"/>
              <a:ea typeface="Calibri" panose="020F0502020204030204" pitchFamily="34" charset="0"/>
            </a:endParaRPr>
          </a:p>
          <a:p>
            <a:pPr>
              <a:lnSpc>
                <a:spcPct val="107000"/>
              </a:lnSpc>
              <a:spcAft>
                <a:spcPts val="800"/>
              </a:spcAft>
            </a:pPr>
            <a:r>
              <a:rPr lang="en-US" sz="1800" dirty="0">
                <a:solidFill>
                  <a:srgbClr val="000000"/>
                </a:solidFill>
                <a:effectLst/>
                <a:latin typeface="Arial" panose="020B0604020202020204" pitchFamily="34" charset="0"/>
                <a:ea typeface="Calibri" panose="020F0502020204030204" pitchFamily="34" charset="0"/>
              </a:rPr>
              <a:t> </a:t>
            </a:r>
            <a:endParaRPr lang="en-GB" sz="1800" dirty="0">
              <a:solidFill>
                <a:srgbClr val="000000"/>
              </a:solidFill>
              <a:effectLst/>
              <a:latin typeface="Calibri" panose="020F0502020204030204" pitchFamily="34" charset="0"/>
              <a:ea typeface="Calibri" panose="020F0502020204030204" pitchFamily="34" charset="0"/>
            </a:endParaRPr>
          </a:p>
          <a:p>
            <a:pPr>
              <a:lnSpc>
                <a:spcPct val="107000"/>
              </a:lnSpc>
              <a:spcAft>
                <a:spcPts val="800"/>
              </a:spcAft>
            </a:pPr>
            <a:r>
              <a:rPr lang="en-US" sz="1800" dirty="0">
                <a:solidFill>
                  <a:srgbClr val="000000"/>
                </a:solidFill>
                <a:effectLst/>
                <a:latin typeface="Arial" panose="020B0604020202020204" pitchFamily="34" charset="0"/>
                <a:ea typeface="Calibri" panose="020F0502020204030204" pitchFamily="34" charset="0"/>
              </a:rPr>
              <a:t>Wallace, M. and Wray, A. (2021). </a:t>
            </a:r>
            <a:r>
              <a:rPr lang="en-US" sz="1800" i="1" dirty="0">
                <a:solidFill>
                  <a:srgbClr val="000000"/>
                </a:solidFill>
                <a:effectLst/>
                <a:latin typeface="Arial" panose="020B0604020202020204" pitchFamily="34" charset="0"/>
                <a:ea typeface="Calibri" panose="020F0502020204030204" pitchFamily="34" charset="0"/>
              </a:rPr>
              <a:t>Critical reading and writing for postgraduates</a:t>
            </a:r>
            <a:r>
              <a:rPr lang="en-US" sz="1800" dirty="0">
                <a:solidFill>
                  <a:srgbClr val="000000"/>
                </a:solidFill>
                <a:effectLst/>
                <a:latin typeface="Arial" panose="020B0604020202020204" pitchFamily="34" charset="0"/>
                <a:ea typeface="Calibri" panose="020F0502020204030204" pitchFamily="34" charset="0"/>
              </a:rPr>
              <a:t>. London : Sage Publications Limited.</a:t>
            </a:r>
            <a:endParaRPr lang="en-GB" sz="1800" dirty="0">
              <a:solidFill>
                <a:srgbClr val="000000"/>
              </a:solidFill>
              <a:effectLst/>
              <a:latin typeface="Calibri" panose="020F0502020204030204" pitchFamily="34" charset="0"/>
              <a:ea typeface="Calibri" panose="020F0502020204030204" pitchFamily="34" charset="0"/>
            </a:endParaRPr>
          </a:p>
        </p:txBody>
      </p:sp>
      <p:sp>
        <p:nvSpPr>
          <p:cNvPr id="6" name="TextBox 5">
            <a:extLst>
              <a:ext uri="{FF2B5EF4-FFF2-40B4-BE49-F238E27FC236}">
                <a16:creationId xmlns:a16="http://schemas.microsoft.com/office/drawing/2014/main" id="{924FB0B2-B149-056D-3853-C8D4338877BF}"/>
              </a:ext>
            </a:extLst>
          </p:cNvPr>
          <p:cNvSpPr txBox="1"/>
          <p:nvPr/>
        </p:nvSpPr>
        <p:spPr>
          <a:xfrm>
            <a:off x="359595" y="120994"/>
            <a:ext cx="7664521" cy="707886"/>
          </a:xfrm>
          <a:prstGeom prst="rect">
            <a:avLst/>
          </a:prstGeom>
          <a:noFill/>
        </p:spPr>
        <p:txBody>
          <a:bodyPr wrap="square">
            <a:spAutoFit/>
          </a:bodyPr>
          <a:lstStyle/>
          <a:p>
            <a:pPr algn="ctr"/>
            <a:r>
              <a:rPr lang="en-GB" sz="4000" b="1" dirty="0">
                <a:solidFill>
                  <a:schemeClr val="tx2"/>
                </a:solidFill>
              </a:rPr>
              <a:t>Resources and references </a:t>
            </a:r>
          </a:p>
        </p:txBody>
      </p:sp>
    </p:spTree>
    <p:extLst>
      <p:ext uri="{BB962C8B-B14F-4D97-AF65-F5344CB8AC3E}">
        <p14:creationId xmlns:p14="http://schemas.microsoft.com/office/powerpoint/2010/main" val="2030143382"/>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392</TotalTime>
  <Words>1271</Words>
  <Application>Microsoft Macintosh PowerPoint</Application>
  <PresentationFormat>On-screen Show (4:3)</PresentationFormat>
  <Paragraphs>200</Paragraphs>
  <Slides>20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Calibri Light</vt:lpstr>
      <vt:lpstr>Symbol</vt:lpstr>
      <vt:lpstr>Times New Roman</vt:lpstr>
      <vt:lpstr>Wingdings</vt:lpstr>
      <vt:lpstr>Custom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Iain Jones</cp:lastModifiedBy>
  <cp:revision>341</cp:revision>
  <dcterms:created xsi:type="dcterms:W3CDTF">2017-02-08T11:33:06Z</dcterms:created>
  <dcterms:modified xsi:type="dcterms:W3CDTF">2023-01-27T18:40:00Z</dcterms:modified>
</cp:coreProperties>
</file>