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7" r:id="rId2"/>
    <p:sldId id="263" r:id="rId3"/>
    <p:sldId id="264" r:id="rId4"/>
    <p:sldId id="281" r:id="rId5"/>
    <p:sldId id="267" r:id="rId6"/>
    <p:sldId id="268" r:id="rId7"/>
    <p:sldId id="269" r:id="rId8"/>
    <p:sldId id="271" r:id="rId9"/>
    <p:sldId id="272" r:id="rId10"/>
    <p:sldId id="273" r:id="rId11"/>
    <p:sldId id="274" r:id="rId12"/>
    <p:sldId id="275" r:id="rId13"/>
    <p:sldId id="280" r:id="rId14"/>
    <p:sldId id="278" r:id="rId15"/>
    <p:sldId id="27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6" autoAdjust="0"/>
    <p:restoredTop sz="72937" autoAdjust="0"/>
  </p:normalViewPr>
  <p:slideViewPr>
    <p:cSldViewPr snapToGrid="0">
      <p:cViewPr varScale="1">
        <p:scale>
          <a:sx n="57" d="100"/>
          <a:sy n="57" d="100"/>
        </p:scale>
        <p:origin x="1603" y="4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FBCB46C-9A4C-4814-AA27-A5113E5873AF}"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FCFA691-0A1B-4D86-8384-BC0217767827}">
      <dgm:prSet/>
      <dgm:spPr/>
      <dgm:t>
        <a:bodyPr/>
        <a:lstStyle/>
        <a:p>
          <a:pPr>
            <a:lnSpc>
              <a:spcPct val="100000"/>
            </a:lnSpc>
            <a:defRPr cap="all"/>
          </a:pPr>
          <a:r>
            <a:rPr lang="en-US" dirty="0">
              <a:latin typeface="Times New Roman"/>
              <a:cs typeface="Times New Roman"/>
            </a:rPr>
            <a:t>A company's activities and strategies to establish itself apart from rivals and acquire a lasting competitive advantage are referred to as its competitive strategy </a:t>
          </a:r>
          <a:r>
            <a:rPr lang="en-IN" dirty="0">
              <a:latin typeface="Times New Roman"/>
              <a:cs typeface="Times New Roman"/>
            </a:rPr>
            <a:t>(</a:t>
          </a:r>
          <a:r>
            <a:rPr lang="en-IN" dirty="0" err="1">
              <a:latin typeface="Times New Roman"/>
              <a:cs typeface="Times New Roman"/>
            </a:rPr>
            <a:t>Asche</a:t>
          </a:r>
          <a:r>
            <a:rPr lang="en-IN" dirty="0">
              <a:latin typeface="Times New Roman"/>
              <a:cs typeface="Times New Roman"/>
            </a:rPr>
            <a:t> et al., 2021)</a:t>
          </a:r>
          <a:r>
            <a:rPr lang="en-US" dirty="0">
              <a:latin typeface="Times New Roman"/>
              <a:cs typeface="Times New Roman"/>
            </a:rPr>
            <a:t>.</a:t>
          </a:r>
        </a:p>
      </dgm:t>
    </dgm:pt>
    <dgm:pt modelId="{7D4DD7B3-46ED-48DE-9689-B8414515FE8F}" type="parTrans" cxnId="{F970A675-70BB-4DA0-8701-9D53A83547CA}">
      <dgm:prSet/>
      <dgm:spPr/>
      <dgm:t>
        <a:bodyPr/>
        <a:lstStyle/>
        <a:p>
          <a:endParaRPr lang="en-US"/>
        </a:p>
      </dgm:t>
    </dgm:pt>
    <dgm:pt modelId="{D182D583-4D36-4FB3-9F87-2F140A95783E}" type="sibTrans" cxnId="{F970A675-70BB-4DA0-8701-9D53A83547CA}">
      <dgm:prSet/>
      <dgm:spPr/>
      <dgm:t>
        <a:bodyPr/>
        <a:lstStyle/>
        <a:p>
          <a:endParaRPr lang="en-US"/>
        </a:p>
      </dgm:t>
    </dgm:pt>
    <dgm:pt modelId="{4B31E3E1-B6CD-47DC-B010-C6FA6D7AD72B}">
      <dgm:prSet/>
      <dgm:spPr/>
      <dgm:t>
        <a:bodyPr/>
        <a:lstStyle/>
        <a:p>
          <a:pPr>
            <a:lnSpc>
              <a:spcPct val="100000"/>
            </a:lnSpc>
            <a:defRPr cap="all"/>
          </a:pPr>
          <a:r>
            <a:rPr lang="en-US" dirty="0">
              <a:latin typeface="Times New Roman"/>
              <a:cs typeface="Times New Roman"/>
            </a:rPr>
            <a:t>A corporation can beat rivals, draw in consumers, and achieve superior financial performance by having a competitive edge.</a:t>
          </a:r>
        </a:p>
      </dgm:t>
    </dgm:pt>
    <dgm:pt modelId="{0A6CD4A6-592A-420D-9D38-81321B62A418}" type="parTrans" cxnId="{01AB65E3-10E4-45E8-AD71-6B6967286FEE}">
      <dgm:prSet/>
      <dgm:spPr/>
      <dgm:t>
        <a:bodyPr/>
        <a:lstStyle/>
        <a:p>
          <a:endParaRPr lang="en-US"/>
        </a:p>
      </dgm:t>
    </dgm:pt>
    <dgm:pt modelId="{DCB24364-A985-4DAD-B8F4-DA5033D75C11}" type="sibTrans" cxnId="{01AB65E3-10E4-45E8-AD71-6B6967286FEE}">
      <dgm:prSet/>
      <dgm:spPr/>
      <dgm:t>
        <a:bodyPr/>
        <a:lstStyle/>
        <a:p>
          <a:endParaRPr lang="en-US"/>
        </a:p>
      </dgm:t>
    </dgm:pt>
    <dgm:pt modelId="{FE69E6AB-3307-4C8C-9399-B417FA7BDA56}">
      <dgm:prSet/>
      <dgm:spPr/>
      <dgm:t>
        <a:bodyPr/>
        <a:lstStyle/>
        <a:p>
          <a:pPr>
            <a:lnSpc>
              <a:spcPct val="100000"/>
            </a:lnSpc>
            <a:defRPr cap="all"/>
          </a:pPr>
          <a:r>
            <a:rPr lang="en-US" dirty="0">
              <a:latin typeface="Times New Roman"/>
              <a:cs typeface="Times New Roman"/>
            </a:rPr>
            <a:t>Companies like Mark &amp; Spencer can position themselves uniquely in the market, foster customer loyalty, and maintain profitability despite the difficulties presented by the post-pandemic business environment </a:t>
          </a:r>
          <a:r>
            <a:rPr lang="en-IN" dirty="0">
              <a:latin typeface="Times New Roman"/>
              <a:cs typeface="Times New Roman"/>
            </a:rPr>
            <a:t>(</a:t>
          </a:r>
          <a:r>
            <a:rPr lang="en-IN" dirty="0" err="1">
              <a:latin typeface="Times New Roman"/>
              <a:cs typeface="Times New Roman"/>
            </a:rPr>
            <a:t>Asche</a:t>
          </a:r>
          <a:r>
            <a:rPr lang="en-IN" dirty="0">
              <a:latin typeface="Times New Roman"/>
              <a:cs typeface="Times New Roman"/>
            </a:rPr>
            <a:t> et al., 2021)</a:t>
          </a:r>
          <a:r>
            <a:rPr lang="en-US" dirty="0">
              <a:latin typeface="Times New Roman"/>
              <a:cs typeface="Times New Roman"/>
            </a:rPr>
            <a:t>.</a:t>
          </a:r>
        </a:p>
      </dgm:t>
    </dgm:pt>
    <dgm:pt modelId="{9B9E9730-5934-4B1F-8519-287479DE7C40}" type="parTrans" cxnId="{3BA4D8ED-1AFF-44A3-9E32-0D7D37EF4F6D}">
      <dgm:prSet/>
      <dgm:spPr/>
      <dgm:t>
        <a:bodyPr/>
        <a:lstStyle/>
        <a:p>
          <a:endParaRPr lang="en-US"/>
        </a:p>
      </dgm:t>
    </dgm:pt>
    <dgm:pt modelId="{E552912F-6D80-4265-9C02-E3F5B360E2DF}" type="sibTrans" cxnId="{3BA4D8ED-1AFF-44A3-9E32-0D7D37EF4F6D}">
      <dgm:prSet/>
      <dgm:spPr/>
      <dgm:t>
        <a:bodyPr/>
        <a:lstStyle/>
        <a:p>
          <a:endParaRPr lang="en-US"/>
        </a:p>
      </dgm:t>
    </dgm:pt>
    <dgm:pt modelId="{B1CC71E4-B7A9-45CE-B649-19A79AD721F3}" type="pres">
      <dgm:prSet presAssocID="{0FBCB46C-9A4C-4814-AA27-A5113E5873AF}" presName="root" presStyleCnt="0">
        <dgm:presLayoutVars>
          <dgm:dir/>
          <dgm:resizeHandles val="exact"/>
        </dgm:presLayoutVars>
      </dgm:prSet>
      <dgm:spPr/>
    </dgm:pt>
    <dgm:pt modelId="{46C34C41-379A-4B16-9950-39F43EAD31B1}" type="pres">
      <dgm:prSet presAssocID="{AFCFA691-0A1B-4D86-8384-BC0217767827}" presName="compNode" presStyleCnt="0"/>
      <dgm:spPr/>
    </dgm:pt>
    <dgm:pt modelId="{1E54B858-8323-4EDF-8A54-489E7617821D}" type="pres">
      <dgm:prSet presAssocID="{AFCFA691-0A1B-4D86-8384-BC0217767827}" presName="iconBgRect" presStyleLbl="bgShp" presStyleIdx="0" presStyleCnt="3"/>
      <dgm:spPr>
        <a:prstGeom prst="round2DiagRect">
          <a:avLst>
            <a:gd name="adj1" fmla="val 29727"/>
            <a:gd name="adj2" fmla="val 0"/>
          </a:avLst>
        </a:prstGeom>
      </dgm:spPr>
    </dgm:pt>
    <dgm:pt modelId="{518E568A-C321-47D9-AB44-A7A5A3408FF6}" type="pres">
      <dgm:prSet presAssocID="{AFCFA691-0A1B-4D86-8384-BC021776782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5DB0CC9C-718E-4977-A07D-D3A69BD3265C}" type="pres">
      <dgm:prSet presAssocID="{AFCFA691-0A1B-4D86-8384-BC0217767827}" presName="spaceRect" presStyleCnt="0"/>
      <dgm:spPr/>
    </dgm:pt>
    <dgm:pt modelId="{18AE1F59-26DA-43BB-8255-9FB142B63433}" type="pres">
      <dgm:prSet presAssocID="{AFCFA691-0A1B-4D86-8384-BC0217767827}" presName="textRect" presStyleLbl="revTx" presStyleIdx="0" presStyleCnt="3">
        <dgm:presLayoutVars>
          <dgm:chMax val="1"/>
          <dgm:chPref val="1"/>
        </dgm:presLayoutVars>
      </dgm:prSet>
      <dgm:spPr/>
    </dgm:pt>
    <dgm:pt modelId="{DD3CF69A-FB83-4710-AA4B-3A1B8FDF6E67}" type="pres">
      <dgm:prSet presAssocID="{D182D583-4D36-4FB3-9F87-2F140A95783E}" presName="sibTrans" presStyleCnt="0"/>
      <dgm:spPr/>
    </dgm:pt>
    <dgm:pt modelId="{3F0FD65E-8C74-4C74-9420-3C9DD10A80CC}" type="pres">
      <dgm:prSet presAssocID="{4B31E3E1-B6CD-47DC-B010-C6FA6D7AD72B}" presName="compNode" presStyleCnt="0"/>
      <dgm:spPr/>
    </dgm:pt>
    <dgm:pt modelId="{E018E9E4-392B-4C52-9259-3433D01AF6FC}" type="pres">
      <dgm:prSet presAssocID="{4B31E3E1-B6CD-47DC-B010-C6FA6D7AD72B}" presName="iconBgRect" presStyleLbl="bgShp" presStyleIdx="1" presStyleCnt="3"/>
      <dgm:spPr>
        <a:prstGeom prst="round2DiagRect">
          <a:avLst>
            <a:gd name="adj1" fmla="val 29727"/>
            <a:gd name="adj2" fmla="val 0"/>
          </a:avLst>
        </a:prstGeom>
      </dgm:spPr>
    </dgm:pt>
    <dgm:pt modelId="{08739681-3DA1-46C7-9936-A3A3F1C5E6C6}" type="pres">
      <dgm:prSet presAssocID="{4B31E3E1-B6CD-47DC-B010-C6FA6D7AD72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Upward Trend"/>
        </a:ext>
      </dgm:extLst>
    </dgm:pt>
    <dgm:pt modelId="{ABD173DB-58A9-479B-9E11-055997EA3FAD}" type="pres">
      <dgm:prSet presAssocID="{4B31E3E1-B6CD-47DC-B010-C6FA6D7AD72B}" presName="spaceRect" presStyleCnt="0"/>
      <dgm:spPr/>
    </dgm:pt>
    <dgm:pt modelId="{C662EFEB-A18A-48ED-9337-55A5AE0B8D81}" type="pres">
      <dgm:prSet presAssocID="{4B31E3E1-B6CD-47DC-B010-C6FA6D7AD72B}" presName="textRect" presStyleLbl="revTx" presStyleIdx="1" presStyleCnt="3">
        <dgm:presLayoutVars>
          <dgm:chMax val="1"/>
          <dgm:chPref val="1"/>
        </dgm:presLayoutVars>
      </dgm:prSet>
      <dgm:spPr/>
    </dgm:pt>
    <dgm:pt modelId="{0E7E48F0-508E-48AC-B4CA-8881D31C66C1}" type="pres">
      <dgm:prSet presAssocID="{DCB24364-A985-4DAD-B8F4-DA5033D75C11}" presName="sibTrans" presStyleCnt="0"/>
      <dgm:spPr/>
    </dgm:pt>
    <dgm:pt modelId="{8AB13E65-92A2-4EB5-B49A-D092C217915D}" type="pres">
      <dgm:prSet presAssocID="{FE69E6AB-3307-4C8C-9399-B417FA7BDA56}" presName="compNode" presStyleCnt="0"/>
      <dgm:spPr/>
    </dgm:pt>
    <dgm:pt modelId="{6C523A47-BFBA-4D84-B891-EA3F4E18151C}" type="pres">
      <dgm:prSet presAssocID="{FE69E6AB-3307-4C8C-9399-B417FA7BDA56}" presName="iconBgRect" presStyleLbl="bgShp" presStyleIdx="2" presStyleCnt="3"/>
      <dgm:spPr>
        <a:prstGeom prst="round2DiagRect">
          <a:avLst>
            <a:gd name="adj1" fmla="val 29727"/>
            <a:gd name="adj2" fmla="val 0"/>
          </a:avLst>
        </a:prstGeom>
      </dgm:spPr>
    </dgm:pt>
    <dgm:pt modelId="{EB8EB85B-2AFF-4D6B-AC64-1B348F7E0BA0}" type="pres">
      <dgm:prSet presAssocID="{FE69E6AB-3307-4C8C-9399-B417FA7BDA5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iter"/>
        </a:ext>
      </dgm:extLst>
    </dgm:pt>
    <dgm:pt modelId="{2E64AF8E-7877-4998-A1E1-B3CAD9D15FB4}" type="pres">
      <dgm:prSet presAssocID="{FE69E6AB-3307-4C8C-9399-B417FA7BDA56}" presName="spaceRect" presStyleCnt="0"/>
      <dgm:spPr/>
    </dgm:pt>
    <dgm:pt modelId="{0726C001-797C-484A-B6EA-F5B9FEA20364}" type="pres">
      <dgm:prSet presAssocID="{FE69E6AB-3307-4C8C-9399-B417FA7BDA56}" presName="textRect" presStyleLbl="revTx" presStyleIdx="2" presStyleCnt="3">
        <dgm:presLayoutVars>
          <dgm:chMax val="1"/>
          <dgm:chPref val="1"/>
        </dgm:presLayoutVars>
      </dgm:prSet>
      <dgm:spPr/>
    </dgm:pt>
  </dgm:ptLst>
  <dgm:cxnLst>
    <dgm:cxn modelId="{F970A675-70BB-4DA0-8701-9D53A83547CA}" srcId="{0FBCB46C-9A4C-4814-AA27-A5113E5873AF}" destId="{AFCFA691-0A1B-4D86-8384-BC0217767827}" srcOrd="0" destOrd="0" parTransId="{7D4DD7B3-46ED-48DE-9689-B8414515FE8F}" sibTransId="{D182D583-4D36-4FB3-9F87-2F140A95783E}"/>
    <dgm:cxn modelId="{8DE58084-CFA9-425E-86F6-D33CFACB1E81}" type="presOf" srcId="{0FBCB46C-9A4C-4814-AA27-A5113E5873AF}" destId="{B1CC71E4-B7A9-45CE-B649-19A79AD721F3}" srcOrd="0" destOrd="0" presId="urn:microsoft.com/office/officeart/2018/5/layout/IconLeafLabelList"/>
    <dgm:cxn modelId="{AC59D58F-1683-42F3-A2FB-CF416D65A327}" type="presOf" srcId="{AFCFA691-0A1B-4D86-8384-BC0217767827}" destId="{18AE1F59-26DA-43BB-8255-9FB142B63433}" srcOrd="0" destOrd="0" presId="urn:microsoft.com/office/officeart/2018/5/layout/IconLeafLabelList"/>
    <dgm:cxn modelId="{E0C326AB-74A7-4775-88AE-020E61DFC2B1}" type="presOf" srcId="{4B31E3E1-B6CD-47DC-B010-C6FA6D7AD72B}" destId="{C662EFEB-A18A-48ED-9337-55A5AE0B8D81}" srcOrd="0" destOrd="0" presId="urn:microsoft.com/office/officeart/2018/5/layout/IconLeafLabelList"/>
    <dgm:cxn modelId="{01AB65E3-10E4-45E8-AD71-6B6967286FEE}" srcId="{0FBCB46C-9A4C-4814-AA27-A5113E5873AF}" destId="{4B31E3E1-B6CD-47DC-B010-C6FA6D7AD72B}" srcOrd="1" destOrd="0" parTransId="{0A6CD4A6-592A-420D-9D38-81321B62A418}" sibTransId="{DCB24364-A985-4DAD-B8F4-DA5033D75C11}"/>
    <dgm:cxn modelId="{3BA4D8ED-1AFF-44A3-9E32-0D7D37EF4F6D}" srcId="{0FBCB46C-9A4C-4814-AA27-A5113E5873AF}" destId="{FE69E6AB-3307-4C8C-9399-B417FA7BDA56}" srcOrd="2" destOrd="0" parTransId="{9B9E9730-5934-4B1F-8519-287479DE7C40}" sibTransId="{E552912F-6D80-4265-9C02-E3F5B360E2DF}"/>
    <dgm:cxn modelId="{3A17FEEE-E543-41AD-B0CD-2572FDB034D2}" type="presOf" srcId="{FE69E6AB-3307-4C8C-9399-B417FA7BDA56}" destId="{0726C001-797C-484A-B6EA-F5B9FEA20364}" srcOrd="0" destOrd="0" presId="urn:microsoft.com/office/officeart/2018/5/layout/IconLeafLabelList"/>
    <dgm:cxn modelId="{FE06FBEF-75A1-40CD-AB2E-7A7402B18100}" type="presParOf" srcId="{B1CC71E4-B7A9-45CE-B649-19A79AD721F3}" destId="{46C34C41-379A-4B16-9950-39F43EAD31B1}" srcOrd="0" destOrd="0" presId="urn:microsoft.com/office/officeart/2018/5/layout/IconLeafLabelList"/>
    <dgm:cxn modelId="{5F81C65C-878C-4D3A-9495-B9367E6C9CD2}" type="presParOf" srcId="{46C34C41-379A-4B16-9950-39F43EAD31B1}" destId="{1E54B858-8323-4EDF-8A54-489E7617821D}" srcOrd="0" destOrd="0" presId="urn:microsoft.com/office/officeart/2018/5/layout/IconLeafLabelList"/>
    <dgm:cxn modelId="{C0AE9775-1EE5-4689-B03A-D27E53AB914D}" type="presParOf" srcId="{46C34C41-379A-4B16-9950-39F43EAD31B1}" destId="{518E568A-C321-47D9-AB44-A7A5A3408FF6}" srcOrd="1" destOrd="0" presId="urn:microsoft.com/office/officeart/2018/5/layout/IconLeafLabelList"/>
    <dgm:cxn modelId="{FD332BC8-034E-4B07-971C-77E25050E338}" type="presParOf" srcId="{46C34C41-379A-4B16-9950-39F43EAD31B1}" destId="{5DB0CC9C-718E-4977-A07D-D3A69BD3265C}" srcOrd="2" destOrd="0" presId="urn:microsoft.com/office/officeart/2018/5/layout/IconLeafLabelList"/>
    <dgm:cxn modelId="{264B1979-9AA6-4D9A-A6B4-A14165531242}" type="presParOf" srcId="{46C34C41-379A-4B16-9950-39F43EAD31B1}" destId="{18AE1F59-26DA-43BB-8255-9FB142B63433}" srcOrd="3" destOrd="0" presId="urn:microsoft.com/office/officeart/2018/5/layout/IconLeafLabelList"/>
    <dgm:cxn modelId="{E83675B6-7934-497C-BB5C-A6A17784BBFF}" type="presParOf" srcId="{B1CC71E4-B7A9-45CE-B649-19A79AD721F3}" destId="{DD3CF69A-FB83-4710-AA4B-3A1B8FDF6E67}" srcOrd="1" destOrd="0" presId="urn:microsoft.com/office/officeart/2018/5/layout/IconLeafLabelList"/>
    <dgm:cxn modelId="{30652B37-06B7-465F-98D8-354B424FFB5B}" type="presParOf" srcId="{B1CC71E4-B7A9-45CE-B649-19A79AD721F3}" destId="{3F0FD65E-8C74-4C74-9420-3C9DD10A80CC}" srcOrd="2" destOrd="0" presId="urn:microsoft.com/office/officeart/2018/5/layout/IconLeafLabelList"/>
    <dgm:cxn modelId="{FB8CCF81-42E1-48F2-BE90-A0811433C4A2}" type="presParOf" srcId="{3F0FD65E-8C74-4C74-9420-3C9DD10A80CC}" destId="{E018E9E4-392B-4C52-9259-3433D01AF6FC}" srcOrd="0" destOrd="0" presId="urn:microsoft.com/office/officeart/2018/5/layout/IconLeafLabelList"/>
    <dgm:cxn modelId="{D62A2E04-9483-44C7-8168-E9EE26520C09}" type="presParOf" srcId="{3F0FD65E-8C74-4C74-9420-3C9DD10A80CC}" destId="{08739681-3DA1-46C7-9936-A3A3F1C5E6C6}" srcOrd="1" destOrd="0" presId="urn:microsoft.com/office/officeart/2018/5/layout/IconLeafLabelList"/>
    <dgm:cxn modelId="{5335C00E-3493-407A-B9A0-57D9B3460B2D}" type="presParOf" srcId="{3F0FD65E-8C74-4C74-9420-3C9DD10A80CC}" destId="{ABD173DB-58A9-479B-9E11-055997EA3FAD}" srcOrd="2" destOrd="0" presId="urn:microsoft.com/office/officeart/2018/5/layout/IconLeafLabelList"/>
    <dgm:cxn modelId="{4D89A144-9419-45BD-A9D5-AD26C91F21BE}" type="presParOf" srcId="{3F0FD65E-8C74-4C74-9420-3C9DD10A80CC}" destId="{C662EFEB-A18A-48ED-9337-55A5AE0B8D81}" srcOrd="3" destOrd="0" presId="urn:microsoft.com/office/officeart/2018/5/layout/IconLeafLabelList"/>
    <dgm:cxn modelId="{4401F7D6-9F51-485F-9F07-E52F69502E32}" type="presParOf" srcId="{B1CC71E4-B7A9-45CE-B649-19A79AD721F3}" destId="{0E7E48F0-508E-48AC-B4CA-8881D31C66C1}" srcOrd="3" destOrd="0" presId="urn:microsoft.com/office/officeart/2018/5/layout/IconLeafLabelList"/>
    <dgm:cxn modelId="{1D8AECF0-8A7A-4A2B-89DD-BF9C0B670B4A}" type="presParOf" srcId="{B1CC71E4-B7A9-45CE-B649-19A79AD721F3}" destId="{8AB13E65-92A2-4EB5-B49A-D092C217915D}" srcOrd="4" destOrd="0" presId="urn:microsoft.com/office/officeart/2018/5/layout/IconLeafLabelList"/>
    <dgm:cxn modelId="{23C94894-9F73-443E-880C-447E39A15A29}" type="presParOf" srcId="{8AB13E65-92A2-4EB5-B49A-D092C217915D}" destId="{6C523A47-BFBA-4D84-B891-EA3F4E18151C}" srcOrd="0" destOrd="0" presId="urn:microsoft.com/office/officeart/2018/5/layout/IconLeafLabelList"/>
    <dgm:cxn modelId="{836FC128-D161-4501-9230-BA82F1128623}" type="presParOf" srcId="{8AB13E65-92A2-4EB5-B49A-D092C217915D}" destId="{EB8EB85B-2AFF-4D6B-AC64-1B348F7E0BA0}" srcOrd="1" destOrd="0" presId="urn:microsoft.com/office/officeart/2018/5/layout/IconLeafLabelList"/>
    <dgm:cxn modelId="{E3331877-5BAF-47FC-B9EF-B6A078E5EB39}" type="presParOf" srcId="{8AB13E65-92A2-4EB5-B49A-D092C217915D}" destId="{2E64AF8E-7877-4998-A1E1-B3CAD9D15FB4}" srcOrd="2" destOrd="0" presId="urn:microsoft.com/office/officeart/2018/5/layout/IconLeafLabelList"/>
    <dgm:cxn modelId="{344B5709-1039-499A-9F7F-1A5176F57835}" type="presParOf" srcId="{8AB13E65-92A2-4EB5-B49A-D092C217915D}" destId="{0726C001-797C-484A-B6EA-F5B9FEA20364}"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5A6D1E0-AA8A-4478-A0F5-4583BE92D1AD}"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480B20E5-2477-4BC5-8810-80E3623AEF0F}">
      <dgm:prSet/>
      <dgm:spPr/>
      <dgm:t>
        <a:bodyPr/>
        <a:lstStyle/>
        <a:p>
          <a:pPr algn="l"/>
          <a:r>
            <a:rPr lang="en-US" b="1" dirty="0">
              <a:latin typeface="Times New Roman"/>
              <a:cs typeface="Times New Roman"/>
            </a:rPr>
            <a:t>Responsible Purchasing:</a:t>
          </a:r>
          <a:r>
            <a:rPr lang="en-US" dirty="0">
              <a:latin typeface="Times New Roman"/>
              <a:cs typeface="Times New Roman"/>
            </a:rPr>
            <a:t> For its products, Mark &amp; Spencer prioritizes sourcing sustainable materials like organic cotton and responsibly harvested wood. This strategy meets the growing demand for eco-friendly products and reduces the environmental impact of its supply chain </a:t>
          </a:r>
          <a:r>
            <a:rPr lang="en-IN" dirty="0">
              <a:latin typeface="Times New Roman"/>
              <a:cs typeface="Times New Roman"/>
            </a:rPr>
            <a:t>(</a:t>
          </a:r>
          <a:r>
            <a:rPr lang="en-IN" dirty="0" err="1">
              <a:latin typeface="Times New Roman"/>
              <a:cs typeface="Times New Roman"/>
            </a:rPr>
            <a:t>Kanyingi</a:t>
          </a:r>
          <a:r>
            <a:rPr lang="en-IN" dirty="0">
              <a:latin typeface="Times New Roman"/>
              <a:cs typeface="Times New Roman"/>
            </a:rPr>
            <a:t>, 2021)</a:t>
          </a:r>
          <a:r>
            <a:rPr lang="en-US" dirty="0">
              <a:latin typeface="Times New Roman"/>
              <a:cs typeface="Times New Roman"/>
            </a:rPr>
            <a:t>.</a:t>
          </a:r>
        </a:p>
      </dgm:t>
    </dgm:pt>
    <dgm:pt modelId="{562E5A1C-85DC-422C-AFAE-C39E71D28694}" type="parTrans" cxnId="{4175CBE6-5F9D-4449-BDF0-C3B9D0DA21CE}">
      <dgm:prSet/>
      <dgm:spPr/>
      <dgm:t>
        <a:bodyPr/>
        <a:lstStyle/>
        <a:p>
          <a:endParaRPr lang="en-US"/>
        </a:p>
      </dgm:t>
    </dgm:pt>
    <dgm:pt modelId="{8D786A84-F9CD-4CDF-9768-E963A6F990E9}" type="sibTrans" cxnId="{4175CBE6-5F9D-4449-BDF0-C3B9D0DA21CE}">
      <dgm:prSet/>
      <dgm:spPr/>
      <dgm:t>
        <a:bodyPr/>
        <a:lstStyle/>
        <a:p>
          <a:endParaRPr lang="en-US"/>
        </a:p>
      </dgm:t>
    </dgm:pt>
    <dgm:pt modelId="{805A0522-30E1-4B39-A8CF-62FB4C02A955}">
      <dgm:prSet phldr="0"/>
      <dgm:spPr/>
      <dgm:t>
        <a:bodyPr/>
        <a:lstStyle/>
        <a:p>
          <a:pPr algn="l" rtl="0"/>
          <a:r>
            <a:rPr lang="en-US" b="1" dirty="0">
              <a:latin typeface="Times New Roman"/>
              <a:cs typeface="Times New Roman"/>
            </a:rPr>
            <a:t> Ethical Methods of Production: </a:t>
          </a:r>
          <a:r>
            <a:rPr lang="en-US" dirty="0">
              <a:latin typeface="Times New Roman"/>
              <a:cs typeface="Times New Roman"/>
            </a:rPr>
            <a:t>The company ensures that its suppliers adhere to environmental and ethical labor practices. This responsibility assists work with trusting with shoppers and reinforces the brand's standing for corporate social obligation </a:t>
          </a:r>
          <a:r>
            <a:rPr lang="en-IN" dirty="0">
              <a:latin typeface="Times New Roman"/>
              <a:cs typeface="Times New Roman"/>
            </a:rPr>
            <a:t>(</a:t>
          </a:r>
          <a:r>
            <a:rPr lang="en-IN" dirty="0" err="1">
              <a:latin typeface="Times New Roman"/>
              <a:cs typeface="Times New Roman"/>
            </a:rPr>
            <a:t>Kanyingi</a:t>
          </a:r>
          <a:r>
            <a:rPr lang="en-IN" dirty="0">
              <a:latin typeface="Times New Roman"/>
              <a:cs typeface="Times New Roman"/>
            </a:rPr>
            <a:t>, 2021)</a:t>
          </a:r>
          <a:r>
            <a:rPr lang="en-US" dirty="0">
              <a:latin typeface="Times New Roman"/>
              <a:cs typeface="Times New Roman"/>
            </a:rPr>
            <a:t>.</a:t>
          </a:r>
        </a:p>
      </dgm:t>
    </dgm:pt>
    <dgm:pt modelId="{474764BE-B80A-477E-8B7D-EF9605D7BA0C}" type="parTrans" cxnId="{D1E2F2AB-A378-4DD9-9338-6976F71C12C7}">
      <dgm:prSet/>
      <dgm:spPr/>
    </dgm:pt>
    <dgm:pt modelId="{73660C50-C434-41E5-88BC-0BEE9FEE7F2B}" type="sibTrans" cxnId="{D1E2F2AB-A378-4DD9-9338-6976F71C12C7}">
      <dgm:prSet/>
      <dgm:spPr/>
    </dgm:pt>
    <dgm:pt modelId="{8C269C14-75B7-4198-A573-8B80E09090D1}" type="pres">
      <dgm:prSet presAssocID="{F5A6D1E0-AA8A-4478-A0F5-4583BE92D1AD}" presName="hierChild1" presStyleCnt="0">
        <dgm:presLayoutVars>
          <dgm:chPref val="1"/>
          <dgm:dir/>
          <dgm:animOne val="branch"/>
          <dgm:animLvl val="lvl"/>
          <dgm:resizeHandles/>
        </dgm:presLayoutVars>
      </dgm:prSet>
      <dgm:spPr/>
    </dgm:pt>
    <dgm:pt modelId="{105E2E7D-7F6D-463E-9873-E94FB3CE57E1}" type="pres">
      <dgm:prSet presAssocID="{480B20E5-2477-4BC5-8810-80E3623AEF0F}" presName="hierRoot1" presStyleCnt="0"/>
      <dgm:spPr/>
    </dgm:pt>
    <dgm:pt modelId="{AD9E74D8-DF06-4315-A067-AF24286017A3}" type="pres">
      <dgm:prSet presAssocID="{480B20E5-2477-4BC5-8810-80E3623AEF0F}" presName="composite" presStyleCnt="0"/>
      <dgm:spPr/>
    </dgm:pt>
    <dgm:pt modelId="{4E17BCCB-27F1-4EF3-B6DB-A03881A3F57B}" type="pres">
      <dgm:prSet presAssocID="{480B20E5-2477-4BC5-8810-80E3623AEF0F}" presName="background" presStyleLbl="node0" presStyleIdx="0" presStyleCnt="2"/>
      <dgm:spPr/>
    </dgm:pt>
    <dgm:pt modelId="{ECBE9C6C-C1B5-49B6-A65A-3C3E38AE7A86}" type="pres">
      <dgm:prSet presAssocID="{480B20E5-2477-4BC5-8810-80E3623AEF0F}" presName="text" presStyleLbl="fgAcc0" presStyleIdx="0" presStyleCnt="2">
        <dgm:presLayoutVars>
          <dgm:chPref val="3"/>
        </dgm:presLayoutVars>
      </dgm:prSet>
      <dgm:spPr/>
    </dgm:pt>
    <dgm:pt modelId="{4E186170-B894-429B-8361-5F56D5105086}" type="pres">
      <dgm:prSet presAssocID="{480B20E5-2477-4BC5-8810-80E3623AEF0F}" presName="hierChild2" presStyleCnt="0"/>
      <dgm:spPr/>
    </dgm:pt>
    <dgm:pt modelId="{CBF4FC14-FE70-4F4D-A924-C7FBFF00A2D9}" type="pres">
      <dgm:prSet presAssocID="{805A0522-30E1-4B39-A8CF-62FB4C02A955}" presName="hierRoot1" presStyleCnt="0"/>
      <dgm:spPr/>
    </dgm:pt>
    <dgm:pt modelId="{5659B418-AACC-4F82-AADC-8F78C01D0B16}" type="pres">
      <dgm:prSet presAssocID="{805A0522-30E1-4B39-A8CF-62FB4C02A955}" presName="composite" presStyleCnt="0"/>
      <dgm:spPr/>
    </dgm:pt>
    <dgm:pt modelId="{4C83D207-A733-4485-A001-B0D0C5CA9763}" type="pres">
      <dgm:prSet presAssocID="{805A0522-30E1-4B39-A8CF-62FB4C02A955}" presName="background" presStyleLbl="node0" presStyleIdx="1" presStyleCnt="2"/>
      <dgm:spPr/>
    </dgm:pt>
    <dgm:pt modelId="{E13CB351-E1F3-4495-9590-3831979E27F6}" type="pres">
      <dgm:prSet presAssocID="{805A0522-30E1-4B39-A8CF-62FB4C02A955}" presName="text" presStyleLbl="fgAcc0" presStyleIdx="1" presStyleCnt="2">
        <dgm:presLayoutVars>
          <dgm:chPref val="3"/>
        </dgm:presLayoutVars>
      </dgm:prSet>
      <dgm:spPr/>
    </dgm:pt>
    <dgm:pt modelId="{3A8CCBA9-D30D-4CF7-AEE2-72B79AC4C7DF}" type="pres">
      <dgm:prSet presAssocID="{805A0522-30E1-4B39-A8CF-62FB4C02A955}" presName="hierChild2" presStyleCnt="0"/>
      <dgm:spPr/>
    </dgm:pt>
  </dgm:ptLst>
  <dgm:cxnLst>
    <dgm:cxn modelId="{80D5C484-7EB7-445A-9297-770168E753FC}" type="presOf" srcId="{480B20E5-2477-4BC5-8810-80E3623AEF0F}" destId="{ECBE9C6C-C1B5-49B6-A65A-3C3E38AE7A86}" srcOrd="0" destOrd="0" presId="urn:microsoft.com/office/officeart/2005/8/layout/hierarchy1"/>
    <dgm:cxn modelId="{508AF6A6-15C4-43A2-B634-4861FB407EBA}" type="presOf" srcId="{805A0522-30E1-4B39-A8CF-62FB4C02A955}" destId="{E13CB351-E1F3-4495-9590-3831979E27F6}" srcOrd="0" destOrd="0" presId="urn:microsoft.com/office/officeart/2005/8/layout/hierarchy1"/>
    <dgm:cxn modelId="{D1E2F2AB-A378-4DD9-9338-6976F71C12C7}" srcId="{F5A6D1E0-AA8A-4478-A0F5-4583BE92D1AD}" destId="{805A0522-30E1-4B39-A8CF-62FB4C02A955}" srcOrd="1" destOrd="0" parTransId="{474764BE-B80A-477E-8B7D-EF9605D7BA0C}" sibTransId="{73660C50-C434-41E5-88BC-0BEE9FEE7F2B}"/>
    <dgm:cxn modelId="{0F5417CA-6197-4EDA-B28A-147C7473685D}" type="presOf" srcId="{F5A6D1E0-AA8A-4478-A0F5-4583BE92D1AD}" destId="{8C269C14-75B7-4198-A573-8B80E09090D1}" srcOrd="0" destOrd="0" presId="urn:microsoft.com/office/officeart/2005/8/layout/hierarchy1"/>
    <dgm:cxn modelId="{4175CBE6-5F9D-4449-BDF0-C3B9D0DA21CE}" srcId="{F5A6D1E0-AA8A-4478-A0F5-4583BE92D1AD}" destId="{480B20E5-2477-4BC5-8810-80E3623AEF0F}" srcOrd="0" destOrd="0" parTransId="{562E5A1C-85DC-422C-AFAE-C39E71D28694}" sibTransId="{8D786A84-F9CD-4CDF-9768-E963A6F990E9}"/>
    <dgm:cxn modelId="{AAA2EECD-0E10-43FF-93B6-F902CF0BE7A5}" type="presParOf" srcId="{8C269C14-75B7-4198-A573-8B80E09090D1}" destId="{105E2E7D-7F6D-463E-9873-E94FB3CE57E1}" srcOrd="0" destOrd="0" presId="urn:microsoft.com/office/officeart/2005/8/layout/hierarchy1"/>
    <dgm:cxn modelId="{22C24547-E4B7-4C4B-A045-2A75C28F0F07}" type="presParOf" srcId="{105E2E7D-7F6D-463E-9873-E94FB3CE57E1}" destId="{AD9E74D8-DF06-4315-A067-AF24286017A3}" srcOrd="0" destOrd="0" presId="urn:microsoft.com/office/officeart/2005/8/layout/hierarchy1"/>
    <dgm:cxn modelId="{97680ED4-DA4A-4C79-A28B-5ED2C8316D6E}" type="presParOf" srcId="{AD9E74D8-DF06-4315-A067-AF24286017A3}" destId="{4E17BCCB-27F1-4EF3-B6DB-A03881A3F57B}" srcOrd="0" destOrd="0" presId="urn:microsoft.com/office/officeart/2005/8/layout/hierarchy1"/>
    <dgm:cxn modelId="{468B68D9-BD91-44A8-A1FE-C503631282E8}" type="presParOf" srcId="{AD9E74D8-DF06-4315-A067-AF24286017A3}" destId="{ECBE9C6C-C1B5-49B6-A65A-3C3E38AE7A86}" srcOrd="1" destOrd="0" presId="urn:microsoft.com/office/officeart/2005/8/layout/hierarchy1"/>
    <dgm:cxn modelId="{34CE03DD-C409-4BB9-B89E-1BB62C03C032}" type="presParOf" srcId="{105E2E7D-7F6D-463E-9873-E94FB3CE57E1}" destId="{4E186170-B894-429B-8361-5F56D5105086}" srcOrd="1" destOrd="0" presId="urn:microsoft.com/office/officeart/2005/8/layout/hierarchy1"/>
    <dgm:cxn modelId="{FC598329-64A2-45DE-B048-B78AAB14D700}" type="presParOf" srcId="{8C269C14-75B7-4198-A573-8B80E09090D1}" destId="{CBF4FC14-FE70-4F4D-A924-C7FBFF00A2D9}" srcOrd="1" destOrd="0" presId="urn:microsoft.com/office/officeart/2005/8/layout/hierarchy1"/>
    <dgm:cxn modelId="{0D11EC34-4775-416E-9901-658D29B4CF13}" type="presParOf" srcId="{CBF4FC14-FE70-4F4D-A924-C7FBFF00A2D9}" destId="{5659B418-AACC-4F82-AADC-8F78C01D0B16}" srcOrd="0" destOrd="0" presId="urn:microsoft.com/office/officeart/2005/8/layout/hierarchy1"/>
    <dgm:cxn modelId="{34770C6C-80BE-4DE6-90A7-9BD619B8818C}" type="presParOf" srcId="{5659B418-AACC-4F82-AADC-8F78C01D0B16}" destId="{4C83D207-A733-4485-A001-B0D0C5CA9763}" srcOrd="0" destOrd="0" presId="urn:microsoft.com/office/officeart/2005/8/layout/hierarchy1"/>
    <dgm:cxn modelId="{EFAE7F8D-FF78-42F5-813B-4577E6D3ACE7}" type="presParOf" srcId="{5659B418-AACC-4F82-AADC-8F78C01D0B16}" destId="{E13CB351-E1F3-4495-9590-3831979E27F6}" srcOrd="1" destOrd="0" presId="urn:microsoft.com/office/officeart/2005/8/layout/hierarchy1"/>
    <dgm:cxn modelId="{7FEAB998-BB30-4700-9490-64CE61E34D65}" type="presParOf" srcId="{CBF4FC14-FE70-4F4D-A924-C7FBFF00A2D9}" destId="{3A8CCBA9-D30D-4CF7-AEE2-72B79AC4C7D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4B858-8323-4EDF-8A54-489E7617821D}">
      <dsp:nvSpPr>
        <dsp:cNvPr id="0" name=""/>
        <dsp:cNvSpPr/>
      </dsp:nvSpPr>
      <dsp:spPr>
        <a:xfrm>
          <a:off x="679050" y="129541"/>
          <a:ext cx="1887187" cy="18871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E568A-C321-47D9-AB44-A7A5A3408FF6}">
      <dsp:nvSpPr>
        <dsp:cNvPr id="0" name=""/>
        <dsp:cNvSpPr/>
      </dsp:nvSpPr>
      <dsp:spPr>
        <a:xfrm>
          <a:off x="1081237" y="531729"/>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8AE1F59-26DA-43BB-8255-9FB142B63433}">
      <dsp:nvSpPr>
        <dsp:cNvPr id="0" name=""/>
        <dsp:cNvSpPr/>
      </dsp:nvSpPr>
      <dsp:spPr>
        <a:xfrm>
          <a:off x="75768" y="2604541"/>
          <a:ext cx="3093750" cy="1125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latin typeface="Times New Roman"/>
              <a:cs typeface="Times New Roman"/>
            </a:rPr>
            <a:t>A company's activities and strategies to establish itself apart from rivals and acquire a lasting competitive advantage are referred to as its competitive strategy </a:t>
          </a:r>
          <a:r>
            <a:rPr lang="en-IN" sz="1100" kern="1200" dirty="0">
              <a:latin typeface="Times New Roman"/>
              <a:cs typeface="Times New Roman"/>
            </a:rPr>
            <a:t>(</a:t>
          </a:r>
          <a:r>
            <a:rPr lang="en-IN" sz="1100" kern="1200" dirty="0" err="1">
              <a:latin typeface="Times New Roman"/>
              <a:cs typeface="Times New Roman"/>
            </a:rPr>
            <a:t>Asche</a:t>
          </a:r>
          <a:r>
            <a:rPr lang="en-IN" sz="1100" kern="1200" dirty="0">
              <a:latin typeface="Times New Roman"/>
              <a:cs typeface="Times New Roman"/>
            </a:rPr>
            <a:t> et al., 2021)</a:t>
          </a:r>
          <a:r>
            <a:rPr lang="en-US" sz="1100" kern="1200" dirty="0">
              <a:latin typeface="Times New Roman"/>
              <a:cs typeface="Times New Roman"/>
            </a:rPr>
            <a:t>.</a:t>
          </a:r>
        </a:p>
      </dsp:txBody>
      <dsp:txXfrm>
        <a:off x="75768" y="2604541"/>
        <a:ext cx="3093750" cy="1125129"/>
      </dsp:txXfrm>
    </dsp:sp>
    <dsp:sp modelId="{E018E9E4-392B-4C52-9259-3433D01AF6FC}">
      <dsp:nvSpPr>
        <dsp:cNvPr id="0" name=""/>
        <dsp:cNvSpPr/>
      </dsp:nvSpPr>
      <dsp:spPr>
        <a:xfrm>
          <a:off x="4314206" y="129541"/>
          <a:ext cx="1887187" cy="18871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8739681-3DA1-46C7-9936-A3A3F1C5E6C6}">
      <dsp:nvSpPr>
        <dsp:cNvPr id="0" name=""/>
        <dsp:cNvSpPr/>
      </dsp:nvSpPr>
      <dsp:spPr>
        <a:xfrm>
          <a:off x="4716393" y="531729"/>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62EFEB-A18A-48ED-9337-55A5AE0B8D81}">
      <dsp:nvSpPr>
        <dsp:cNvPr id="0" name=""/>
        <dsp:cNvSpPr/>
      </dsp:nvSpPr>
      <dsp:spPr>
        <a:xfrm>
          <a:off x="3710925" y="2604541"/>
          <a:ext cx="3093750" cy="1125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latin typeface="Times New Roman"/>
              <a:cs typeface="Times New Roman"/>
            </a:rPr>
            <a:t>A corporation can beat rivals, draw in consumers, and achieve superior financial performance by having a competitive edge.</a:t>
          </a:r>
        </a:p>
      </dsp:txBody>
      <dsp:txXfrm>
        <a:off x="3710925" y="2604541"/>
        <a:ext cx="3093750" cy="1125129"/>
      </dsp:txXfrm>
    </dsp:sp>
    <dsp:sp modelId="{6C523A47-BFBA-4D84-B891-EA3F4E18151C}">
      <dsp:nvSpPr>
        <dsp:cNvPr id="0" name=""/>
        <dsp:cNvSpPr/>
      </dsp:nvSpPr>
      <dsp:spPr>
        <a:xfrm>
          <a:off x="7949362" y="129541"/>
          <a:ext cx="1887187" cy="18871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8EB85B-2AFF-4D6B-AC64-1B348F7E0BA0}">
      <dsp:nvSpPr>
        <dsp:cNvPr id="0" name=""/>
        <dsp:cNvSpPr/>
      </dsp:nvSpPr>
      <dsp:spPr>
        <a:xfrm>
          <a:off x="8351550" y="531729"/>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26C001-797C-484A-B6EA-F5B9FEA20364}">
      <dsp:nvSpPr>
        <dsp:cNvPr id="0" name=""/>
        <dsp:cNvSpPr/>
      </dsp:nvSpPr>
      <dsp:spPr>
        <a:xfrm>
          <a:off x="7346081" y="2604541"/>
          <a:ext cx="3093750" cy="11251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latin typeface="Times New Roman"/>
              <a:cs typeface="Times New Roman"/>
            </a:rPr>
            <a:t>Companies like Mark &amp; Spencer can position themselves uniquely in the market, foster customer loyalty, and maintain profitability despite the difficulties presented by the post-pandemic business environment </a:t>
          </a:r>
          <a:r>
            <a:rPr lang="en-IN" sz="1100" kern="1200" dirty="0">
              <a:latin typeface="Times New Roman"/>
              <a:cs typeface="Times New Roman"/>
            </a:rPr>
            <a:t>(</a:t>
          </a:r>
          <a:r>
            <a:rPr lang="en-IN" sz="1100" kern="1200" dirty="0" err="1">
              <a:latin typeface="Times New Roman"/>
              <a:cs typeface="Times New Roman"/>
            </a:rPr>
            <a:t>Asche</a:t>
          </a:r>
          <a:r>
            <a:rPr lang="en-IN" sz="1100" kern="1200" dirty="0">
              <a:latin typeface="Times New Roman"/>
              <a:cs typeface="Times New Roman"/>
            </a:rPr>
            <a:t> et al., 2021)</a:t>
          </a:r>
          <a:r>
            <a:rPr lang="en-US" sz="1100" kern="1200" dirty="0">
              <a:latin typeface="Times New Roman"/>
              <a:cs typeface="Times New Roman"/>
            </a:rPr>
            <a:t>.</a:t>
          </a:r>
        </a:p>
      </dsp:txBody>
      <dsp:txXfrm>
        <a:off x="7346081" y="2604541"/>
        <a:ext cx="3093750" cy="11251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17BCCB-27F1-4EF3-B6DB-A03881A3F57B}">
      <dsp:nvSpPr>
        <dsp:cNvPr id="0" name=""/>
        <dsp:cNvSpPr/>
      </dsp:nvSpPr>
      <dsp:spPr>
        <a:xfrm>
          <a:off x="768" y="1767176"/>
          <a:ext cx="2695790" cy="171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BE9C6C-C1B5-49B6-A65A-3C3E38AE7A86}">
      <dsp:nvSpPr>
        <dsp:cNvPr id="0" name=""/>
        <dsp:cNvSpPr/>
      </dsp:nvSpPr>
      <dsp:spPr>
        <a:xfrm>
          <a:off x="300300" y="2051731"/>
          <a:ext cx="2695790" cy="171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US" sz="1200" b="1" kern="1200" dirty="0">
              <a:latin typeface="Times New Roman"/>
              <a:cs typeface="Times New Roman"/>
            </a:rPr>
            <a:t>Responsible Purchasing:</a:t>
          </a:r>
          <a:r>
            <a:rPr lang="en-US" sz="1200" kern="1200" dirty="0">
              <a:latin typeface="Times New Roman"/>
              <a:cs typeface="Times New Roman"/>
            </a:rPr>
            <a:t> For its products, Mark &amp; Spencer prioritizes sourcing sustainable materials like organic cotton and responsibly harvested wood. This strategy meets the growing demand for eco-friendly products and reduces the environmental impact of its supply chain </a:t>
          </a:r>
          <a:r>
            <a:rPr lang="en-IN" sz="1200" kern="1200" dirty="0">
              <a:latin typeface="Times New Roman"/>
              <a:cs typeface="Times New Roman"/>
            </a:rPr>
            <a:t>(</a:t>
          </a:r>
          <a:r>
            <a:rPr lang="en-IN" sz="1200" kern="1200" dirty="0" err="1">
              <a:latin typeface="Times New Roman"/>
              <a:cs typeface="Times New Roman"/>
            </a:rPr>
            <a:t>Kanyingi</a:t>
          </a:r>
          <a:r>
            <a:rPr lang="en-IN" sz="1200" kern="1200" dirty="0">
              <a:latin typeface="Times New Roman"/>
              <a:cs typeface="Times New Roman"/>
            </a:rPr>
            <a:t>, 2021)</a:t>
          </a:r>
          <a:r>
            <a:rPr lang="en-US" sz="1200" kern="1200" dirty="0">
              <a:latin typeface="Times New Roman"/>
              <a:cs typeface="Times New Roman"/>
            </a:rPr>
            <a:t>.</a:t>
          </a:r>
        </a:p>
      </dsp:txBody>
      <dsp:txXfrm>
        <a:off x="350438" y="2101869"/>
        <a:ext cx="2595514" cy="1611550"/>
      </dsp:txXfrm>
    </dsp:sp>
    <dsp:sp modelId="{4C83D207-A733-4485-A001-B0D0C5CA9763}">
      <dsp:nvSpPr>
        <dsp:cNvPr id="0" name=""/>
        <dsp:cNvSpPr/>
      </dsp:nvSpPr>
      <dsp:spPr>
        <a:xfrm>
          <a:off x="3295623" y="1767176"/>
          <a:ext cx="2695790" cy="171182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3CB351-E1F3-4495-9590-3831979E27F6}">
      <dsp:nvSpPr>
        <dsp:cNvPr id="0" name=""/>
        <dsp:cNvSpPr/>
      </dsp:nvSpPr>
      <dsp:spPr>
        <a:xfrm>
          <a:off x="3595155" y="2051731"/>
          <a:ext cx="2695790" cy="171182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l" defTabSz="533400" rtl="0">
            <a:lnSpc>
              <a:spcPct val="90000"/>
            </a:lnSpc>
            <a:spcBef>
              <a:spcPct val="0"/>
            </a:spcBef>
            <a:spcAft>
              <a:spcPct val="35000"/>
            </a:spcAft>
            <a:buNone/>
          </a:pPr>
          <a:r>
            <a:rPr lang="en-US" sz="1200" b="1" kern="1200" dirty="0">
              <a:latin typeface="Times New Roman"/>
              <a:cs typeface="Times New Roman"/>
            </a:rPr>
            <a:t> Ethical Methods of Production: </a:t>
          </a:r>
          <a:r>
            <a:rPr lang="en-US" sz="1200" kern="1200" dirty="0">
              <a:latin typeface="Times New Roman"/>
              <a:cs typeface="Times New Roman"/>
            </a:rPr>
            <a:t>The company ensures that its suppliers adhere to environmental and ethical labor practices. This responsibility assists work with trusting with shoppers and reinforces the brand's standing for corporate social obligation </a:t>
          </a:r>
          <a:r>
            <a:rPr lang="en-IN" sz="1200" kern="1200" dirty="0">
              <a:latin typeface="Times New Roman"/>
              <a:cs typeface="Times New Roman"/>
            </a:rPr>
            <a:t>(</a:t>
          </a:r>
          <a:r>
            <a:rPr lang="en-IN" sz="1200" kern="1200" dirty="0" err="1">
              <a:latin typeface="Times New Roman"/>
              <a:cs typeface="Times New Roman"/>
            </a:rPr>
            <a:t>Kanyingi</a:t>
          </a:r>
          <a:r>
            <a:rPr lang="en-IN" sz="1200" kern="1200" dirty="0">
              <a:latin typeface="Times New Roman"/>
              <a:cs typeface="Times New Roman"/>
            </a:rPr>
            <a:t>, 2021)</a:t>
          </a:r>
          <a:r>
            <a:rPr lang="en-US" sz="1200" kern="1200" dirty="0">
              <a:latin typeface="Times New Roman"/>
              <a:cs typeface="Times New Roman"/>
            </a:rPr>
            <a:t>.</a:t>
          </a:r>
        </a:p>
      </dsp:txBody>
      <dsp:txXfrm>
        <a:off x="3645293" y="2101869"/>
        <a:ext cx="2595514" cy="1611550"/>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661822-C80F-49F1-BC24-90647DED17A3}" type="datetimeFigureOut">
              <a:t>7/12/2023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0DF6FE-44B4-41B6-8957-EAA3C0A85CD0}" type="slidenum">
              <a:t>‹#›</a:t>
            </a:fld>
            <a:endParaRPr lang="en-US"/>
          </a:p>
        </p:txBody>
      </p:sp>
    </p:spTree>
    <p:extLst>
      <p:ext uri="{BB962C8B-B14F-4D97-AF65-F5344CB8AC3E}">
        <p14:creationId xmlns:p14="http://schemas.microsoft.com/office/powerpoint/2010/main" val="3045622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Mark &amp; Spencer, a well-known brand that once adorned the worldwide retail scene, managed to survive in the post-pandemic era's dynamic and difficult commercial climate. We'll examine more closely at the elements that affected the organization's previous market success and failures in the presentation that follows. It hopes to gain insightful information by looking at these factors that will help future strategic </a:t>
            </a:r>
            <a:r>
              <a:rPr lang="en-US" dirty="0" err="1"/>
              <a:t>endeavours</a:t>
            </a:r>
            <a:r>
              <a:rPr lang="en-US" dirty="0"/>
              <a:t>. In the course of our investigate, it will also consider how Mark &amp; Spencer effectively distributed its resources to handle the new problems in the business climate. Undoubtedly, the epidemic changed customer expectations and </a:t>
            </a:r>
            <a:r>
              <a:rPr lang="en-US" dirty="0" err="1"/>
              <a:t>behaviours</a:t>
            </a:r>
            <a:r>
              <a:rPr lang="en-US" dirty="0"/>
              <a:t>, demanding flexible resource management (</a:t>
            </a:r>
            <a:r>
              <a:rPr lang="en-US" dirty="0" err="1"/>
              <a:t>Enderwick</a:t>
            </a:r>
            <a:r>
              <a:rPr lang="en-US" dirty="0"/>
              <a:t>, 2023).</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0DF6FE-44B4-41B6-8957-EAA3C0A85CD0}" type="slidenum">
              <a:rPr lang="en-US"/>
              <a:t>2</a:t>
            </a:fld>
            <a:endParaRPr lang="en-US"/>
          </a:p>
        </p:txBody>
      </p:sp>
    </p:spTree>
    <p:extLst>
      <p:ext uri="{BB962C8B-B14F-4D97-AF65-F5344CB8AC3E}">
        <p14:creationId xmlns:p14="http://schemas.microsoft.com/office/powerpoint/2010/main" val="35192848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famed British international store Mark &amp; Spencer, also known as M&amp;S, has a long history that dates back to 1884 (</a:t>
            </a:r>
            <a:r>
              <a:rPr lang="en-US" dirty="0" err="1"/>
              <a:t>Enderwick</a:t>
            </a:r>
            <a:r>
              <a:rPr lang="en-US" dirty="0"/>
              <a:t>, 2023). The business was started by Michael Marks and Thomas Spencer as a market stand in Leeds, and it has since grown to become one of the most </a:t>
            </a:r>
            <a:r>
              <a:rPr lang="en-US" dirty="0" err="1"/>
              <a:t>recognisable</a:t>
            </a:r>
            <a:r>
              <a:rPr lang="en-US" dirty="0"/>
              <a:t> and well-liked brands in the UK.</a:t>
            </a:r>
          </a:p>
          <a:p>
            <a:r>
              <a:rPr lang="en-US" dirty="0"/>
              <a:t>Mark &amp; Spencer is a global retailer of apparel, food, and home goods with its corporate headquarters in London. The corporation operates storefronts in more than 50 different countries, giving it a strong presence both domestically and abroad. Mark &amp; Spencer has a reputation for providing goods that mix style, use, and affordability thanks to their dedication to quality, innovation, and client happiness. The name is now associated with classic clothing, dependable home goods, and mouthwatering foods(</a:t>
            </a:r>
            <a:r>
              <a:rPr lang="en-US" dirty="0" err="1"/>
              <a:t>Enderwick</a:t>
            </a:r>
            <a:r>
              <a:rPr lang="en-US" dirty="0"/>
              <a:t>, 2023).</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0DF6FE-44B4-41B6-8957-EAA3C0A85CD0}" type="slidenum">
              <a:rPr lang="en-US"/>
              <a:t>3</a:t>
            </a:fld>
            <a:endParaRPr lang="en-US"/>
          </a:p>
        </p:txBody>
      </p:sp>
    </p:spTree>
    <p:extLst>
      <p:ext uri="{BB962C8B-B14F-4D97-AF65-F5344CB8AC3E}">
        <p14:creationId xmlns:p14="http://schemas.microsoft.com/office/powerpoint/2010/main" val="1358450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0DF6FE-44B4-41B6-8957-EAA3C0A85CD0}" type="slidenum">
              <a:rPr lang="en-GB" smtClean="0"/>
              <a:t>4</a:t>
            </a:fld>
            <a:endParaRPr lang="en-GB"/>
          </a:p>
        </p:txBody>
      </p:sp>
    </p:spTree>
    <p:extLst>
      <p:ext uri="{BB962C8B-B14F-4D97-AF65-F5344CB8AC3E}">
        <p14:creationId xmlns:p14="http://schemas.microsoft.com/office/powerpoint/2010/main" val="92048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4. Marketing and Branding</a:t>
            </a:r>
            <a:r>
              <a:rPr lang="en-US" dirty="0"/>
              <a:t>: In order to improve consumer engagement, increase brand recognition, and clearly express its value proposition, Mark &amp; Spencer devotes resources to marketing campaigns and brand-building projects (</a:t>
            </a:r>
            <a:r>
              <a:rPr lang="en-US" dirty="0" err="1"/>
              <a:t>Asche</a:t>
            </a:r>
            <a:r>
              <a:rPr lang="en-US" dirty="0"/>
              <a:t> et al., 2021).</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0DF6FE-44B4-41B6-8957-EAA3C0A85CD0}" type="slidenum">
              <a:t>5</a:t>
            </a:fld>
            <a:endParaRPr lang="en-US"/>
          </a:p>
        </p:txBody>
      </p:sp>
    </p:spTree>
    <p:extLst>
      <p:ext uri="{BB962C8B-B14F-4D97-AF65-F5344CB8AC3E}">
        <p14:creationId xmlns:p14="http://schemas.microsoft.com/office/powerpoint/2010/main" val="825913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Competitive strategy refers to the approach a company takes to gain a competitive advantage in the market. In the post-pandemic era, developing a competitive advantage is crucial for success. Mark &amp; Spencer can pursue different competitive strategies, including cost leadership, differentiation, focus, and integration, to position itself effectively in the global business environment. Each strategy offers unique benefits and requires a tailored approach. By implementing the right combination of competitive strategies, Mark &amp; Spencer can differentiate itself from competitors, meet customer needs, and achieve sustainable growth in the post-pandemic landscape(</a:t>
            </a:r>
            <a:r>
              <a:rPr lang="en-US" dirty="0" err="1"/>
              <a:t>Asche</a:t>
            </a:r>
            <a:r>
              <a:rPr lang="en-US" dirty="0"/>
              <a:t> et al., 2021).</a:t>
            </a:r>
          </a:p>
        </p:txBody>
      </p:sp>
      <p:sp>
        <p:nvSpPr>
          <p:cNvPr id="4" name="Slide Number Placeholder 3"/>
          <p:cNvSpPr>
            <a:spLocks noGrp="1"/>
          </p:cNvSpPr>
          <p:nvPr>
            <p:ph type="sldNum" sz="quarter" idx="5"/>
          </p:nvPr>
        </p:nvSpPr>
        <p:spPr/>
        <p:txBody>
          <a:bodyPr/>
          <a:lstStyle/>
          <a:p>
            <a:fld id="{0B0DF6FE-44B4-41B6-8957-EAA3C0A85CD0}" type="slidenum">
              <a:rPr lang="en-US"/>
              <a:t>6</a:t>
            </a:fld>
            <a:endParaRPr lang="en-US"/>
          </a:p>
        </p:txBody>
      </p:sp>
    </p:spTree>
    <p:extLst>
      <p:ext uri="{BB962C8B-B14F-4D97-AF65-F5344CB8AC3E}">
        <p14:creationId xmlns:p14="http://schemas.microsoft.com/office/powerpoint/2010/main" val="2971551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Cost leadership strategy focuses on achieving the lowest cost of production and operation in the industry. Mark &amp; Spencer can implement cost leadership by optimizing its supply chain, streamlining processes, and leveraging economies of scale to offer products and services at competitive prices while maintaining quality standards (</a:t>
            </a:r>
            <a:r>
              <a:rPr lang="en-US" dirty="0" err="1"/>
              <a:t>Juniarti</a:t>
            </a:r>
            <a:r>
              <a:rPr lang="en-US" dirty="0"/>
              <a:t> et al., 2022).</a:t>
            </a:r>
          </a:p>
        </p:txBody>
      </p:sp>
      <p:sp>
        <p:nvSpPr>
          <p:cNvPr id="4" name="Slide Number Placeholder 3"/>
          <p:cNvSpPr>
            <a:spLocks noGrp="1"/>
          </p:cNvSpPr>
          <p:nvPr>
            <p:ph type="sldNum" sz="quarter" idx="5"/>
          </p:nvPr>
        </p:nvSpPr>
        <p:spPr/>
        <p:txBody>
          <a:bodyPr/>
          <a:lstStyle/>
          <a:p>
            <a:fld id="{0B0DF6FE-44B4-41B6-8957-EAA3C0A85CD0}" type="slidenum">
              <a:rPr lang="en-US"/>
              <a:t>7</a:t>
            </a:fld>
            <a:endParaRPr lang="en-US"/>
          </a:p>
        </p:txBody>
      </p:sp>
    </p:spTree>
    <p:extLst>
      <p:ext uri="{BB962C8B-B14F-4D97-AF65-F5344CB8AC3E}">
        <p14:creationId xmlns:p14="http://schemas.microsoft.com/office/powerpoint/2010/main" val="25435033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Focus strategy involves targeting specific customer segments and tailoring products or services to their unique needs. Mark &amp; Spencer can implement focus strategy by identifying niche markets, offering specialized products, and personalized marketing to strengthen customer relationships and differentiate itself in the post-pandemic era (Ofori, 2021).</a:t>
            </a:r>
          </a:p>
        </p:txBody>
      </p:sp>
      <p:sp>
        <p:nvSpPr>
          <p:cNvPr id="4" name="Slide Number Placeholder 3"/>
          <p:cNvSpPr>
            <a:spLocks noGrp="1"/>
          </p:cNvSpPr>
          <p:nvPr>
            <p:ph type="sldNum" sz="quarter" idx="5"/>
          </p:nvPr>
        </p:nvSpPr>
        <p:spPr/>
        <p:txBody>
          <a:bodyPr/>
          <a:lstStyle/>
          <a:p>
            <a:fld id="{0B0DF6FE-44B4-41B6-8957-EAA3C0A85CD0}" type="slidenum">
              <a:t>8</a:t>
            </a:fld>
            <a:endParaRPr lang="en-US"/>
          </a:p>
        </p:txBody>
      </p:sp>
    </p:spTree>
    <p:extLst>
      <p:ext uri="{BB962C8B-B14F-4D97-AF65-F5344CB8AC3E}">
        <p14:creationId xmlns:p14="http://schemas.microsoft.com/office/powerpoint/2010/main" val="30208530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Integration strategy involves consolidating and coordinating various aspects of a company's operations to achieve synergy and efficiency. Mark &amp; Spencer can implement integration strategies through vertical integration (backward and forward), horizontal integration, supply chain integration, and systems integration to optimize operations, enhance competitiveness, and drive growth in the post-pandemic era (Ofori, 2021).</a:t>
            </a:r>
          </a:p>
        </p:txBody>
      </p:sp>
      <p:sp>
        <p:nvSpPr>
          <p:cNvPr id="4" name="Slide Number Placeholder 3"/>
          <p:cNvSpPr>
            <a:spLocks noGrp="1"/>
          </p:cNvSpPr>
          <p:nvPr>
            <p:ph type="sldNum" sz="quarter" idx="5"/>
          </p:nvPr>
        </p:nvSpPr>
        <p:spPr/>
        <p:txBody>
          <a:bodyPr/>
          <a:lstStyle/>
          <a:p>
            <a:fld id="{0B0DF6FE-44B4-41B6-8957-EAA3C0A85CD0}" type="slidenum">
              <a:t>9</a:t>
            </a:fld>
            <a:endParaRPr lang="en-US"/>
          </a:p>
        </p:txBody>
      </p:sp>
    </p:spTree>
    <p:extLst>
      <p:ext uri="{BB962C8B-B14F-4D97-AF65-F5344CB8AC3E}">
        <p14:creationId xmlns:p14="http://schemas.microsoft.com/office/powerpoint/2010/main" val="409480911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3. Recycling and reducing waste:</a:t>
            </a:r>
            <a:r>
              <a:rPr lang="en-US" dirty="0"/>
              <a:t> In all of its operations, Mark &amp; Spencer reduces waste through recycling programs and waste minimization initiatives. By lessening waste and advancing reusing, the organization adds to a roundabout economy and limits its ecological impression.</a:t>
            </a:r>
          </a:p>
          <a:p>
            <a:r>
              <a:rPr lang="en-US" b="1" dirty="0"/>
              <a:t>4. Carbon Reduction and Energy Efficiency:</a:t>
            </a:r>
            <a:r>
              <a:rPr lang="en-US" dirty="0"/>
              <a:t> By optimizing store operations and investing in renewable energy sources, Mark &amp; Spencer places an emphasis on energy efficiency. The business shows its commitment to sustainability and reduces the risks associated with climate change (</a:t>
            </a:r>
            <a:r>
              <a:rPr lang="en-US" dirty="0" err="1"/>
              <a:t>Kanyingi</a:t>
            </a:r>
            <a:r>
              <a:rPr lang="en-US" dirty="0"/>
              <a:t>, 2021).</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0DF6FE-44B4-41B6-8957-EAA3C0A85CD0}" type="slidenum">
              <a:t>10</a:t>
            </a:fld>
            <a:endParaRPr lang="en-US"/>
          </a:p>
        </p:txBody>
      </p:sp>
    </p:spTree>
    <p:extLst>
      <p:ext uri="{BB962C8B-B14F-4D97-AF65-F5344CB8AC3E}">
        <p14:creationId xmlns:p14="http://schemas.microsoft.com/office/powerpoint/2010/main" val="1604211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Efforts to Give Back: The company supports charitable initiatives and causes that address social issues like poverty, education, and health as part of its charitable activities (</a:t>
            </a:r>
            <a:r>
              <a:rPr lang="en-US" dirty="0" err="1"/>
              <a:t>Kanyingi</a:t>
            </a:r>
            <a:r>
              <a:rPr lang="en-US" dirty="0"/>
              <a:t>, 2021).</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0DF6FE-44B4-41B6-8957-EAA3C0A85CD0}" type="slidenum">
              <a:t>11</a:t>
            </a:fld>
            <a:endParaRPr lang="en-US"/>
          </a:p>
        </p:txBody>
      </p:sp>
    </p:spTree>
    <p:extLst>
      <p:ext uri="{BB962C8B-B14F-4D97-AF65-F5344CB8AC3E}">
        <p14:creationId xmlns:p14="http://schemas.microsoft.com/office/powerpoint/2010/main" val="11179696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4. Encourage Differentiation and Innovation: To set yourself apart from your rivals, foster partnerships with start-ups or design experts, foster a culture of innovation within the organization, and constantly introduce novel products and experiences.</a:t>
            </a:r>
          </a:p>
          <a:p>
            <a:r>
              <a:rPr lang="en-US" dirty="0"/>
              <a:t>5. Boost Your Marketing's Efficiency: Execute information driven showcasing systems, customized client correspondence, and significant marking drives to reach and connect with interest groups really (Orr, 2020).</a:t>
            </a:r>
            <a:endParaRPr lang="en-US" dirty="0">
              <a:ea typeface="Calibri"/>
              <a:cs typeface="Calibri"/>
            </a:endParaRP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B0DF6FE-44B4-41B6-8957-EAA3C0A85CD0}" type="slidenum">
              <a:t>12</a:t>
            </a:fld>
            <a:endParaRPr lang="en-US"/>
          </a:p>
        </p:txBody>
      </p:sp>
    </p:spTree>
    <p:extLst>
      <p:ext uri="{BB962C8B-B14F-4D97-AF65-F5344CB8AC3E}">
        <p14:creationId xmlns:p14="http://schemas.microsoft.com/office/powerpoint/2010/main" val="17184208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0DF6FE-44B4-41B6-8957-EAA3C0A85CD0}" type="slidenum">
              <a:rPr lang="en-GB" smtClean="0"/>
              <a:t>13</a:t>
            </a:fld>
            <a:endParaRPr lang="en-GB"/>
          </a:p>
        </p:txBody>
      </p:sp>
    </p:spTree>
    <p:extLst>
      <p:ext uri="{BB962C8B-B14F-4D97-AF65-F5344CB8AC3E}">
        <p14:creationId xmlns:p14="http://schemas.microsoft.com/office/powerpoint/2010/main" val="33915231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7/12/2023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987851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7/12/2023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08222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7/12/2023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19228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7/12/2023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06002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7/12/2023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7936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7/12/2023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024684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7/12/2023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438564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7/12/2023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31940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7/12/2023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171697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7/12/2023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72681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7/12/2023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413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7/12/2023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101147997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sv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2.sv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5.sv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p:cNvSpPr>
            <a:spLocks noGrp="1"/>
          </p:cNvSpPr>
          <p:nvPr>
            <p:ph type="ctrTitle"/>
          </p:nvPr>
        </p:nvSpPr>
        <p:spPr>
          <a:xfrm>
            <a:off x="6096000" y="364321"/>
            <a:ext cx="5130798" cy="2750419"/>
          </a:xfrm>
        </p:spPr>
        <p:txBody>
          <a:bodyPr>
            <a:normAutofit fontScale="90000"/>
          </a:bodyPr>
          <a:lstStyle/>
          <a:p>
            <a:pPr algn="just"/>
            <a:r>
              <a:rPr lang="en-US" sz="4000" b="1" dirty="0">
                <a:latin typeface="Times New Roman"/>
                <a:cs typeface="Times New Roman"/>
              </a:rPr>
              <a:t>Market Analysis of Mark &amp; Spencer in the Post Pandemic Era</a:t>
            </a:r>
            <a:br>
              <a:rPr lang="en-US" sz="4000" b="1" dirty="0">
                <a:latin typeface="Times New Roman"/>
                <a:cs typeface="Times New Roman"/>
              </a:rPr>
            </a:br>
            <a:endParaRPr lang="en-US" sz="4000" b="1" dirty="0"/>
          </a:p>
        </p:txBody>
      </p:sp>
      <p:pic>
        <p:nvPicPr>
          <p:cNvPr id="3" name="Picture 2">
            <a:extLst>
              <a:ext uri="{FF2B5EF4-FFF2-40B4-BE49-F238E27FC236}">
                <a16:creationId xmlns:a16="http://schemas.microsoft.com/office/drawing/2014/main" id="{9F09AC4F-3001-AA2F-0777-7BA5B6C4CF36}"/>
              </a:ext>
            </a:extLst>
          </p:cNvPr>
          <p:cNvPicPr>
            <a:picLocks noChangeAspect="1"/>
          </p:cNvPicPr>
          <p:nvPr/>
        </p:nvPicPr>
        <p:blipFill>
          <a:blip r:embed="rId2"/>
          <a:stretch>
            <a:fillRect/>
          </a:stretch>
        </p:blipFill>
        <p:spPr>
          <a:xfrm>
            <a:off x="0" y="796613"/>
            <a:ext cx="5850384" cy="5264774"/>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3" name="Oval 12">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C102A0A7-36CC-4094-3A24-C945687F528B}"/>
              </a:ext>
            </a:extLst>
          </p:cNvPr>
          <p:cNvSpPr txBox="1"/>
          <p:nvPr/>
        </p:nvSpPr>
        <p:spPr>
          <a:xfrm>
            <a:off x="6229554" y="3575111"/>
            <a:ext cx="5656729"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Student ID: 2237232</a:t>
            </a:r>
          </a:p>
          <a:p>
            <a:r>
              <a:rPr lang="en-GB" dirty="0">
                <a:latin typeface="Arial" panose="020B0604020202020204" pitchFamily="34" charset="0"/>
                <a:cs typeface="Arial" panose="020B0604020202020204" pitchFamily="34" charset="0"/>
              </a:rPr>
              <a:t>Name: Patel Uttam Bhai </a:t>
            </a:r>
            <a:r>
              <a:rPr lang="en-GB" dirty="0" err="1">
                <a:latin typeface="Arial" panose="020B0604020202020204" pitchFamily="34" charset="0"/>
                <a:cs typeface="Arial" panose="020B0604020202020204" pitchFamily="34" charset="0"/>
              </a:rPr>
              <a:t>kanu</a:t>
            </a:r>
            <a:r>
              <a:rPr lang="en-GB" dirty="0">
                <a:latin typeface="Arial" panose="020B0604020202020204" pitchFamily="34" charset="0"/>
                <a:cs typeface="Arial" panose="020B0604020202020204" pitchFamily="34" charset="0"/>
              </a:rPr>
              <a:t> bhai</a:t>
            </a:r>
          </a:p>
          <a:p>
            <a:r>
              <a:rPr lang="en-GB" dirty="0">
                <a:latin typeface="Arial" panose="020B0604020202020204" pitchFamily="34" charset="0"/>
                <a:cs typeface="Arial" panose="020B0604020202020204" pitchFamily="34" charset="0"/>
              </a:rPr>
              <a:t>Lecturer: </a:t>
            </a:r>
            <a:r>
              <a:rPr lang="en-GB" dirty="0" err="1">
                <a:latin typeface="Arial" panose="020B0604020202020204" pitchFamily="34" charset="0"/>
                <a:cs typeface="Arial" panose="020B0604020202020204" pitchFamily="34" charset="0"/>
              </a:rPr>
              <a:t>Efua</a:t>
            </a:r>
            <a:r>
              <a:rPr lang="en-GB" dirty="0">
                <a:latin typeface="Arial" panose="020B0604020202020204" pitchFamily="34" charset="0"/>
                <a:cs typeface="Arial" panose="020B0604020202020204" pitchFamily="34" charset="0"/>
              </a:rPr>
              <a:t> Adams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096869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838200" y="365125"/>
            <a:ext cx="5393361" cy="1325563"/>
          </a:xfrm>
        </p:spPr>
        <p:txBody>
          <a:bodyPr>
            <a:normAutofit/>
          </a:bodyPr>
          <a:lstStyle/>
          <a:p>
            <a:r>
              <a:rPr lang="en-US" sz="3200" b="1" dirty="0">
                <a:latin typeface="Times New Roman"/>
                <a:cs typeface="Times New Roman"/>
              </a:rPr>
              <a:t>Introduction</a:t>
            </a:r>
            <a:endParaRPr lang="en-US" sz="3200" b="1">
              <a:latin typeface="Times New Roman"/>
              <a:cs typeface="Times New Roman"/>
            </a:endParaRPr>
          </a:p>
        </p:txBody>
      </p:sp>
      <p:sp>
        <p:nvSpPr>
          <p:cNvPr id="3" name="Content Placeholder"/>
          <p:cNvSpPr>
            <a:spLocks noGrp="1"/>
          </p:cNvSpPr>
          <p:nvPr>
            <p:ph idx="1"/>
          </p:nvPr>
        </p:nvSpPr>
        <p:spPr>
          <a:xfrm>
            <a:off x="698679" y="1718301"/>
            <a:ext cx="5393361" cy="5242126"/>
          </a:xfrm>
        </p:spPr>
        <p:txBody>
          <a:bodyPr vert="horz" lIns="91440" tIns="45720" rIns="91440" bIns="45720" rtlCol="0" anchor="t">
            <a:normAutofit/>
          </a:bodyPr>
          <a:lstStyle/>
          <a:p>
            <a:pPr lvl="0" algn="just"/>
            <a:r>
              <a:rPr lang="en-US" sz="2000" dirty="0">
                <a:latin typeface="Times New Roman"/>
                <a:cs typeface="Times New Roman"/>
              </a:rPr>
              <a:t>The thorough market study of Mark &amp; Spencer in the years after the epidemic (</a:t>
            </a:r>
            <a:r>
              <a:rPr lang="en-US" sz="2000" dirty="0" err="1">
                <a:latin typeface="Times New Roman"/>
                <a:cs typeface="Times New Roman"/>
              </a:rPr>
              <a:t>Enderwick</a:t>
            </a:r>
            <a:r>
              <a:rPr lang="en-US" sz="2000" dirty="0">
                <a:latin typeface="Times New Roman"/>
                <a:cs typeface="Times New Roman"/>
              </a:rPr>
              <a:t>, 2023).</a:t>
            </a:r>
            <a:endParaRPr lang="en-US" sz="2000" dirty="0"/>
          </a:p>
          <a:p>
            <a:pPr lvl="0" algn="just"/>
            <a:r>
              <a:rPr lang="en-US" sz="2000" dirty="0">
                <a:latin typeface="Times New Roman"/>
                <a:cs typeface="Times New Roman"/>
              </a:rPr>
              <a:t>This investigation intends to investigate the internal and external variables that influenced the company's post-pandemic global business climate.</a:t>
            </a:r>
          </a:p>
          <a:p>
            <a:pPr lvl="0" algn="just"/>
            <a:r>
              <a:rPr lang="en-US" sz="2000" dirty="0">
                <a:latin typeface="Times New Roman"/>
                <a:cs typeface="Times New Roman"/>
              </a:rPr>
              <a:t>Mark &amp; Spencer, a well-known brand that once adorned the worldwide retail scene, managed to survive in the post-pandemic era's dynamic and difficult commercial climate (</a:t>
            </a:r>
            <a:r>
              <a:rPr lang="en-US" sz="2000" dirty="0" err="1">
                <a:latin typeface="Times New Roman"/>
                <a:cs typeface="Times New Roman"/>
              </a:rPr>
              <a:t>Enderwick</a:t>
            </a:r>
            <a:r>
              <a:rPr lang="en-US" sz="2000" dirty="0">
                <a:latin typeface="Times New Roman"/>
                <a:cs typeface="Times New Roman"/>
              </a:rPr>
              <a:t>, 2023).</a:t>
            </a:r>
          </a:p>
        </p:txBody>
      </p:sp>
      <p:pic>
        <p:nvPicPr>
          <p:cNvPr id="6" name="Picture 5" descr="Abstract blurred background of department store">
            <a:extLst>
              <a:ext uri="{FF2B5EF4-FFF2-40B4-BE49-F238E27FC236}">
                <a16:creationId xmlns:a16="http://schemas.microsoft.com/office/drawing/2014/main" id="{1E4077AE-6D88-D848-EC61-ECD43C9355F9}"/>
              </a:ext>
            </a:extLst>
          </p:cNvPr>
          <p:cNvPicPr>
            <a:picLocks noChangeAspect="1"/>
          </p:cNvPicPr>
          <p:nvPr/>
        </p:nvPicPr>
        <p:blipFill rotWithShape="1">
          <a:blip r:embed="rId3"/>
          <a:srcRect l="11853" r="21396"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93463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838200" y="365125"/>
            <a:ext cx="5393361" cy="1325563"/>
          </a:xfrm>
        </p:spPr>
        <p:txBody>
          <a:bodyPr>
            <a:normAutofit/>
          </a:bodyPr>
          <a:lstStyle/>
          <a:p>
            <a:r>
              <a:rPr lang="en-US" sz="3600" b="1" dirty="0">
                <a:latin typeface="Times New Roman"/>
                <a:cs typeface="Times New Roman"/>
              </a:rPr>
              <a:t>Overview of Mark &amp; Spencer</a:t>
            </a:r>
          </a:p>
        </p:txBody>
      </p:sp>
      <p:sp>
        <p:nvSpPr>
          <p:cNvPr id="3" name="Content Placeholder"/>
          <p:cNvSpPr>
            <a:spLocks noGrp="1"/>
          </p:cNvSpPr>
          <p:nvPr>
            <p:ph idx="1"/>
          </p:nvPr>
        </p:nvSpPr>
        <p:spPr>
          <a:xfrm>
            <a:off x="838200" y="1825625"/>
            <a:ext cx="5393361" cy="4351338"/>
          </a:xfrm>
        </p:spPr>
        <p:txBody>
          <a:bodyPr vert="horz" lIns="91440" tIns="45720" rIns="91440" bIns="45720" rtlCol="0" anchor="t">
            <a:normAutofit/>
          </a:bodyPr>
          <a:lstStyle/>
          <a:p>
            <a:pPr lvl="0" algn="just"/>
            <a:r>
              <a:rPr lang="en-US" sz="2000" dirty="0">
                <a:latin typeface="Times New Roman"/>
                <a:cs typeface="Times New Roman"/>
              </a:rPr>
              <a:t>The famed British international store Mark &amp; Spencer, also known as M&amp;S, has a long history that dates (</a:t>
            </a:r>
            <a:r>
              <a:rPr lang="en-US" sz="2000" dirty="0" err="1">
                <a:latin typeface="Times New Roman"/>
                <a:cs typeface="Times New Roman"/>
              </a:rPr>
              <a:t>Enderwick</a:t>
            </a:r>
            <a:r>
              <a:rPr lang="en-US" sz="2000" dirty="0">
                <a:latin typeface="Times New Roman"/>
                <a:cs typeface="Times New Roman"/>
              </a:rPr>
              <a:t>, 2023).</a:t>
            </a:r>
          </a:p>
          <a:p>
            <a:pPr lvl="0" algn="just"/>
            <a:r>
              <a:rPr lang="en-US" sz="2000" dirty="0">
                <a:latin typeface="Times New Roman"/>
                <a:cs typeface="Times New Roman"/>
              </a:rPr>
              <a:t>The business was started by Michael Marks and Thomas Spencer as a market stand in Leeds, and it has since grown to become one of the most recognizable and well-liked brands in the UK.</a:t>
            </a:r>
          </a:p>
          <a:p>
            <a:pPr lvl="0" algn="just"/>
            <a:r>
              <a:rPr lang="en-US" sz="2000" dirty="0">
                <a:latin typeface="Times New Roman"/>
                <a:cs typeface="Times New Roman"/>
              </a:rPr>
              <a:t>Mark &amp; Spencer is a global retailer of apparel, food, and home goods with its corporate headquarters in London (</a:t>
            </a:r>
            <a:r>
              <a:rPr lang="en-US" sz="2000" dirty="0" err="1">
                <a:latin typeface="Times New Roman"/>
                <a:cs typeface="Times New Roman"/>
              </a:rPr>
              <a:t>Enderwick</a:t>
            </a:r>
            <a:r>
              <a:rPr lang="en-US" sz="2000" dirty="0">
                <a:latin typeface="Times New Roman"/>
                <a:cs typeface="Times New Roman"/>
              </a:rPr>
              <a:t>, 2023).</a:t>
            </a:r>
          </a:p>
        </p:txBody>
      </p:sp>
      <p:pic>
        <p:nvPicPr>
          <p:cNvPr id="6" name="Picture 5" descr="Abstract blurred background of department store">
            <a:extLst>
              <a:ext uri="{FF2B5EF4-FFF2-40B4-BE49-F238E27FC236}">
                <a16:creationId xmlns:a16="http://schemas.microsoft.com/office/drawing/2014/main" id="{B59863D6-492B-A007-8004-A000B7702D28}"/>
              </a:ext>
            </a:extLst>
          </p:cNvPr>
          <p:cNvPicPr>
            <a:picLocks noChangeAspect="1"/>
          </p:cNvPicPr>
          <p:nvPr/>
        </p:nvPicPr>
        <p:blipFill rotWithShape="1">
          <a:blip r:embed="rId3"/>
          <a:srcRect l="11853" r="21396"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9"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1"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768798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069CE17-B5E3-257B-DC4C-5222534441C2}"/>
              </a:ext>
            </a:extLst>
          </p:cNvPr>
          <p:cNvSpPr>
            <a:spLocks noGrp="1"/>
          </p:cNvSpPr>
          <p:nvPr>
            <p:ph type="body" idx="1"/>
          </p:nvPr>
        </p:nvSpPr>
        <p:spPr>
          <a:xfrm>
            <a:off x="0" y="233361"/>
            <a:ext cx="5157787" cy="447675"/>
          </a:xfrm>
        </p:spPr>
        <p:txBody>
          <a:bodyPr/>
          <a:lstStyle/>
          <a:p>
            <a:r>
              <a:rPr lang="en-GB" dirty="0"/>
              <a:t>Market Analysis:</a:t>
            </a:r>
          </a:p>
        </p:txBody>
      </p:sp>
      <p:sp>
        <p:nvSpPr>
          <p:cNvPr id="4" name="Content Placeholder 3">
            <a:extLst>
              <a:ext uri="{FF2B5EF4-FFF2-40B4-BE49-F238E27FC236}">
                <a16:creationId xmlns:a16="http://schemas.microsoft.com/office/drawing/2014/main" id="{670327FA-4CEC-8816-5864-67EB38C7856A}"/>
              </a:ext>
            </a:extLst>
          </p:cNvPr>
          <p:cNvSpPr>
            <a:spLocks noGrp="1"/>
          </p:cNvSpPr>
          <p:nvPr>
            <p:ph sz="half" idx="2"/>
          </p:nvPr>
        </p:nvSpPr>
        <p:spPr>
          <a:xfrm>
            <a:off x="0" y="823912"/>
            <a:ext cx="6320118" cy="5926511"/>
          </a:xfrm>
        </p:spPr>
        <p:txBody>
          <a:bodyPr>
            <a:noAutofit/>
          </a:bodyPr>
          <a:lstStyle/>
          <a:p>
            <a:pPr marL="0" lvl="0" indent="0" algn="just">
              <a:buNone/>
            </a:pPr>
            <a:r>
              <a:rPr lang="en-US" sz="1800" kern="1200" dirty="0">
                <a:latin typeface="Arial" panose="020B0604020202020204" pitchFamily="34" charset="0"/>
                <a:cs typeface="Arial" panose="020B0604020202020204" pitchFamily="34" charset="0"/>
              </a:rPr>
              <a:t>External Elements Impacting the Post-Epidemic Global Business Environment for Mark &amp; Spencer</a:t>
            </a:r>
            <a:endParaRPr lang="en-US" sz="1800" dirty="0">
              <a:latin typeface="Arial" panose="020B0604020202020204" pitchFamily="34" charset="0"/>
              <a:cs typeface="Arial" panose="020B0604020202020204" pitchFamily="34" charset="0"/>
            </a:endParaRPr>
          </a:p>
          <a:p>
            <a:pPr algn="just">
              <a:buNone/>
            </a:pPr>
            <a:r>
              <a:rPr lang="en-US" sz="1800" b="1" dirty="0">
                <a:latin typeface="Arial" panose="020B0604020202020204" pitchFamily="34" charset="0"/>
                <a:ea typeface="+mn-lt"/>
                <a:cs typeface="Arial" panose="020B0604020202020204" pitchFamily="34" charset="0"/>
              </a:rPr>
              <a:t>1. Product Innovation and Quality:</a:t>
            </a:r>
            <a:r>
              <a:rPr lang="en-US" sz="1800" dirty="0">
                <a:latin typeface="Arial" panose="020B0604020202020204" pitchFamily="34" charset="0"/>
                <a:ea typeface="+mn-lt"/>
                <a:cs typeface="Arial" panose="020B0604020202020204" pitchFamily="34" charset="0"/>
              </a:rPr>
              <a:t> A major internal aspect influencing Mark &amp; Spencer's worldwide business climate is its capacity to create and provide high-quality items. In order to draw and keep customers in a market that is becoming more competitive, the corporation is always creating new and improved items for its clothes, home, and food divisions (</a:t>
            </a:r>
            <a:r>
              <a:rPr lang="en-US" sz="1800" dirty="0" err="1">
                <a:latin typeface="Arial" panose="020B0604020202020204" pitchFamily="34" charset="0"/>
                <a:ea typeface="+mn-lt"/>
                <a:cs typeface="Arial" panose="020B0604020202020204" pitchFamily="34" charset="0"/>
              </a:rPr>
              <a:t>Eastmure</a:t>
            </a:r>
            <a:r>
              <a:rPr lang="en-US" sz="1800" dirty="0">
                <a:latin typeface="Arial" panose="020B0604020202020204" pitchFamily="34" charset="0"/>
                <a:ea typeface="+mn-lt"/>
                <a:cs typeface="Arial" panose="020B0604020202020204" pitchFamily="34" charset="0"/>
              </a:rPr>
              <a:t>, Cummins and Sparks, 2020).</a:t>
            </a:r>
            <a:endParaRPr lang="en-US" sz="1800" dirty="0">
              <a:latin typeface="Arial" panose="020B0604020202020204" pitchFamily="34" charset="0"/>
              <a:cs typeface="Arial" panose="020B0604020202020204" pitchFamily="34" charset="0"/>
            </a:endParaRPr>
          </a:p>
          <a:p>
            <a:pPr algn="just">
              <a:buNone/>
            </a:pPr>
            <a:r>
              <a:rPr lang="en-US" sz="1800" b="1" dirty="0">
                <a:latin typeface="Arial" panose="020B0604020202020204" pitchFamily="34" charset="0"/>
                <a:ea typeface="+mn-lt"/>
                <a:cs typeface="Arial" panose="020B0604020202020204" pitchFamily="34" charset="0"/>
              </a:rPr>
              <a:t>2. Supply Chain Management:</a:t>
            </a:r>
            <a:r>
              <a:rPr lang="en-US" sz="1800" dirty="0">
                <a:latin typeface="Arial" panose="020B0604020202020204" pitchFamily="34" charset="0"/>
                <a:ea typeface="+mn-lt"/>
                <a:cs typeface="Arial" panose="020B0604020202020204" pitchFamily="34" charset="0"/>
              </a:rPr>
              <a:t> For Mark &amp; Spencer's international operations, efficient supply chain management is essential. The company's performance is greatly influenced by its capacity to source, move, and distribute goods effectively. </a:t>
            </a:r>
          </a:p>
          <a:p>
            <a:pPr algn="just">
              <a:buNone/>
            </a:pPr>
            <a:r>
              <a:rPr lang="en-US" sz="1800" b="1" dirty="0">
                <a:latin typeface="Arial" panose="020B0604020202020204" pitchFamily="34" charset="0"/>
                <a:ea typeface="+mn-lt"/>
                <a:cs typeface="Arial" panose="020B0604020202020204" pitchFamily="34" charset="0"/>
              </a:rPr>
              <a:t>3. Mark &amp; Spencer's long-standing brand:</a:t>
            </a:r>
            <a:r>
              <a:rPr lang="en-US" sz="1800" dirty="0">
                <a:latin typeface="Arial" panose="020B0604020202020204" pitchFamily="34" charset="0"/>
                <a:ea typeface="+mn-lt"/>
                <a:cs typeface="Arial" panose="020B0604020202020204" pitchFamily="34" charset="0"/>
              </a:rPr>
              <a:t> Its recognition and devoted client base provide as a solid basis for its international business environment. Consumer confidence and loyalty have been cultivated as a result of the company's dedication to quality, sustainability, and ethical business practices, enabling it to survive market swings (</a:t>
            </a:r>
            <a:r>
              <a:rPr lang="en-US" sz="1800" dirty="0" err="1">
                <a:latin typeface="Arial" panose="020B0604020202020204" pitchFamily="34" charset="0"/>
                <a:ea typeface="+mn-lt"/>
                <a:cs typeface="Arial" panose="020B0604020202020204" pitchFamily="34" charset="0"/>
              </a:rPr>
              <a:t>Eastmure</a:t>
            </a:r>
            <a:r>
              <a:rPr lang="en-US" sz="1800" dirty="0">
                <a:latin typeface="Arial" panose="020B0604020202020204" pitchFamily="34" charset="0"/>
                <a:ea typeface="+mn-lt"/>
                <a:cs typeface="Arial" panose="020B0604020202020204" pitchFamily="34" charset="0"/>
              </a:rPr>
              <a:t>, Cummins and Sparks, 2020).</a:t>
            </a:r>
            <a:endParaRPr lang="en-US" sz="1800" dirty="0">
              <a:latin typeface="Arial" panose="020B0604020202020204" pitchFamily="34" charset="0"/>
              <a:cs typeface="Arial" panose="020B0604020202020204" pitchFamily="34" charset="0"/>
            </a:endParaRPr>
          </a:p>
          <a:p>
            <a:pPr marL="0" indent="0" algn="ctr">
              <a:buNone/>
            </a:pPr>
            <a:endParaRPr lang="en-US" sz="1800"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001FCCE2-48B5-60DD-E9A6-FCF131552E9B}"/>
              </a:ext>
            </a:extLst>
          </p:cNvPr>
          <p:cNvSpPr>
            <a:spLocks noGrp="1"/>
          </p:cNvSpPr>
          <p:nvPr>
            <p:ph type="body" sz="quarter" idx="3"/>
          </p:nvPr>
        </p:nvSpPr>
        <p:spPr>
          <a:xfrm>
            <a:off x="6825036" y="0"/>
            <a:ext cx="5183188" cy="823912"/>
          </a:xfrm>
        </p:spPr>
        <p:txBody>
          <a:bodyPr/>
          <a:lstStyle/>
          <a:p>
            <a:r>
              <a:rPr lang="en-US" sz="2400" kern="1200" dirty="0">
                <a:latin typeface="Arial" panose="020B0604020202020204" pitchFamily="34" charset="0"/>
                <a:cs typeface="Arial" panose="020B0604020202020204" pitchFamily="34" charset="0"/>
              </a:rPr>
              <a:t>Market Failure Factors:</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30DED448-DF03-5F7C-56F2-415B2FFD6101}"/>
              </a:ext>
            </a:extLst>
          </p:cNvPr>
          <p:cNvSpPr>
            <a:spLocks noGrp="1"/>
          </p:cNvSpPr>
          <p:nvPr>
            <p:ph sz="quarter" idx="4"/>
          </p:nvPr>
        </p:nvSpPr>
        <p:spPr>
          <a:xfrm>
            <a:off x="6172200" y="927847"/>
            <a:ext cx="5836024" cy="5822576"/>
          </a:xfrm>
        </p:spPr>
        <p:txBody>
          <a:bodyPr>
            <a:normAutofit fontScale="92500" lnSpcReduction="10000"/>
          </a:bodyPr>
          <a:lstStyle/>
          <a:p>
            <a:pPr indent="-228600" algn="just">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Failing to Adjust to Changing Consumer Preferences</a:t>
            </a:r>
            <a:r>
              <a:rPr lang="en-US" sz="2000" dirty="0">
                <a:latin typeface="Arial" panose="020B0604020202020204" pitchFamily="34" charset="0"/>
                <a:cs typeface="Arial" panose="020B0604020202020204" pitchFamily="34" charset="0"/>
              </a:rPr>
              <a:t>: Mark &amp; Spencer has to keep up with changing trends and consumer preferences. Losing market share and relevance can result from failing to foresee and adapt to changes in customer </a:t>
            </a:r>
            <a:r>
              <a:rPr lang="en-US" sz="2000" dirty="0" err="1">
                <a:latin typeface="Arial" panose="020B0604020202020204" pitchFamily="34" charset="0"/>
                <a:cs typeface="Arial" panose="020B0604020202020204" pitchFamily="34" charset="0"/>
              </a:rPr>
              <a:t>behaviour</a:t>
            </a:r>
            <a:r>
              <a:rPr lang="en-US" sz="2000" dirty="0">
                <a:latin typeface="Arial" panose="020B0604020202020204" pitchFamily="34" charset="0"/>
                <a:cs typeface="Arial" panose="020B0604020202020204" pitchFamily="34" charset="0"/>
              </a:rPr>
              <a:t>, such as a rise in internet shopping or demand for sustainable products (</a:t>
            </a:r>
            <a:r>
              <a:rPr lang="en-US" sz="2000" dirty="0" err="1">
                <a:latin typeface="Arial" panose="020B0604020202020204" pitchFamily="34" charset="0"/>
                <a:cs typeface="Arial" panose="020B0604020202020204" pitchFamily="34" charset="0"/>
              </a:rPr>
              <a:t>Eastmure</a:t>
            </a:r>
            <a:r>
              <a:rPr lang="en-US" sz="2000" dirty="0">
                <a:latin typeface="Arial" panose="020B0604020202020204" pitchFamily="34" charset="0"/>
                <a:cs typeface="Arial" panose="020B0604020202020204" pitchFamily="34" charset="0"/>
              </a:rPr>
              <a:t>, Cummins and Sparks, 2020).</a:t>
            </a:r>
          </a:p>
          <a:p>
            <a:pPr indent="-228600" algn="just">
              <a:lnSpc>
                <a:spcPct val="90000"/>
              </a:lnSpc>
              <a:spcAft>
                <a:spcPts val="600"/>
              </a:spcAft>
              <a:buFont typeface="Arial"/>
              <a:buChar char="•"/>
            </a:pPr>
            <a:r>
              <a:rPr lang="en-US" sz="2000" b="1" dirty="0">
                <a:latin typeface="Arial" panose="020B0604020202020204" pitchFamily="34" charset="0"/>
                <a:cs typeface="Arial" panose="020B0604020202020204" pitchFamily="34" charset="0"/>
              </a:rPr>
              <a:t>Inadequate Digital Transformation:</a:t>
            </a:r>
            <a:r>
              <a:rPr lang="en-US" sz="2000" dirty="0">
                <a:latin typeface="Arial" panose="020B0604020202020204" pitchFamily="34" charset="0"/>
                <a:cs typeface="Arial" panose="020B0604020202020204" pitchFamily="34" charset="0"/>
              </a:rPr>
              <a:t> Digital transformation is essential as technology continues to disrupt the retail business. Mark &amp; Spencer must make investments in reliable online infrastructure, frictionless e-commerce operations, and successful multichannel approaches.</a:t>
            </a:r>
          </a:p>
          <a:p>
            <a:pPr indent="-228600" algn="just">
              <a:lnSpc>
                <a:spcPct val="90000"/>
              </a:lnSpc>
              <a:spcAft>
                <a:spcPts val="600"/>
              </a:spcAft>
              <a:buFont typeface="Arial" panose="020B0604020202020204" pitchFamily="34" charset="0"/>
              <a:buChar char="•"/>
            </a:pPr>
            <a:r>
              <a:rPr lang="en-US" sz="2000" b="1" dirty="0">
                <a:latin typeface="Arial" panose="020B0604020202020204" pitchFamily="34" charset="0"/>
                <a:cs typeface="Arial" panose="020B0604020202020204" pitchFamily="34" charset="0"/>
              </a:rPr>
              <a:t>Ineffective supply chain management:</a:t>
            </a:r>
            <a:r>
              <a:rPr lang="en-US" sz="2000" dirty="0">
                <a:latin typeface="Arial" panose="020B0604020202020204" pitchFamily="34" charset="0"/>
                <a:cs typeface="Arial" panose="020B0604020202020204" pitchFamily="34" charset="0"/>
              </a:rPr>
              <a:t> The post-pandemic period has brought attention to the significance of robust and effective supply networks. Decreased consumer satisfaction, higher expenses, and a loss of market share can result from supply chain disruptions (</a:t>
            </a:r>
            <a:r>
              <a:rPr lang="en-US" sz="2000" dirty="0" err="1">
                <a:latin typeface="Arial" panose="020B0604020202020204" pitchFamily="34" charset="0"/>
                <a:cs typeface="Arial" panose="020B0604020202020204" pitchFamily="34" charset="0"/>
              </a:rPr>
              <a:t>Eastmure</a:t>
            </a:r>
            <a:r>
              <a:rPr lang="en-US" sz="2000" dirty="0">
                <a:latin typeface="Arial" panose="020B0604020202020204" pitchFamily="34" charset="0"/>
                <a:cs typeface="Arial" panose="020B0604020202020204" pitchFamily="34" charset="0"/>
              </a:rPr>
              <a:t>, Cummins and Sparks, 2020).</a:t>
            </a:r>
          </a:p>
          <a:p>
            <a:pPr algn="just">
              <a:lnSpc>
                <a:spcPct val="90000"/>
              </a:lnSpc>
              <a:spcAft>
                <a:spcPts val="600"/>
              </a:spcAft>
            </a:pPr>
            <a:endParaRPr lang="en-US"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348353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933430" y="282888"/>
            <a:ext cx="3861308" cy="598447"/>
          </a:xfrm>
        </p:spPr>
        <p:txBody>
          <a:bodyPr anchor="b">
            <a:normAutofit/>
          </a:bodyPr>
          <a:lstStyle/>
          <a:p>
            <a:r>
              <a:rPr lang="en-US" sz="3200" b="1" dirty="0">
                <a:latin typeface="Times New Roman"/>
                <a:cs typeface="Times New Roman"/>
              </a:rPr>
              <a:t>Resource Allocation</a:t>
            </a:r>
          </a:p>
        </p:txBody>
      </p:sp>
      <p:sp>
        <p:nvSpPr>
          <p:cNvPr id="21" name="Freeform: Shape 2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Users">
            <a:extLst>
              <a:ext uri="{FF2B5EF4-FFF2-40B4-BE49-F238E27FC236}">
                <a16:creationId xmlns:a16="http://schemas.microsoft.com/office/drawing/2014/main" id="{F4B182F1-149C-7D1C-4C05-19D858EE2E7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5" name="Freeform: Shape 2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71AE4DEF-2E93-E202-56CF-D937D1FA4AB1}"/>
              </a:ext>
            </a:extLst>
          </p:cNvPr>
          <p:cNvSpPr txBox="1"/>
          <p:nvPr/>
        </p:nvSpPr>
        <p:spPr>
          <a:xfrm>
            <a:off x="638908" y="961292"/>
            <a:ext cx="5873260"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dirty="0">
                <a:latin typeface="Times New Roman"/>
                <a:ea typeface="+mn-lt"/>
                <a:cs typeface="+mn-lt"/>
              </a:rPr>
              <a:t>1. Digital transformation:</a:t>
            </a:r>
            <a:r>
              <a:rPr lang="en-US" dirty="0">
                <a:latin typeface="Times New Roman"/>
                <a:ea typeface="+mn-lt"/>
                <a:cs typeface="+mn-lt"/>
              </a:rPr>
              <a:t> To improve its e-commerce capabilities and satisfy the rising demand for online shopping, the firm invests in digital infrastructure, technological improvements, and online platforms (</a:t>
            </a:r>
            <a:r>
              <a:rPr lang="en-US" dirty="0" err="1">
                <a:latin typeface="Times New Roman"/>
                <a:ea typeface="+mn-lt"/>
                <a:cs typeface="+mn-lt"/>
              </a:rPr>
              <a:t>Asche</a:t>
            </a:r>
            <a:r>
              <a:rPr lang="en-US" dirty="0">
                <a:latin typeface="Times New Roman"/>
                <a:ea typeface="+mn-lt"/>
                <a:cs typeface="+mn-lt"/>
              </a:rPr>
              <a:t> et al., 2021).</a:t>
            </a:r>
            <a:endParaRPr lang="en-US" dirty="0">
              <a:latin typeface="Times New Roman"/>
              <a:cs typeface="Times New Roman"/>
            </a:endParaRPr>
          </a:p>
          <a:p>
            <a:pPr algn="just"/>
            <a:r>
              <a:rPr lang="en-US" b="1" dirty="0">
                <a:latin typeface="Times New Roman"/>
                <a:ea typeface="+mn-lt"/>
                <a:cs typeface="+mn-lt"/>
              </a:rPr>
              <a:t>2. Supply Chain Resilience:</a:t>
            </a:r>
            <a:r>
              <a:rPr lang="en-US" dirty="0">
                <a:latin typeface="Times New Roman"/>
                <a:ea typeface="+mn-lt"/>
                <a:cs typeface="+mn-lt"/>
              </a:rPr>
              <a:t> By enhancing logistics, inventory control, and supplier relationships, Mark &amp; Spencer aims to make its supply chain stronger. This guarantees prompt and effective product delivery while </a:t>
            </a:r>
            <a:r>
              <a:rPr lang="en-US" dirty="0" err="1">
                <a:latin typeface="Times New Roman"/>
                <a:ea typeface="+mn-lt"/>
                <a:cs typeface="+mn-lt"/>
              </a:rPr>
              <a:t>minimising</a:t>
            </a:r>
            <a:r>
              <a:rPr lang="en-US" dirty="0">
                <a:latin typeface="Times New Roman"/>
                <a:ea typeface="+mn-lt"/>
                <a:cs typeface="+mn-lt"/>
              </a:rPr>
              <a:t> disturbances.</a:t>
            </a:r>
            <a:endParaRPr lang="en-US" dirty="0">
              <a:latin typeface="Times New Roman"/>
              <a:cs typeface="Times New Roman"/>
            </a:endParaRPr>
          </a:p>
          <a:p>
            <a:pPr algn="just"/>
            <a:r>
              <a:rPr lang="en-US" b="1" dirty="0">
                <a:latin typeface="Times New Roman"/>
                <a:ea typeface="+mn-lt"/>
                <a:cs typeface="+mn-lt"/>
              </a:rPr>
              <a:t>3. Product Development and Innovation:</a:t>
            </a:r>
            <a:r>
              <a:rPr lang="en-US" dirty="0">
                <a:latin typeface="Times New Roman"/>
                <a:ea typeface="+mn-lt"/>
                <a:cs typeface="+mn-lt"/>
              </a:rPr>
              <a:t> Funds are set aside for research and development in order to promote product innovation, generate fresh products, and adapt to shifting consumer demands in areas like convenience, quality, and sustainability (</a:t>
            </a:r>
            <a:r>
              <a:rPr lang="en-US" dirty="0" err="1">
                <a:latin typeface="Times New Roman"/>
                <a:ea typeface="+mn-lt"/>
                <a:cs typeface="+mn-lt"/>
              </a:rPr>
              <a:t>Asche</a:t>
            </a:r>
            <a:r>
              <a:rPr lang="en-US" dirty="0">
                <a:latin typeface="Times New Roman"/>
                <a:ea typeface="+mn-lt"/>
                <a:cs typeface="+mn-lt"/>
              </a:rPr>
              <a:t> et al., 2021).</a:t>
            </a:r>
            <a:endParaRPr lang="en-US" dirty="0">
              <a:latin typeface="Times New Roman"/>
              <a:cs typeface="Times New Roman"/>
            </a:endParaRPr>
          </a:p>
          <a:p>
            <a:pPr algn="just"/>
            <a:endParaRPr lang="en-US" dirty="0">
              <a:latin typeface="Times New Roman"/>
              <a:cs typeface="Times New Roman"/>
            </a:endParaRPr>
          </a:p>
        </p:txBody>
      </p:sp>
    </p:spTree>
    <p:extLst>
      <p:ext uri="{BB962C8B-B14F-4D97-AF65-F5344CB8AC3E}">
        <p14:creationId xmlns:p14="http://schemas.microsoft.com/office/powerpoint/2010/main" val="7239625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1" name="Arc 2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p:cNvSpPr>
            <a:spLocks noGrp="1"/>
          </p:cNvSpPr>
          <p:nvPr>
            <p:ph type="ctrTitle"/>
          </p:nvPr>
        </p:nvSpPr>
        <p:spPr>
          <a:xfrm>
            <a:off x="838200" y="365125"/>
            <a:ext cx="10515600" cy="1325563"/>
          </a:xfrm>
        </p:spPr>
        <p:txBody>
          <a:bodyPr>
            <a:normAutofit/>
          </a:bodyPr>
          <a:lstStyle/>
          <a:p>
            <a:pPr algn="ctr"/>
            <a:r>
              <a:rPr lang="en-US" sz="3200" b="1" dirty="0">
                <a:latin typeface="Times New Roman"/>
                <a:cs typeface="Times New Roman"/>
              </a:rPr>
              <a:t>Competitive Strategy Overview</a:t>
            </a:r>
          </a:p>
        </p:txBody>
      </p:sp>
      <p:graphicFrame>
        <p:nvGraphicFramePr>
          <p:cNvPr id="6" name="Content Placeholder">
            <a:extLst>
              <a:ext uri="{FF2B5EF4-FFF2-40B4-BE49-F238E27FC236}">
                <a16:creationId xmlns:a16="http://schemas.microsoft.com/office/drawing/2014/main" id="{F8AF6961-F7B9-37AD-73B6-42A060532DA6}"/>
              </a:ext>
            </a:extLst>
          </p:cNvPr>
          <p:cNvGraphicFramePr>
            <a:graphicFrameLocks noGrp="1"/>
          </p:cNvGraphicFramePr>
          <p:nvPr>
            <p:ph idx="1"/>
            <p:extLst>
              <p:ext uri="{D42A27DB-BD31-4B8C-83A1-F6EECF244321}">
                <p14:modId xmlns:p14="http://schemas.microsoft.com/office/powerpoint/2010/main" val="875836381"/>
              </p:ext>
            </p:extLst>
          </p:nvPr>
        </p:nvGraphicFramePr>
        <p:xfrm>
          <a:off x="838200" y="1825625"/>
          <a:ext cx="10515600" cy="38592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803660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347277" y="142211"/>
            <a:ext cx="5994909" cy="1219769"/>
          </a:xfrm>
        </p:spPr>
        <p:txBody>
          <a:bodyPr anchor="b">
            <a:normAutofit/>
          </a:bodyPr>
          <a:lstStyle/>
          <a:p>
            <a:r>
              <a:rPr lang="en-US" sz="3200" b="1" dirty="0">
                <a:latin typeface="Times New Roman"/>
                <a:cs typeface="Times New Roman"/>
              </a:rPr>
              <a:t>Competitive Strategy - Cost Leadership</a:t>
            </a:r>
          </a:p>
        </p:txBody>
      </p:sp>
      <p:sp>
        <p:nvSpPr>
          <p:cNvPr id="21" name="Freeform: Shape 2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5" name="Freeform: Shape 2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3D50FC2-B39F-FA61-89C8-B8CF0B6B9EE6}"/>
              </a:ext>
            </a:extLst>
          </p:cNvPr>
          <p:cNvSpPr txBox="1"/>
          <p:nvPr/>
        </p:nvSpPr>
        <p:spPr>
          <a:xfrm>
            <a:off x="949569" y="1644162"/>
            <a:ext cx="5005753"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b="1" dirty="0">
                <a:latin typeface="Times New Roman"/>
                <a:ea typeface="+mn-lt"/>
                <a:cs typeface="+mn-lt"/>
              </a:rPr>
              <a:t>1. Streamlining Operations:</a:t>
            </a:r>
            <a:r>
              <a:rPr lang="en-US" dirty="0">
                <a:latin typeface="Times New Roman"/>
                <a:ea typeface="+mn-lt"/>
                <a:cs typeface="+mn-lt"/>
              </a:rPr>
              <a:t> Mark &amp; Spencer may save manufacturing costs and create economies of scale by streamlining operations, improving efficiency across the supply chain, and optimizing procedures (</a:t>
            </a:r>
            <a:r>
              <a:rPr lang="en-US" dirty="0" err="1">
                <a:latin typeface="Times New Roman"/>
                <a:ea typeface="+mn-lt"/>
                <a:cs typeface="+mn-lt"/>
              </a:rPr>
              <a:t>Juniarti</a:t>
            </a:r>
            <a:r>
              <a:rPr lang="en-US" dirty="0">
                <a:latin typeface="Times New Roman"/>
                <a:ea typeface="+mn-lt"/>
                <a:cs typeface="+mn-lt"/>
              </a:rPr>
              <a:t> et al., 2022).</a:t>
            </a:r>
            <a:endParaRPr lang="en-US" dirty="0">
              <a:latin typeface="Times New Roman"/>
              <a:cs typeface="Times New Roman"/>
            </a:endParaRPr>
          </a:p>
          <a:p>
            <a:pPr algn="just"/>
            <a:r>
              <a:rPr lang="en-US" b="1" dirty="0">
                <a:latin typeface="Times New Roman"/>
                <a:ea typeface="+mn-lt"/>
                <a:cs typeface="+mn-lt"/>
              </a:rPr>
              <a:t>2. Procurement and Negotiation</a:t>
            </a:r>
            <a:r>
              <a:rPr lang="en-US" dirty="0">
                <a:latin typeface="Times New Roman"/>
                <a:ea typeface="+mn-lt"/>
                <a:cs typeface="+mn-lt"/>
              </a:rPr>
              <a:t>: To achieve reduced pricing for raw materials, components, and finished items, the corporation might negotiate advantageous terms with suppliers.</a:t>
            </a:r>
            <a:endParaRPr lang="en-US" dirty="0">
              <a:latin typeface="Times New Roman"/>
              <a:cs typeface="Times New Roman"/>
            </a:endParaRPr>
          </a:p>
          <a:p>
            <a:pPr algn="just"/>
            <a:r>
              <a:rPr lang="en-US" b="1" dirty="0">
                <a:latin typeface="Times New Roman"/>
                <a:ea typeface="+mn-lt"/>
                <a:cs typeface="+mn-lt"/>
              </a:rPr>
              <a:t>3. Effective Cost Control:</a:t>
            </a:r>
            <a:r>
              <a:rPr lang="en-US" dirty="0">
                <a:latin typeface="Times New Roman"/>
                <a:ea typeface="+mn-lt"/>
                <a:cs typeface="+mn-lt"/>
              </a:rPr>
              <a:t> To ensure competitive pricing and ongoing profitability, Mark &amp; Spencer may carefully monitor and control its expenditures, including overhead, distribution, and marketing expenses (</a:t>
            </a:r>
            <a:r>
              <a:rPr lang="en-US" dirty="0" err="1">
                <a:latin typeface="Times New Roman"/>
                <a:ea typeface="+mn-lt"/>
                <a:cs typeface="+mn-lt"/>
              </a:rPr>
              <a:t>Juniarti</a:t>
            </a:r>
            <a:r>
              <a:rPr lang="en-US" dirty="0">
                <a:latin typeface="Times New Roman"/>
                <a:ea typeface="+mn-lt"/>
                <a:cs typeface="+mn-lt"/>
              </a:rPr>
              <a:t> et al., 2022).</a:t>
            </a:r>
            <a:endParaRPr lang="en-US" dirty="0">
              <a:latin typeface="Times New Roman"/>
              <a:cs typeface="Times New Roman"/>
            </a:endParaRPr>
          </a:p>
          <a:p>
            <a:pPr algn="just"/>
            <a:endParaRPr lang="en-US" dirty="0">
              <a:latin typeface="Times New Roman"/>
              <a:cs typeface="Times New Roman"/>
            </a:endParaRPr>
          </a:p>
        </p:txBody>
      </p:sp>
      <p:sp>
        <p:nvSpPr>
          <p:cNvPr id="4" name="TextBox 3">
            <a:extLst>
              <a:ext uri="{FF2B5EF4-FFF2-40B4-BE49-F238E27FC236}">
                <a16:creationId xmlns:a16="http://schemas.microsoft.com/office/drawing/2014/main" id="{085C9567-0A6C-84EB-BA57-5689CB786B5F}"/>
              </a:ext>
            </a:extLst>
          </p:cNvPr>
          <p:cNvSpPr txBox="1"/>
          <p:nvPr/>
        </p:nvSpPr>
        <p:spPr>
          <a:xfrm>
            <a:off x="6508376" y="322729"/>
            <a:ext cx="5683624" cy="954107"/>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Competitive Strategy – Differentiation</a:t>
            </a:r>
            <a:endParaRPr lang="en-GB" sz="28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F177F59-5938-922C-4895-3F2B7EA90A74}"/>
              </a:ext>
            </a:extLst>
          </p:cNvPr>
          <p:cNvSpPr txBox="1"/>
          <p:nvPr/>
        </p:nvSpPr>
        <p:spPr>
          <a:xfrm>
            <a:off x="6342186" y="1644162"/>
            <a:ext cx="5690073" cy="3970318"/>
          </a:xfrm>
          <a:prstGeom prst="rect">
            <a:avLst/>
          </a:prstGeom>
          <a:noFill/>
        </p:spPr>
        <p:txBody>
          <a:bodyPr wrap="square" rtlCol="0">
            <a:spAutoFit/>
          </a:bodyPr>
          <a:lstStyle/>
          <a:p>
            <a:pPr algn="just"/>
            <a:r>
              <a:rPr lang="en-US" b="1" dirty="0">
                <a:latin typeface="Times New Roman"/>
                <a:ea typeface="+mn-lt"/>
                <a:cs typeface="+mn-lt"/>
              </a:rPr>
              <a:t>1. Quality and Design:</a:t>
            </a:r>
            <a:r>
              <a:rPr lang="en-US" dirty="0">
                <a:latin typeface="Times New Roman"/>
                <a:ea typeface="+mn-lt"/>
                <a:cs typeface="+mn-lt"/>
              </a:rPr>
              <a:t> Mark &amp; Spencer can establish itself as a premium brand in the marketplace by focusing on excellent quality, creative designs, and attention to detail across its product line (</a:t>
            </a:r>
            <a:r>
              <a:rPr lang="en-US" dirty="0" err="1">
                <a:latin typeface="Times New Roman"/>
                <a:ea typeface="+mn-lt"/>
                <a:cs typeface="+mn-lt"/>
              </a:rPr>
              <a:t>Juniarti</a:t>
            </a:r>
            <a:r>
              <a:rPr lang="en-US" dirty="0">
                <a:latin typeface="Times New Roman"/>
                <a:ea typeface="+mn-lt"/>
                <a:cs typeface="+mn-lt"/>
              </a:rPr>
              <a:t> et al., 2022).</a:t>
            </a:r>
            <a:endParaRPr lang="en-US" dirty="0">
              <a:latin typeface="Times New Roman"/>
              <a:cs typeface="Times New Roman"/>
            </a:endParaRPr>
          </a:p>
          <a:p>
            <a:pPr algn="just"/>
            <a:r>
              <a:rPr lang="en-US" b="1" dirty="0">
                <a:latin typeface="Times New Roman"/>
                <a:ea typeface="+mn-lt"/>
                <a:cs typeface="+mn-lt"/>
              </a:rPr>
              <a:t>2. Sustainability and Ethical Practices:</a:t>
            </a:r>
            <a:r>
              <a:rPr lang="en-US" dirty="0">
                <a:latin typeface="Times New Roman"/>
                <a:ea typeface="+mn-lt"/>
                <a:cs typeface="+mn-lt"/>
              </a:rPr>
              <a:t> Mark &amp; Spencer may appeal to environmentally sensitive customers and set itself apart as a responsible and socially conscious brand by </a:t>
            </a:r>
            <a:r>
              <a:rPr lang="en-US" dirty="0" err="1">
                <a:latin typeface="Times New Roman"/>
                <a:ea typeface="+mn-lt"/>
                <a:cs typeface="+mn-lt"/>
              </a:rPr>
              <a:t>emphasising</a:t>
            </a:r>
            <a:r>
              <a:rPr lang="en-US" dirty="0">
                <a:latin typeface="Times New Roman"/>
                <a:ea typeface="+mn-lt"/>
                <a:cs typeface="+mn-lt"/>
              </a:rPr>
              <a:t> sustainable sourcing, eco-friendly products, and ethical manufacturing practices.</a:t>
            </a:r>
            <a:endParaRPr lang="en-US" dirty="0">
              <a:latin typeface="Times New Roman"/>
              <a:cs typeface="Times New Roman"/>
            </a:endParaRPr>
          </a:p>
          <a:p>
            <a:pPr algn="just"/>
            <a:r>
              <a:rPr lang="en-US" b="1" dirty="0">
                <a:latin typeface="Times New Roman"/>
                <a:ea typeface="+mn-lt"/>
                <a:cs typeface="+mn-lt"/>
              </a:rPr>
              <a:t>3. Customer Experience:</a:t>
            </a:r>
            <a:r>
              <a:rPr lang="en-US" dirty="0">
                <a:latin typeface="Times New Roman"/>
                <a:ea typeface="+mn-lt"/>
                <a:cs typeface="+mn-lt"/>
              </a:rPr>
              <a:t> Customers may have a unique and memorable experience by receiving excellent customer service, personalized shopping opportunities, and practical delivery alternatives (</a:t>
            </a:r>
            <a:r>
              <a:rPr lang="en-US" dirty="0" err="1">
                <a:latin typeface="Times New Roman"/>
                <a:ea typeface="+mn-lt"/>
                <a:cs typeface="+mn-lt"/>
              </a:rPr>
              <a:t>Juniarti</a:t>
            </a:r>
            <a:r>
              <a:rPr lang="en-US" dirty="0">
                <a:latin typeface="Times New Roman"/>
                <a:ea typeface="+mn-lt"/>
                <a:cs typeface="+mn-lt"/>
              </a:rPr>
              <a:t> et al., 2022).</a:t>
            </a:r>
            <a:endParaRPr lang="en-US" dirty="0">
              <a:latin typeface="Times New Roman"/>
              <a:cs typeface="Times New Roman"/>
            </a:endParaRPr>
          </a:p>
          <a:p>
            <a:endParaRPr lang="en-GB" dirty="0"/>
          </a:p>
        </p:txBody>
      </p:sp>
    </p:spTree>
    <p:extLst>
      <p:ext uri="{BB962C8B-B14F-4D97-AF65-F5344CB8AC3E}">
        <p14:creationId xmlns:p14="http://schemas.microsoft.com/office/powerpoint/2010/main" val="37651123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945153" y="669749"/>
            <a:ext cx="4494355" cy="410877"/>
          </a:xfrm>
        </p:spPr>
        <p:txBody>
          <a:bodyPr anchor="b">
            <a:normAutofit fontScale="90000"/>
          </a:bodyPr>
          <a:lstStyle/>
          <a:p>
            <a:r>
              <a:rPr lang="en-US" sz="3200" b="1" dirty="0">
                <a:latin typeface="Times New Roman"/>
                <a:cs typeface="Times New Roman"/>
              </a:rPr>
              <a:t>Competitive Strategy – Focus</a:t>
            </a:r>
          </a:p>
        </p:txBody>
      </p:sp>
      <p:sp>
        <p:nvSpPr>
          <p:cNvPr id="21" name="Freeform: Shape 2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Bullseye">
            <a:extLst>
              <a:ext uri="{FF2B5EF4-FFF2-40B4-BE49-F238E27FC236}">
                <a16:creationId xmlns:a16="http://schemas.microsoft.com/office/drawing/2014/main" id="{07EF4643-BC4E-7AA3-B343-44CF20AF0BF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5" name="Freeform: Shape 2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7FD5CF24-DDD6-9D40-859A-09F4C767212C}"/>
              </a:ext>
            </a:extLst>
          </p:cNvPr>
          <p:cNvSpPr txBox="1"/>
          <p:nvPr/>
        </p:nvSpPr>
        <p:spPr>
          <a:xfrm>
            <a:off x="457200" y="1594339"/>
            <a:ext cx="636562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b="1" dirty="0">
                <a:latin typeface="Times New Roman"/>
                <a:cs typeface="Times New Roman"/>
              </a:rPr>
              <a:t>Market segmentation:</a:t>
            </a:r>
            <a:r>
              <a:rPr lang="en-US" dirty="0">
                <a:latin typeface="Times New Roman"/>
                <a:cs typeface="Times New Roman"/>
              </a:rPr>
              <a:t> Identifying certain client groups, such as eco-aware customers, working professionals, or affluent consumers, that fit the company's strengths and capabilities (Ofori, 2021).</a:t>
            </a:r>
            <a:endParaRPr lang="en-US" dirty="0"/>
          </a:p>
          <a:p>
            <a:pPr marL="285750" indent="-285750" algn="just">
              <a:buFont typeface="Arial"/>
              <a:buChar char="•"/>
            </a:pPr>
            <a:r>
              <a:rPr lang="en-US" b="1" dirty="0">
                <a:latin typeface="Times New Roman"/>
                <a:cs typeface="Times New Roman"/>
              </a:rPr>
              <a:t>Customized Offerings:</a:t>
            </a:r>
            <a:r>
              <a:rPr lang="en-US" dirty="0">
                <a:latin typeface="Times New Roman"/>
                <a:cs typeface="Times New Roman"/>
              </a:rPr>
              <a:t> Making specialized goods, services, or experiences for the targeted client segments, making sure customers get solutions that are suited to their individual needs.</a:t>
            </a:r>
          </a:p>
          <a:p>
            <a:pPr marL="285750" indent="-285750" algn="just">
              <a:buFont typeface="Arial"/>
              <a:buChar char="•"/>
            </a:pPr>
            <a:r>
              <a:rPr lang="en-US" b="1" dirty="0">
                <a:latin typeface="Times New Roman"/>
                <a:cs typeface="Times New Roman"/>
              </a:rPr>
              <a:t>Personalized marketing:</a:t>
            </a:r>
            <a:r>
              <a:rPr lang="en-US" dirty="0">
                <a:latin typeface="Times New Roman"/>
                <a:cs typeface="Times New Roman"/>
              </a:rPr>
              <a:t> Creating tailored marketing initiatives and communication plans to successfully connect with the selected client categories and engage them while emphasizing special value propositions that speak to their preferences and objectives (Ofori, 2021).</a:t>
            </a:r>
          </a:p>
        </p:txBody>
      </p:sp>
    </p:spTree>
    <p:extLst>
      <p:ext uri="{BB962C8B-B14F-4D97-AF65-F5344CB8AC3E}">
        <p14:creationId xmlns:p14="http://schemas.microsoft.com/office/powerpoint/2010/main" val="9315032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21">
            <a:extLst>
              <a:ext uri="{FF2B5EF4-FFF2-40B4-BE49-F238E27FC236}">
                <a16:creationId xmlns:a16="http://schemas.microsoft.com/office/drawing/2014/main" id="{B9651FA3-B4A1-4E98-9B71-4CF820877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48195" y="296426"/>
            <a:ext cx="6026591" cy="647808"/>
          </a:xfrm>
        </p:spPr>
        <p:txBody>
          <a:bodyPr>
            <a:normAutofit fontScale="90000"/>
          </a:bodyPr>
          <a:lstStyle/>
          <a:p>
            <a:r>
              <a:rPr lang="en-US" sz="3200" b="1" dirty="0">
                <a:latin typeface="Times New Roman"/>
                <a:cs typeface="Times New Roman"/>
              </a:rPr>
              <a:t>Competitive Strategy – Integration</a:t>
            </a:r>
          </a:p>
        </p:txBody>
      </p:sp>
      <p:sp>
        <p:nvSpPr>
          <p:cNvPr id="36" name="Freeform: Shape 23">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7" name="Freeform: Shape 25">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03994"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Picture 4" descr="A wall painted with an arrow and a dartboard">
            <a:extLst>
              <a:ext uri="{FF2B5EF4-FFF2-40B4-BE49-F238E27FC236}">
                <a16:creationId xmlns:a16="http://schemas.microsoft.com/office/drawing/2014/main" id="{F72C6B06-DDA8-3B48-2328-5862526E0E80}"/>
              </a:ext>
            </a:extLst>
          </p:cNvPr>
          <p:cNvPicPr>
            <a:picLocks noChangeAspect="1"/>
          </p:cNvPicPr>
          <p:nvPr/>
        </p:nvPicPr>
        <p:blipFill rotWithShape="1">
          <a:blip r:embed="rId3"/>
          <a:srcRect l="28500" r="1" b="1"/>
          <a:stretch/>
        </p:blipFill>
        <p:spPr>
          <a:xfrm>
            <a:off x="6595884" y="57974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8" name="Freeform: Shape 27">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Freeform: Shape 29">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0" name="Freeform: Shape 31">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4" name="Freeform: Shape 33">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8955AF66-D3E1-4B99-5878-91294B79AD59}"/>
              </a:ext>
            </a:extLst>
          </p:cNvPr>
          <p:cNvSpPr txBox="1"/>
          <p:nvPr/>
        </p:nvSpPr>
        <p:spPr>
          <a:xfrm>
            <a:off x="351692" y="1315915"/>
            <a:ext cx="5474676"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b="1" dirty="0">
                <a:latin typeface="Times New Roman"/>
                <a:ea typeface="+mn-lt"/>
                <a:cs typeface="+mn-lt"/>
              </a:rPr>
              <a:t>Vertical Integration:</a:t>
            </a:r>
            <a:r>
              <a:rPr lang="en-US" dirty="0">
                <a:latin typeface="Times New Roman"/>
                <a:ea typeface="+mn-lt"/>
                <a:cs typeface="+mn-lt"/>
              </a:rPr>
              <a:t> Mark &amp; Spencer can collaborate with or purchase distributors and suppliers to have more control over the manufacturing and distribution process by vertically integrating its supply chain (Ofori, 2021).</a:t>
            </a:r>
            <a:endParaRPr lang="en-US" dirty="0">
              <a:latin typeface="Times New Roman"/>
              <a:cs typeface="Times New Roman"/>
            </a:endParaRPr>
          </a:p>
          <a:p>
            <a:pPr marL="285750" indent="-285750" algn="just">
              <a:buFont typeface="Arial"/>
              <a:buChar char="•"/>
            </a:pPr>
            <a:r>
              <a:rPr lang="en-US" b="1" dirty="0">
                <a:latin typeface="Times New Roman"/>
                <a:ea typeface="+mn-lt"/>
                <a:cs typeface="+mn-lt"/>
              </a:rPr>
              <a:t>Horizontal Integration: </a:t>
            </a:r>
            <a:r>
              <a:rPr lang="en-US" dirty="0">
                <a:latin typeface="Times New Roman"/>
                <a:ea typeface="+mn-lt"/>
                <a:cs typeface="+mn-lt"/>
              </a:rPr>
              <a:t>To broaden its product portfolio or enter new markets, Mark &amp; Spencer may think about buying out or combining with comparable companies.</a:t>
            </a:r>
            <a:endParaRPr lang="en-US" dirty="0">
              <a:latin typeface="Times New Roman"/>
              <a:cs typeface="Times New Roman"/>
            </a:endParaRPr>
          </a:p>
          <a:p>
            <a:pPr marL="285750" indent="-285750" algn="just">
              <a:buFont typeface="Arial"/>
              <a:buChar char="•"/>
            </a:pPr>
            <a:r>
              <a:rPr lang="en-US" b="1" dirty="0">
                <a:latin typeface="Times New Roman"/>
                <a:ea typeface="+mn-lt"/>
                <a:cs typeface="+mn-lt"/>
              </a:rPr>
              <a:t>Systems Integration:</a:t>
            </a:r>
            <a:r>
              <a:rPr lang="en-US" dirty="0">
                <a:latin typeface="Times New Roman"/>
                <a:ea typeface="+mn-lt"/>
                <a:cs typeface="+mn-lt"/>
              </a:rPr>
              <a:t> Integrating various technologies and systems, such as customer relationship management and inventory management, may increase operational effectiveness and offer a smooth customer experience (Ofori, 2021).</a:t>
            </a:r>
            <a:endParaRPr lang="en-US" dirty="0">
              <a:latin typeface="Times New Roman"/>
              <a:cs typeface="Times New Roman"/>
            </a:endParaRPr>
          </a:p>
          <a:p>
            <a:pPr marL="285750" indent="-285750" algn="just">
              <a:buFont typeface="Arial"/>
              <a:buChar char="•"/>
            </a:pPr>
            <a:endParaRPr lang="en-US" dirty="0">
              <a:latin typeface="Times New Roman"/>
              <a:cs typeface="Times New Roman"/>
            </a:endParaRPr>
          </a:p>
        </p:txBody>
      </p:sp>
    </p:spTree>
    <p:extLst>
      <p:ext uri="{BB962C8B-B14F-4D97-AF65-F5344CB8AC3E}">
        <p14:creationId xmlns:p14="http://schemas.microsoft.com/office/powerpoint/2010/main" val="40665143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BC8166-481C-4473-95F5-9A5B9073B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1">
            <a:extLst>
              <a:ext uri="{FF2B5EF4-FFF2-40B4-BE49-F238E27FC236}">
                <a16:creationId xmlns:a16="http://schemas.microsoft.com/office/drawing/2014/main" id="{A5A5CE6E-90AF-4D43-A014-1F9EC83EB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512467" cy="6858000"/>
          </a:xfrm>
          <a:custGeom>
            <a:avLst/>
            <a:gdLst>
              <a:gd name="connsiteX0" fmla="*/ 0 w 4512467"/>
              <a:gd name="connsiteY0" fmla="*/ 0 h 6858000"/>
              <a:gd name="connsiteX1" fmla="*/ 2579526 w 4512467"/>
              <a:gd name="connsiteY1" fmla="*/ 0 h 6858000"/>
              <a:gd name="connsiteX2" fmla="*/ 2583267 w 4512467"/>
              <a:gd name="connsiteY2" fmla="*/ 2151 h 6858000"/>
              <a:gd name="connsiteX3" fmla="*/ 4512467 w 4512467"/>
              <a:gd name="connsiteY3" fmla="*/ 3429000 h 6858000"/>
              <a:gd name="connsiteX4" fmla="*/ 2583267 w 4512467"/>
              <a:gd name="connsiteY4" fmla="*/ 6855849 h 6858000"/>
              <a:gd name="connsiteX5" fmla="*/ 2579526 w 4512467"/>
              <a:gd name="connsiteY5" fmla="*/ 6858000 h 6858000"/>
              <a:gd name="connsiteX6" fmla="*/ 0 w 451246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12467" h="685800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838200" y="643467"/>
            <a:ext cx="2951205" cy="5571066"/>
          </a:xfrm>
        </p:spPr>
        <p:txBody>
          <a:bodyPr>
            <a:normAutofit/>
          </a:bodyPr>
          <a:lstStyle/>
          <a:p>
            <a:r>
              <a:rPr lang="en-US">
                <a:solidFill>
                  <a:srgbClr val="FFFFFF"/>
                </a:solidFill>
              </a:rPr>
              <a:t>Green Marketing Strategies</a:t>
            </a:r>
          </a:p>
        </p:txBody>
      </p:sp>
      <p:graphicFrame>
        <p:nvGraphicFramePr>
          <p:cNvPr id="6" name="Content Placeholder">
            <a:extLst>
              <a:ext uri="{FF2B5EF4-FFF2-40B4-BE49-F238E27FC236}">
                <a16:creationId xmlns:a16="http://schemas.microsoft.com/office/drawing/2014/main" id="{144022A5-977D-080F-986D-4F60D9AF0D6D}"/>
              </a:ext>
            </a:extLst>
          </p:cNvPr>
          <p:cNvGraphicFramePr>
            <a:graphicFrameLocks noGrp="1"/>
          </p:cNvGraphicFramePr>
          <p:nvPr>
            <p:ph idx="1"/>
            <p:extLst>
              <p:ext uri="{D42A27DB-BD31-4B8C-83A1-F6EECF244321}">
                <p14:modId xmlns:p14="http://schemas.microsoft.com/office/powerpoint/2010/main" val="4189751214"/>
              </p:ext>
            </p:extLst>
          </p:nvPr>
        </p:nvGraphicFramePr>
        <p:xfrm>
          <a:off x="5207640" y="643466"/>
          <a:ext cx="6291714" cy="55307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52326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288662" y="482180"/>
            <a:ext cx="5127400" cy="821185"/>
          </a:xfrm>
        </p:spPr>
        <p:txBody>
          <a:bodyPr anchor="b">
            <a:normAutofit fontScale="90000"/>
          </a:bodyPr>
          <a:lstStyle/>
          <a:p>
            <a:r>
              <a:rPr lang="en-US" sz="3200" b="1" dirty="0">
                <a:latin typeface="Times New Roman"/>
                <a:cs typeface="Times New Roman"/>
              </a:rPr>
              <a:t>Corporate Social Responsibility Strategies</a:t>
            </a:r>
            <a:endParaRPr lang="en-US"/>
          </a:p>
        </p:txBody>
      </p:sp>
      <p:sp>
        <p:nvSpPr>
          <p:cNvPr id="21" name="Freeform: Shape 2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Deciduous tree">
            <a:extLst>
              <a:ext uri="{FF2B5EF4-FFF2-40B4-BE49-F238E27FC236}">
                <a16:creationId xmlns:a16="http://schemas.microsoft.com/office/drawing/2014/main" id="{1155A542-FA08-7324-B08F-3CCDED4C2C7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5" name="Freeform: Shape 2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E7BD929-9D80-1DE9-02E4-1B7CF52F6DE5}"/>
              </a:ext>
            </a:extLst>
          </p:cNvPr>
          <p:cNvSpPr txBox="1"/>
          <p:nvPr/>
        </p:nvSpPr>
        <p:spPr>
          <a:xfrm>
            <a:off x="583223" y="1714500"/>
            <a:ext cx="5029200"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just">
              <a:buFont typeface="Arial"/>
              <a:buChar char="•"/>
            </a:pPr>
            <a:r>
              <a:rPr lang="en-US" b="1" dirty="0">
                <a:latin typeface="Times New Roman"/>
                <a:cs typeface="Times New Roman"/>
              </a:rPr>
              <a:t>Responsible sourcing:</a:t>
            </a:r>
            <a:r>
              <a:rPr lang="en-US" dirty="0">
                <a:latin typeface="Times New Roman"/>
                <a:cs typeface="Times New Roman"/>
              </a:rPr>
              <a:t> Mark and Spencer guarantee its providers stick to moral work works on, advancing fair treatment of laborers and supporting networks where its items are obtained (</a:t>
            </a:r>
            <a:r>
              <a:rPr lang="en-US" dirty="0" err="1">
                <a:latin typeface="Times New Roman"/>
                <a:cs typeface="Times New Roman"/>
              </a:rPr>
              <a:t>Kanyingi</a:t>
            </a:r>
            <a:r>
              <a:rPr lang="en-US" dirty="0">
                <a:latin typeface="Times New Roman"/>
                <a:cs typeface="Times New Roman"/>
              </a:rPr>
              <a:t>, 2021).</a:t>
            </a:r>
          </a:p>
          <a:p>
            <a:pPr marL="285750" indent="-285750" algn="just">
              <a:buFont typeface="Arial"/>
              <a:buChar char="•"/>
            </a:pPr>
            <a:r>
              <a:rPr lang="en-US" b="1" dirty="0">
                <a:latin typeface="Times New Roman"/>
                <a:cs typeface="Times New Roman"/>
              </a:rPr>
              <a:t>Community Participation:</a:t>
            </a:r>
            <a:r>
              <a:rPr lang="en-US" dirty="0">
                <a:latin typeface="Times New Roman"/>
                <a:cs typeface="Times New Roman"/>
              </a:rPr>
              <a:t> Through a variety of initiatives, including partnerships with community organizations, charitable donations, and volunteering programs, the company actively engages with the local communities.</a:t>
            </a:r>
          </a:p>
          <a:p>
            <a:pPr marL="285750" indent="-285750" algn="just">
              <a:buFont typeface="Arial"/>
              <a:buChar char="•"/>
            </a:pPr>
            <a:r>
              <a:rPr lang="en-US" b="1" dirty="0">
                <a:latin typeface="Times New Roman"/>
                <a:cs typeface="Times New Roman"/>
              </a:rPr>
              <a:t>Inclusion and diversity:</a:t>
            </a:r>
            <a:r>
              <a:rPr lang="en-US" dirty="0">
                <a:latin typeface="Times New Roman"/>
                <a:cs typeface="Times New Roman"/>
              </a:rPr>
              <a:t> In order to guarantee equality of opportunity and foster a welcoming and inclusive work environment, Mark &amp; Spencer encourages diversity and inclusion in its workforce (</a:t>
            </a:r>
            <a:r>
              <a:rPr lang="en-US" dirty="0" err="1">
                <a:latin typeface="Times New Roman"/>
                <a:cs typeface="Times New Roman"/>
              </a:rPr>
              <a:t>Kanyingi</a:t>
            </a:r>
            <a:r>
              <a:rPr lang="en-US" dirty="0">
                <a:latin typeface="Times New Roman"/>
                <a:cs typeface="Times New Roman"/>
              </a:rPr>
              <a:t>, 2021).</a:t>
            </a:r>
          </a:p>
          <a:p>
            <a:pPr marL="285750" indent="-285750" algn="just">
              <a:buFont typeface="Arial"/>
              <a:buChar char="•"/>
            </a:pPr>
            <a:endParaRPr lang="en-US" dirty="0">
              <a:latin typeface="Times New Roman"/>
              <a:cs typeface="Times New Roman"/>
            </a:endParaRPr>
          </a:p>
        </p:txBody>
      </p:sp>
    </p:spTree>
    <p:extLst>
      <p:ext uri="{BB962C8B-B14F-4D97-AF65-F5344CB8AC3E}">
        <p14:creationId xmlns:p14="http://schemas.microsoft.com/office/powerpoint/2010/main" val="36116849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46F01CF-4FF7-40CC-7AFF-05684A945121}"/>
              </a:ext>
            </a:extLst>
          </p:cNvPr>
          <p:cNvPicPr>
            <a:picLocks noChangeAspect="1"/>
          </p:cNvPicPr>
          <p:nvPr/>
        </p:nvPicPr>
        <p:blipFill rotWithShape="1">
          <a:blip r:embed="rId3"/>
          <a:srcRect l="17385" r="45278" b="6250"/>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p:cNvSpPr>
            <a:spLocks noGrp="1"/>
          </p:cNvSpPr>
          <p:nvPr>
            <p:ph type="ctrTitle"/>
          </p:nvPr>
        </p:nvSpPr>
        <p:spPr>
          <a:xfrm>
            <a:off x="4912649" y="560387"/>
            <a:ext cx="6460037" cy="1313840"/>
          </a:xfrm>
        </p:spPr>
        <p:txBody>
          <a:bodyPr>
            <a:normAutofit/>
          </a:bodyPr>
          <a:lstStyle/>
          <a:p>
            <a:r>
              <a:rPr lang="en-US" sz="3200" b="1" dirty="0">
                <a:latin typeface="Times New Roman"/>
                <a:cs typeface="Times New Roman"/>
              </a:rPr>
              <a:t>Recommendations - Market Failure</a:t>
            </a:r>
          </a:p>
        </p:txBody>
      </p:sp>
      <p:sp>
        <p:nvSpPr>
          <p:cNvPr id="3" name="Content Placeholder"/>
          <p:cNvSpPr>
            <a:spLocks noGrp="1"/>
          </p:cNvSpPr>
          <p:nvPr>
            <p:ph idx="1"/>
          </p:nvPr>
        </p:nvSpPr>
        <p:spPr>
          <a:xfrm>
            <a:off x="5287786" y="1716087"/>
            <a:ext cx="5721484" cy="4351338"/>
          </a:xfrm>
        </p:spPr>
        <p:txBody>
          <a:bodyPr vert="horz" lIns="91440" tIns="45720" rIns="91440" bIns="45720" rtlCol="0" anchor="t">
            <a:normAutofit/>
          </a:bodyPr>
          <a:lstStyle/>
          <a:p>
            <a:pPr algn="just"/>
            <a:r>
              <a:rPr lang="en-US" sz="1800" b="1" dirty="0">
                <a:latin typeface="Times New Roman"/>
                <a:ea typeface="+mn-lt"/>
                <a:cs typeface="+mn-lt"/>
              </a:rPr>
              <a:t>Persistent Statistical surveying: </a:t>
            </a:r>
            <a:r>
              <a:rPr lang="en-US" sz="1800" dirty="0">
                <a:latin typeface="Times New Roman"/>
                <a:ea typeface="+mn-lt"/>
                <a:cs typeface="+mn-lt"/>
              </a:rPr>
              <a:t>Through market research, stay up to date on consumer preferences and trends to anticipate shifting demands and adjust product offerings accordingly (Orr, 2020).</a:t>
            </a:r>
            <a:endParaRPr lang="en-US" sz="1800" dirty="0">
              <a:latin typeface="Times New Roman"/>
              <a:cs typeface="Times New Roman"/>
            </a:endParaRPr>
          </a:p>
          <a:p>
            <a:pPr algn="just"/>
            <a:r>
              <a:rPr lang="en-US" sz="1800" b="1" dirty="0">
                <a:latin typeface="Times New Roman"/>
                <a:ea typeface="+mn-lt"/>
                <a:cs typeface="+mn-lt"/>
              </a:rPr>
              <a:t>Accept the Digital Revolution: </a:t>
            </a:r>
            <a:r>
              <a:rPr lang="en-US" sz="1800" dirty="0">
                <a:latin typeface="Times New Roman"/>
                <a:ea typeface="+mn-lt"/>
                <a:cs typeface="+mn-lt"/>
              </a:rPr>
              <a:t>To improve the digital customer journey and remain competitive in the ever-changing retail landscape, make investments in robust e-commerce platforms, streamlined online experiences, and data analytics.</a:t>
            </a:r>
            <a:endParaRPr lang="en-US" sz="1800" dirty="0">
              <a:latin typeface="Times New Roman"/>
              <a:cs typeface="Times New Roman"/>
            </a:endParaRPr>
          </a:p>
          <a:p>
            <a:pPr algn="just"/>
            <a:r>
              <a:rPr lang="en-US" sz="1800" b="1" dirty="0">
                <a:latin typeface="Times New Roman"/>
                <a:ea typeface="+mn-lt"/>
                <a:cs typeface="+mn-lt"/>
              </a:rPr>
              <a:t>Enhance the resilience of the supply chain:</a:t>
            </a:r>
            <a:r>
              <a:rPr lang="en-US" sz="1800" dirty="0">
                <a:latin typeface="Times New Roman"/>
                <a:ea typeface="+mn-lt"/>
                <a:cs typeface="+mn-lt"/>
              </a:rPr>
              <a:t> To ensure a resilient and adaptable supply chain that can handle disruptions, make contingency plans, diversify your suppliers, and implement advanced inventory management systems (Orr, 2020).</a:t>
            </a:r>
            <a:endParaRPr lang="en-US" sz="1800" dirty="0">
              <a:latin typeface="Times New Roman"/>
              <a:cs typeface="Times New Roman"/>
            </a:endParaRPr>
          </a:p>
          <a:p>
            <a:pPr lvl="0" algn="just"/>
            <a:endParaRPr lang="en-US" sz="1800" dirty="0">
              <a:latin typeface="Times New Roman"/>
              <a:cs typeface="Times New Roman"/>
            </a:endParaRPr>
          </a:p>
        </p:txBody>
      </p:sp>
    </p:spTree>
    <p:extLst>
      <p:ext uri="{BB962C8B-B14F-4D97-AF65-F5344CB8AC3E}">
        <p14:creationId xmlns:p14="http://schemas.microsoft.com/office/powerpoint/2010/main" val="2943174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77863-6D47-223A-7A9C-DCFF7DCDA6EB}"/>
              </a:ext>
            </a:extLst>
          </p:cNvPr>
          <p:cNvSpPr>
            <a:spLocks noGrp="1"/>
          </p:cNvSpPr>
          <p:nvPr>
            <p:ph type="title"/>
          </p:nvPr>
        </p:nvSpPr>
        <p:spPr>
          <a:xfrm>
            <a:off x="295834" y="365125"/>
            <a:ext cx="5405719" cy="1325563"/>
          </a:xfrm>
        </p:spPr>
        <p:txBody>
          <a:bodyPr>
            <a:noAutofit/>
          </a:bodyPr>
          <a:lstStyle/>
          <a:p>
            <a:r>
              <a:rPr lang="en-US" sz="3200" b="1" dirty="0">
                <a:latin typeface="Arial" panose="020B0604020202020204" pitchFamily="34" charset="0"/>
                <a:cs typeface="Arial" panose="020B0604020202020204" pitchFamily="34" charset="0"/>
              </a:rPr>
              <a:t>Recommendations - Competitive Advantage:</a:t>
            </a:r>
            <a:endParaRPr lang="en-GB" sz="32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ABCEDF4A-4D97-3533-7560-640C58C3801D}"/>
              </a:ext>
            </a:extLst>
          </p:cNvPr>
          <p:cNvSpPr txBox="1"/>
          <p:nvPr/>
        </p:nvSpPr>
        <p:spPr>
          <a:xfrm>
            <a:off x="5813612" y="1946182"/>
            <a:ext cx="6221506" cy="4524315"/>
          </a:xfrm>
          <a:prstGeom prst="rect">
            <a:avLst/>
          </a:prstGeom>
          <a:noFill/>
        </p:spPr>
        <p:txBody>
          <a:bodyPr wrap="square" rtlCol="0">
            <a:spAutoFit/>
          </a:bodyPr>
          <a:lstStyle/>
          <a:p>
            <a:pPr algn="just"/>
            <a:r>
              <a:rPr lang="en-US" sz="1800" b="1" dirty="0">
                <a:latin typeface="Times New Roman"/>
                <a:ea typeface="+mn-lt"/>
                <a:cs typeface="+mn-lt"/>
              </a:rPr>
              <a:t>Make digital investments a priority:</a:t>
            </a:r>
            <a:r>
              <a:rPr lang="en-US" sz="1800" dirty="0">
                <a:latin typeface="Times New Roman"/>
                <a:ea typeface="+mn-lt"/>
                <a:cs typeface="+mn-lt"/>
              </a:rPr>
              <a:t> To meet the growing demand for online shopping and enhance the overall customer experience, allocate resources toward enhancing digital capabilities like website optimization, mobile apps, and online marketing (Spencer, 2021).</a:t>
            </a:r>
            <a:endParaRPr lang="en-US" sz="1800" dirty="0">
              <a:latin typeface="Times New Roman"/>
              <a:cs typeface="Times New Roman"/>
            </a:endParaRPr>
          </a:p>
          <a:p>
            <a:pPr algn="just"/>
            <a:r>
              <a:rPr lang="en-US" sz="1800" b="1" dirty="0">
                <a:latin typeface="Times New Roman"/>
                <a:ea typeface="+mn-lt"/>
                <a:cs typeface="+mn-lt"/>
              </a:rPr>
              <a:t>Put resources into Ability Improvement: </a:t>
            </a:r>
            <a:r>
              <a:rPr lang="en-US" sz="1800" dirty="0">
                <a:latin typeface="Times New Roman"/>
                <a:ea typeface="+mn-lt"/>
                <a:cs typeface="+mn-lt"/>
              </a:rPr>
              <a:t>Put money into training and development programs to improve employees' skills, increase their knowledge of topics like sustainability and digitalization, and encourage creativity and adaptability within the company.</a:t>
            </a:r>
            <a:endParaRPr lang="en-US" sz="1800" dirty="0">
              <a:latin typeface="Times New Roman"/>
              <a:cs typeface="Times New Roman"/>
            </a:endParaRPr>
          </a:p>
          <a:p>
            <a:pPr algn="just"/>
            <a:r>
              <a:rPr lang="en-US" sz="1800" b="1" dirty="0">
                <a:latin typeface="Times New Roman"/>
                <a:ea typeface="+mn-lt"/>
                <a:cs typeface="+mn-lt"/>
              </a:rPr>
              <a:t>Make the supply chain more visible: </a:t>
            </a:r>
            <a:r>
              <a:rPr lang="en-US" sz="1800" dirty="0">
                <a:latin typeface="Times New Roman"/>
                <a:ea typeface="+mn-lt"/>
                <a:cs typeface="+mn-lt"/>
              </a:rPr>
              <a:t>Put resources into putting advanced supply chain technologies, like demand forecasting tools and real-time tracking systems, into place to cut down on lead times, increase supply chain efficiency, and increase visibility (Spencer, 2021).</a:t>
            </a:r>
            <a:endParaRPr lang="en-US" sz="1800" dirty="0">
              <a:latin typeface="Times New Roman"/>
              <a:cs typeface="Times New Roman"/>
            </a:endParaRPr>
          </a:p>
          <a:p>
            <a:endParaRPr lang="en-GB" dirty="0"/>
          </a:p>
        </p:txBody>
      </p:sp>
      <p:sp>
        <p:nvSpPr>
          <p:cNvPr id="4" name="TextBox 3">
            <a:extLst>
              <a:ext uri="{FF2B5EF4-FFF2-40B4-BE49-F238E27FC236}">
                <a16:creationId xmlns:a16="http://schemas.microsoft.com/office/drawing/2014/main" id="{169D4434-B558-9795-514F-1FAC6CF8037A}"/>
              </a:ext>
            </a:extLst>
          </p:cNvPr>
          <p:cNvSpPr txBox="1"/>
          <p:nvPr/>
        </p:nvSpPr>
        <p:spPr>
          <a:xfrm>
            <a:off x="295834" y="2103905"/>
            <a:ext cx="5298141" cy="3970318"/>
          </a:xfrm>
          <a:prstGeom prst="rect">
            <a:avLst/>
          </a:prstGeom>
          <a:noFill/>
        </p:spPr>
        <p:txBody>
          <a:bodyPr wrap="square" rtlCol="0">
            <a:spAutoFit/>
          </a:bodyPr>
          <a:lstStyle/>
          <a:p>
            <a:pPr lvl="0" algn="just"/>
            <a:r>
              <a:rPr lang="en-US" sz="1800" dirty="0">
                <a:latin typeface="Times New Roman"/>
                <a:cs typeface="Times New Roman"/>
              </a:rPr>
              <a:t>To foster an upper hand in view of current post-pandemic difficulties, Imprint and Spencer can think about the accompanying suggestions:</a:t>
            </a:r>
          </a:p>
          <a:p>
            <a:pPr algn="just"/>
            <a:r>
              <a:rPr lang="en-US" sz="1800" b="1" dirty="0">
                <a:latin typeface="Times New Roman"/>
                <a:ea typeface="+mn-lt"/>
                <a:cs typeface="+mn-lt"/>
              </a:rPr>
              <a:t>Upgrade Omnichannel Abilities:</a:t>
            </a:r>
            <a:r>
              <a:rPr lang="en-US" sz="1800" dirty="0">
                <a:latin typeface="Times New Roman"/>
                <a:ea typeface="+mn-lt"/>
                <a:cs typeface="+mn-lt"/>
              </a:rPr>
              <a:t> Invest in seamless online and offline channel integration to give customers a consistent and personalized shopping experience at all touchpoints (Spencer, 2021).</a:t>
            </a:r>
            <a:endParaRPr lang="en-US" sz="1800" dirty="0">
              <a:latin typeface="Times New Roman"/>
              <a:cs typeface="Times New Roman"/>
            </a:endParaRPr>
          </a:p>
          <a:p>
            <a:pPr algn="just"/>
            <a:r>
              <a:rPr lang="en-US" sz="1800" b="1" dirty="0">
                <a:latin typeface="Times New Roman"/>
                <a:ea typeface="+mn-lt"/>
                <a:cs typeface="+mn-lt"/>
              </a:rPr>
              <a:t>Enhance Data Analysis:</a:t>
            </a:r>
            <a:r>
              <a:rPr lang="en-US" sz="1800" dirty="0">
                <a:latin typeface="Times New Roman"/>
                <a:ea typeface="+mn-lt"/>
                <a:cs typeface="+mn-lt"/>
              </a:rPr>
              <a:t> Make use of cutting-edge analytics and artificial intelligence to learn more about how customers behave, what they like, and what is happening in the market. This will make it possible to create more specific marketing strategies and personalized products (Spencer, 2021).</a:t>
            </a:r>
            <a:endParaRPr lang="en-US" sz="1800" dirty="0">
              <a:latin typeface="Times New Roman"/>
              <a:cs typeface="Times New Roman"/>
            </a:endParaRPr>
          </a:p>
          <a:p>
            <a:endParaRPr lang="en-GB" dirty="0"/>
          </a:p>
        </p:txBody>
      </p:sp>
      <p:sp>
        <p:nvSpPr>
          <p:cNvPr id="6" name="TextBox 5">
            <a:extLst>
              <a:ext uri="{FF2B5EF4-FFF2-40B4-BE49-F238E27FC236}">
                <a16:creationId xmlns:a16="http://schemas.microsoft.com/office/drawing/2014/main" id="{169C8A33-728C-03CD-1E29-825C0D45FBD6}"/>
              </a:ext>
            </a:extLst>
          </p:cNvPr>
          <p:cNvSpPr txBox="1"/>
          <p:nvPr/>
        </p:nvSpPr>
        <p:spPr>
          <a:xfrm>
            <a:off x="6096000" y="489297"/>
            <a:ext cx="6096000" cy="1077218"/>
          </a:xfrm>
          <a:prstGeom prst="rect">
            <a:avLst/>
          </a:prstGeom>
          <a:noFill/>
        </p:spPr>
        <p:txBody>
          <a:bodyPr wrap="square" rtlCol="0">
            <a:spAutoFit/>
          </a:bodyPr>
          <a:lstStyle/>
          <a:p>
            <a:r>
              <a:rPr lang="en-US" sz="3200" b="1" dirty="0">
                <a:latin typeface="Arial" panose="020B0604020202020204" pitchFamily="34" charset="0"/>
                <a:cs typeface="Arial" panose="020B0604020202020204" pitchFamily="34" charset="0"/>
              </a:rPr>
              <a:t>Recommendations - Resource Allocation:</a:t>
            </a:r>
            <a:endParaRPr lang="en-GB" sz="3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11991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851369" y="388395"/>
            <a:ext cx="4752262" cy="821185"/>
          </a:xfrm>
        </p:spPr>
        <p:txBody>
          <a:bodyPr anchor="b">
            <a:normAutofit/>
          </a:bodyPr>
          <a:lstStyle/>
          <a:p>
            <a:r>
              <a:rPr lang="en-US" sz="3200" b="1" dirty="0">
                <a:latin typeface="Times New Roman"/>
                <a:cs typeface="Times New Roman"/>
              </a:rPr>
              <a:t>Conclusion</a:t>
            </a:r>
          </a:p>
        </p:txBody>
      </p:sp>
      <p:sp>
        <p:nvSpPr>
          <p:cNvPr id="21" name="Freeform: Shape 2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3" name="Freeform: Shape 2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Graphic 6" descr="Gavel">
            <a:extLst>
              <a:ext uri="{FF2B5EF4-FFF2-40B4-BE49-F238E27FC236}">
                <a16:creationId xmlns:a16="http://schemas.microsoft.com/office/drawing/2014/main" id="{C8EC9795-358E-B77C-E09B-094EB8CF140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25" name="Freeform: Shape 2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45B3AD9C-0EFF-7558-39B4-907073C8B2E1}"/>
              </a:ext>
            </a:extLst>
          </p:cNvPr>
          <p:cNvSpPr txBox="1"/>
          <p:nvPr/>
        </p:nvSpPr>
        <p:spPr>
          <a:xfrm>
            <a:off x="720969" y="1274884"/>
            <a:ext cx="5615353"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latin typeface="Times New Roman"/>
                <a:ea typeface="Calibri"/>
                <a:cs typeface="Calibri"/>
              </a:rPr>
              <a:t>Especially in the post-pandemic era, Mark &amp; Spencer operates in a dynamic global business environment. It have identified key internal and external factors that can contribute to market failure through a thorough market analysis. Mark &amp; Spencer, on the other hand, </a:t>
            </a:r>
            <a:r>
              <a:rPr lang="en-US">
                <a:latin typeface="Times New Roman"/>
                <a:ea typeface="Calibri"/>
                <a:cs typeface="Calibri"/>
              </a:rPr>
              <a:t>can</a:t>
            </a:r>
            <a:r>
              <a:rPr lang="en-US" dirty="0">
                <a:latin typeface="Times New Roman"/>
                <a:ea typeface="Calibri"/>
                <a:cs typeface="Calibri"/>
              </a:rPr>
              <a:t> thrive in the ever-changing marketplace by effectively allocating resources and implementing competitive strategies like cost leadership, differentiation, focus, integration, and cost </a:t>
            </a:r>
            <a:r>
              <a:rPr lang="en-US">
                <a:latin typeface="Times New Roman"/>
                <a:ea typeface="Calibri"/>
                <a:cs typeface="Calibri"/>
              </a:rPr>
              <a:t>leadership. So, the company's </a:t>
            </a:r>
            <a:r>
              <a:rPr lang="en-US" dirty="0">
                <a:latin typeface="Times New Roman"/>
                <a:ea typeface="Calibri"/>
                <a:cs typeface="Calibri"/>
              </a:rPr>
              <a:t>commitment to sustainability and positive social impact is demonstrated by its green marketing and CSR strategies. Mark &amp; Spencer can position itself as a resilient, innovative, and socially responsible brand that is poised for success in the post-pandemic business environment by implementing the recommendations.</a:t>
            </a:r>
            <a:endParaRPr lang="en-US">
              <a:latin typeface="Times New Roman"/>
              <a:cs typeface="Times New Roman"/>
            </a:endParaRPr>
          </a:p>
        </p:txBody>
      </p:sp>
    </p:spTree>
    <p:extLst>
      <p:ext uri="{BB962C8B-B14F-4D97-AF65-F5344CB8AC3E}">
        <p14:creationId xmlns:p14="http://schemas.microsoft.com/office/powerpoint/2010/main" val="17014234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p:cNvSpPr>
            <a:spLocks noGrp="1"/>
          </p:cNvSpPr>
          <p:nvPr>
            <p:ph type="ctrTitle"/>
          </p:nvPr>
        </p:nvSpPr>
        <p:spPr>
          <a:xfrm>
            <a:off x="6195397" y="407783"/>
            <a:ext cx="5334930" cy="366453"/>
          </a:xfrm>
        </p:spPr>
        <p:txBody>
          <a:bodyPr>
            <a:noAutofit/>
          </a:bodyPr>
          <a:lstStyle/>
          <a:p>
            <a:r>
              <a:rPr lang="en-US" sz="3200" b="1" dirty="0">
                <a:latin typeface="Times New Roman"/>
                <a:ea typeface="+mj-lt"/>
                <a:cs typeface="Times New Roman"/>
              </a:rPr>
              <a:t>References</a:t>
            </a:r>
            <a:endParaRPr lang="en-US" b="1" dirty="0"/>
          </a:p>
        </p:txBody>
      </p:sp>
      <p:sp>
        <p:nvSpPr>
          <p:cNvPr id="24" name="Freeform: Shape 23">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Freeform: Shape 25">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8" name="Freeform: Shape 27">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0" name="Freeform: Shape 29">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2" name="Freeform: Shape 31">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pic>
        <p:nvPicPr>
          <p:cNvPr id="5" name="Picture 4" descr="One big red drawing pin in front of many smaller black drawing pins">
            <a:extLst>
              <a:ext uri="{FF2B5EF4-FFF2-40B4-BE49-F238E27FC236}">
                <a16:creationId xmlns:a16="http://schemas.microsoft.com/office/drawing/2014/main" id="{7935450D-F467-3EA7-E551-EF62368076EF}"/>
              </a:ext>
            </a:extLst>
          </p:cNvPr>
          <p:cNvPicPr>
            <a:picLocks noChangeAspect="1"/>
          </p:cNvPicPr>
          <p:nvPr/>
        </p:nvPicPr>
        <p:blipFill rotWithShape="1">
          <a:blip r:embed="rId2"/>
          <a:srcRect l="24500" r="2501" b="2"/>
          <a:stretch/>
        </p:blipFill>
        <p:spPr>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p:spPr>
      </p:pic>
      <p:sp>
        <p:nvSpPr>
          <p:cNvPr id="34" name="Freeform: Shape 33">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01B78497-33DF-3681-AC7D-73517FC55BBF}"/>
              </a:ext>
            </a:extLst>
          </p:cNvPr>
          <p:cNvSpPr txBox="1"/>
          <p:nvPr/>
        </p:nvSpPr>
        <p:spPr>
          <a:xfrm>
            <a:off x="6330859" y="1038434"/>
            <a:ext cx="5616735" cy="5555367"/>
          </a:xfrm>
          <a:prstGeom prst="rect">
            <a:avLst/>
          </a:prstGeom>
          <a:noFill/>
        </p:spPr>
        <p:txBody>
          <a:bodyPr wrap="square" rtlCol="0">
            <a:spAutoFit/>
          </a:bodyPr>
          <a:lstStyle/>
          <a:p>
            <a:pPr marL="171450" indent="-171450">
              <a:lnSpc>
                <a:spcPct val="150000"/>
              </a:lnSpc>
              <a:buFont typeface="Arial" panose="020B0604020202020204" pitchFamily="34" charset="0"/>
              <a:buChar char="•"/>
            </a:pPr>
            <a:r>
              <a:rPr lang="en-IN" sz="1000" dirty="0" err="1">
                <a:effectLst/>
                <a:latin typeface="Times New Roman" panose="02020603050405020304" pitchFamily="18" charset="0"/>
              </a:rPr>
              <a:t>Asche</a:t>
            </a:r>
            <a:r>
              <a:rPr lang="en-IN" sz="1000" dirty="0">
                <a:effectLst/>
                <a:latin typeface="Times New Roman" panose="02020603050405020304" pitchFamily="18" charset="0"/>
              </a:rPr>
              <a:t>, F., </a:t>
            </a:r>
            <a:r>
              <a:rPr lang="en-IN" sz="1000" dirty="0" err="1">
                <a:effectLst/>
                <a:latin typeface="Times New Roman" panose="02020603050405020304" pitchFamily="18" charset="0"/>
              </a:rPr>
              <a:t>Sogn-Grundvåg</a:t>
            </a:r>
            <a:r>
              <a:rPr lang="en-IN" sz="1000" dirty="0">
                <a:effectLst/>
                <a:latin typeface="Times New Roman" panose="02020603050405020304" pitchFamily="18" charset="0"/>
              </a:rPr>
              <a:t>, G., Zhang, D., </a:t>
            </a:r>
            <a:r>
              <a:rPr lang="en-IN" sz="1000" dirty="0" err="1">
                <a:effectLst/>
                <a:latin typeface="Times New Roman" panose="02020603050405020304" pitchFamily="18" charset="0"/>
              </a:rPr>
              <a:t>Cojocaru</a:t>
            </a:r>
            <a:r>
              <a:rPr lang="en-IN" sz="1000" dirty="0">
                <a:effectLst/>
                <a:latin typeface="Times New Roman" panose="02020603050405020304" pitchFamily="18" charset="0"/>
              </a:rPr>
              <a:t>, A.L. and Young, J.A. (2021). Brands, Labels, and Product Longevity: The Case of Salmon in UK Grocery Retailing. </a:t>
            </a:r>
            <a:r>
              <a:rPr lang="en-IN" sz="1000" i="1" dirty="0">
                <a:effectLst/>
                <a:latin typeface="Times New Roman" panose="02020603050405020304" pitchFamily="18" charset="0"/>
              </a:rPr>
              <a:t>Journal of International Food &amp; Agribusiness Marketing</a:t>
            </a:r>
            <a:r>
              <a:rPr lang="en-IN" sz="1000" dirty="0">
                <a:effectLst/>
                <a:latin typeface="Times New Roman" panose="02020603050405020304" pitchFamily="18" charset="0"/>
              </a:rPr>
              <a:t>, 33(1), pp.53–68.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://doi.org/10.1080/08974438.2020.1860857.</a:t>
            </a:r>
          </a:p>
          <a:p>
            <a:pPr marL="171450" indent="-171450">
              <a:lnSpc>
                <a:spcPct val="150000"/>
              </a:lnSpc>
              <a:buFont typeface="Arial" panose="020B0604020202020204" pitchFamily="34" charset="0"/>
              <a:buChar char="•"/>
            </a:pPr>
            <a:r>
              <a:rPr lang="en-IN" sz="1000" dirty="0" err="1">
                <a:effectLst/>
                <a:latin typeface="Times New Roman" panose="02020603050405020304" pitchFamily="18" charset="0"/>
              </a:rPr>
              <a:t>Eastmure</a:t>
            </a:r>
            <a:r>
              <a:rPr lang="en-IN" sz="1000" dirty="0">
                <a:effectLst/>
                <a:latin typeface="Times New Roman" panose="02020603050405020304" pitchFamily="18" charset="0"/>
              </a:rPr>
              <a:t>, E., Cummins, S. and Sparks, L. (2020). Non-market strategy as a framework for exploring commercial involvement in health policy: A primer. </a:t>
            </a:r>
            <a:r>
              <a:rPr lang="en-IN" sz="1000" i="1" dirty="0">
                <a:effectLst/>
                <a:latin typeface="Times New Roman" panose="02020603050405020304" pitchFamily="18" charset="0"/>
              </a:rPr>
              <a:t>Social Science &amp; Medicine</a:t>
            </a:r>
            <a:r>
              <a:rPr lang="en-IN" sz="1000" dirty="0">
                <a:effectLst/>
                <a:latin typeface="Times New Roman" panose="02020603050405020304" pitchFamily="18" charset="0"/>
              </a:rPr>
              <a:t>, 262, p.113257.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://doi.org/10.1016/j.socscimed.2020.113257.</a:t>
            </a:r>
          </a:p>
          <a:p>
            <a:pPr marL="171450" indent="-171450">
              <a:lnSpc>
                <a:spcPct val="150000"/>
              </a:lnSpc>
              <a:buFont typeface="Arial" panose="020B0604020202020204" pitchFamily="34" charset="0"/>
              <a:buChar char="•"/>
            </a:pPr>
            <a:r>
              <a:rPr lang="en-IN" sz="1000" dirty="0" err="1">
                <a:effectLst/>
                <a:latin typeface="Times New Roman" panose="02020603050405020304" pitchFamily="18" charset="0"/>
              </a:rPr>
              <a:t>Enderwick</a:t>
            </a:r>
            <a:r>
              <a:rPr lang="en-IN" sz="1000" dirty="0">
                <a:effectLst/>
                <a:latin typeface="Times New Roman" panose="02020603050405020304" pitchFamily="18" charset="0"/>
              </a:rPr>
              <a:t>, P. (2023). </a:t>
            </a:r>
            <a:r>
              <a:rPr lang="en-IN" sz="1000" i="1" dirty="0">
                <a:effectLst/>
                <a:latin typeface="Times New Roman" panose="02020603050405020304" pitchFamily="18" charset="0"/>
              </a:rPr>
              <a:t>The Economics of Resilient Global Supply Chains in the Post-COVID-19 Era</a:t>
            </a:r>
            <a:r>
              <a:rPr lang="en-IN" sz="1000" dirty="0">
                <a:effectLst/>
                <a:latin typeface="Times New Roman" panose="02020603050405020304" pitchFamily="18" charset="0"/>
              </a:rPr>
              <a:t>. [online] www.igi-global.com. Available at: https://www.igi-global.com/chapter/the-economics-of-resilient-global-supply-chains-in-the-post-covid-19-era/316355 [Accessed 5 Jul. 2023].</a:t>
            </a:r>
          </a:p>
          <a:p>
            <a:pPr marL="171450" indent="-171450">
              <a:lnSpc>
                <a:spcPct val="150000"/>
              </a:lnSpc>
              <a:buFont typeface="Arial" panose="020B0604020202020204" pitchFamily="34" charset="0"/>
              <a:buChar char="•"/>
            </a:pPr>
            <a:r>
              <a:rPr lang="en-IN" sz="1000" dirty="0" err="1">
                <a:effectLst/>
                <a:latin typeface="Times New Roman" panose="02020603050405020304" pitchFamily="18" charset="0"/>
              </a:rPr>
              <a:t>Juniarti</a:t>
            </a:r>
            <a:r>
              <a:rPr lang="en-IN" sz="1000" dirty="0">
                <a:effectLst/>
                <a:latin typeface="Times New Roman" panose="02020603050405020304" pitchFamily="18" charset="0"/>
              </a:rPr>
              <a:t>, J., </a:t>
            </a:r>
            <a:r>
              <a:rPr lang="en-IN" sz="1000" dirty="0" err="1">
                <a:effectLst/>
                <a:latin typeface="Times New Roman" panose="02020603050405020304" pitchFamily="18" charset="0"/>
              </a:rPr>
              <a:t>Simanjaya</a:t>
            </a:r>
            <a:r>
              <a:rPr lang="en-IN" sz="1000" dirty="0">
                <a:effectLst/>
                <a:latin typeface="Times New Roman" panose="02020603050405020304" pitchFamily="18" charset="0"/>
              </a:rPr>
              <a:t>, C., Chandra, M. and </a:t>
            </a:r>
            <a:r>
              <a:rPr lang="en-IN" sz="1000" dirty="0" err="1">
                <a:effectLst/>
                <a:latin typeface="Times New Roman" panose="02020603050405020304" pitchFamily="18" charset="0"/>
              </a:rPr>
              <a:t>Soesetyo</a:t>
            </a:r>
            <a:r>
              <a:rPr lang="en-IN" sz="1000" dirty="0">
                <a:effectLst/>
                <a:latin typeface="Times New Roman" panose="02020603050405020304" pitchFamily="18" charset="0"/>
              </a:rPr>
              <a:t>, Z.E. (2022). Differentiation Strategy and Cost Leadership Strategy: Their Contribution to Achieving Sustainable Financial Performance. </a:t>
            </a:r>
            <a:r>
              <a:rPr lang="en-IN" sz="1000" i="1" dirty="0">
                <a:effectLst/>
                <a:latin typeface="Times New Roman" panose="02020603050405020304" pitchFamily="18" charset="0"/>
              </a:rPr>
              <a:t>Digital Economy and New Value Creation</a:t>
            </a:r>
            <a:r>
              <a:rPr lang="en-IN" sz="1000" dirty="0">
                <a:effectLst/>
                <a:latin typeface="Times New Roman" panose="02020603050405020304" pitchFamily="18" charset="0"/>
              </a:rPr>
              <a:t>, pp.197–219.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://doi.org/10.1007/978-3-031-07265-9_16.</a:t>
            </a:r>
          </a:p>
          <a:p>
            <a:pPr marL="171450" indent="-171450">
              <a:lnSpc>
                <a:spcPct val="150000"/>
              </a:lnSpc>
              <a:buFont typeface="Arial" panose="020B0604020202020204" pitchFamily="34" charset="0"/>
              <a:buChar char="•"/>
            </a:pPr>
            <a:r>
              <a:rPr lang="en-IN" sz="1000" dirty="0" err="1">
                <a:effectLst/>
                <a:latin typeface="Times New Roman" panose="02020603050405020304" pitchFamily="18" charset="0"/>
              </a:rPr>
              <a:t>Kanyingi</a:t>
            </a:r>
            <a:r>
              <a:rPr lang="en-IN" sz="1000" dirty="0">
                <a:effectLst/>
                <a:latin typeface="Times New Roman" panose="02020603050405020304" pitchFamily="18" charset="0"/>
              </a:rPr>
              <a:t>, M. (2021). </a:t>
            </a:r>
            <a:r>
              <a:rPr lang="en-IN" sz="1000" i="1" dirty="0">
                <a:effectLst/>
                <a:latin typeface="Times New Roman" panose="02020603050405020304" pitchFamily="18" charset="0"/>
              </a:rPr>
              <a:t>Effect of Competitive Strategies on Performance of Pharmaceutical Manufacturing Companies in Nairobi Metropolitan Area Maryann </a:t>
            </a:r>
            <a:r>
              <a:rPr lang="en-IN" sz="1000" i="1" dirty="0" err="1">
                <a:effectLst/>
                <a:latin typeface="Times New Roman" panose="02020603050405020304" pitchFamily="18" charset="0"/>
              </a:rPr>
              <a:t>Kanyingi</a:t>
            </a:r>
            <a:r>
              <a:rPr lang="en-IN" sz="1000" dirty="0">
                <a:effectLst/>
                <a:latin typeface="Times New Roman" panose="02020603050405020304" pitchFamily="18" charset="0"/>
              </a:rPr>
              <a:t>. [online] erepository.uonbi.ac.ke. Available at: http://erepository.uonbi.ac.ke/handle/11295/160468 [Accessed 5 Jul. 2023].</a:t>
            </a:r>
          </a:p>
          <a:p>
            <a:pPr marL="171450" indent="-171450">
              <a:lnSpc>
                <a:spcPct val="150000"/>
              </a:lnSpc>
              <a:buFont typeface="Arial" panose="020B0604020202020204" pitchFamily="34" charset="0"/>
              <a:buChar char="•"/>
            </a:pPr>
            <a:r>
              <a:rPr lang="en-IN" sz="1000" dirty="0">
                <a:effectLst/>
                <a:latin typeface="Times New Roman" panose="02020603050405020304" pitchFamily="18" charset="0"/>
              </a:rPr>
              <a:t>Ofori, D. (2021). Opportunities and Challenges of Green Marketing. </a:t>
            </a:r>
            <a:r>
              <a:rPr lang="en-IN" sz="1000" i="1" dirty="0">
                <a:effectLst/>
                <a:latin typeface="Times New Roman" panose="02020603050405020304" pitchFamily="18" charset="0"/>
              </a:rPr>
              <a:t>Green Marketing in Emerging Markets</a:t>
            </a:r>
            <a:r>
              <a:rPr lang="en-IN" sz="1000" dirty="0">
                <a:effectLst/>
                <a:latin typeface="Times New Roman" panose="02020603050405020304" pitchFamily="18" charset="0"/>
              </a:rPr>
              <a:t>, pp.251–276.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://doi.org/10.1007/978-3-030-74065-8_11.</a:t>
            </a:r>
          </a:p>
          <a:p>
            <a:pPr marL="171450" indent="-171450">
              <a:lnSpc>
                <a:spcPct val="150000"/>
              </a:lnSpc>
              <a:buFont typeface="Arial" panose="020B0604020202020204" pitchFamily="34" charset="0"/>
              <a:buChar char="•"/>
            </a:pPr>
            <a:r>
              <a:rPr lang="en-IN" sz="1000" dirty="0">
                <a:effectLst/>
                <a:latin typeface="Times New Roman" panose="02020603050405020304" pitchFamily="18" charset="0"/>
              </a:rPr>
              <a:t>Orr, K. (2020). A future for the further education sector in England. </a:t>
            </a:r>
            <a:r>
              <a:rPr lang="en-IN" sz="1000" i="1" dirty="0">
                <a:effectLst/>
                <a:latin typeface="Times New Roman" panose="02020603050405020304" pitchFamily="18" charset="0"/>
              </a:rPr>
              <a:t>Journal of Education and Work</a:t>
            </a:r>
            <a:r>
              <a:rPr lang="en-IN" sz="1000" dirty="0">
                <a:effectLst/>
                <a:latin typeface="Times New Roman" panose="02020603050405020304" pitchFamily="18" charset="0"/>
              </a:rPr>
              <a:t>, 33(7-8), pp.507–514.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://doi.org/10.1080/13639080.2020.1852507.</a:t>
            </a:r>
          </a:p>
          <a:p>
            <a:pPr marL="171450" indent="-171450">
              <a:lnSpc>
                <a:spcPct val="150000"/>
              </a:lnSpc>
              <a:buFont typeface="Arial" panose="020B0604020202020204" pitchFamily="34" charset="0"/>
              <a:buChar char="•"/>
            </a:pPr>
            <a:r>
              <a:rPr lang="en-IN" sz="1000" dirty="0">
                <a:effectLst/>
                <a:latin typeface="Times New Roman" panose="02020603050405020304" pitchFamily="18" charset="0"/>
              </a:rPr>
              <a:t>Spencer, M.A. (2021). Forensic botany: time to embrace natural history collections, large scale environmental data and environmental DNA. </a:t>
            </a:r>
            <a:r>
              <a:rPr lang="en-IN" sz="1000" i="1" dirty="0">
                <a:effectLst/>
                <a:latin typeface="Times New Roman" panose="02020603050405020304" pitchFamily="18" charset="0"/>
              </a:rPr>
              <a:t>Emerging Topics in Life Sciences</a:t>
            </a:r>
            <a:r>
              <a:rPr lang="en-IN" sz="1000" dirty="0">
                <a:effectLst/>
                <a:latin typeface="Times New Roman" panose="02020603050405020304" pitchFamily="18" charset="0"/>
              </a:rPr>
              <a:t>. </a:t>
            </a:r>
            <a:r>
              <a:rPr lang="en-IN" sz="1000" dirty="0" err="1">
                <a:effectLst/>
                <a:latin typeface="Times New Roman" panose="02020603050405020304" pitchFamily="18" charset="0"/>
              </a:rPr>
              <a:t>doi:https</a:t>
            </a:r>
            <a:r>
              <a:rPr lang="en-IN" sz="1000" dirty="0">
                <a:effectLst/>
                <a:latin typeface="Times New Roman" panose="02020603050405020304" pitchFamily="18" charset="0"/>
              </a:rPr>
              <a:t>://doi.org/10.1042/etls20200329.</a:t>
            </a:r>
          </a:p>
          <a:p>
            <a:endParaRPr lang="en-IN" sz="1000" dirty="0"/>
          </a:p>
        </p:txBody>
      </p:sp>
    </p:spTree>
    <p:extLst>
      <p:ext uri="{BB962C8B-B14F-4D97-AF65-F5344CB8AC3E}">
        <p14:creationId xmlns:p14="http://schemas.microsoft.com/office/powerpoint/2010/main" val="1812554235"/>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Festival">
      <a:majorFont>
        <a:latin typeface="Tw Cen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TotalTime>
  <Words>3092</Words>
  <Application>Microsoft Office PowerPoint</Application>
  <PresentationFormat>Widescreen</PresentationFormat>
  <Paragraphs>100</Paragraphs>
  <Slides>15</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Avenir Next LT Pro</vt:lpstr>
      <vt:lpstr>Calibri</vt:lpstr>
      <vt:lpstr>Times New Roman</vt:lpstr>
      <vt:lpstr>Tw Cen MT</vt:lpstr>
      <vt:lpstr>ShapesVTI</vt:lpstr>
      <vt:lpstr>Market Analysis of Mark &amp; Spencer in the Post Pandemic Era </vt:lpstr>
      <vt:lpstr>Introduction</vt:lpstr>
      <vt:lpstr>Overview of Mark &amp; Spencer</vt:lpstr>
      <vt:lpstr>PowerPoint Presentation</vt:lpstr>
      <vt:lpstr>Resource Allocation</vt:lpstr>
      <vt:lpstr>Competitive Strategy Overview</vt:lpstr>
      <vt:lpstr>Competitive Strategy - Cost Leadership</vt:lpstr>
      <vt:lpstr>Competitive Strategy – Focus</vt:lpstr>
      <vt:lpstr>Competitive Strategy – Integration</vt:lpstr>
      <vt:lpstr>Green Marketing Strategies</vt:lpstr>
      <vt:lpstr>Corporate Social Responsibility Strategies</vt:lpstr>
      <vt:lpstr>Recommendations - Market Failure</vt:lpstr>
      <vt:lpstr>Recommendations - Competitive Advantage:</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Digvijaysinh solanki</cp:lastModifiedBy>
  <cp:revision>268</cp:revision>
  <dcterms:created xsi:type="dcterms:W3CDTF">2023-07-05T06:43:31Z</dcterms:created>
  <dcterms:modified xsi:type="dcterms:W3CDTF">2023-07-12T14:07:14Z</dcterms:modified>
</cp:coreProperties>
</file>