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70" r:id="rId5"/>
    <p:sldId id="259" r:id="rId6"/>
    <p:sldId id="261" r:id="rId7"/>
    <p:sldId id="260" r:id="rId8"/>
    <p:sldId id="272" r:id="rId9"/>
    <p:sldId id="264" r:id="rId10"/>
    <p:sldId id="271" r:id="rId11"/>
    <p:sldId id="263" r:id="rId12"/>
    <p:sldId id="265" r:id="rId13"/>
    <p:sldId id="266" r:id="rId14"/>
    <p:sldId id="273" r:id="rId15"/>
    <p:sldId id="267" r:id="rId16"/>
    <p:sldId id="268" r:id="rId17"/>
    <p:sldId id="27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05" userDrawn="1">
          <p15:clr>
            <a:srgbClr val="A4A3A4"/>
          </p15:clr>
        </p15:guide>
        <p15:guide id="2" pos="3817"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48" autoAdjust="0"/>
    <p:restoredTop sz="94660"/>
  </p:normalViewPr>
  <p:slideViewPr>
    <p:cSldViewPr snapToGrid="0" showGuides="1">
      <p:cViewPr>
        <p:scale>
          <a:sx n="75" d="100"/>
          <a:sy n="75" d="100"/>
        </p:scale>
        <p:origin x="667" y="43"/>
      </p:cViewPr>
      <p:guideLst>
        <p:guide orient="horz" pos="2205"/>
        <p:guide pos="3817"/>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Dog's health</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5F2C-4F9F-A343-99FEBCE62F31}"/>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5F2C-4F9F-A343-99FEBCE62F31}"/>
              </c:ext>
            </c:extLst>
          </c:dPt>
          <c:cat>
            <c:strRef>
              <c:f>Sheet1!$A$2:$A$5</c:f>
              <c:strCache>
                <c:ptCount val="2"/>
                <c:pt idx="0">
                  <c:v>overwight dogs</c:v>
                </c:pt>
                <c:pt idx="1">
                  <c:v>healthy wight</c:v>
                </c:pt>
              </c:strCache>
            </c:strRef>
          </c:cat>
          <c:val>
            <c:numRef>
              <c:f>Sheet1!$B$2:$B$5</c:f>
              <c:numCache>
                <c:formatCode>General</c:formatCode>
                <c:ptCount val="2"/>
                <c:pt idx="0">
                  <c:v>55</c:v>
                </c:pt>
                <c:pt idx="1">
                  <c:v>45</c:v>
                </c:pt>
              </c:numCache>
            </c:numRef>
          </c:val>
          <c:extLst>
            <c:ext xmlns:c16="http://schemas.microsoft.com/office/drawing/2014/chart" uri="{C3380CC4-5D6E-409C-BE32-E72D297353CC}">
              <c16:uniqueId val="{00000000-9F2E-41FF-8189-16737E3C63AC}"/>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41370B-1E13-4CB9-9135-F100463CF5ED}" type="doc">
      <dgm:prSet loTypeId="urn:microsoft.com/office/officeart/2005/8/layout/orgChart1" loCatId="hierarchy" qsTypeId="urn:microsoft.com/office/officeart/2005/8/quickstyle/simple1" qsCatId="simple" csTypeId="urn:microsoft.com/office/officeart/2005/8/colors/accent2_1" csCatId="accent2" phldr="1"/>
      <dgm:spPr/>
      <dgm:t>
        <a:bodyPr/>
        <a:lstStyle/>
        <a:p>
          <a:endParaRPr lang="en-GB"/>
        </a:p>
      </dgm:t>
    </dgm:pt>
    <dgm:pt modelId="{6084CA8F-14DE-4707-BBAF-9ECA6AABA01E}">
      <dgm:prSet phldrT="[Text]"/>
      <dgm:spPr/>
      <dgm:t>
        <a:bodyPr/>
        <a:lstStyle/>
        <a:p>
          <a:pPr>
            <a:buNone/>
          </a:pPr>
          <a:r>
            <a:rPr lang="en-GB" b="1">
              <a:latin typeface="Arial" panose="020B0604020202020204" pitchFamily="34" charset="0"/>
              <a:cs typeface="Arial" panose="020B0604020202020204" pitchFamily="34" charset="0"/>
            </a:rPr>
            <a:t>Founder &amp; Managing Director</a:t>
          </a:r>
          <a:r>
            <a:rPr lang="en-GB">
              <a:latin typeface="Arial" panose="020B0604020202020204" pitchFamily="34" charset="0"/>
              <a:cs typeface="Arial" panose="020B0604020202020204" pitchFamily="34" charset="0"/>
            </a:rPr>
            <a:t> </a:t>
          </a:r>
        </a:p>
        <a:p>
          <a:pPr>
            <a:buNone/>
          </a:pPr>
          <a:r>
            <a:rPr lang="en-GB">
              <a:latin typeface="Arial" panose="020B0604020202020204" pitchFamily="34" charset="0"/>
              <a:cs typeface="Arial" panose="020B0604020202020204" pitchFamily="34" charset="0"/>
            </a:rPr>
            <a:t>Oversees strategy, finances, and partnerships</a:t>
          </a:r>
        </a:p>
        <a:p>
          <a:pPr>
            <a:buNone/>
          </a:pPr>
          <a:endParaRPr lang="en-GB">
            <a:latin typeface="Arial" panose="020B0604020202020204" pitchFamily="34" charset="0"/>
            <a:cs typeface="Arial" panose="020B0604020202020204" pitchFamily="34" charset="0"/>
          </a:endParaRPr>
        </a:p>
      </dgm:t>
    </dgm:pt>
    <dgm:pt modelId="{BBE29D34-937F-4D82-8281-775AE1EBBBF6}" type="parTrans" cxnId="{6452D3DC-B3A2-47B4-9031-2FFE06F1EC80}">
      <dgm:prSet/>
      <dgm:spPr/>
      <dgm:t>
        <a:bodyPr/>
        <a:lstStyle/>
        <a:p>
          <a:endParaRPr lang="en-GB"/>
        </a:p>
      </dgm:t>
    </dgm:pt>
    <dgm:pt modelId="{630A2370-F309-47F1-935C-515448AD9BF8}" type="sibTrans" cxnId="{6452D3DC-B3A2-47B4-9031-2FFE06F1EC80}">
      <dgm:prSet/>
      <dgm:spPr/>
      <dgm:t>
        <a:bodyPr/>
        <a:lstStyle/>
        <a:p>
          <a:endParaRPr lang="en-GB"/>
        </a:p>
      </dgm:t>
    </dgm:pt>
    <dgm:pt modelId="{8AE17158-243F-4645-B647-026C569C1256}" type="asst">
      <dgm:prSet phldrT="[Text]"/>
      <dgm:spPr/>
      <dgm:t>
        <a:bodyPr/>
        <a:lstStyle/>
        <a:p>
          <a:pPr>
            <a:buNone/>
          </a:pPr>
          <a:r>
            <a:rPr lang="en-GB" b="1"/>
            <a:t>Marketing &amp; Administration Staff</a:t>
          </a:r>
        </a:p>
        <a:p>
          <a:pPr>
            <a:buNone/>
          </a:pPr>
          <a:r>
            <a:rPr lang="en-GB" b="1"/>
            <a:t> </a:t>
          </a:r>
          <a:r>
            <a:rPr lang="en-GB"/>
            <a:t>Handles social media, bookings, and client communication </a:t>
          </a:r>
        </a:p>
        <a:p>
          <a:pPr>
            <a:buNone/>
          </a:pPr>
          <a:endParaRPr lang="en-GB"/>
        </a:p>
      </dgm:t>
    </dgm:pt>
    <dgm:pt modelId="{B8D64D22-3579-4E1E-B2B3-2B8C4917692A}" type="parTrans" cxnId="{FFB25E0D-AFDE-4D34-9E2B-32BA84302538}">
      <dgm:prSet/>
      <dgm:spPr/>
      <dgm:t>
        <a:bodyPr/>
        <a:lstStyle/>
        <a:p>
          <a:endParaRPr lang="en-GB"/>
        </a:p>
      </dgm:t>
    </dgm:pt>
    <dgm:pt modelId="{6970EA5C-DC27-4F9E-96E4-2AB48026AB95}" type="sibTrans" cxnId="{FFB25E0D-AFDE-4D34-9E2B-32BA84302538}">
      <dgm:prSet/>
      <dgm:spPr/>
      <dgm:t>
        <a:bodyPr/>
        <a:lstStyle/>
        <a:p>
          <a:endParaRPr lang="en-GB"/>
        </a:p>
      </dgm:t>
    </dgm:pt>
    <dgm:pt modelId="{A205F05A-D8FD-4CEB-ACC7-67B886930D72}">
      <dgm:prSet phldrT="[Text]"/>
      <dgm:spPr/>
      <dgm:t>
        <a:bodyPr/>
        <a:lstStyle/>
        <a:p>
          <a:pPr>
            <a:buNone/>
          </a:pPr>
          <a:r>
            <a:rPr lang="en-GB" b="1"/>
            <a:t>Certified Canine Fitness Trainer</a:t>
          </a:r>
          <a:r>
            <a:rPr lang="en-GB"/>
            <a:t> Manages exercise sessions and customer care</a:t>
          </a:r>
        </a:p>
      </dgm:t>
    </dgm:pt>
    <dgm:pt modelId="{8761F5CB-5C4E-4143-8B4A-699A96E9DF70}" type="parTrans" cxnId="{0AE2FEB1-5FA8-4346-A472-A6920D3AB134}">
      <dgm:prSet/>
      <dgm:spPr/>
      <dgm:t>
        <a:bodyPr/>
        <a:lstStyle/>
        <a:p>
          <a:endParaRPr lang="en-GB"/>
        </a:p>
      </dgm:t>
    </dgm:pt>
    <dgm:pt modelId="{B23DD889-A220-4C52-9372-41D75B1F942E}" type="sibTrans" cxnId="{0AE2FEB1-5FA8-4346-A472-A6920D3AB134}">
      <dgm:prSet/>
      <dgm:spPr/>
      <dgm:t>
        <a:bodyPr/>
        <a:lstStyle/>
        <a:p>
          <a:endParaRPr lang="en-GB"/>
        </a:p>
      </dgm:t>
    </dgm:pt>
    <dgm:pt modelId="{6E742BCB-A949-4E04-9EA7-48126595078C}">
      <dgm:prSet phldrT="[Text]"/>
      <dgm:spPr/>
      <dgm:t>
        <a:bodyPr/>
        <a:lstStyle/>
        <a:p>
          <a:pPr>
            <a:buNone/>
          </a:pPr>
          <a:r>
            <a:rPr lang="en-GB" b="1"/>
            <a:t>Part-time Veterinary Advisor</a:t>
          </a:r>
          <a:r>
            <a:rPr lang="en-GB"/>
            <a:t> Validates programmes and liaises with clinics</a:t>
          </a:r>
        </a:p>
      </dgm:t>
    </dgm:pt>
    <dgm:pt modelId="{7C00FBE8-3FB1-4521-B535-1C2BC0D15E7D}" type="parTrans" cxnId="{19441F49-FDE5-4E56-8119-A47A0C60D147}">
      <dgm:prSet/>
      <dgm:spPr/>
      <dgm:t>
        <a:bodyPr/>
        <a:lstStyle/>
        <a:p>
          <a:endParaRPr lang="en-GB"/>
        </a:p>
      </dgm:t>
    </dgm:pt>
    <dgm:pt modelId="{418C712F-5FB5-4A52-8266-A0BDD11CCCAE}" type="sibTrans" cxnId="{19441F49-FDE5-4E56-8119-A47A0C60D147}">
      <dgm:prSet/>
      <dgm:spPr/>
      <dgm:t>
        <a:bodyPr/>
        <a:lstStyle/>
        <a:p>
          <a:endParaRPr lang="en-GB"/>
        </a:p>
      </dgm:t>
    </dgm:pt>
    <dgm:pt modelId="{42C548ED-6941-4822-9D03-35D8EE5CD141}">
      <dgm:prSet phldrT="[Text]"/>
      <dgm:spPr/>
      <dgm:t>
        <a:bodyPr/>
        <a:lstStyle/>
        <a:p>
          <a:pPr>
            <a:buNone/>
          </a:pPr>
          <a:r>
            <a:rPr lang="en-GB" b="1"/>
            <a:t>Driver Assistant</a:t>
          </a:r>
          <a:r>
            <a:rPr lang="en-GB"/>
            <a:t> </a:t>
          </a:r>
        </a:p>
        <a:p>
          <a:pPr>
            <a:buNone/>
          </a:pPr>
          <a:r>
            <a:rPr lang="en-GB"/>
            <a:t>Supports logistics and van maintenance</a:t>
          </a:r>
        </a:p>
      </dgm:t>
    </dgm:pt>
    <dgm:pt modelId="{A8932863-A9BD-43DA-A692-CBC4005200EA}" type="parTrans" cxnId="{A3031387-423E-4BEB-9263-139E5DD50CB7}">
      <dgm:prSet/>
      <dgm:spPr/>
      <dgm:t>
        <a:bodyPr/>
        <a:lstStyle/>
        <a:p>
          <a:endParaRPr lang="en-GB"/>
        </a:p>
      </dgm:t>
    </dgm:pt>
    <dgm:pt modelId="{E6F49E5C-E89E-4CE2-A993-D8A301066FA3}" type="sibTrans" cxnId="{A3031387-423E-4BEB-9263-139E5DD50CB7}">
      <dgm:prSet/>
      <dgm:spPr/>
      <dgm:t>
        <a:bodyPr/>
        <a:lstStyle/>
        <a:p>
          <a:endParaRPr lang="en-GB"/>
        </a:p>
      </dgm:t>
    </dgm:pt>
    <dgm:pt modelId="{DF02F3FC-EB9C-479D-BB05-0AD2D2E9B96B}" type="pres">
      <dgm:prSet presAssocID="{3241370B-1E13-4CB9-9135-F100463CF5ED}" presName="hierChild1" presStyleCnt="0">
        <dgm:presLayoutVars>
          <dgm:orgChart val="1"/>
          <dgm:chPref val="1"/>
          <dgm:dir/>
          <dgm:animOne val="branch"/>
          <dgm:animLvl val="lvl"/>
          <dgm:resizeHandles/>
        </dgm:presLayoutVars>
      </dgm:prSet>
      <dgm:spPr/>
    </dgm:pt>
    <dgm:pt modelId="{7CC2D1FB-5D44-41B2-855F-362F86A342A1}" type="pres">
      <dgm:prSet presAssocID="{6084CA8F-14DE-4707-BBAF-9ECA6AABA01E}" presName="hierRoot1" presStyleCnt="0">
        <dgm:presLayoutVars>
          <dgm:hierBranch val="init"/>
        </dgm:presLayoutVars>
      </dgm:prSet>
      <dgm:spPr/>
    </dgm:pt>
    <dgm:pt modelId="{7B38C17B-929B-427D-BD56-844B09C8DC51}" type="pres">
      <dgm:prSet presAssocID="{6084CA8F-14DE-4707-BBAF-9ECA6AABA01E}" presName="rootComposite1" presStyleCnt="0"/>
      <dgm:spPr/>
    </dgm:pt>
    <dgm:pt modelId="{12407764-E344-4A40-B3EA-1717449A5E0E}" type="pres">
      <dgm:prSet presAssocID="{6084CA8F-14DE-4707-BBAF-9ECA6AABA01E}" presName="rootText1" presStyleLbl="node0" presStyleIdx="0" presStyleCnt="1">
        <dgm:presLayoutVars>
          <dgm:chPref val="3"/>
        </dgm:presLayoutVars>
      </dgm:prSet>
      <dgm:spPr/>
    </dgm:pt>
    <dgm:pt modelId="{DFA54622-3047-4A22-9047-10A14DDEAB95}" type="pres">
      <dgm:prSet presAssocID="{6084CA8F-14DE-4707-BBAF-9ECA6AABA01E}" presName="rootConnector1" presStyleLbl="node1" presStyleIdx="0" presStyleCnt="0"/>
      <dgm:spPr/>
    </dgm:pt>
    <dgm:pt modelId="{B9F7D90C-5BEB-4098-A1B4-715708CDB63F}" type="pres">
      <dgm:prSet presAssocID="{6084CA8F-14DE-4707-BBAF-9ECA6AABA01E}" presName="hierChild2" presStyleCnt="0"/>
      <dgm:spPr/>
    </dgm:pt>
    <dgm:pt modelId="{40B9CB19-7075-42C3-BAF1-342B0B5F8300}" type="pres">
      <dgm:prSet presAssocID="{8761F5CB-5C4E-4143-8B4A-699A96E9DF70}" presName="Name37" presStyleLbl="parChTrans1D2" presStyleIdx="0" presStyleCnt="4"/>
      <dgm:spPr/>
    </dgm:pt>
    <dgm:pt modelId="{C52F3DE3-96E5-4BB1-A2AC-C0057E0F042F}" type="pres">
      <dgm:prSet presAssocID="{A205F05A-D8FD-4CEB-ACC7-67B886930D72}" presName="hierRoot2" presStyleCnt="0">
        <dgm:presLayoutVars>
          <dgm:hierBranch val="init"/>
        </dgm:presLayoutVars>
      </dgm:prSet>
      <dgm:spPr/>
    </dgm:pt>
    <dgm:pt modelId="{5550FC4F-4A34-4D3D-A0F0-0CD5E1FEF497}" type="pres">
      <dgm:prSet presAssocID="{A205F05A-D8FD-4CEB-ACC7-67B886930D72}" presName="rootComposite" presStyleCnt="0"/>
      <dgm:spPr/>
    </dgm:pt>
    <dgm:pt modelId="{FC2336BB-1F9D-4A9C-9D51-A9D36D8F4DEE}" type="pres">
      <dgm:prSet presAssocID="{A205F05A-D8FD-4CEB-ACC7-67B886930D72}" presName="rootText" presStyleLbl="node2" presStyleIdx="0" presStyleCnt="3">
        <dgm:presLayoutVars>
          <dgm:chPref val="3"/>
        </dgm:presLayoutVars>
      </dgm:prSet>
      <dgm:spPr/>
    </dgm:pt>
    <dgm:pt modelId="{A4B376D1-9EC1-4D62-82A2-CDEBEC1A6B38}" type="pres">
      <dgm:prSet presAssocID="{A205F05A-D8FD-4CEB-ACC7-67B886930D72}" presName="rootConnector" presStyleLbl="node2" presStyleIdx="0" presStyleCnt="3"/>
      <dgm:spPr/>
    </dgm:pt>
    <dgm:pt modelId="{98086979-1197-4AA1-A561-EB09E2C63F83}" type="pres">
      <dgm:prSet presAssocID="{A205F05A-D8FD-4CEB-ACC7-67B886930D72}" presName="hierChild4" presStyleCnt="0"/>
      <dgm:spPr/>
    </dgm:pt>
    <dgm:pt modelId="{D447E6CE-31D0-431F-9F4D-0A423C09BDDE}" type="pres">
      <dgm:prSet presAssocID="{A205F05A-D8FD-4CEB-ACC7-67B886930D72}" presName="hierChild5" presStyleCnt="0"/>
      <dgm:spPr/>
    </dgm:pt>
    <dgm:pt modelId="{6CFA40CD-50F9-4758-B9A1-73B58A088A6E}" type="pres">
      <dgm:prSet presAssocID="{7C00FBE8-3FB1-4521-B535-1C2BC0D15E7D}" presName="Name37" presStyleLbl="parChTrans1D2" presStyleIdx="1" presStyleCnt="4"/>
      <dgm:spPr/>
    </dgm:pt>
    <dgm:pt modelId="{246E1F25-026E-4167-9896-3D3A974413BC}" type="pres">
      <dgm:prSet presAssocID="{6E742BCB-A949-4E04-9EA7-48126595078C}" presName="hierRoot2" presStyleCnt="0">
        <dgm:presLayoutVars>
          <dgm:hierBranch val="init"/>
        </dgm:presLayoutVars>
      </dgm:prSet>
      <dgm:spPr/>
    </dgm:pt>
    <dgm:pt modelId="{B7D52E7C-080F-4E7E-BE71-E199E88AA7F7}" type="pres">
      <dgm:prSet presAssocID="{6E742BCB-A949-4E04-9EA7-48126595078C}" presName="rootComposite" presStyleCnt="0"/>
      <dgm:spPr/>
    </dgm:pt>
    <dgm:pt modelId="{2148107C-E064-4283-B094-CB8125CCBFED}" type="pres">
      <dgm:prSet presAssocID="{6E742BCB-A949-4E04-9EA7-48126595078C}" presName="rootText" presStyleLbl="node2" presStyleIdx="1" presStyleCnt="3">
        <dgm:presLayoutVars>
          <dgm:chPref val="3"/>
        </dgm:presLayoutVars>
      </dgm:prSet>
      <dgm:spPr/>
    </dgm:pt>
    <dgm:pt modelId="{B5E753EC-511D-4C86-B227-7BD86459DBBF}" type="pres">
      <dgm:prSet presAssocID="{6E742BCB-A949-4E04-9EA7-48126595078C}" presName="rootConnector" presStyleLbl="node2" presStyleIdx="1" presStyleCnt="3"/>
      <dgm:spPr/>
    </dgm:pt>
    <dgm:pt modelId="{35F2E431-B9CC-46CF-931F-BB204B8F4161}" type="pres">
      <dgm:prSet presAssocID="{6E742BCB-A949-4E04-9EA7-48126595078C}" presName="hierChild4" presStyleCnt="0"/>
      <dgm:spPr/>
    </dgm:pt>
    <dgm:pt modelId="{A8B5A578-178B-4D8C-B5AF-9CA32381E54A}" type="pres">
      <dgm:prSet presAssocID="{6E742BCB-A949-4E04-9EA7-48126595078C}" presName="hierChild5" presStyleCnt="0"/>
      <dgm:spPr/>
    </dgm:pt>
    <dgm:pt modelId="{A962C768-90D7-4172-84E1-E43E1F4EFCF8}" type="pres">
      <dgm:prSet presAssocID="{A8932863-A9BD-43DA-A692-CBC4005200EA}" presName="Name37" presStyleLbl="parChTrans1D2" presStyleIdx="2" presStyleCnt="4"/>
      <dgm:spPr/>
    </dgm:pt>
    <dgm:pt modelId="{2AC23141-841C-4B85-9EC3-9E8D9B96EC9A}" type="pres">
      <dgm:prSet presAssocID="{42C548ED-6941-4822-9D03-35D8EE5CD141}" presName="hierRoot2" presStyleCnt="0">
        <dgm:presLayoutVars>
          <dgm:hierBranch val="init"/>
        </dgm:presLayoutVars>
      </dgm:prSet>
      <dgm:spPr/>
    </dgm:pt>
    <dgm:pt modelId="{B2A9F37D-3A4C-448A-9098-40DEB3F06C68}" type="pres">
      <dgm:prSet presAssocID="{42C548ED-6941-4822-9D03-35D8EE5CD141}" presName="rootComposite" presStyleCnt="0"/>
      <dgm:spPr/>
    </dgm:pt>
    <dgm:pt modelId="{5EAAF14B-C7D0-4CEB-9B09-15767BCFC827}" type="pres">
      <dgm:prSet presAssocID="{42C548ED-6941-4822-9D03-35D8EE5CD141}" presName="rootText" presStyleLbl="node2" presStyleIdx="2" presStyleCnt="3">
        <dgm:presLayoutVars>
          <dgm:chPref val="3"/>
        </dgm:presLayoutVars>
      </dgm:prSet>
      <dgm:spPr/>
    </dgm:pt>
    <dgm:pt modelId="{66707A6D-4DEC-4C4E-9DDF-EEE6D05C946F}" type="pres">
      <dgm:prSet presAssocID="{42C548ED-6941-4822-9D03-35D8EE5CD141}" presName="rootConnector" presStyleLbl="node2" presStyleIdx="2" presStyleCnt="3"/>
      <dgm:spPr/>
    </dgm:pt>
    <dgm:pt modelId="{5BA15C70-F230-45AC-ADB6-0A3D4C5031FA}" type="pres">
      <dgm:prSet presAssocID="{42C548ED-6941-4822-9D03-35D8EE5CD141}" presName="hierChild4" presStyleCnt="0"/>
      <dgm:spPr/>
    </dgm:pt>
    <dgm:pt modelId="{091182B1-88AF-44B7-A925-A30FF97C7C6C}" type="pres">
      <dgm:prSet presAssocID="{42C548ED-6941-4822-9D03-35D8EE5CD141}" presName="hierChild5" presStyleCnt="0"/>
      <dgm:spPr/>
    </dgm:pt>
    <dgm:pt modelId="{4B753616-7CBC-4266-8CCF-7F5A4FA61783}" type="pres">
      <dgm:prSet presAssocID="{6084CA8F-14DE-4707-BBAF-9ECA6AABA01E}" presName="hierChild3" presStyleCnt="0"/>
      <dgm:spPr/>
    </dgm:pt>
    <dgm:pt modelId="{95FDEE76-5020-44F3-A018-0BBD551A1CED}" type="pres">
      <dgm:prSet presAssocID="{B8D64D22-3579-4E1E-B2B3-2B8C4917692A}" presName="Name111" presStyleLbl="parChTrans1D2" presStyleIdx="3" presStyleCnt="4"/>
      <dgm:spPr/>
    </dgm:pt>
    <dgm:pt modelId="{8ACB6E27-1C75-4FE9-9725-C691129AD5DE}" type="pres">
      <dgm:prSet presAssocID="{8AE17158-243F-4645-B647-026C569C1256}" presName="hierRoot3" presStyleCnt="0">
        <dgm:presLayoutVars>
          <dgm:hierBranch val="init"/>
        </dgm:presLayoutVars>
      </dgm:prSet>
      <dgm:spPr/>
    </dgm:pt>
    <dgm:pt modelId="{8A542804-6D93-4FBA-AD72-9E08AE7DF7DD}" type="pres">
      <dgm:prSet presAssocID="{8AE17158-243F-4645-B647-026C569C1256}" presName="rootComposite3" presStyleCnt="0"/>
      <dgm:spPr/>
    </dgm:pt>
    <dgm:pt modelId="{AAF0F00E-DA63-4D24-87A2-461A28BD31FF}" type="pres">
      <dgm:prSet presAssocID="{8AE17158-243F-4645-B647-026C569C1256}" presName="rootText3" presStyleLbl="asst1" presStyleIdx="0" presStyleCnt="1">
        <dgm:presLayoutVars>
          <dgm:chPref val="3"/>
        </dgm:presLayoutVars>
      </dgm:prSet>
      <dgm:spPr/>
    </dgm:pt>
    <dgm:pt modelId="{1404E318-F254-4754-9239-3CB47E0A02BE}" type="pres">
      <dgm:prSet presAssocID="{8AE17158-243F-4645-B647-026C569C1256}" presName="rootConnector3" presStyleLbl="asst1" presStyleIdx="0" presStyleCnt="1"/>
      <dgm:spPr/>
    </dgm:pt>
    <dgm:pt modelId="{8DBFE70D-E574-4441-8835-C8B7EDAD98C4}" type="pres">
      <dgm:prSet presAssocID="{8AE17158-243F-4645-B647-026C569C1256}" presName="hierChild6" presStyleCnt="0"/>
      <dgm:spPr/>
    </dgm:pt>
    <dgm:pt modelId="{A503699C-52C0-45BC-BD79-2A585499D55B}" type="pres">
      <dgm:prSet presAssocID="{8AE17158-243F-4645-B647-026C569C1256}" presName="hierChild7" presStyleCnt="0"/>
      <dgm:spPr/>
    </dgm:pt>
  </dgm:ptLst>
  <dgm:cxnLst>
    <dgm:cxn modelId="{D59C8001-203E-43C3-AA00-33E3572016CA}" type="presOf" srcId="{3241370B-1E13-4CB9-9135-F100463CF5ED}" destId="{DF02F3FC-EB9C-479D-BB05-0AD2D2E9B96B}" srcOrd="0" destOrd="0" presId="urn:microsoft.com/office/officeart/2005/8/layout/orgChart1"/>
    <dgm:cxn modelId="{FFB25E0D-AFDE-4D34-9E2B-32BA84302538}" srcId="{6084CA8F-14DE-4707-BBAF-9ECA6AABA01E}" destId="{8AE17158-243F-4645-B647-026C569C1256}" srcOrd="0" destOrd="0" parTransId="{B8D64D22-3579-4E1E-B2B3-2B8C4917692A}" sibTransId="{6970EA5C-DC27-4F9E-96E4-2AB48026AB95}"/>
    <dgm:cxn modelId="{7C5CBA2B-DD4C-4693-B6AC-AB63DD96D558}" type="presOf" srcId="{6084CA8F-14DE-4707-BBAF-9ECA6AABA01E}" destId="{DFA54622-3047-4A22-9047-10A14DDEAB95}" srcOrd="1" destOrd="0" presId="urn:microsoft.com/office/officeart/2005/8/layout/orgChart1"/>
    <dgm:cxn modelId="{790B192D-2827-4104-B9AD-FA2EC297077F}" type="presOf" srcId="{6E742BCB-A949-4E04-9EA7-48126595078C}" destId="{2148107C-E064-4283-B094-CB8125CCBFED}" srcOrd="0" destOrd="0" presId="urn:microsoft.com/office/officeart/2005/8/layout/orgChart1"/>
    <dgm:cxn modelId="{C7BDE642-7D0F-48EF-AAA4-02B5A1299B88}" type="presOf" srcId="{A205F05A-D8FD-4CEB-ACC7-67B886930D72}" destId="{A4B376D1-9EC1-4D62-82A2-CDEBEC1A6B38}" srcOrd="1" destOrd="0" presId="urn:microsoft.com/office/officeart/2005/8/layout/orgChart1"/>
    <dgm:cxn modelId="{E22BCF48-71F3-469F-871B-8871EF208F2B}" type="presOf" srcId="{8761F5CB-5C4E-4143-8B4A-699A96E9DF70}" destId="{40B9CB19-7075-42C3-BAF1-342B0B5F8300}" srcOrd="0" destOrd="0" presId="urn:microsoft.com/office/officeart/2005/8/layout/orgChart1"/>
    <dgm:cxn modelId="{19441F49-FDE5-4E56-8119-A47A0C60D147}" srcId="{6084CA8F-14DE-4707-BBAF-9ECA6AABA01E}" destId="{6E742BCB-A949-4E04-9EA7-48126595078C}" srcOrd="2" destOrd="0" parTransId="{7C00FBE8-3FB1-4521-B535-1C2BC0D15E7D}" sibTransId="{418C712F-5FB5-4A52-8266-A0BDD11CCCAE}"/>
    <dgm:cxn modelId="{C4DB2B7A-2E68-4E9C-AB15-1376E60C7FD8}" type="presOf" srcId="{A8932863-A9BD-43DA-A692-CBC4005200EA}" destId="{A962C768-90D7-4172-84E1-E43E1F4EFCF8}" srcOrd="0" destOrd="0" presId="urn:microsoft.com/office/officeart/2005/8/layout/orgChart1"/>
    <dgm:cxn modelId="{79CF4F7B-4E8D-4BD8-8171-45CFF1E927CA}" type="presOf" srcId="{B8D64D22-3579-4E1E-B2B3-2B8C4917692A}" destId="{95FDEE76-5020-44F3-A018-0BBD551A1CED}" srcOrd="0" destOrd="0" presId="urn:microsoft.com/office/officeart/2005/8/layout/orgChart1"/>
    <dgm:cxn modelId="{A3031387-423E-4BEB-9263-139E5DD50CB7}" srcId="{6084CA8F-14DE-4707-BBAF-9ECA6AABA01E}" destId="{42C548ED-6941-4822-9D03-35D8EE5CD141}" srcOrd="3" destOrd="0" parTransId="{A8932863-A9BD-43DA-A692-CBC4005200EA}" sibTransId="{E6F49E5C-E89E-4CE2-A993-D8A301066FA3}"/>
    <dgm:cxn modelId="{FE55ECB1-6900-4B07-92D9-7E4E6563DCC8}" type="presOf" srcId="{A205F05A-D8FD-4CEB-ACC7-67B886930D72}" destId="{FC2336BB-1F9D-4A9C-9D51-A9D36D8F4DEE}" srcOrd="0" destOrd="0" presId="urn:microsoft.com/office/officeart/2005/8/layout/orgChart1"/>
    <dgm:cxn modelId="{0AE2FEB1-5FA8-4346-A472-A6920D3AB134}" srcId="{6084CA8F-14DE-4707-BBAF-9ECA6AABA01E}" destId="{A205F05A-D8FD-4CEB-ACC7-67B886930D72}" srcOrd="1" destOrd="0" parTransId="{8761F5CB-5C4E-4143-8B4A-699A96E9DF70}" sibTransId="{B23DD889-A220-4C52-9372-41D75B1F942E}"/>
    <dgm:cxn modelId="{E18801B5-E4A8-4657-A16E-9695EF91CB6A}" type="presOf" srcId="{6E742BCB-A949-4E04-9EA7-48126595078C}" destId="{B5E753EC-511D-4C86-B227-7BD86459DBBF}" srcOrd="1" destOrd="0" presId="urn:microsoft.com/office/officeart/2005/8/layout/orgChart1"/>
    <dgm:cxn modelId="{BCE61DCB-1C0C-48D1-B8CB-2C2777EDBE56}" type="presOf" srcId="{7C00FBE8-3FB1-4521-B535-1C2BC0D15E7D}" destId="{6CFA40CD-50F9-4758-B9A1-73B58A088A6E}" srcOrd="0" destOrd="0" presId="urn:microsoft.com/office/officeart/2005/8/layout/orgChart1"/>
    <dgm:cxn modelId="{157C10D6-0CB1-4611-AFFB-EF390BA445E1}" type="presOf" srcId="{6084CA8F-14DE-4707-BBAF-9ECA6AABA01E}" destId="{12407764-E344-4A40-B3EA-1717449A5E0E}" srcOrd="0" destOrd="0" presId="urn:microsoft.com/office/officeart/2005/8/layout/orgChart1"/>
    <dgm:cxn modelId="{6452D3DC-B3A2-47B4-9031-2FFE06F1EC80}" srcId="{3241370B-1E13-4CB9-9135-F100463CF5ED}" destId="{6084CA8F-14DE-4707-BBAF-9ECA6AABA01E}" srcOrd="0" destOrd="0" parTransId="{BBE29D34-937F-4D82-8281-775AE1EBBBF6}" sibTransId="{630A2370-F309-47F1-935C-515448AD9BF8}"/>
    <dgm:cxn modelId="{0CA6D2DF-DF76-413D-B047-CAF7DF865C53}" type="presOf" srcId="{8AE17158-243F-4645-B647-026C569C1256}" destId="{1404E318-F254-4754-9239-3CB47E0A02BE}" srcOrd="1" destOrd="0" presId="urn:microsoft.com/office/officeart/2005/8/layout/orgChart1"/>
    <dgm:cxn modelId="{FD5670E2-BA39-4E80-9430-B5E3BE031527}" type="presOf" srcId="{8AE17158-243F-4645-B647-026C569C1256}" destId="{AAF0F00E-DA63-4D24-87A2-461A28BD31FF}" srcOrd="0" destOrd="0" presId="urn:microsoft.com/office/officeart/2005/8/layout/orgChart1"/>
    <dgm:cxn modelId="{DC58C2E2-CC3C-4BB2-B2C6-D693EDB42A50}" type="presOf" srcId="{42C548ED-6941-4822-9D03-35D8EE5CD141}" destId="{66707A6D-4DEC-4C4E-9DDF-EEE6D05C946F}" srcOrd="1" destOrd="0" presId="urn:microsoft.com/office/officeart/2005/8/layout/orgChart1"/>
    <dgm:cxn modelId="{69C9DAEC-F09E-4DAF-A4A7-8AE000B754B1}" type="presOf" srcId="{42C548ED-6941-4822-9D03-35D8EE5CD141}" destId="{5EAAF14B-C7D0-4CEB-9B09-15767BCFC827}" srcOrd="0" destOrd="0" presId="urn:microsoft.com/office/officeart/2005/8/layout/orgChart1"/>
    <dgm:cxn modelId="{D10170BF-8D82-43F1-8715-0034E9C3B29A}" type="presParOf" srcId="{DF02F3FC-EB9C-479D-BB05-0AD2D2E9B96B}" destId="{7CC2D1FB-5D44-41B2-855F-362F86A342A1}" srcOrd="0" destOrd="0" presId="urn:microsoft.com/office/officeart/2005/8/layout/orgChart1"/>
    <dgm:cxn modelId="{3AD93B88-22A2-4508-91E7-EB76A084EEB9}" type="presParOf" srcId="{7CC2D1FB-5D44-41B2-855F-362F86A342A1}" destId="{7B38C17B-929B-427D-BD56-844B09C8DC51}" srcOrd="0" destOrd="0" presId="urn:microsoft.com/office/officeart/2005/8/layout/orgChart1"/>
    <dgm:cxn modelId="{B5A2F3E3-8C94-4402-809C-570950DFA030}" type="presParOf" srcId="{7B38C17B-929B-427D-BD56-844B09C8DC51}" destId="{12407764-E344-4A40-B3EA-1717449A5E0E}" srcOrd="0" destOrd="0" presId="urn:microsoft.com/office/officeart/2005/8/layout/orgChart1"/>
    <dgm:cxn modelId="{E1F81AD7-7A37-443F-9AB5-99EFB4E1BD90}" type="presParOf" srcId="{7B38C17B-929B-427D-BD56-844B09C8DC51}" destId="{DFA54622-3047-4A22-9047-10A14DDEAB95}" srcOrd="1" destOrd="0" presId="urn:microsoft.com/office/officeart/2005/8/layout/orgChart1"/>
    <dgm:cxn modelId="{E2791BAF-48B6-4BEF-80BD-31F73E728703}" type="presParOf" srcId="{7CC2D1FB-5D44-41B2-855F-362F86A342A1}" destId="{B9F7D90C-5BEB-4098-A1B4-715708CDB63F}" srcOrd="1" destOrd="0" presId="urn:microsoft.com/office/officeart/2005/8/layout/orgChart1"/>
    <dgm:cxn modelId="{3652F7C8-5BE6-476D-9868-A5E5538E35BF}" type="presParOf" srcId="{B9F7D90C-5BEB-4098-A1B4-715708CDB63F}" destId="{40B9CB19-7075-42C3-BAF1-342B0B5F8300}" srcOrd="0" destOrd="0" presId="urn:microsoft.com/office/officeart/2005/8/layout/orgChart1"/>
    <dgm:cxn modelId="{B604070B-9B3F-42B5-9F33-498A63FEB330}" type="presParOf" srcId="{B9F7D90C-5BEB-4098-A1B4-715708CDB63F}" destId="{C52F3DE3-96E5-4BB1-A2AC-C0057E0F042F}" srcOrd="1" destOrd="0" presId="urn:microsoft.com/office/officeart/2005/8/layout/orgChart1"/>
    <dgm:cxn modelId="{E968FE37-E1F7-45BE-8140-36C8998CBADC}" type="presParOf" srcId="{C52F3DE3-96E5-4BB1-A2AC-C0057E0F042F}" destId="{5550FC4F-4A34-4D3D-A0F0-0CD5E1FEF497}" srcOrd="0" destOrd="0" presId="urn:microsoft.com/office/officeart/2005/8/layout/orgChart1"/>
    <dgm:cxn modelId="{510E0CC8-E08C-480E-8F7E-C54AFDA71AB8}" type="presParOf" srcId="{5550FC4F-4A34-4D3D-A0F0-0CD5E1FEF497}" destId="{FC2336BB-1F9D-4A9C-9D51-A9D36D8F4DEE}" srcOrd="0" destOrd="0" presId="urn:microsoft.com/office/officeart/2005/8/layout/orgChart1"/>
    <dgm:cxn modelId="{B007C6B1-29FA-4612-8C7D-675412618344}" type="presParOf" srcId="{5550FC4F-4A34-4D3D-A0F0-0CD5E1FEF497}" destId="{A4B376D1-9EC1-4D62-82A2-CDEBEC1A6B38}" srcOrd="1" destOrd="0" presId="urn:microsoft.com/office/officeart/2005/8/layout/orgChart1"/>
    <dgm:cxn modelId="{33357E85-681D-4D1F-AF59-467F38BB2438}" type="presParOf" srcId="{C52F3DE3-96E5-4BB1-A2AC-C0057E0F042F}" destId="{98086979-1197-4AA1-A561-EB09E2C63F83}" srcOrd="1" destOrd="0" presId="urn:microsoft.com/office/officeart/2005/8/layout/orgChart1"/>
    <dgm:cxn modelId="{1F69DF53-5697-4855-80FA-C7C7B858533C}" type="presParOf" srcId="{C52F3DE3-96E5-4BB1-A2AC-C0057E0F042F}" destId="{D447E6CE-31D0-431F-9F4D-0A423C09BDDE}" srcOrd="2" destOrd="0" presId="urn:microsoft.com/office/officeart/2005/8/layout/orgChart1"/>
    <dgm:cxn modelId="{E964EBC4-4DAD-4367-B90E-018FC30888AC}" type="presParOf" srcId="{B9F7D90C-5BEB-4098-A1B4-715708CDB63F}" destId="{6CFA40CD-50F9-4758-B9A1-73B58A088A6E}" srcOrd="2" destOrd="0" presId="urn:microsoft.com/office/officeart/2005/8/layout/orgChart1"/>
    <dgm:cxn modelId="{8B32B95A-7E8D-4BFA-83A0-80F5CCD091CE}" type="presParOf" srcId="{B9F7D90C-5BEB-4098-A1B4-715708CDB63F}" destId="{246E1F25-026E-4167-9896-3D3A974413BC}" srcOrd="3" destOrd="0" presId="urn:microsoft.com/office/officeart/2005/8/layout/orgChart1"/>
    <dgm:cxn modelId="{6F9EC33F-D191-454D-BDAC-81771540CBBF}" type="presParOf" srcId="{246E1F25-026E-4167-9896-3D3A974413BC}" destId="{B7D52E7C-080F-4E7E-BE71-E199E88AA7F7}" srcOrd="0" destOrd="0" presId="urn:microsoft.com/office/officeart/2005/8/layout/orgChart1"/>
    <dgm:cxn modelId="{94E95715-5047-433A-868B-55E9FF50491E}" type="presParOf" srcId="{B7D52E7C-080F-4E7E-BE71-E199E88AA7F7}" destId="{2148107C-E064-4283-B094-CB8125CCBFED}" srcOrd="0" destOrd="0" presId="urn:microsoft.com/office/officeart/2005/8/layout/orgChart1"/>
    <dgm:cxn modelId="{0347E2F2-0BBB-4189-AA6F-66CA68DB4E5E}" type="presParOf" srcId="{B7D52E7C-080F-4E7E-BE71-E199E88AA7F7}" destId="{B5E753EC-511D-4C86-B227-7BD86459DBBF}" srcOrd="1" destOrd="0" presId="urn:microsoft.com/office/officeart/2005/8/layout/orgChart1"/>
    <dgm:cxn modelId="{EFD054B6-7273-4456-A723-6A3EF514FB08}" type="presParOf" srcId="{246E1F25-026E-4167-9896-3D3A974413BC}" destId="{35F2E431-B9CC-46CF-931F-BB204B8F4161}" srcOrd="1" destOrd="0" presId="urn:microsoft.com/office/officeart/2005/8/layout/orgChart1"/>
    <dgm:cxn modelId="{50C0809E-0D72-45E1-9CE8-30715B0A19E4}" type="presParOf" srcId="{246E1F25-026E-4167-9896-3D3A974413BC}" destId="{A8B5A578-178B-4D8C-B5AF-9CA32381E54A}" srcOrd="2" destOrd="0" presId="urn:microsoft.com/office/officeart/2005/8/layout/orgChart1"/>
    <dgm:cxn modelId="{488ED610-A641-472A-AAD6-F7FE7FA3DC26}" type="presParOf" srcId="{B9F7D90C-5BEB-4098-A1B4-715708CDB63F}" destId="{A962C768-90D7-4172-84E1-E43E1F4EFCF8}" srcOrd="4" destOrd="0" presId="urn:microsoft.com/office/officeart/2005/8/layout/orgChart1"/>
    <dgm:cxn modelId="{C494FFEA-3088-450C-AF1B-0D8317C06A87}" type="presParOf" srcId="{B9F7D90C-5BEB-4098-A1B4-715708CDB63F}" destId="{2AC23141-841C-4B85-9EC3-9E8D9B96EC9A}" srcOrd="5" destOrd="0" presId="urn:microsoft.com/office/officeart/2005/8/layout/orgChart1"/>
    <dgm:cxn modelId="{B427466E-F1A7-431F-94F2-745A92E3217C}" type="presParOf" srcId="{2AC23141-841C-4B85-9EC3-9E8D9B96EC9A}" destId="{B2A9F37D-3A4C-448A-9098-40DEB3F06C68}" srcOrd="0" destOrd="0" presId="urn:microsoft.com/office/officeart/2005/8/layout/orgChart1"/>
    <dgm:cxn modelId="{460B9098-44FC-4AFC-8E78-1F113E9C4D6B}" type="presParOf" srcId="{B2A9F37D-3A4C-448A-9098-40DEB3F06C68}" destId="{5EAAF14B-C7D0-4CEB-9B09-15767BCFC827}" srcOrd="0" destOrd="0" presId="urn:microsoft.com/office/officeart/2005/8/layout/orgChart1"/>
    <dgm:cxn modelId="{330DA42B-DA47-4728-8F4A-193EFC24C1C0}" type="presParOf" srcId="{B2A9F37D-3A4C-448A-9098-40DEB3F06C68}" destId="{66707A6D-4DEC-4C4E-9DDF-EEE6D05C946F}" srcOrd="1" destOrd="0" presId="urn:microsoft.com/office/officeart/2005/8/layout/orgChart1"/>
    <dgm:cxn modelId="{C4C0398E-B088-4507-818B-D32AB2B46888}" type="presParOf" srcId="{2AC23141-841C-4B85-9EC3-9E8D9B96EC9A}" destId="{5BA15C70-F230-45AC-ADB6-0A3D4C5031FA}" srcOrd="1" destOrd="0" presId="urn:microsoft.com/office/officeart/2005/8/layout/orgChart1"/>
    <dgm:cxn modelId="{B6E1DB05-965A-469D-9EBE-187043B5A352}" type="presParOf" srcId="{2AC23141-841C-4B85-9EC3-9E8D9B96EC9A}" destId="{091182B1-88AF-44B7-A925-A30FF97C7C6C}" srcOrd="2" destOrd="0" presId="urn:microsoft.com/office/officeart/2005/8/layout/orgChart1"/>
    <dgm:cxn modelId="{092059D9-4780-42E4-A9FB-6D90555FC93E}" type="presParOf" srcId="{7CC2D1FB-5D44-41B2-855F-362F86A342A1}" destId="{4B753616-7CBC-4266-8CCF-7F5A4FA61783}" srcOrd="2" destOrd="0" presId="urn:microsoft.com/office/officeart/2005/8/layout/orgChart1"/>
    <dgm:cxn modelId="{398BD4BC-ACEB-41FF-AEDF-55FCD76D9053}" type="presParOf" srcId="{4B753616-7CBC-4266-8CCF-7F5A4FA61783}" destId="{95FDEE76-5020-44F3-A018-0BBD551A1CED}" srcOrd="0" destOrd="0" presId="urn:microsoft.com/office/officeart/2005/8/layout/orgChart1"/>
    <dgm:cxn modelId="{1FE0DE4D-F28C-4CEE-B779-CD6EFFDEB50D}" type="presParOf" srcId="{4B753616-7CBC-4266-8CCF-7F5A4FA61783}" destId="{8ACB6E27-1C75-4FE9-9725-C691129AD5DE}" srcOrd="1" destOrd="0" presId="urn:microsoft.com/office/officeart/2005/8/layout/orgChart1"/>
    <dgm:cxn modelId="{AC2064B2-9AC6-4F19-AC7D-FC6BEBDBA2F4}" type="presParOf" srcId="{8ACB6E27-1C75-4FE9-9725-C691129AD5DE}" destId="{8A542804-6D93-4FBA-AD72-9E08AE7DF7DD}" srcOrd="0" destOrd="0" presId="urn:microsoft.com/office/officeart/2005/8/layout/orgChart1"/>
    <dgm:cxn modelId="{4E1AD1F5-20ED-439A-86A7-1CC90EC8CFE2}" type="presParOf" srcId="{8A542804-6D93-4FBA-AD72-9E08AE7DF7DD}" destId="{AAF0F00E-DA63-4D24-87A2-461A28BD31FF}" srcOrd="0" destOrd="0" presId="urn:microsoft.com/office/officeart/2005/8/layout/orgChart1"/>
    <dgm:cxn modelId="{BBE98FA7-3FC5-4938-8D35-7131DF6A724A}" type="presParOf" srcId="{8A542804-6D93-4FBA-AD72-9E08AE7DF7DD}" destId="{1404E318-F254-4754-9239-3CB47E0A02BE}" srcOrd="1" destOrd="0" presId="urn:microsoft.com/office/officeart/2005/8/layout/orgChart1"/>
    <dgm:cxn modelId="{724EEEE0-4130-454D-9C6D-4282E04DF3DC}" type="presParOf" srcId="{8ACB6E27-1C75-4FE9-9725-C691129AD5DE}" destId="{8DBFE70D-E574-4441-8835-C8B7EDAD98C4}" srcOrd="1" destOrd="0" presId="urn:microsoft.com/office/officeart/2005/8/layout/orgChart1"/>
    <dgm:cxn modelId="{A39422FB-00A9-4A6C-BC5C-37A40DE42A56}" type="presParOf" srcId="{8ACB6E27-1C75-4FE9-9725-C691129AD5DE}" destId="{A503699C-52C0-45BC-BD79-2A585499D55B}"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FDEE76-5020-44F3-A018-0BBD551A1CED}">
      <dsp:nvSpPr>
        <dsp:cNvPr id="0" name=""/>
        <dsp:cNvSpPr/>
      </dsp:nvSpPr>
      <dsp:spPr>
        <a:xfrm>
          <a:off x="2407546" y="1709040"/>
          <a:ext cx="157480" cy="689914"/>
        </a:xfrm>
        <a:custGeom>
          <a:avLst/>
          <a:gdLst/>
          <a:ahLst/>
          <a:cxnLst/>
          <a:rect l="0" t="0" r="0" b="0"/>
          <a:pathLst>
            <a:path>
              <a:moveTo>
                <a:pt x="157480" y="0"/>
              </a:moveTo>
              <a:lnTo>
                <a:pt x="157480" y="689914"/>
              </a:lnTo>
              <a:lnTo>
                <a:pt x="0" y="689914"/>
              </a:lnTo>
            </a:path>
          </a:pathLst>
        </a:custGeom>
        <a:noFill/>
        <a:ln w="1905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962C768-90D7-4172-84E1-E43E1F4EFCF8}">
      <dsp:nvSpPr>
        <dsp:cNvPr id="0" name=""/>
        <dsp:cNvSpPr/>
      </dsp:nvSpPr>
      <dsp:spPr>
        <a:xfrm>
          <a:off x="2565026" y="1709040"/>
          <a:ext cx="1814775" cy="1379828"/>
        </a:xfrm>
        <a:custGeom>
          <a:avLst/>
          <a:gdLst/>
          <a:ahLst/>
          <a:cxnLst/>
          <a:rect l="0" t="0" r="0" b="0"/>
          <a:pathLst>
            <a:path>
              <a:moveTo>
                <a:pt x="0" y="0"/>
              </a:moveTo>
              <a:lnTo>
                <a:pt x="0" y="1222348"/>
              </a:lnTo>
              <a:lnTo>
                <a:pt x="1814775" y="1222348"/>
              </a:lnTo>
              <a:lnTo>
                <a:pt x="1814775" y="1379828"/>
              </a:lnTo>
            </a:path>
          </a:pathLst>
        </a:custGeom>
        <a:noFill/>
        <a:ln w="1905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CFA40CD-50F9-4758-B9A1-73B58A088A6E}">
      <dsp:nvSpPr>
        <dsp:cNvPr id="0" name=""/>
        <dsp:cNvSpPr/>
      </dsp:nvSpPr>
      <dsp:spPr>
        <a:xfrm>
          <a:off x="2519306" y="1709040"/>
          <a:ext cx="91440" cy="1379828"/>
        </a:xfrm>
        <a:custGeom>
          <a:avLst/>
          <a:gdLst/>
          <a:ahLst/>
          <a:cxnLst/>
          <a:rect l="0" t="0" r="0" b="0"/>
          <a:pathLst>
            <a:path>
              <a:moveTo>
                <a:pt x="45720" y="0"/>
              </a:moveTo>
              <a:lnTo>
                <a:pt x="45720" y="1379828"/>
              </a:lnTo>
            </a:path>
          </a:pathLst>
        </a:custGeom>
        <a:noFill/>
        <a:ln w="1905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0B9CB19-7075-42C3-BAF1-342B0B5F8300}">
      <dsp:nvSpPr>
        <dsp:cNvPr id="0" name=""/>
        <dsp:cNvSpPr/>
      </dsp:nvSpPr>
      <dsp:spPr>
        <a:xfrm>
          <a:off x="750251" y="1709040"/>
          <a:ext cx="1814775" cy="1379828"/>
        </a:xfrm>
        <a:custGeom>
          <a:avLst/>
          <a:gdLst/>
          <a:ahLst/>
          <a:cxnLst/>
          <a:rect l="0" t="0" r="0" b="0"/>
          <a:pathLst>
            <a:path>
              <a:moveTo>
                <a:pt x="1814775" y="0"/>
              </a:moveTo>
              <a:lnTo>
                <a:pt x="1814775" y="1222348"/>
              </a:lnTo>
              <a:lnTo>
                <a:pt x="0" y="1222348"/>
              </a:lnTo>
              <a:lnTo>
                <a:pt x="0" y="1379828"/>
              </a:lnTo>
            </a:path>
          </a:pathLst>
        </a:custGeom>
        <a:noFill/>
        <a:ln w="1905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2407764-E344-4A40-B3EA-1717449A5E0E}">
      <dsp:nvSpPr>
        <dsp:cNvPr id="0" name=""/>
        <dsp:cNvSpPr/>
      </dsp:nvSpPr>
      <dsp:spPr>
        <a:xfrm>
          <a:off x="1815119" y="959133"/>
          <a:ext cx="1499814" cy="749907"/>
        </a:xfrm>
        <a:prstGeom prst="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b="1" kern="1200">
              <a:latin typeface="Arial" panose="020B0604020202020204" pitchFamily="34" charset="0"/>
              <a:cs typeface="Arial" panose="020B0604020202020204" pitchFamily="34" charset="0"/>
            </a:rPr>
            <a:t>Founder &amp; Managing Director</a:t>
          </a:r>
          <a:r>
            <a:rPr lang="en-GB" sz="800" kern="1200">
              <a:latin typeface="Arial" panose="020B0604020202020204" pitchFamily="34" charset="0"/>
              <a:cs typeface="Arial" panose="020B0604020202020204" pitchFamily="34" charset="0"/>
            </a:rPr>
            <a:t> </a:t>
          </a:r>
        </a:p>
        <a:p>
          <a:pPr marL="0" lvl="0" indent="0" algn="ctr" defTabSz="355600">
            <a:lnSpc>
              <a:spcPct val="90000"/>
            </a:lnSpc>
            <a:spcBef>
              <a:spcPct val="0"/>
            </a:spcBef>
            <a:spcAft>
              <a:spcPct val="35000"/>
            </a:spcAft>
            <a:buNone/>
          </a:pPr>
          <a:r>
            <a:rPr lang="en-GB" sz="800" kern="1200">
              <a:latin typeface="Arial" panose="020B0604020202020204" pitchFamily="34" charset="0"/>
              <a:cs typeface="Arial" panose="020B0604020202020204" pitchFamily="34" charset="0"/>
            </a:rPr>
            <a:t>Oversees strategy, finances, and partnerships</a:t>
          </a:r>
        </a:p>
        <a:p>
          <a:pPr marL="0" lvl="0" indent="0" algn="ctr" defTabSz="355600">
            <a:lnSpc>
              <a:spcPct val="90000"/>
            </a:lnSpc>
            <a:spcBef>
              <a:spcPct val="0"/>
            </a:spcBef>
            <a:spcAft>
              <a:spcPct val="35000"/>
            </a:spcAft>
            <a:buNone/>
          </a:pPr>
          <a:endParaRPr lang="en-GB" sz="800" kern="1200">
            <a:latin typeface="Arial" panose="020B0604020202020204" pitchFamily="34" charset="0"/>
            <a:cs typeface="Arial" panose="020B0604020202020204" pitchFamily="34" charset="0"/>
          </a:endParaRPr>
        </a:p>
      </dsp:txBody>
      <dsp:txXfrm>
        <a:off x="1815119" y="959133"/>
        <a:ext cx="1499814" cy="749907"/>
      </dsp:txXfrm>
    </dsp:sp>
    <dsp:sp modelId="{FC2336BB-1F9D-4A9C-9D51-A9D36D8F4DEE}">
      <dsp:nvSpPr>
        <dsp:cNvPr id="0" name=""/>
        <dsp:cNvSpPr/>
      </dsp:nvSpPr>
      <dsp:spPr>
        <a:xfrm>
          <a:off x="344" y="3088869"/>
          <a:ext cx="1499814" cy="749907"/>
        </a:xfrm>
        <a:prstGeom prst="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b="1" kern="1200"/>
            <a:t>Certified Canine Fitness Trainer</a:t>
          </a:r>
          <a:r>
            <a:rPr lang="en-GB" sz="800" kern="1200"/>
            <a:t> Manages exercise sessions and customer care</a:t>
          </a:r>
        </a:p>
      </dsp:txBody>
      <dsp:txXfrm>
        <a:off x="344" y="3088869"/>
        <a:ext cx="1499814" cy="749907"/>
      </dsp:txXfrm>
    </dsp:sp>
    <dsp:sp modelId="{2148107C-E064-4283-B094-CB8125CCBFED}">
      <dsp:nvSpPr>
        <dsp:cNvPr id="0" name=""/>
        <dsp:cNvSpPr/>
      </dsp:nvSpPr>
      <dsp:spPr>
        <a:xfrm>
          <a:off x="1815119" y="3088869"/>
          <a:ext cx="1499814" cy="749907"/>
        </a:xfrm>
        <a:prstGeom prst="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b="1" kern="1200"/>
            <a:t>Part-time Veterinary Advisor</a:t>
          </a:r>
          <a:r>
            <a:rPr lang="en-GB" sz="800" kern="1200"/>
            <a:t> Validates programmes and liaises with clinics</a:t>
          </a:r>
        </a:p>
      </dsp:txBody>
      <dsp:txXfrm>
        <a:off x="1815119" y="3088869"/>
        <a:ext cx="1499814" cy="749907"/>
      </dsp:txXfrm>
    </dsp:sp>
    <dsp:sp modelId="{5EAAF14B-C7D0-4CEB-9B09-15767BCFC827}">
      <dsp:nvSpPr>
        <dsp:cNvPr id="0" name=""/>
        <dsp:cNvSpPr/>
      </dsp:nvSpPr>
      <dsp:spPr>
        <a:xfrm>
          <a:off x="3629894" y="3088869"/>
          <a:ext cx="1499814" cy="749907"/>
        </a:xfrm>
        <a:prstGeom prst="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b="1" kern="1200"/>
            <a:t>Driver Assistant</a:t>
          </a:r>
          <a:r>
            <a:rPr lang="en-GB" sz="800" kern="1200"/>
            <a:t> </a:t>
          </a:r>
        </a:p>
        <a:p>
          <a:pPr marL="0" lvl="0" indent="0" algn="ctr" defTabSz="355600">
            <a:lnSpc>
              <a:spcPct val="90000"/>
            </a:lnSpc>
            <a:spcBef>
              <a:spcPct val="0"/>
            </a:spcBef>
            <a:spcAft>
              <a:spcPct val="35000"/>
            </a:spcAft>
            <a:buNone/>
          </a:pPr>
          <a:r>
            <a:rPr lang="en-GB" sz="800" kern="1200"/>
            <a:t>Supports logistics and van maintenance</a:t>
          </a:r>
        </a:p>
      </dsp:txBody>
      <dsp:txXfrm>
        <a:off x="3629894" y="3088869"/>
        <a:ext cx="1499814" cy="749907"/>
      </dsp:txXfrm>
    </dsp:sp>
    <dsp:sp modelId="{AAF0F00E-DA63-4D24-87A2-461A28BD31FF}">
      <dsp:nvSpPr>
        <dsp:cNvPr id="0" name=""/>
        <dsp:cNvSpPr/>
      </dsp:nvSpPr>
      <dsp:spPr>
        <a:xfrm>
          <a:off x="907731" y="2024001"/>
          <a:ext cx="1499814" cy="749907"/>
        </a:xfrm>
        <a:prstGeom prst="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b="1" kern="1200"/>
            <a:t>Marketing &amp; Administration Staff</a:t>
          </a:r>
        </a:p>
        <a:p>
          <a:pPr marL="0" lvl="0" indent="0" algn="ctr" defTabSz="355600">
            <a:lnSpc>
              <a:spcPct val="90000"/>
            </a:lnSpc>
            <a:spcBef>
              <a:spcPct val="0"/>
            </a:spcBef>
            <a:spcAft>
              <a:spcPct val="35000"/>
            </a:spcAft>
            <a:buNone/>
          </a:pPr>
          <a:r>
            <a:rPr lang="en-GB" sz="800" b="1" kern="1200"/>
            <a:t> </a:t>
          </a:r>
          <a:r>
            <a:rPr lang="en-GB" sz="800" kern="1200"/>
            <a:t>Handles social media, bookings, and client communication </a:t>
          </a:r>
        </a:p>
        <a:p>
          <a:pPr marL="0" lvl="0" indent="0" algn="ctr" defTabSz="355600">
            <a:lnSpc>
              <a:spcPct val="90000"/>
            </a:lnSpc>
            <a:spcBef>
              <a:spcPct val="0"/>
            </a:spcBef>
            <a:spcAft>
              <a:spcPct val="35000"/>
            </a:spcAft>
            <a:buNone/>
          </a:pPr>
          <a:endParaRPr lang="en-GB" sz="800" kern="1200"/>
        </a:p>
      </dsp:txBody>
      <dsp:txXfrm>
        <a:off x="907731" y="2024001"/>
        <a:ext cx="1499814" cy="749907"/>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EF8799-AA38-435C-9E89-BB791088C757}" type="datetimeFigureOut">
              <a:rPr lang="en-GB" smtClean="0"/>
              <a:t>11/12/2025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BF066A-8E61-4723-A903-63CA492245DA}" type="slidenum">
              <a:rPr lang="en-GB" smtClean="0"/>
              <a:t>‹#›</a:t>
            </a:fld>
            <a:endParaRPr lang="en-GB"/>
          </a:p>
        </p:txBody>
      </p:sp>
    </p:spTree>
    <p:extLst>
      <p:ext uri="{BB962C8B-B14F-4D97-AF65-F5344CB8AC3E}">
        <p14:creationId xmlns:p14="http://schemas.microsoft.com/office/powerpoint/2010/main" val="10403093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BF066A-8E61-4723-A903-63CA492245DA}" type="slidenum">
              <a:rPr lang="en-GB" smtClean="0"/>
              <a:t>4</a:t>
            </a:fld>
            <a:endParaRPr lang="en-GB"/>
          </a:p>
        </p:txBody>
      </p:sp>
    </p:spTree>
    <p:extLst>
      <p:ext uri="{BB962C8B-B14F-4D97-AF65-F5344CB8AC3E}">
        <p14:creationId xmlns:p14="http://schemas.microsoft.com/office/powerpoint/2010/main" val="20514783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74D56-4A83-07D3-EBC1-2C185DBB976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7883D86-AB17-19ED-0C8C-374EF6ED2F2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C38E5A7-6DA2-967B-DFAA-7535E4E845CA}"/>
              </a:ext>
            </a:extLst>
          </p:cNvPr>
          <p:cNvSpPr>
            <a:spLocks noGrp="1"/>
          </p:cNvSpPr>
          <p:nvPr>
            <p:ph type="dt" sz="half" idx="10"/>
          </p:nvPr>
        </p:nvSpPr>
        <p:spPr/>
        <p:txBody>
          <a:bodyPr/>
          <a:lstStyle/>
          <a:p>
            <a:fld id="{908AFB65-0D28-4303-AEFD-9FF961A0B12C}" type="datetimeFigureOut">
              <a:rPr lang="en-GB" smtClean="0"/>
              <a:t>11/12/2025</a:t>
            </a:fld>
            <a:endParaRPr lang="en-GB"/>
          </a:p>
        </p:txBody>
      </p:sp>
      <p:sp>
        <p:nvSpPr>
          <p:cNvPr id="5" name="Footer Placeholder 4">
            <a:extLst>
              <a:ext uri="{FF2B5EF4-FFF2-40B4-BE49-F238E27FC236}">
                <a16:creationId xmlns:a16="http://schemas.microsoft.com/office/drawing/2014/main" id="{E0A62BA5-0EF1-47D7-6352-240C881A7B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49E5D6-0485-964E-2E18-460BAC3E4C8A}"/>
              </a:ext>
            </a:extLst>
          </p:cNvPr>
          <p:cNvSpPr>
            <a:spLocks noGrp="1"/>
          </p:cNvSpPr>
          <p:nvPr>
            <p:ph type="sldNum" sz="quarter" idx="12"/>
          </p:nvPr>
        </p:nvSpPr>
        <p:spPr/>
        <p:txBody>
          <a:bodyPr/>
          <a:lstStyle/>
          <a:p>
            <a:fld id="{48D1CDAB-B94B-4C31-A432-E7649628A55F}" type="slidenum">
              <a:rPr lang="en-GB" smtClean="0"/>
              <a:t>‹#›</a:t>
            </a:fld>
            <a:endParaRPr lang="en-GB"/>
          </a:p>
        </p:txBody>
      </p:sp>
    </p:spTree>
    <p:extLst>
      <p:ext uri="{BB962C8B-B14F-4D97-AF65-F5344CB8AC3E}">
        <p14:creationId xmlns:p14="http://schemas.microsoft.com/office/powerpoint/2010/main" val="3237028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D2C7B-DD27-CE2C-6A2E-B0C52D6932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E0ECB4-A9A2-D8CD-0C82-12BBB8F89A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D05DAF-91C6-CC1D-5CAD-A766D380CD74}"/>
              </a:ext>
            </a:extLst>
          </p:cNvPr>
          <p:cNvSpPr>
            <a:spLocks noGrp="1"/>
          </p:cNvSpPr>
          <p:nvPr>
            <p:ph type="dt" sz="half" idx="10"/>
          </p:nvPr>
        </p:nvSpPr>
        <p:spPr/>
        <p:txBody>
          <a:bodyPr/>
          <a:lstStyle/>
          <a:p>
            <a:fld id="{908AFB65-0D28-4303-AEFD-9FF961A0B12C}" type="datetimeFigureOut">
              <a:rPr lang="en-GB" smtClean="0"/>
              <a:t>11/12/2025</a:t>
            </a:fld>
            <a:endParaRPr lang="en-GB"/>
          </a:p>
        </p:txBody>
      </p:sp>
      <p:sp>
        <p:nvSpPr>
          <p:cNvPr id="5" name="Footer Placeholder 4">
            <a:extLst>
              <a:ext uri="{FF2B5EF4-FFF2-40B4-BE49-F238E27FC236}">
                <a16:creationId xmlns:a16="http://schemas.microsoft.com/office/drawing/2014/main" id="{4B13565C-A743-3099-D943-9981256817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AE49C4-FDA8-44FD-F1C5-04F412DFEC14}"/>
              </a:ext>
            </a:extLst>
          </p:cNvPr>
          <p:cNvSpPr>
            <a:spLocks noGrp="1"/>
          </p:cNvSpPr>
          <p:nvPr>
            <p:ph type="sldNum" sz="quarter" idx="12"/>
          </p:nvPr>
        </p:nvSpPr>
        <p:spPr/>
        <p:txBody>
          <a:bodyPr/>
          <a:lstStyle/>
          <a:p>
            <a:fld id="{48D1CDAB-B94B-4C31-A432-E7649628A55F}" type="slidenum">
              <a:rPr lang="en-GB" smtClean="0"/>
              <a:t>‹#›</a:t>
            </a:fld>
            <a:endParaRPr lang="en-GB"/>
          </a:p>
        </p:txBody>
      </p:sp>
    </p:spTree>
    <p:extLst>
      <p:ext uri="{BB962C8B-B14F-4D97-AF65-F5344CB8AC3E}">
        <p14:creationId xmlns:p14="http://schemas.microsoft.com/office/powerpoint/2010/main" val="26706565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F4ECE-130D-255A-BF93-B2900C44AF0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102C09-48A7-7F2C-5CBA-C63CAE20A68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5B0F18C-5616-E5D5-6898-ECACCE315BB8}"/>
              </a:ext>
            </a:extLst>
          </p:cNvPr>
          <p:cNvSpPr>
            <a:spLocks noGrp="1"/>
          </p:cNvSpPr>
          <p:nvPr>
            <p:ph type="dt" sz="half" idx="10"/>
          </p:nvPr>
        </p:nvSpPr>
        <p:spPr/>
        <p:txBody>
          <a:bodyPr/>
          <a:lstStyle/>
          <a:p>
            <a:fld id="{908AFB65-0D28-4303-AEFD-9FF961A0B12C}" type="datetimeFigureOut">
              <a:rPr lang="en-GB" smtClean="0"/>
              <a:t>11/12/2025</a:t>
            </a:fld>
            <a:endParaRPr lang="en-GB"/>
          </a:p>
        </p:txBody>
      </p:sp>
      <p:sp>
        <p:nvSpPr>
          <p:cNvPr id="5" name="Footer Placeholder 4">
            <a:extLst>
              <a:ext uri="{FF2B5EF4-FFF2-40B4-BE49-F238E27FC236}">
                <a16:creationId xmlns:a16="http://schemas.microsoft.com/office/drawing/2014/main" id="{AE00BD90-661D-75F2-5CF7-4CB4581A43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256B01-7641-4560-9858-725F1E1BDE33}"/>
              </a:ext>
            </a:extLst>
          </p:cNvPr>
          <p:cNvSpPr>
            <a:spLocks noGrp="1"/>
          </p:cNvSpPr>
          <p:nvPr>
            <p:ph type="sldNum" sz="quarter" idx="12"/>
          </p:nvPr>
        </p:nvSpPr>
        <p:spPr/>
        <p:txBody>
          <a:bodyPr/>
          <a:lstStyle/>
          <a:p>
            <a:fld id="{48D1CDAB-B94B-4C31-A432-E7649628A55F}" type="slidenum">
              <a:rPr lang="en-GB" smtClean="0"/>
              <a:t>‹#›</a:t>
            </a:fld>
            <a:endParaRPr lang="en-GB"/>
          </a:p>
        </p:txBody>
      </p:sp>
    </p:spTree>
    <p:extLst>
      <p:ext uri="{BB962C8B-B14F-4D97-AF65-F5344CB8AC3E}">
        <p14:creationId xmlns:p14="http://schemas.microsoft.com/office/powerpoint/2010/main" val="15576002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19AB0-D62A-4D48-2B3F-7A713A1F686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9CDC8F-5BD0-8B55-8218-8AEDFF64BFB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CA9DE10-AACC-994C-2CFF-93D1A281D3F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3D62D2D-5A8D-0DC3-F0E2-C2B97536EE87}"/>
              </a:ext>
            </a:extLst>
          </p:cNvPr>
          <p:cNvSpPr>
            <a:spLocks noGrp="1"/>
          </p:cNvSpPr>
          <p:nvPr>
            <p:ph type="dt" sz="half" idx="10"/>
          </p:nvPr>
        </p:nvSpPr>
        <p:spPr/>
        <p:txBody>
          <a:bodyPr/>
          <a:lstStyle/>
          <a:p>
            <a:fld id="{908AFB65-0D28-4303-AEFD-9FF961A0B12C}" type="datetimeFigureOut">
              <a:rPr lang="en-GB" smtClean="0"/>
              <a:t>11/12/2025</a:t>
            </a:fld>
            <a:endParaRPr lang="en-GB"/>
          </a:p>
        </p:txBody>
      </p:sp>
      <p:sp>
        <p:nvSpPr>
          <p:cNvPr id="6" name="Footer Placeholder 5">
            <a:extLst>
              <a:ext uri="{FF2B5EF4-FFF2-40B4-BE49-F238E27FC236}">
                <a16:creationId xmlns:a16="http://schemas.microsoft.com/office/drawing/2014/main" id="{7E471E66-0EB3-0440-216E-17F531C293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EB2015-097F-2599-C2CA-A3E7583FE110}"/>
              </a:ext>
            </a:extLst>
          </p:cNvPr>
          <p:cNvSpPr>
            <a:spLocks noGrp="1"/>
          </p:cNvSpPr>
          <p:nvPr>
            <p:ph type="sldNum" sz="quarter" idx="12"/>
          </p:nvPr>
        </p:nvSpPr>
        <p:spPr/>
        <p:txBody>
          <a:bodyPr/>
          <a:lstStyle/>
          <a:p>
            <a:fld id="{48D1CDAB-B94B-4C31-A432-E7649628A55F}" type="slidenum">
              <a:rPr lang="en-GB" smtClean="0"/>
              <a:t>‹#›</a:t>
            </a:fld>
            <a:endParaRPr lang="en-GB"/>
          </a:p>
        </p:txBody>
      </p:sp>
    </p:spTree>
    <p:extLst>
      <p:ext uri="{BB962C8B-B14F-4D97-AF65-F5344CB8AC3E}">
        <p14:creationId xmlns:p14="http://schemas.microsoft.com/office/powerpoint/2010/main" val="30395194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C3017-9FEA-975A-47C8-5A2590AEFE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F9E105-D9F1-6B14-6209-263C13B38C5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2DA3D18-0271-EEB0-5E9A-FEB58D59B7F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9942D25-C251-BD48-5692-32655FDBEE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FD8AB49-635E-6EC9-0F2E-44A27A94557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F7FD12-428C-9D3F-F02A-1CCE557A9C50}"/>
              </a:ext>
            </a:extLst>
          </p:cNvPr>
          <p:cNvSpPr>
            <a:spLocks noGrp="1"/>
          </p:cNvSpPr>
          <p:nvPr>
            <p:ph type="dt" sz="half" idx="10"/>
          </p:nvPr>
        </p:nvSpPr>
        <p:spPr/>
        <p:txBody>
          <a:bodyPr/>
          <a:lstStyle/>
          <a:p>
            <a:fld id="{908AFB65-0D28-4303-AEFD-9FF961A0B12C}" type="datetimeFigureOut">
              <a:rPr lang="en-GB" smtClean="0"/>
              <a:t>11/12/2025</a:t>
            </a:fld>
            <a:endParaRPr lang="en-GB"/>
          </a:p>
        </p:txBody>
      </p:sp>
      <p:sp>
        <p:nvSpPr>
          <p:cNvPr id="8" name="Footer Placeholder 7">
            <a:extLst>
              <a:ext uri="{FF2B5EF4-FFF2-40B4-BE49-F238E27FC236}">
                <a16:creationId xmlns:a16="http://schemas.microsoft.com/office/drawing/2014/main" id="{A5AAE142-211E-6BAC-9458-B8D6B6C3EE5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7102456-0359-2ECA-AC9E-DBA067325ADF}"/>
              </a:ext>
            </a:extLst>
          </p:cNvPr>
          <p:cNvSpPr>
            <a:spLocks noGrp="1"/>
          </p:cNvSpPr>
          <p:nvPr>
            <p:ph type="sldNum" sz="quarter" idx="12"/>
          </p:nvPr>
        </p:nvSpPr>
        <p:spPr/>
        <p:txBody>
          <a:bodyPr/>
          <a:lstStyle/>
          <a:p>
            <a:fld id="{48D1CDAB-B94B-4C31-A432-E7649628A55F}" type="slidenum">
              <a:rPr lang="en-GB" smtClean="0"/>
              <a:t>‹#›</a:t>
            </a:fld>
            <a:endParaRPr lang="en-GB"/>
          </a:p>
        </p:txBody>
      </p:sp>
    </p:spTree>
    <p:extLst>
      <p:ext uri="{BB962C8B-B14F-4D97-AF65-F5344CB8AC3E}">
        <p14:creationId xmlns:p14="http://schemas.microsoft.com/office/powerpoint/2010/main" val="19115491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BA854-708C-2E8E-9278-5A4E012CBE4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6D6B72-785C-06B8-5F96-D8F178C004F7}"/>
              </a:ext>
            </a:extLst>
          </p:cNvPr>
          <p:cNvSpPr>
            <a:spLocks noGrp="1"/>
          </p:cNvSpPr>
          <p:nvPr>
            <p:ph type="dt" sz="half" idx="10"/>
          </p:nvPr>
        </p:nvSpPr>
        <p:spPr/>
        <p:txBody>
          <a:bodyPr/>
          <a:lstStyle/>
          <a:p>
            <a:fld id="{908AFB65-0D28-4303-AEFD-9FF961A0B12C}" type="datetimeFigureOut">
              <a:rPr lang="en-GB" smtClean="0"/>
              <a:t>11/12/2025</a:t>
            </a:fld>
            <a:endParaRPr lang="en-GB"/>
          </a:p>
        </p:txBody>
      </p:sp>
      <p:sp>
        <p:nvSpPr>
          <p:cNvPr id="4" name="Footer Placeholder 3">
            <a:extLst>
              <a:ext uri="{FF2B5EF4-FFF2-40B4-BE49-F238E27FC236}">
                <a16:creationId xmlns:a16="http://schemas.microsoft.com/office/drawing/2014/main" id="{E58B3E6D-94D6-303C-D6B3-27C3DDF853E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49312DF-EF3A-FA73-AA80-640A2C612898}"/>
              </a:ext>
            </a:extLst>
          </p:cNvPr>
          <p:cNvSpPr>
            <a:spLocks noGrp="1"/>
          </p:cNvSpPr>
          <p:nvPr>
            <p:ph type="sldNum" sz="quarter" idx="12"/>
          </p:nvPr>
        </p:nvSpPr>
        <p:spPr/>
        <p:txBody>
          <a:bodyPr/>
          <a:lstStyle/>
          <a:p>
            <a:fld id="{48D1CDAB-B94B-4C31-A432-E7649628A55F}" type="slidenum">
              <a:rPr lang="en-GB" smtClean="0"/>
              <a:t>‹#›</a:t>
            </a:fld>
            <a:endParaRPr lang="en-GB"/>
          </a:p>
        </p:txBody>
      </p:sp>
    </p:spTree>
    <p:extLst>
      <p:ext uri="{BB962C8B-B14F-4D97-AF65-F5344CB8AC3E}">
        <p14:creationId xmlns:p14="http://schemas.microsoft.com/office/powerpoint/2010/main" val="36962458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7CCE0A-498A-4C99-49CB-2EBB75675586}"/>
              </a:ext>
            </a:extLst>
          </p:cNvPr>
          <p:cNvSpPr>
            <a:spLocks noGrp="1"/>
          </p:cNvSpPr>
          <p:nvPr>
            <p:ph type="dt" sz="half" idx="10"/>
          </p:nvPr>
        </p:nvSpPr>
        <p:spPr/>
        <p:txBody>
          <a:bodyPr/>
          <a:lstStyle/>
          <a:p>
            <a:fld id="{908AFB65-0D28-4303-AEFD-9FF961A0B12C}" type="datetimeFigureOut">
              <a:rPr lang="en-GB" smtClean="0"/>
              <a:t>11/12/2025</a:t>
            </a:fld>
            <a:endParaRPr lang="en-GB"/>
          </a:p>
        </p:txBody>
      </p:sp>
      <p:sp>
        <p:nvSpPr>
          <p:cNvPr id="3" name="Footer Placeholder 2">
            <a:extLst>
              <a:ext uri="{FF2B5EF4-FFF2-40B4-BE49-F238E27FC236}">
                <a16:creationId xmlns:a16="http://schemas.microsoft.com/office/drawing/2014/main" id="{889CABF2-49F3-E6FF-0189-9406F9E64E7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99FFCB3-7232-FADC-3CF6-A75722C5455B}"/>
              </a:ext>
            </a:extLst>
          </p:cNvPr>
          <p:cNvSpPr>
            <a:spLocks noGrp="1"/>
          </p:cNvSpPr>
          <p:nvPr>
            <p:ph type="sldNum" sz="quarter" idx="12"/>
          </p:nvPr>
        </p:nvSpPr>
        <p:spPr/>
        <p:txBody>
          <a:bodyPr/>
          <a:lstStyle/>
          <a:p>
            <a:fld id="{48D1CDAB-B94B-4C31-A432-E7649628A55F}" type="slidenum">
              <a:rPr lang="en-GB" smtClean="0"/>
              <a:t>‹#›</a:t>
            </a:fld>
            <a:endParaRPr lang="en-GB"/>
          </a:p>
        </p:txBody>
      </p:sp>
    </p:spTree>
    <p:extLst>
      <p:ext uri="{BB962C8B-B14F-4D97-AF65-F5344CB8AC3E}">
        <p14:creationId xmlns:p14="http://schemas.microsoft.com/office/powerpoint/2010/main" val="3486165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29A2F-7FB8-F25E-53DF-B706E43CC9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3EA8692-748A-93EF-9E4C-44719CEA8E1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DD95AE2-87A9-E1BB-D505-DCD64751F1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FDE909-B1AC-915C-DDE7-0483FF18D3B6}"/>
              </a:ext>
            </a:extLst>
          </p:cNvPr>
          <p:cNvSpPr>
            <a:spLocks noGrp="1"/>
          </p:cNvSpPr>
          <p:nvPr>
            <p:ph type="dt" sz="half" idx="10"/>
          </p:nvPr>
        </p:nvSpPr>
        <p:spPr/>
        <p:txBody>
          <a:bodyPr/>
          <a:lstStyle/>
          <a:p>
            <a:fld id="{908AFB65-0D28-4303-AEFD-9FF961A0B12C}" type="datetimeFigureOut">
              <a:rPr lang="en-GB" smtClean="0"/>
              <a:t>11/12/2025</a:t>
            </a:fld>
            <a:endParaRPr lang="en-GB"/>
          </a:p>
        </p:txBody>
      </p:sp>
      <p:sp>
        <p:nvSpPr>
          <p:cNvPr id="6" name="Footer Placeholder 5">
            <a:extLst>
              <a:ext uri="{FF2B5EF4-FFF2-40B4-BE49-F238E27FC236}">
                <a16:creationId xmlns:a16="http://schemas.microsoft.com/office/drawing/2014/main" id="{2B9AFB78-973A-F81E-1702-2C322B4113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B8BADA-CD4C-B8A2-172E-A2C43FCFA91D}"/>
              </a:ext>
            </a:extLst>
          </p:cNvPr>
          <p:cNvSpPr>
            <a:spLocks noGrp="1"/>
          </p:cNvSpPr>
          <p:nvPr>
            <p:ph type="sldNum" sz="quarter" idx="12"/>
          </p:nvPr>
        </p:nvSpPr>
        <p:spPr/>
        <p:txBody>
          <a:bodyPr/>
          <a:lstStyle/>
          <a:p>
            <a:fld id="{48D1CDAB-B94B-4C31-A432-E7649628A55F}" type="slidenum">
              <a:rPr lang="en-GB" smtClean="0"/>
              <a:t>‹#›</a:t>
            </a:fld>
            <a:endParaRPr lang="en-GB"/>
          </a:p>
        </p:txBody>
      </p:sp>
    </p:spTree>
    <p:extLst>
      <p:ext uri="{BB962C8B-B14F-4D97-AF65-F5344CB8AC3E}">
        <p14:creationId xmlns:p14="http://schemas.microsoft.com/office/powerpoint/2010/main" val="41198361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5AA3E-3E2C-CDE1-09FF-0D4111F07B8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22DEDB2-C633-DA2B-0072-90725043099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B55855F-5B34-B9DD-7B9D-B835EF8362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4C0FC3-9C26-43EB-7D2D-23D27CBBA5D1}"/>
              </a:ext>
            </a:extLst>
          </p:cNvPr>
          <p:cNvSpPr>
            <a:spLocks noGrp="1"/>
          </p:cNvSpPr>
          <p:nvPr>
            <p:ph type="dt" sz="half" idx="10"/>
          </p:nvPr>
        </p:nvSpPr>
        <p:spPr/>
        <p:txBody>
          <a:bodyPr/>
          <a:lstStyle/>
          <a:p>
            <a:fld id="{908AFB65-0D28-4303-AEFD-9FF961A0B12C}" type="datetimeFigureOut">
              <a:rPr lang="en-GB" smtClean="0"/>
              <a:t>11/12/2025</a:t>
            </a:fld>
            <a:endParaRPr lang="en-GB"/>
          </a:p>
        </p:txBody>
      </p:sp>
      <p:sp>
        <p:nvSpPr>
          <p:cNvPr id="6" name="Footer Placeholder 5">
            <a:extLst>
              <a:ext uri="{FF2B5EF4-FFF2-40B4-BE49-F238E27FC236}">
                <a16:creationId xmlns:a16="http://schemas.microsoft.com/office/drawing/2014/main" id="{31245911-469E-BA23-BED6-D45EDF7F7F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64E017-4FA6-16DF-FD8A-7450FBFE0E4E}"/>
              </a:ext>
            </a:extLst>
          </p:cNvPr>
          <p:cNvSpPr>
            <a:spLocks noGrp="1"/>
          </p:cNvSpPr>
          <p:nvPr>
            <p:ph type="sldNum" sz="quarter" idx="12"/>
          </p:nvPr>
        </p:nvSpPr>
        <p:spPr/>
        <p:txBody>
          <a:bodyPr/>
          <a:lstStyle/>
          <a:p>
            <a:fld id="{48D1CDAB-B94B-4C31-A432-E7649628A55F}" type="slidenum">
              <a:rPr lang="en-GB" smtClean="0"/>
              <a:t>‹#›</a:t>
            </a:fld>
            <a:endParaRPr lang="en-GB"/>
          </a:p>
        </p:txBody>
      </p:sp>
    </p:spTree>
    <p:extLst>
      <p:ext uri="{BB962C8B-B14F-4D97-AF65-F5344CB8AC3E}">
        <p14:creationId xmlns:p14="http://schemas.microsoft.com/office/powerpoint/2010/main" val="7380241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29A26-F9FB-72C0-7897-9909C28B31A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6CE8F4-3D62-054D-5597-FEF4F4D8E4E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8A31E7-9841-8153-0C6E-FFBF11005B9D}"/>
              </a:ext>
            </a:extLst>
          </p:cNvPr>
          <p:cNvSpPr>
            <a:spLocks noGrp="1"/>
          </p:cNvSpPr>
          <p:nvPr>
            <p:ph type="dt" sz="half" idx="10"/>
          </p:nvPr>
        </p:nvSpPr>
        <p:spPr/>
        <p:txBody>
          <a:bodyPr/>
          <a:lstStyle/>
          <a:p>
            <a:fld id="{908AFB65-0D28-4303-AEFD-9FF961A0B12C}" type="datetimeFigureOut">
              <a:rPr lang="en-GB" smtClean="0"/>
              <a:t>11/12/2025</a:t>
            </a:fld>
            <a:endParaRPr lang="en-GB"/>
          </a:p>
        </p:txBody>
      </p:sp>
      <p:sp>
        <p:nvSpPr>
          <p:cNvPr id="5" name="Footer Placeholder 4">
            <a:extLst>
              <a:ext uri="{FF2B5EF4-FFF2-40B4-BE49-F238E27FC236}">
                <a16:creationId xmlns:a16="http://schemas.microsoft.com/office/drawing/2014/main" id="{439E3B02-3CD8-59E4-36C0-CA70B47A65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67D98D-21A9-B0C1-B2C5-95868FFB49A5}"/>
              </a:ext>
            </a:extLst>
          </p:cNvPr>
          <p:cNvSpPr>
            <a:spLocks noGrp="1"/>
          </p:cNvSpPr>
          <p:nvPr>
            <p:ph type="sldNum" sz="quarter" idx="12"/>
          </p:nvPr>
        </p:nvSpPr>
        <p:spPr/>
        <p:txBody>
          <a:bodyPr/>
          <a:lstStyle/>
          <a:p>
            <a:fld id="{48D1CDAB-B94B-4C31-A432-E7649628A55F}" type="slidenum">
              <a:rPr lang="en-GB" smtClean="0"/>
              <a:t>‹#›</a:t>
            </a:fld>
            <a:endParaRPr lang="en-GB"/>
          </a:p>
        </p:txBody>
      </p:sp>
    </p:spTree>
    <p:extLst>
      <p:ext uri="{BB962C8B-B14F-4D97-AF65-F5344CB8AC3E}">
        <p14:creationId xmlns:p14="http://schemas.microsoft.com/office/powerpoint/2010/main" val="5321960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C365EDD-78FE-3369-202E-E5864D1D09F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7336632-6AC5-A465-7F69-F09D814FFE5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ADD210-2608-5850-3499-5671E06ED197}"/>
              </a:ext>
            </a:extLst>
          </p:cNvPr>
          <p:cNvSpPr>
            <a:spLocks noGrp="1"/>
          </p:cNvSpPr>
          <p:nvPr>
            <p:ph type="dt" sz="half" idx="10"/>
          </p:nvPr>
        </p:nvSpPr>
        <p:spPr/>
        <p:txBody>
          <a:bodyPr/>
          <a:lstStyle/>
          <a:p>
            <a:fld id="{908AFB65-0D28-4303-AEFD-9FF961A0B12C}" type="datetimeFigureOut">
              <a:rPr lang="en-GB" smtClean="0"/>
              <a:t>11/12/2025</a:t>
            </a:fld>
            <a:endParaRPr lang="en-GB"/>
          </a:p>
        </p:txBody>
      </p:sp>
      <p:sp>
        <p:nvSpPr>
          <p:cNvPr id="5" name="Footer Placeholder 4">
            <a:extLst>
              <a:ext uri="{FF2B5EF4-FFF2-40B4-BE49-F238E27FC236}">
                <a16:creationId xmlns:a16="http://schemas.microsoft.com/office/drawing/2014/main" id="{C8E439D6-CB7A-CC0A-52DD-4A60F7C948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9DA095-4478-92D2-AB03-59937455ED1A}"/>
              </a:ext>
            </a:extLst>
          </p:cNvPr>
          <p:cNvSpPr>
            <a:spLocks noGrp="1"/>
          </p:cNvSpPr>
          <p:nvPr>
            <p:ph type="sldNum" sz="quarter" idx="12"/>
          </p:nvPr>
        </p:nvSpPr>
        <p:spPr/>
        <p:txBody>
          <a:bodyPr/>
          <a:lstStyle/>
          <a:p>
            <a:fld id="{48D1CDAB-B94B-4C31-A432-E7649628A55F}" type="slidenum">
              <a:rPr lang="en-GB" smtClean="0"/>
              <a:t>‹#›</a:t>
            </a:fld>
            <a:endParaRPr lang="en-GB"/>
          </a:p>
        </p:txBody>
      </p:sp>
    </p:spTree>
    <p:extLst>
      <p:ext uri="{BB962C8B-B14F-4D97-AF65-F5344CB8AC3E}">
        <p14:creationId xmlns:p14="http://schemas.microsoft.com/office/powerpoint/2010/main" val="9135646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BACF8B-9E39-A2B3-8A67-7653F52E379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F8BA8F-FAE4-8C61-EEE3-0AD1C23FED0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640B98-FCCC-808D-3A52-E6AC5A9AD3F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08AFB65-0D28-4303-AEFD-9FF961A0B12C}" type="datetimeFigureOut">
              <a:rPr lang="en-GB" smtClean="0"/>
              <a:t>11/12/2025</a:t>
            </a:fld>
            <a:endParaRPr lang="en-GB"/>
          </a:p>
        </p:txBody>
      </p:sp>
      <p:sp>
        <p:nvSpPr>
          <p:cNvPr id="5" name="Footer Placeholder 4">
            <a:extLst>
              <a:ext uri="{FF2B5EF4-FFF2-40B4-BE49-F238E27FC236}">
                <a16:creationId xmlns:a16="http://schemas.microsoft.com/office/drawing/2014/main" id="{84267A8F-BBE8-318B-D64A-B8DE28371C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7B26F80-9964-42C6-E56C-E838F7961F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D1CDAB-B94B-4C31-A432-E7649628A55F}" type="slidenum">
              <a:rPr lang="en-GB" smtClean="0"/>
              <a:t>‹#›</a:t>
            </a:fld>
            <a:endParaRPr lang="en-GB"/>
          </a:p>
        </p:txBody>
      </p:sp>
    </p:spTree>
    <p:extLst>
      <p:ext uri="{BB962C8B-B14F-4D97-AF65-F5344CB8AC3E}">
        <p14:creationId xmlns:p14="http://schemas.microsoft.com/office/powerpoint/2010/main" val="21116588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4.jpeg"/><Relationship Id="rId7" Type="http://schemas.openxmlformats.org/officeDocument/2006/relationships/image" Target="../media/image6.svg"/><Relationship Id="rId2" Type="http://schemas.openxmlformats.org/officeDocument/2006/relationships/image" Target="../media/image3.emf"/><Relationship Id="rId1" Type="http://schemas.openxmlformats.org/officeDocument/2006/relationships/slideLayout" Target="../slideLayouts/slideLayout2.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1.png"/><Relationship Id="rId10" Type="http://schemas.openxmlformats.org/officeDocument/2006/relationships/image" Target="../media/image9.png"/><Relationship Id="rId4" Type="http://schemas.openxmlformats.org/officeDocument/2006/relationships/image" Target="../media/image2.jpg"/><Relationship Id="rId9" Type="http://schemas.openxmlformats.org/officeDocument/2006/relationships/image" Target="../media/image8.svg"/></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chart" Target="../charts/chart1.xml"/></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2.jpg"/><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gifdb.com/gif/turkey-day-happy-gif-dopskfp6awjfo0ly.html" TargetMode="External"/><Relationship Id="rId2" Type="http://schemas.openxmlformats.org/officeDocument/2006/relationships/image" Target="../media/image11.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3DA11-AC04-7D01-1EE8-5A1629747865}"/>
              </a:ext>
            </a:extLst>
          </p:cNvPr>
          <p:cNvSpPr>
            <a:spLocks noGrp="1"/>
          </p:cNvSpPr>
          <p:nvPr>
            <p:ph type="ctrTitle"/>
          </p:nvPr>
        </p:nvSpPr>
        <p:spPr>
          <a:xfrm>
            <a:off x="7000240" y="416560"/>
            <a:ext cx="4866640" cy="1371600"/>
          </a:xfrm>
        </p:spPr>
        <p:txBody>
          <a:bodyPr>
            <a:normAutofit fontScale="90000"/>
          </a:bodyPr>
          <a:lstStyle/>
          <a:p>
            <a:br>
              <a:rPr lang="en-US" sz="2000" b="1" dirty="0">
                <a:latin typeface="Arial" panose="020B0604020202020204" pitchFamily="34" charset="0"/>
                <a:cs typeface="Arial" panose="020B0604020202020204" pitchFamily="34" charset="0"/>
              </a:rPr>
            </a:br>
            <a:br>
              <a:rPr lang="en-US" sz="2000" b="1" dirty="0">
                <a:latin typeface="Arial" panose="020B0604020202020204" pitchFamily="34" charset="0"/>
                <a:cs typeface="Arial" panose="020B0604020202020204" pitchFamily="34" charset="0"/>
              </a:rPr>
            </a:br>
            <a:br>
              <a:rPr lang="en-US" sz="2000" b="1" dirty="0">
                <a:latin typeface="Arial" panose="020B0604020202020204" pitchFamily="34" charset="0"/>
                <a:cs typeface="Arial" panose="020B0604020202020204" pitchFamily="34" charset="0"/>
              </a:rPr>
            </a:br>
            <a:br>
              <a:rPr lang="en-US" sz="2000" b="1" dirty="0">
                <a:latin typeface="Arial" panose="020B0604020202020204" pitchFamily="34" charset="0"/>
                <a:cs typeface="Arial" panose="020B0604020202020204" pitchFamily="34" charset="0"/>
              </a:rPr>
            </a:br>
            <a:br>
              <a:rPr lang="en-US" sz="2000" b="1" dirty="0">
                <a:latin typeface="Arial" panose="020B0604020202020204" pitchFamily="34" charset="0"/>
                <a:cs typeface="Arial" panose="020B0604020202020204" pitchFamily="34" charset="0"/>
              </a:rPr>
            </a:br>
            <a:br>
              <a:rPr lang="en-US" sz="2000" b="1" dirty="0">
                <a:latin typeface="Arial" panose="020B0604020202020204" pitchFamily="34" charset="0"/>
                <a:cs typeface="Arial" panose="020B0604020202020204" pitchFamily="34" charset="0"/>
              </a:rPr>
            </a:br>
            <a:br>
              <a:rPr lang="en-US" sz="2000" b="1"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BA (Hons) Business Management</a:t>
            </a:r>
            <a:br>
              <a:rPr lang="en-GB" sz="2000"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Entrepreneurship LCBB5013</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170003FD-43AA-2F8E-5AF4-1D7BE377C33E}"/>
              </a:ext>
            </a:extLst>
          </p:cNvPr>
          <p:cNvSpPr>
            <a:spLocks noGrp="1"/>
          </p:cNvSpPr>
          <p:nvPr>
            <p:ph type="subTitle" idx="1"/>
          </p:nvPr>
        </p:nvSpPr>
        <p:spPr>
          <a:xfrm>
            <a:off x="1219200" y="3866198"/>
            <a:ext cx="9144000" cy="1655762"/>
          </a:xfrm>
        </p:spPr>
        <p:txBody>
          <a:bodyPr>
            <a:normAutofit fontScale="40000" lnSpcReduction="20000"/>
          </a:bodyPr>
          <a:lstStyle/>
          <a:p>
            <a:pPr algn="l"/>
            <a:r>
              <a:rPr lang="en-US" sz="3600" b="1" dirty="0">
                <a:latin typeface="Arial" panose="020B0604020202020204" pitchFamily="34" charset="0"/>
                <a:cs typeface="Arial" panose="020B0604020202020204" pitchFamily="34" charset="0"/>
              </a:rPr>
              <a:t>Student Name: </a:t>
            </a:r>
            <a:r>
              <a:rPr lang="en-US" sz="3600" dirty="0">
                <a:latin typeface="Arial" panose="020B0604020202020204" pitchFamily="34" charset="0"/>
                <a:cs typeface="Arial" panose="020B0604020202020204" pitchFamily="34" charset="0"/>
              </a:rPr>
              <a:t>Carmen Antal-Berbecaru</a:t>
            </a:r>
            <a:endParaRPr lang="en-GB" sz="3600" dirty="0">
              <a:latin typeface="Arial" panose="020B0604020202020204" pitchFamily="34" charset="0"/>
              <a:cs typeface="Arial" panose="020B0604020202020204" pitchFamily="34" charset="0"/>
            </a:endParaRPr>
          </a:p>
          <a:p>
            <a:pPr algn="l"/>
            <a:r>
              <a:rPr lang="en-US" sz="3600" b="1" dirty="0">
                <a:latin typeface="Arial" panose="020B0604020202020204" pitchFamily="34" charset="0"/>
                <a:cs typeface="Arial" panose="020B0604020202020204" pitchFamily="34" charset="0"/>
              </a:rPr>
              <a:t>Student Number:</a:t>
            </a:r>
            <a:r>
              <a:rPr lang="en-US" sz="3600" dirty="0">
                <a:latin typeface="Arial" panose="020B0604020202020204" pitchFamily="34" charset="0"/>
                <a:cs typeface="Arial" panose="020B0604020202020204" pitchFamily="34" charset="0"/>
              </a:rPr>
              <a:t> 2242917</a:t>
            </a:r>
            <a:endParaRPr lang="en-GB" sz="3600" dirty="0">
              <a:latin typeface="Arial" panose="020B0604020202020204" pitchFamily="34" charset="0"/>
              <a:cs typeface="Arial" panose="020B0604020202020204" pitchFamily="34" charset="0"/>
            </a:endParaRPr>
          </a:p>
          <a:p>
            <a:pPr algn="l"/>
            <a:r>
              <a:rPr lang="en-US" sz="3600" b="1" dirty="0">
                <a:latin typeface="Arial" panose="020B0604020202020204" pitchFamily="34" charset="0"/>
                <a:cs typeface="Arial" panose="020B0604020202020204" pitchFamily="34" charset="0"/>
              </a:rPr>
              <a:t>Lecturer Name: </a:t>
            </a:r>
            <a:r>
              <a:rPr lang="en-US" sz="3600" dirty="0">
                <a:latin typeface="Arial" panose="020B0604020202020204" pitchFamily="34" charset="0"/>
                <a:cs typeface="Arial" panose="020B0604020202020204" pitchFamily="34" charset="0"/>
              </a:rPr>
              <a:t>Dr Amer Kareem</a:t>
            </a:r>
            <a:endParaRPr lang="en-GB" sz="3600" dirty="0">
              <a:latin typeface="Arial" panose="020B0604020202020204" pitchFamily="34" charset="0"/>
              <a:cs typeface="Arial" panose="020B0604020202020204" pitchFamily="34" charset="0"/>
            </a:endParaRPr>
          </a:p>
          <a:p>
            <a:r>
              <a:rPr lang="en-US" b="1" dirty="0"/>
              <a:t> </a:t>
            </a:r>
            <a:endParaRPr lang="en-GB" dirty="0"/>
          </a:p>
          <a:p>
            <a:r>
              <a:rPr lang="en-US" b="1" dirty="0"/>
              <a:t> </a:t>
            </a:r>
            <a:endParaRPr lang="en-GB" dirty="0"/>
          </a:p>
          <a:p>
            <a:r>
              <a:rPr lang="en-US" sz="3800" b="1" dirty="0">
                <a:latin typeface="Arial" panose="020B0604020202020204" pitchFamily="34" charset="0"/>
                <a:cs typeface="Arial" panose="020B0604020202020204" pitchFamily="34" charset="0"/>
              </a:rPr>
              <a:t>Session</a:t>
            </a:r>
            <a:r>
              <a:rPr lang="en-US" sz="3800" dirty="0">
                <a:latin typeface="Arial" panose="020B0604020202020204" pitchFamily="34" charset="0"/>
                <a:cs typeface="Arial" panose="020B0604020202020204" pitchFamily="34" charset="0"/>
              </a:rPr>
              <a:t>: October 2025 Term 2</a:t>
            </a:r>
            <a:endParaRPr lang="en-GB" sz="3800" dirty="0">
              <a:latin typeface="Arial" panose="020B0604020202020204" pitchFamily="34" charset="0"/>
              <a:cs typeface="Arial" panose="020B0604020202020204" pitchFamily="34" charset="0"/>
            </a:endParaRPr>
          </a:p>
          <a:p>
            <a:endParaRPr lang="en-GB" sz="2000" dirty="0"/>
          </a:p>
        </p:txBody>
      </p:sp>
      <p:pic>
        <p:nvPicPr>
          <p:cNvPr id="4" name="Picture 3" descr="A black background with white text&#10;&#10;AI-generated content may be incorrect.">
            <a:extLst>
              <a:ext uri="{FF2B5EF4-FFF2-40B4-BE49-F238E27FC236}">
                <a16:creationId xmlns:a16="http://schemas.microsoft.com/office/drawing/2014/main" id="{449EAA6D-2B4D-EF26-0A52-20B48423C5A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08362" y="365904"/>
            <a:ext cx="4122420" cy="1367155"/>
          </a:xfrm>
          <a:prstGeom prst="rect">
            <a:avLst/>
          </a:prstGeom>
          <a:noFill/>
        </p:spPr>
      </p:pic>
      <p:pic>
        <p:nvPicPr>
          <p:cNvPr id="8" name="Picture 7" descr="A heart and paw print&#10;&#10;AI-generated content may be incorrect.">
            <a:extLst>
              <a:ext uri="{FF2B5EF4-FFF2-40B4-BE49-F238E27FC236}">
                <a16:creationId xmlns:a16="http://schemas.microsoft.com/office/drawing/2014/main" id="{E7F0F843-8504-0ECF-BB65-FC19999951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64108" y="3500438"/>
            <a:ext cx="2728856" cy="2046642"/>
          </a:xfrm>
          <a:prstGeom prst="rect">
            <a:avLst/>
          </a:prstGeom>
        </p:spPr>
      </p:pic>
      <p:sp>
        <p:nvSpPr>
          <p:cNvPr id="5" name="Rectangle 4">
            <a:extLst>
              <a:ext uri="{FF2B5EF4-FFF2-40B4-BE49-F238E27FC236}">
                <a16:creationId xmlns:a16="http://schemas.microsoft.com/office/drawing/2014/main" id="{FD3EBCD7-057D-69FB-A768-1ACFE61221FB}"/>
              </a:ext>
            </a:extLst>
          </p:cNvPr>
          <p:cNvSpPr/>
          <p:nvPr/>
        </p:nvSpPr>
        <p:spPr>
          <a:xfrm>
            <a:off x="2245360" y="6065520"/>
            <a:ext cx="8073939" cy="556030"/>
          </a:xfrm>
          <a:prstGeom prst="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“Empowering healthier, happier dogs — right at their doorstep.”</a:t>
            </a:r>
          </a:p>
        </p:txBody>
      </p:sp>
      <p:sp>
        <p:nvSpPr>
          <p:cNvPr id="9" name="TextBox 8">
            <a:extLst>
              <a:ext uri="{FF2B5EF4-FFF2-40B4-BE49-F238E27FC236}">
                <a16:creationId xmlns:a16="http://schemas.microsoft.com/office/drawing/2014/main" id="{0087C133-369D-0D39-5BAD-BBB19F9952C7}"/>
              </a:ext>
            </a:extLst>
          </p:cNvPr>
          <p:cNvSpPr txBox="1"/>
          <p:nvPr/>
        </p:nvSpPr>
        <p:spPr>
          <a:xfrm>
            <a:off x="3454400" y="2187694"/>
            <a:ext cx="6096000" cy="1323439"/>
          </a:xfrm>
          <a:prstGeom prst="rect">
            <a:avLst/>
          </a:prstGeom>
          <a:noFill/>
        </p:spPr>
        <p:txBody>
          <a:bodyPr wrap="square">
            <a:spAutoFit/>
          </a:bodyPr>
          <a:lstStyle/>
          <a:p>
            <a:pPr algn="ctr"/>
            <a:r>
              <a:rPr lang="en-GB" sz="4000" b="1" dirty="0">
                <a:latin typeface="Arial" panose="020B0604020202020204" pitchFamily="34" charset="0"/>
                <a:cs typeface="Arial" panose="020B0604020202020204" pitchFamily="34" charset="0"/>
              </a:rPr>
              <a:t>Fit Paws Mobile Canine Fitness</a:t>
            </a:r>
            <a:endParaRPr lang="en-GB" sz="4000" dirty="0"/>
          </a:p>
        </p:txBody>
      </p:sp>
    </p:spTree>
    <p:extLst>
      <p:ext uri="{BB962C8B-B14F-4D97-AF65-F5344CB8AC3E}">
        <p14:creationId xmlns:p14="http://schemas.microsoft.com/office/powerpoint/2010/main" val="2694427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2C2F87E-7E4E-333A-9409-608C9CA97415}"/>
              </a:ext>
            </a:extLst>
          </p:cNvPr>
          <p:cNvPicPr>
            <a:picLocks noChangeAspect="1"/>
          </p:cNvPicPr>
          <p:nvPr/>
        </p:nvPicPr>
        <p:blipFill>
          <a:blip r:embed="rId2">
            <a:extLst>
              <a:ext uri="{28A0092B-C50C-407E-A947-70E740481C1C}">
                <a14:useLocalDpi xmlns:a14="http://schemas.microsoft.com/office/drawing/2010/main" val="0"/>
              </a:ext>
            </a:extLst>
          </a:blip>
          <a:srcRect l="1414" t="-4902" r="-341" b="18039"/>
          <a:stretch>
            <a:fillRect/>
          </a:stretch>
        </p:blipFill>
        <p:spPr bwMode="auto">
          <a:xfrm>
            <a:off x="-634063" y="771237"/>
            <a:ext cx="8705625" cy="5306209"/>
          </a:xfrm>
          <a:prstGeom prst="rect">
            <a:avLst/>
          </a:prstGeom>
          <a:noFill/>
          <a:ln>
            <a:solidFill>
              <a:schemeClr val="accent4">
                <a:lumMod val="60000"/>
                <a:lumOff val="40000"/>
              </a:schemeClr>
            </a:solidFill>
          </a:ln>
        </p:spPr>
      </p:pic>
      <p:pic>
        <p:nvPicPr>
          <p:cNvPr id="16" name="Picture 15" descr="A drawing of a light bulb with yellow crumpled paper as its light">
            <a:extLst>
              <a:ext uri="{FF2B5EF4-FFF2-40B4-BE49-F238E27FC236}">
                <a16:creationId xmlns:a16="http://schemas.microsoft.com/office/drawing/2014/main" id="{8746E6EF-0BB7-8227-3D8D-CCA7626A36B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91883" y="1223120"/>
            <a:ext cx="2248223" cy="1498815"/>
          </a:xfrm>
          <a:prstGeom prst="rect">
            <a:avLst/>
          </a:prstGeom>
        </p:spPr>
      </p:pic>
      <p:sp>
        <p:nvSpPr>
          <p:cNvPr id="2" name="Title 1">
            <a:extLst>
              <a:ext uri="{FF2B5EF4-FFF2-40B4-BE49-F238E27FC236}">
                <a16:creationId xmlns:a16="http://schemas.microsoft.com/office/drawing/2014/main" id="{2D71E4E1-4CE6-8DC4-FD09-972CD16C74BD}"/>
              </a:ext>
            </a:extLst>
          </p:cNvPr>
          <p:cNvSpPr>
            <a:spLocks noGrp="1"/>
          </p:cNvSpPr>
          <p:nvPr>
            <p:ph type="title"/>
          </p:nvPr>
        </p:nvSpPr>
        <p:spPr>
          <a:xfrm>
            <a:off x="2238935" y="1075130"/>
            <a:ext cx="7714129" cy="613821"/>
          </a:xfrm>
        </p:spPr>
        <p:txBody>
          <a:bodyPr>
            <a:normAutofit fontScale="90000"/>
          </a:bodyPr>
          <a:lstStyle/>
          <a:p>
            <a:pPr algn="ctr"/>
            <a:r>
              <a:rPr lang="en-GB" dirty="0"/>
              <a:t>Business Idea &amp; USP</a:t>
            </a:r>
          </a:p>
        </p:txBody>
      </p:sp>
      <p:pic>
        <p:nvPicPr>
          <p:cNvPr id="7" name="Content Placeholder 6" descr="A heart and paw print&#10;&#10;AI-generated content may be incorrect.">
            <a:extLst>
              <a:ext uri="{FF2B5EF4-FFF2-40B4-BE49-F238E27FC236}">
                <a16:creationId xmlns:a16="http://schemas.microsoft.com/office/drawing/2014/main" id="{6C560CBA-DFF7-1EA4-6EEE-6189F9EF921E}"/>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0" y="160815"/>
            <a:ext cx="1614382" cy="1210786"/>
          </a:xfrm>
        </p:spPr>
      </p:pic>
      <p:pic>
        <p:nvPicPr>
          <p:cNvPr id="11" name="Picture 10" descr="A black background with white text&#10;&#10;AI-generated content may be incorrect.">
            <a:extLst>
              <a:ext uri="{FF2B5EF4-FFF2-40B4-BE49-F238E27FC236}">
                <a16:creationId xmlns:a16="http://schemas.microsoft.com/office/drawing/2014/main" id="{6DBAFEE6-9C6E-7D2E-8B27-1509BDEDA539}"/>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660578" y="228132"/>
            <a:ext cx="3204645" cy="1062785"/>
          </a:xfrm>
          <a:prstGeom prst="rect">
            <a:avLst/>
          </a:prstGeom>
          <a:noFill/>
        </p:spPr>
      </p:pic>
      <p:sp>
        <p:nvSpPr>
          <p:cNvPr id="17" name="Rectangle: Rounded Corners 16">
            <a:extLst>
              <a:ext uri="{FF2B5EF4-FFF2-40B4-BE49-F238E27FC236}">
                <a16:creationId xmlns:a16="http://schemas.microsoft.com/office/drawing/2014/main" id="{23ABA414-15C9-F4AE-E1F8-95F76D3A12C5}"/>
              </a:ext>
            </a:extLst>
          </p:cNvPr>
          <p:cNvSpPr/>
          <p:nvPr/>
        </p:nvSpPr>
        <p:spPr>
          <a:xfrm>
            <a:off x="6553200" y="1690255"/>
            <a:ext cx="5209309" cy="2604653"/>
          </a:xfrm>
          <a:prstGeom prst="roundRect">
            <a:avLst/>
          </a:prstGeom>
          <a:solidFill>
            <a:schemeClr val="accent1">
              <a:lumMod val="20000"/>
              <a:lumOff val="80000"/>
            </a:schemeClr>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solidFill>
                  <a:schemeClr val="tx1"/>
                </a:solidFill>
                <a:latin typeface="Arial" panose="020B0604020202020204" pitchFamily="34" charset="0"/>
                <a:cs typeface="Arial" panose="020B0604020202020204" pitchFamily="34" charset="0"/>
              </a:rPr>
              <a:t>Unique Selling Proposition (USP):</a:t>
            </a:r>
            <a:endParaRPr lang="en-GB" dirty="0">
              <a:solidFill>
                <a:schemeClr val="tx1"/>
              </a:solidFill>
              <a:latin typeface="Arial" panose="020B0604020202020204" pitchFamily="34" charset="0"/>
              <a:cs typeface="Arial" panose="020B0604020202020204" pitchFamily="34" charset="0"/>
            </a:endParaRPr>
          </a:p>
          <a:p>
            <a:r>
              <a:rPr lang="en-GB" dirty="0"/>
              <a:t>🏠</a:t>
            </a:r>
            <a:r>
              <a:rPr lang="en-GB" b="1" dirty="0">
                <a:solidFill>
                  <a:schemeClr val="tx1"/>
                </a:solidFill>
                <a:latin typeface="Arial" panose="020B0604020202020204" pitchFamily="34" charset="0"/>
                <a:cs typeface="Arial" panose="020B0604020202020204" pitchFamily="34" charset="0"/>
              </a:rPr>
              <a:t>Doorstep convenience</a:t>
            </a:r>
            <a:r>
              <a:rPr lang="en-GB" dirty="0">
                <a:solidFill>
                  <a:schemeClr val="tx1"/>
                </a:solidFill>
                <a:latin typeface="Arial" panose="020B0604020202020204" pitchFamily="34" charset="0"/>
                <a:cs typeface="Arial" panose="020B0604020202020204" pitchFamily="34" charset="0"/>
              </a:rPr>
              <a:t> – in-home or park-based sessions.</a:t>
            </a:r>
          </a:p>
          <a:p>
            <a:r>
              <a:rPr lang="en-GB" dirty="0"/>
              <a:t>🩺</a:t>
            </a:r>
            <a:r>
              <a:rPr lang="en-GB" b="1" dirty="0">
                <a:solidFill>
                  <a:schemeClr val="tx1"/>
                </a:solidFill>
                <a:latin typeface="Arial" panose="020B0604020202020204" pitchFamily="34" charset="0"/>
                <a:cs typeface="Arial" panose="020B0604020202020204" pitchFamily="34" charset="0"/>
              </a:rPr>
              <a:t>Veterinary credibility</a:t>
            </a:r>
            <a:r>
              <a:rPr lang="en-GB" dirty="0">
                <a:solidFill>
                  <a:schemeClr val="tx1"/>
                </a:solidFill>
                <a:latin typeface="Arial" panose="020B0604020202020204" pitchFamily="34" charset="0"/>
                <a:cs typeface="Arial" panose="020B0604020202020204" pitchFamily="34" charset="0"/>
              </a:rPr>
              <a:t> – delivered by trained veterinary assistants.</a:t>
            </a:r>
            <a:r>
              <a:rPr lang="en-GB" dirty="0"/>
              <a:t> </a:t>
            </a:r>
          </a:p>
          <a:p>
            <a:r>
              <a:rPr lang="en-GB" dirty="0"/>
              <a:t>📱</a:t>
            </a:r>
            <a:r>
              <a:rPr lang="en-GB" b="1" dirty="0">
                <a:solidFill>
                  <a:schemeClr val="tx1"/>
                </a:solidFill>
                <a:latin typeface="Arial" panose="020B0604020202020204" pitchFamily="34" charset="0"/>
                <a:cs typeface="Arial" panose="020B0604020202020204" pitchFamily="34" charset="0"/>
              </a:rPr>
              <a:t>Digital progress tracking</a:t>
            </a:r>
            <a:r>
              <a:rPr lang="en-GB" dirty="0">
                <a:solidFill>
                  <a:schemeClr val="tx1"/>
                </a:solidFill>
                <a:latin typeface="Arial" panose="020B0604020202020204" pitchFamily="34" charset="0"/>
                <a:cs typeface="Arial" panose="020B0604020202020204" pitchFamily="34" charset="0"/>
              </a:rPr>
              <a:t> – via the FitPaws mobile app.</a:t>
            </a:r>
            <a:r>
              <a:rPr lang="en-GB" dirty="0"/>
              <a:t> </a:t>
            </a:r>
          </a:p>
          <a:p>
            <a:r>
              <a:rPr lang="en-GB" dirty="0"/>
              <a:t>🌱 </a:t>
            </a:r>
            <a:r>
              <a:rPr lang="en-GB" b="1" dirty="0">
                <a:solidFill>
                  <a:schemeClr val="tx1"/>
                </a:solidFill>
                <a:latin typeface="Arial" panose="020B0604020202020204" pitchFamily="34" charset="0"/>
                <a:cs typeface="Arial" panose="020B0604020202020204" pitchFamily="34" charset="0"/>
              </a:rPr>
              <a:t>Eco-friendly van fleet</a:t>
            </a:r>
            <a:r>
              <a:rPr lang="en-GB" dirty="0">
                <a:solidFill>
                  <a:schemeClr val="tx1"/>
                </a:solidFill>
                <a:latin typeface="Arial" panose="020B0604020202020204" pitchFamily="34" charset="0"/>
                <a:cs typeface="Arial" panose="020B0604020202020204" pitchFamily="34" charset="0"/>
              </a:rPr>
              <a:t> – aligned with Norwich’s green goals. </a:t>
            </a:r>
          </a:p>
        </p:txBody>
      </p:sp>
      <p:pic>
        <p:nvPicPr>
          <p:cNvPr id="19" name="Graphic 18" descr="Home1 with solid fill">
            <a:extLst>
              <a:ext uri="{FF2B5EF4-FFF2-40B4-BE49-F238E27FC236}">
                <a16:creationId xmlns:a16="http://schemas.microsoft.com/office/drawing/2014/main" id="{9C8CE793-63C4-EC8E-2B49-A80C9558304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7411367" y="5240359"/>
            <a:ext cx="914400" cy="914400"/>
          </a:xfrm>
          <a:prstGeom prst="rect">
            <a:avLst/>
          </a:prstGeom>
        </p:spPr>
      </p:pic>
      <p:pic>
        <p:nvPicPr>
          <p:cNvPr id="21" name="Graphic 20" descr="Veterinarian male with solid fill">
            <a:extLst>
              <a:ext uri="{FF2B5EF4-FFF2-40B4-BE49-F238E27FC236}">
                <a16:creationId xmlns:a16="http://schemas.microsoft.com/office/drawing/2014/main" id="{3D68E003-5322-3EC5-34BF-B7747E15AEF2}"/>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369422" y="4301347"/>
            <a:ext cx="914400" cy="914400"/>
          </a:xfrm>
          <a:prstGeom prst="rect">
            <a:avLst/>
          </a:prstGeom>
        </p:spPr>
      </p:pic>
      <p:pic>
        <p:nvPicPr>
          <p:cNvPr id="23" name="Graphic 22" descr="Internet Banking with solid fill">
            <a:extLst>
              <a:ext uri="{FF2B5EF4-FFF2-40B4-BE49-F238E27FC236}">
                <a16:creationId xmlns:a16="http://schemas.microsoft.com/office/drawing/2014/main" id="{11745C73-92D1-BF04-755A-1220AEFCE41B}"/>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1083636" y="5422098"/>
            <a:ext cx="914400" cy="914400"/>
          </a:xfrm>
          <a:prstGeom prst="rect">
            <a:avLst/>
          </a:prstGeom>
        </p:spPr>
      </p:pic>
      <p:sp>
        <p:nvSpPr>
          <p:cNvPr id="24" name="Arrow: Right 23">
            <a:extLst>
              <a:ext uri="{FF2B5EF4-FFF2-40B4-BE49-F238E27FC236}">
                <a16:creationId xmlns:a16="http://schemas.microsoft.com/office/drawing/2014/main" id="{2B9CA455-2771-93D2-1B19-1353F94F48E5}"/>
              </a:ext>
            </a:extLst>
          </p:cNvPr>
          <p:cNvSpPr/>
          <p:nvPr/>
        </p:nvSpPr>
        <p:spPr>
          <a:xfrm rot="19433541">
            <a:off x="8224886" y="4774950"/>
            <a:ext cx="1127671" cy="396107"/>
          </a:xfrm>
          <a:prstGeom prst="rightArrow">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Arrow: Right 24">
            <a:extLst>
              <a:ext uri="{FF2B5EF4-FFF2-40B4-BE49-F238E27FC236}">
                <a16:creationId xmlns:a16="http://schemas.microsoft.com/office/drawing/2014/main" id="{E6EC7349-AE60-F40F-2168-AD21C31E60DD}"/>
              </a:ext>
            </a:extLst>
          </p:cNvPr>
          <p:cNvSpPr/>
          <p:nvPr/>
        </p:nvSpPr>
        <p:spPr>
          <a:xfrm rot="2291224">
            <a:off x="10234939" y="4809278"/>
            <a:ext cx="1082956" cy="359599"/>
          </a:xfrm>
          <a:prstGeom prst="rightArrow">
            <a:avLst/>
          </a:prstGeom>
          <a:solidFill>
            <a:schemeClr val="accent1">
              <a:lumMod val="20000"/>
              <a:lumOff val="80000"/>
            </a:schemeClr>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Arrow: Right 25">
            <a:extLst>
              <a:ext uri="{FF2B5EF4-FFF2-40B4-BE49-F238E27FC236}">
                <a16:creationId xmlns:a16="http://schemas.microsoft.com/office/drawing/2014/main" id="{D3EB80D9-9256-D147-0DF0-10E194A76B80}"/>
              </a:ext>
            </a:extLst>
          </p:cNvPr>
          <p:cNvSpPr/>
          <p:nvPr/>
        </p:nvSpPr>
        <p:spPr>
          <a:xfrm rot="10800000">
            <a:off x="9215053" y="5587846"/>
            <a:ext cx="1236592" cy="419548"/>
          </a:xfrm>
          <a:prstGeom prst="rightArrow">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8" name="Picture 27" descr="A heart and paw print&#10;&#10;AI-generated content may be incorrect.">
            <a:extLst>
              <a:ext uri="{FF2B5EF4-FFF2-40B4-BE49-F238E27FC236}">
                <a16:creationId xmlns:a16="http://schemas.microsoft.com/office/drawing/2014/main" id="{D693F35C-607B-C264-4F24-2D3F68FF0B5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58562" y="6082102"/>
            <a:ext cx="836056" cy="627042"/>
          </a:xfrm>
          <a:prstGeom prst="rect">
            <a:avLst/>
          </a:prstGeom>
        </p:spPr>
      </p:pic>
      <p:sp>
        <p:nvSpPr>
          <p:cNvPr id="4" name="TextBox 3">
            <a:extLst>
              <a:ext uri="{FF2B5EF4-FFF2-40B4-BE49-F238E27FC236}">
                <a16:creationId xmlns:a16="http://schemas.microsoft.com/office/drawing/2014/main" id="{C9E97623-0E7A-352C-E0BA-1AD45C9EB9B1}"/>
              </a:ext>
            </a:extLst>
          </p:cNvPr>
          <p:cNvSpPr txBox="1"/>
          <p:nvPr/>
        </p:nvSpPr>
        <p:spPr>
          <a:xfrm>
            <a:off x="435934" y="4687555"/>
            <a:ext cx="6234545" cy="923330"/>
          </a:xfrm>
          <a:prstGeom prst="rect">
            <a:avLst/>
          </a:prstGeom>
          <a:noFill/>
        </p:spPr>
        <p:txBody>
          <a:bodyPr wrap="square">
            <a:spAutoFit/>
          </a:bodyPr>
          <a:lstStyle/>
          <a:p>
            <a:pPr algn="just"/>
            <a:r>
              <a:rPr lang="en-GB" dirty="0">
                <a:latin typeface="Arial" panose="020B0604020202020204" pitchFamily="34" charset="0"/>
                <a:cs typeface="Arial" panose="020B0604020202020204" pitchFamily="34" charset="0"/>
              </a:rPr>
              <a:t>Fit Paws is a </a:t>
            </a:r>
            <a:r>
              <a:rPr lang="en-GB" i="1" dirty="0">
                <a:latin typeface="Arial" panose="020B0604020202020204" pitchFamily="34" charset="0"/>
                <a:cs typeface="Arial" panose="020B0604020202020204" pitchFamily="34" charset="0"/>
              </a:rPr>
              <a:t>mobile canine fitness and rehabilitation service</a:t>
            </a:r>
            <a:r>
              <a:rPr lang="en-GB" dirty="0">
                <a:latin typeface="Arial" panose="020B0604020202020204" pitchFamily="34" charset="0"/>
                <a:cs typeface="Arial" panose="020B0604020202020204" pitchFamily="34" charset="0"/>
              </a:rPr>
              <a:t> offering doorstep exercise sessions, physiotherapy, and weight management for dogs.</a:t>
            </a:r>
          </a:p>
        </p:txBody>
      </p:sp>
      <p:sp>
        <p:nvSpPr>
          <p:cNvPr id="6" name="TextBox 5">
            <a:extLst>
              <a:ext uri="{FF2B5EF4-FFF2-40B4-BE49-F238E27FC236}">
                <a16:creationId xmlns:a16="http://schemas.microsoft.com/office/drawing/2014/main" id="{1EA5F865-A245-A239-01C4-838C82D55184}"/>
              </a:ext>
            </a:extLst>
          </p:cNvPr>
          <p:cNvSpPr txBox="1"/>
          <p:nvPr/>
        </p:nvSpPr>
        <p:spPr>
          <a:xfrm>
            <a:off x="704407" y="6035104"/>
            <a:ext cx="6512442" cy="523220"/>
          </a:xfrm>
          <a:prstGeom prst="rect">
            <a:avLst/>
          </a:prstGeom>
          <a:noFill/>
        </p:spPr>
        <p:txBody>
          <a:bodyPr wrap="square">
            <a:spAutoFit/>
          </a:bodyPr>
          <a:lstStyle/>
          <a:p>
            <a:r>
              <a:rPr lang="en-GB" sz="1400" dirty="0"/>
              <a:t>Sources: ONS (2025); Association for Pet Obesity Prevention (2022); Norwich City Council (2025)</a:t>
            </a:r>
          </a:p>
        </p:txBody>
      </p:sp>
    </p:spTree>
    <p:extLst>
      <p:ext uri="{BB962C8B-B14F-4D97-AF65-F5344CB8AC3E}">
        <p14:creationId xmlns:p14="http://schemas.microsoft.com/office/powerpoint/2010/main" val="9951336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E41A0-93AD-6CBC-DB0D-3C4074836110}"/>
              </a:ext>
            </a:extLst>
          </p:cNvPr>
          <p:cNvSpPr>
            <a:spLocks noGrp="1"/>
          </p:cNvSpPr>
          <p:nvPr>
            <p:ph type="title"/>
          </p:nvPr>
        </p:nvSpPr>
        <p:spPr>
          <a:xfrm>
            <a:off x="838200" y="365125"/>
            <a:ext cx="9754066" cy="1043661"/>
          </a:xfrm>
        </p:spPr>
        <p:txBody>
          <a:bodyPr/>
          <a:lstStyle/>
          <a:p>
            <a:pPr algn="ctr"/>
            <a:r>
              <a:rPr lang="en-GB"/>
              <a:t>Objectives &amp; Timeline</a:t>
            </a:r>
          </a:p>
        </p:txBody>
      </p:sp>
      <p:graphicFrame>
        <p:nvGraphicFramePr>
          <p:cNvPr id="6" name="Content Placeholder 5">
            <a:extLst>
              <a:ext uri="{FF2B5EF4-FFF2-40B4-BE49-F238E27FC236}">
                <a16:creationId xmlns:a16="http://schemas.microsoft.com/office/drawing/2014/main" id="{7B070A09-BE01-F9FC-304E-C78BB86F6309}"/>
              </a:ext>
            </a:extLst>
          </p:cNvPr>
          <p:cNvGraphicFramePr>
            <a:graphicFrameLocks noGrp="1"/>
          </p:cNvGraphicFramePr>
          <p:nvPr>
            <p:ph idx="1"/>
            <p:extLst>
              <p:ext uri="{D42A27DB-BD31-4B8C-83A1-F6EECF244321}">
                <p14:modId xmlns:p14="http://schemas.microsoft.com/office/powerpoint/2010/main" val="4230768702"/>
              </p:ext>
            </p:extLst>
          </p:nvPr>
        </p:nvGraphicFramePr>
        <p:xfrm>
          <a:off x="1403425" y="3115340"/>
          <a:ext cx="8705484" cy="2995300"/>
        </p:xfrm>
        <a:graphic>
          <a:graphicData uri="http://schemas.openxmlformats.org/drawingml/2006/table">
            <a:tbl>
              <a:tblPr firstRow="1" firstCol="1" bandRow="1">
                <a:tableStyleId>{5C22544A-7EE6-4342-B048-85BDC9FD1C3A}</a:tableStyleId>
              </a:tblPr>
              <a:tblGrid>
                <a:gridCol w="1651873">
                  <a:extLst>
                    <a:ext uri="{9D8B030D-6E8A-4147-A177-3AD203B41FA5}">
                      <a16:colId xmlns:a16="http://schemas.microsoft.com/office/drawing/2014/main" val="1885889471"/>
                    </a:ext>
                  </a:extLst>
                </a:gridCol>
                <a:gridCol w="7053611">
                  <a:extLst>
                    <a:ext uri="{9D8B030D-6E8A-4147-A177-3AD203B41FA5}">
                      <a16:colId xmlns:a16="http://schemas.microsoft.com/office/drawing/2014/main" val="2072855277"/>
                    </a:ext>
                  </a:extLst>
                </a:gridCol>
              </a:tblGrid>
              <a:tr h="235830">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Month</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Milestone</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extLst>
                  <a:ext uri="{0D108BD9-81ED-4DB2-BD59-A6C34878D82A}">
                    <a16:rowId xmlns:a16="http://schemas.microsoft.com/office/drawing/2014/main" val="2874846118"/>
                  </a:ext>
                </a:extLst>
              </a:tr>
              <a:tr h="276983">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1–2</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lnSpc>
                          <a:spcPct val="150000"/>
                        </a:lnSpc>
                        <a:spcAft>
                          <a:spcPts val="400"/>
                        </a:spcAft>
                        <a:buNone/>
                      </a:pPr>
                      <a:r>
                        <a:rPr lang="en-GB" sz="1400" dirty="0">
                          <a:effectLst/>
                          <a:latin typeface="Arial" panose="020B0604020202020204" pitchFamily="34" charset="0"/>
                          <a:cs typeface="Arial" panose="020B0604020202020204" pitchFamily="34" charset="0"/>
                        </a:rPr>
                        <a:t>Van conversion, licences, insurance, launch marketing campaign</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170756207"/>
                  </a:ext>
                </a:extLst>
              </a:tr>
              <a:tr h="276983">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3</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lnSpc>
                          <a:spcPct val="150000"/>
                        </a:lnSpc>
                        <a:spcAft>
                          <a:spcPts val="400"/>
                        </a:spcAft>
                        <a:buNone/>
                      </a:pPr>
                      <a:r>
                        <a:rPr lang="en-GB" sz="1400" dirty="0">
                          <a:effectLst/>
                          <a:latin typeface="Arial" panose="020B0604020202020204" pitchFamily="34" charset="0"/>
                          <a:cs typeface="Arial" panose="020B0604020202020204" pitchFamily="34" charset="0"/>
                        </a:rPr>
                        <a:t>Service launch, first 20 clients onboarded</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422213252"/>
                  </a:ext>
                </a:extLst>
              </a:tr>
              <a:tr h="276983">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4–5</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lnSpc>
                          <a:spcPct val="150000"/>
                        </a:lnSpc>
                        <a:spcAft>
                          <a:spcPts val="400"/>
                        </a:spcAft>
                        <a:buNone/>
                      </a:pPr>
                      <a:r>
                        <a:rPr lang="en-GB" sz="1400" dirty="0">
                          <a:effectLst/>
                          <a:latin typeface="Arial" panose="020B0604020202020204" pitchFamily="34" charset="0"/>
                          <a:cs typeface="Arial" panose="020B0604020202020204" pitchFamily="34" charset="0"/>
                        </a:rPr>
                        <a:t>Partnerships with 2–3 veterinary clinics/physiotherapists</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77113254"/>
                  </a:ext>
                </a:extLst>
              </a:tr>
              <a:tr h="276983">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6</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lnSpc>
                          <a:spcPct val="150000"/>
                        </a:lnSpc>
                        <a:spcAft>
                          <a:spcPts val="400"/>
                        </a:spcAft>
                        <a:buNone/>
                      </a:pPr>
                      <a:r>
                        <a:rPr lang="en-GB" sz="1400" dirty="0">
                          <a:effectLst/>
                          <a:latin typeface="Arial" panose="020B0604020202020204" pitchFamily="34" charset="0"/>
                          <a:cs typeface="Arial" panose="020B0604020202020204" pitchFamily="34" charset="0"/>
                        </a:rPr>
                        <a:t>50+ sessions delivered, testimonials and case studies collected</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590779615"/>
                  </a:ext>
                </a:extLst>
              </a:tr>
              <a:tr h="276983">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7–8</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lnSpc>
                          <a:spcPct val="150000"/>
                        </a:lnSpc>
                        <a:spcAft>
                          <a:spcPts val="400"/>
                        </a:spcAft>
                        <a:buNone/>
                      </a:pPr>
                      <a:r>
                        <a:rPr lang="en-GB" sz="1400" dirty="0">
                          <a:effectLst/>
                          <a:latin typeface="Arial" panose="020B0604020202020204" pitchFamily="34" charset="0"/>
                          <a:cs typeface="Arial" panose="020B0604020202020204" pitchFamily="34" charset="0"/>
                        </a:rPr>
                        <a:t>Expanded marketing: local press, social media, community events</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272765045"/>
                  </a:ext>
                </a:extLst>
              </a:tr>
              <a:tr h="276983">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9</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lnSpc>
                          <a:spcPct val="150000"/>
                        </a:lnSpc>
                        <a:spcAft>
                          <a:spcPts val="400"/>
                        </a:spcAft>
                        <a:buNone/>
                      </a:pPr>
                      <a:r>
                        <a:rPr lang="en-GB" sz="1400" dirty="0">
                          <a:effectLst/>
                          <a:latin typeface="Arial" panose="020B0604020202020204" pitchFamily="34" charset="0"/>
                          <a:cs typeface="Arial" panose="020B0604020202020204" pitchFamily="34" charset="0"/>
                        </a:rPr>
                        <a:t>Subscription packages and loyalty schemes were introduced.</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609936137"/>
                  </a:ext>
                </a:extLst>
              </a:tr>
              <a:tr h="276983">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10</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lnSpc>
                          <a:spcPct val="150000"/>
                        </a:lnSpc>
                        <a:spcAft>
                          <a:spcPts val="400"/>
                        </a:spcAft>
                        <a:buNone/>
                      </a:pPr>
                      <a:r>
                        <a:rPr lang="en-GB" sz="1400" dirty="0">
                          <a:effectLst/>
                          <a:latin typeface="Arial" panose="020B0604020202020204" pitchFamily="34" charset="0"/>
                          <a:cs typeface="Arial" panose="020B0604020202020204" pitchFamily="34" charset="0"/>
                        </a:rPr>
                        <a:t>Breakeven achieved (5–8 sessions/day, 5 days/week)</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40957605"/>
                  </a:ext>
                </a:extLst>
              </a:tr>
              <a:tr h="276983">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11</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lnSpc>
                          <a:spcPct val="150000"/>
                        </a:lnSpc>
                        <a:spcAft>
                          <a:spcPts val="400"/>
                        </a:spcAft>
                        <a:buNone/>
                      </a:pPr>
                      <a:r>
                        <a:rPr lang="en-GB" sz="1400" dirty="0">
                          <a:effectLst/>
                          <a:latin typeface="Arial" panose="020B0604020202020204" pitchFamily="34" charset="0"/>
                          <a:cs typeface="Arial" panose="020B0604020202020204" pitchFamily="34" charset="0"/>
                        </a:rPr>
                        <a:t>Pilot digital progress tracking via the FitPaws app prototype</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7089106"/>
                  </a:ext>
                </a:extLst>
              </a:tr>
              <a:tr h="276983">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12</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lnSpc>
                          <a:spcPct val="150000"/>
                        </a:lnSpc>
                        <a:spcAft>
                          <a:spcPts val="400"/>
                        </a:spcAft>
                        <a:buNone/>
                      </a:pPr>
                      <a:r>
                        <a:rPr lang="en-GB" sz="1400" dirty="0">
                          <a:effectLst/>
                          <a:latin typeface="Arial" panose="020B0604020202020204" pitchFamily="34" charset="0"/>
                          <a:cs typeface="Arial" panose="020B0604020202020204" pitchFamily="34" charset="0"/>
                        </a:rPr>
                        <a:t>Consolidation, review and set Year 2 expansion targets.</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501913909"/>
                  </a:ext>
                </a:extLst>
              </a:tr>
            </a:tbl>
          </a:graphicData>
        </a:graphic>
      </p:graphicFrame>
      <p:sp>
        <p:nvSpPr>
          <p:cNvPr id="5" name="Rectangle: Rounded Corners 4">
            <a:extLst>
              <a:ext uri="{FF2B5EF4-FFF2-40B4-BE49-F238E27FC236}">
                <a16:creationId xmlns:a16="http://schemas.microsoft.com/office/drawing/2014/main" id="{7A0B65D1-D52F-2AE5-ECBD-CDABECA22327}"/>
              </a:ext>
            </a:extLst>
          </p:cNvPr>
          <p:cNvSpPr/>
          <p:nvPr/>
        </p:nvSpPr>
        <p:spPr>
          <a:xfrm>
            <a:off x="1616150" y="1398495"/>
            <a:ext cx="6794204" cy="1493561"/>
          </a:xfrm>
          <a:prstGeom prst="round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12-Month SMART Objectives:</a:t>
            </a:r>
          </a:p>
          <a:p>
            <a:pPr marL="285750" indent="-285750">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Deliver 120 paid sessions within the first 12 months.</a:t>
            </a:r>
          </a:p>
          <a:p>
            <a:pPr marL="285750" indent="-285750">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Establish 3 veterinary partnerships by Month 9.</a:t>
            </a:r>
          </a:p>
          <a:p>
            <a:pPr marL="285750" indent="-285750">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Achieve 30% repeat bookings by Month 12.</a:t>
            </a:r>
          </a:p>
          <a:p>
            <a:pPr marL="285750" indent="-285750">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Break-even by Month 10 (Storey, 1994).</a:t>
            </a:r>
          </a:p>
        </p:txBody>
      </p:sp>
      <p:pic>
        <p:nvPicPr>
          <p:cNvPr id="7" name="Picture 6" descr="A black background with white text&#10;&#10;AI-generated content may be incorrect.">
            <a:extLst>
              <a:ext uri="{FF2B5EF4-FFF2-40B4-BE49-F238E27FC236}">
                <a16:creationId xmlns:a16="http://schemas.microsoft.com/office/drawing/2014/main" id="{2CE754BE-C3C9-3337-13AD-932570A1F53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660579" y="228132"/>
            <a:ext cx="2972566" cy="985819"/>
          </a:xfrm>
          <a:prstGeom prst="rect">
            <a:avLst/>
          </a:prstGeom>
          <a:noFill/>
        </p:spPr>
      </p:pic>
      <p:pic>
        <p:nvPicPr>
          <p:cNvPr id="9" name="Content Placeholder 6" descr="A heart and paw print&#10;&#10;AI-generated content may be incorrect.">
            <a:extLst>
              <a:ext uri="{FF2B5EF4-FFF2-40B4-BE49-F238E27FC236}">
                <a16:creationId xmlns:a16="http://schemas.microsoft.com/office/drawing/2014/main" id="{1EB61D97-BE85-F2DC-7ACB-5D57E949C8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0815"/>
            <a:ext cx="1497469" cy="1123101"/>
          </a:xfrm>
          <a:prstGeom prst="rect">
            <a:avLst/>
          </a:prstGeom>
        </p:spPr>
      </p:pic>
      <p:sp>
        <p:nvSpPr>
          <p:cNvPr id="11" name="TextBox 10">
            <a:extLst>
              <a:ext uri="{FF2B5EF4-FFF2-40B4-BE49-F238E27FC236}">
                <a16:creationId xmlns:a16="http://schemas.microsoft.com/office/drawing/2014/main" id="{B04A785B-2F8D-AA7C-5CF5-7F825A1C102F}"/>
              </a:ext>
            </a:extLst>
          </p:cNvPr>
          <p:cNvSpPr txBox="1"/>
          <p:nvPr/>
        </p:nvSpPr>
        <p:spPr>
          <a:xfrm>
            <a:off x="6217389" y="6328628"/>
            <a:ext cx="6097772" cy="307777"/>
          </a:xfrm>
          <a:prstGeom prst="rect">
            <a:avLst/>
          </a:prstGeom>
          <a:noFill/>
        </p:spPr>
        <p:txBody>
          <a:bodyPr wrap="square">
            <a:spAutoFit/>
          </a:bodyPr>
          <a:lstStyle/>
          <a:p>
            <a:pPr>
              <a:buNone/>
            </a:pPr>
            <a:r>
              <a:rPr lang="en-GB" sz="1400" i="1" dirty="0">
                <a:latin typeface="Arial" panose="020B0604020202020204" pitchFamily="34" charset="0"/>
                <a:cs typeface="Arial" panose="020B0604020202020204" pitchFamily="34" charset="0"/>
              </a:rPr>
              <a:t>Source: Storey (1994); FitPaws Business Plan Timeline (Annexe 4) </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973661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434C0-75C0-CC62-67CE-5A2E048B1C78}"/>
              </a:ext>
            </a:extLst>
          </p:cNvPr>
          <p:cNvSpPr>
            <a:spLocks noGrp="1"/>
          </p:cNvSpPr>
          <p:nvPr>
            <p:ph type="title"/>
          </p:nvPr>
        </p:nvSpPr>
        <p:spPr/>
        <p:txBody>
          <a:bodyPr/>
          <a:lstStyle/>
          <a:p>
            <a:pPr algn="ctr"/>
            <a:r>
              <a:rPr lang="en-GB" dirty="0"/>
              <a:t>Theoretical Foundation</a:t>
            </a:r>
          </a:p>
        </p:txBody>
      </p:sp>
      <p:sp>
        <p:nvSpPr>
          <p:cNvPr id="3" name="Content Placeholder 2">
            <a:extLst>
              <a:ext uri="{FF2B5EF4-FFF2-40B4-BE49-F238E27FC236}">
                <a16:creationId xmlns:a16="http://schemas.microsoft.com/office/drawing/2014/main" id="{963312F3-CFF4-92F0-769D-C0E2A3F44A5C}"/>
              </a:ext>
            </a:extLst>
          </p:cNvPr>
          <p:cNvSpPr>
            <a:spLocks noGrp="1"/>
          </p:cNvSpPr>
          <p:nvPr>
            <p:ph idx="1"/>
          </p:nvPr>
        </p:nvSpPr>
        <p:spPr/>
        <p:txBody>
          <a:bodyPr/>
          <a:lstStyle/>
          <a:p>
            <a:pPr marL="0" indent="0">
              <a:buNone/>
            </a:pPr>
            <a:r>
              <a:rPr lang="en-GB" b="1" dirty="0"/>
              <a:t>Entrepreneurship Frameworks Applied:</a:t>
            </a:r>
          </a:p>
          <a:p>
            <a:pPr marL="0" indent="0">
              <a:buNone/>
            </a:pPr>
            <a:endParaRPr lang="en-GB" dirty="0"/>
          </a:p>
          <a:p>
            <a:r>
              <a:rPr lang="en-GB" b="1" dirty="0"/>
              <a:t>Timmons Model of Entrepreneurial Process</a:t>
            </a:r>
            <a:r>
              <a:rPr lang="en-GB" dirty="0"/>
              <a:t> – balancing opportunity, resources, and team capability.</a:t>
            </a:r>
          </a:p>
          <a:p>
            <a:r>
              <a:rPr lang="en-GB" b="1" dirty="0"/>
              <a:t>Schumpeter’s Innovation Theory</a:t>
            </a:r>
            <a:r>
              <a:rPr lang="en-GB" dirty="0"/>
              <a:t> – Fit Paws disrupts traditional pet care through mobile wellness.</a:t>
            </a:r>
          </a:p>
          <a:p>
            <a:r>
              <a:rPr lang="en-GB" b="1" dirty="0"/>
              <a:t>Lean Start-up Approach</a:t>
            </a:r>
            <a:r>
              <a:rPr lang="en-GB" dirty="0"/>
              <a:t> – pilot sessions to test demand, collect feedback, and refine the model before scaling.</a:t>
            </a:r>
          </a:p>
          <a:p>
            <a:endParaRPr lang="en-GB" dirty="0"/>
          </a:p>
        </p:txBody>
      </p:sp>
    </p:spTree>
    <p:extLst>
      <p:ext uri="{BB962C8B-B14F-4D97-AF65-F5344CB8AC3E}">
        <p14:creationId xmlns:p14="http://schemas.microsoft.com/office/powerpoint/2010/main" val="14173850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691B1-B64D-8DC9-FCD8-7A80BD6D2970}"/>
              </a:ext>
            </a:extLst>
          </p:cNvPr>
          <p:cNvSpPr>
            <a:spLocks noGrp="1"/>
          </p:cNvSpPr>
          <p:nvPr>
            <p:ph type="title"/>
          </p:nvPr>
        </p:nvSpPr>
        <p:spPr>
          <a:xfrm>
            <a:off x="838200" y="989704"/>
            <a:ext cx="10515600" cy="688490"/>
          </a:xfrm>
        </p:spPr>
        <p:txBody>
          <a:bodyPr>
            <a:normAutofit fontScale="90000"/>
          </a:bodyPr>
          <a:lstStyle/>
          <a:p>
            <a:pPr algn="ctr"/>
            <a:r>
              <a:rPr lang="en-GB" b="1" dirty="0"/>
              <a:t>Market Need</a:t>
            </a:r>
            <a:br>
              <a:rPr lang="en-GB" b="1" dirty="0"/>
            </a:br>
            <a:endParaRPr lang="en-GB" dirty="0"/>
          </a:p>
        </p:txBody>
      </p:sp>
      <p:pic>
        <p:nvPicPr>
          <p:cNvPr id="4" name="Picture 3" descr="A black background with white text&#10;&#10;AI-generated content may be incorrect.">
            <a:extLst>
              <a:ext uri="{FF2B5EF4-FFF2-40B4-BE49-F238E27FC236}">
                <a16:creationId xmlns:a16="http://schemas.microsoft.com/office/drawing/2014/main" id="{4EA8F558-304D-8A22-389D-8A83D9BF191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660578" y="228132"/>
            <a:ext cx="3204645" cy="1062785"/>
          </a:xfrm>
          <a:prstGeom prst="rect">
            <a:avLst/>
          </a:prstGeom>
          <a:noFill/>
        </p:spPr>
      </p:pic>
      <p:pic>
        <p:nvPicPr>
          <p:cNvPr id="5" name="Content Placeholder 6" descr="A heart and paw print&#10;&#10;AI-generated content may be incorrect.">
            <a:extLst>
              <a:ext uri="{FF2B5EF4-FFF2-40B4-BE49-F238E27FC236}">
                <a16:creationId xmlns:a16="http://schemas.microsoft.com/office/drawing/2014/main" id="{FA081309-031D-CA9A-6C71-2779C7736F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0815"/>
            <a:ext cx="1614382" cy="1210786"/>
          </a:xfrm>
          <a:prstGeom prst="rect">
            <a:avLst/>
          </a:prstGeom>
        </p:spPr>
      </p:pic>
      <p:sp>
        <p:nvSpPr>
          <p:cNvPr id="7" name="Rectangle 2">
            <a:extLst>
              <a:ext uri="{FF2B5EF4-FFF2-40B4-BE49-F238E27FC236}">
                <a16:creationId xmlns:a16="http://schemas.microsoft.com/office/drawing/2014/main" id="{9DA6596D-A6D4-F23F-860F-3D9E9F6ED851}"/>
              </a:ext>
            </a:extLst>
          </p:cNvPr>
          <p:cNvSpPr>
            <a:spLocks noGrp="1" noChangeArrowheads="1"/>
          </p:cNvSpPr>
          <p:nvPr>
            <p:ph idx="1"/>
          </p:nvPr>
        </p:nvSpPr>
        <p:spPr bwMode="auto">
          <a:xfrm>
            <a:off x="338017" y="1462980"/>
            <a:ext cx="7189833" cy="43735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a:buNone/>
            </a:pPr>
            <a:r>
              <a:rPr lang="en-GB" sz="1600" b="1" dirty="0">
                <a:latin typeface="Arial" panose="020B0604020202020204" pitchFamily="34" charset="0"/>
                <a:cs typeface="Arial" panose="020B0604020202020204" pitchFamily="34" charset="0"/>
              </a:rPr>
              <a:t>UK Pet Ownership Trends</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57% of UK households own pets, including </a:t>
            </a:r>
            <a:r>
              <a:rPr lang="en-GB" sz="1600" b="1" dirty="0">
                <a:latin typeface="Arial" panose="020B0604020202020204" pitchFamily="34" charset="0"/>
                <a:cs typeface="Arial" panose="020B0604020202020204" pitchFamily="34" charset="0"/>
              </a:rPr>
              <a:t>13.5 million dogs</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(ONS, 2025)</a:t>
            </a:r>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Over 50% of dogs are overweight</a:t>
            </a:r>
            <a:r>
              <a:rPr lang="en-GB" sz="1600" dirty="0">
                <a:latin typeface="Arial" panose="020B0604020202020204" pitchFamily="34" charset="0"/>
                <a:cs typeface="Arial" panose="020B0604020202020204" pitchFamily="34" charset="0"/>
              </a:rPr>
              <a:t>, yet 80% of owners underestimate their dog’s weight </a:t>
            </a:r>
            <a:r>
              <a:rPr lang="en-GB" sz="1600" i="1" dirty="0">
                <a:latin typeface="Arial" panose="020B0604020202020204" pitchFamily="34" charset="0"/>
                <a:cs typeface="Arial" panose="020B0604020202020204" pitchFamily="34" charset="0"/>
              </a:rPr>
              <a:t>(Association for Pet Obesity Prevention, 2022; AKC CHF, 2023)</a:t>
            </a:r>
            <a:endParaRPr lang="en-GB" sz="1600" dirty="0">
              <a:latin typeface="Arial" panose="020B0604020202020204" pitchFamily="34" charset="0"/>
              <a:cs typeface="Arial" panose="020B0604020202020204" pitchFamily="34" charset="0"/>
            </a:endParaRPr>
          </a:p>
          <a:p>
            <a:pPr marL="0" indent="0">
              <a:buNone/>
            </a:pPr>
            <a:r>
              <a:rPr lang="en-GB" sz="1600" b="1" dirty="0">
                <a:latin typeface="Arial" panose="020B0604020202020204" pitchFamily="34" charset="0"/>
                <a:cs typeface="Arial" panose="020B0604020202020204" pitchFamily="34" charset="0"/>
              </a:rPr>
              <a:t>Local Context: Norwich</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Population: </a:t>
            </a:r>
            <a:r>
              <a:rPr lang="en-GB" sz="1600" b="1" dirty="0">
                <a:latin typeface="Arial" panose="020B0604020202020204" pitchFamily="34" charset="0"/>
                <a:cs typeface="Arial" panose="020B0604020202020204" pitchFamily="34" charset="0"/>
              </a:rPr>
              <a:t>206,586</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(Norwich BID, 2025)</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High proportions of </a:t>
            </a:r>
            <a:r>
              <a:rPr lang="en-GB" sz="1600" b="1" dirty="0">
                <a:latin typeface="Arial" panose="020B0604020202020204" pitchFamily="34" charset="0"/>
                <a:cs typeface="Arial" panose="020B0604020202020204" pitchFamily="34" charset="0"/>
              </a:rPr>
              <a:t>retired pet owners</a:t>
            </a:r>
            <a:r>
              <a:rPr lang="en-GB" sz="1600" dirty="0">
                <a:latin typeface="Arial" panose="020B0604020202020204" pitchFamily="34" charset="0"/>
                <a:cs typeface="Arial" panose="020B0604020202020204" pitchFamily="34" charset="0"/>
              </a:rPr>
              <a:t> and </a:t>
            </a:r>
            <a:r>
              <a:rPr lang="en-GB" sz="1600" b="1" dirty="0">
                <a:latin typeface="Arial" panose="020B0604020202020204" pitchFamily="34" charset="0"/>
                <a:cs typeface="Arial" panose="020B0604020202020204" pitchFamily="34" charset="0"/>
              </a:rPr>
              <a:t>busy professionals</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Strong SME ecosystem and </a:t>
            </a:r>
            <a:r>
              <a:rPr lang="en-GB" sz="1600" b="1" dirty="0">
                <a:latin typeface="Arial" panose="020B0604020202020204" pitchFamily="34" charset="0"/>
                <a:cs typeface="Arial" panose="020B0604020202020204" pitchFamily="34" charset="0"/>
              </a:rPr>
              <a:t>green infrastructure strategy</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(GNGB, 2025)</a:t>
            </a:r>
            <a:endParaRPr lang="en-GB" sz="1600" dirty="0">
              <a:latin typeface="Arial" panose="020B0604020202020204" pitchFamily="34" charset="0"/>
              <a:cs typeface="Arial" panose="020B0604020202020204" pitchFamily="34" charset="0"/>
            </a:endParaRPr>
          </a:p>
          <a:p>
            <a:pPr marL="0" indent="0">
              <a:buNone/>
            </a:pPr>
            <a:r>
              <a:rPr lang="en-GB" sz="1600" b="1" dirty="0">
                <a:latin typeface="Arial" panose="020B0604020202020204" pitchFamily="34" charset="0"/>
                <a:cs typeface="Arial" panose="020B0604020202020204" pitchFamily="34" charset="0"/>
              </a:rPr>
              <a:t>Problem FitPaws Solves</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Lack of accessible, structured canine fitness services</a:t>
            </a:r>
          </a:p>
          <a:p>
            <a:r>
              <a:rPr lang="en-GB" sz="1600" dirty="0">
                <a:latin typeface="Arial" panose="020B0604020202020204" pitchFamily="34" charset="0"/>
                <a:cs typeface="Arial" panose="020B0604020202020204" pitchFamily="34" charset="0"/>
              </a:rPr>
              <a:t>Rising demand for </a:t>
            </a:r>
            <a:r>
              <a:rPr lang="en-GB" sz="1600" b="1" dirty="0">
                <a:latin typeface="Arial" panose="020B0604020202020204" pitchFamily="34" charset="0"/>
                <a:cs typeface="Arial" panose="020B0604020202020204" pitchFamily="34" charset="0"/>
              </a:rPr>
              <a:t>preventative care</a:t>
            </a: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rehabilitation</a:t>
            </a:r>
            <a:r>
              <a:rPr lang="en-GB" sz="1600" dirty="0">
                <a:latin typeface="Arial" panose="020B0604020202020204" pitchFamily="34" charset="0"/>
                <a:cs typeface="Arial" panose="020B0604020202020204" pitchFamily="34" charset="0"/>
              </a:rPr>
              <a:t>, and </a:t>
            </a:r>
            <a:r>
              <a:rPr lang="en-GB" sz="1600" b="1" dirty="0">
                <a:latin typeface="Arial" panose="020B0604020202020204" pitchFamily="34" charset="0"/>
                <a:cs typeface="Arial" panose="020B0604020202020204" pitchFamily="34" charset="0"/>
              </a:rPr>
              <a:t>home-based solutions</a:t>
            </a:r>
            <a:endParaRPr lang="en-GB" sz="16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190130B2-A075-36AB-DD65-E5EF7287E61C}"/>
              </a:ext>
            </a:extLst>
          </p:cNvPr>
          <p:cNvSpPr txBox="1"/>
          <p:nvPr/>
        </p:nvSpPr>
        <p:spPr>
          <a:xfrm>
            <a:off x="401379" y="5785516"/>
            <a:ext cx="9221086" cy="400110"/>
          </a:xfrm>
          <a:prstGeom prst="rect">
            <a:avLst/>
          </a:prstGeom>
          <a:solidFill>
            <a:schemeClr val="tx2">
              <a:lumMod val="25000"/>
              <a:lumOff val="75000"/>
            </a:schemeClr>
          </a:solidFill>
        </p:spPr>
        <p:txBody>
          <a:bodyPr wrap="square">
            <a:spAutoFit/>
          </a:bodyPr>
          <a:lstStyle/>
          <a:p>
            <a:r>
              <a:rPr lang="en-GB" sz="2000" b="1" dirty="0">
                <a:latin typeface="Arial" panose="020B0604020202020204" pitchFamily="34" charset="0"/>
                <a:cs typeface="Arial" panose="020B0604020202020204" pitchFamily="34" charset="0"/>
              </a:rPr>
              <a:t>Fit Paws meets a growing need for wellness and mobility.</a:t>
            </a:r>
          </a:p>
        </p:txBody>
      </p:sp>
      <p:sp>
        <p:nvSpPr>
          <p:cNvPr id="11" name="TextBox 10">
            <a:extLst>
              <a:ext uri="{FF2B5EF4-FFF2-40B4-BE49-F238E27FC236}">
                <a16:creationId xmlns:a16="http://schemas.microsoft.com/office/drawing/2014/main" id="{DD6B71D4-2EDB-364A-0833-C22D33EA4F8D}"/>
              </a:ext>
            </a:extLst>
          </p:cNvPr>
          <p:cNvSpPr txBox="1"/>
          <p:nvPr/>
        </p:nvSpPr>
        <p:spPr>
          <a:xfrm>
            <a:off x="2325871" y="6369754"/>
            <a:ext cx="9338046" cy="307493"/>
          </a:xfrm>
          <a:prstGeom prst="rect">
            <a:avLst/>
          </a:prstGeom>
          <a:noFill/>
        </p:spPr>
        <p:txBody>
          <a:bodyPr wrap="square">
            <a:spAutoFit/>
          </a:bodyPr>
          <a:lstStyle/>
          <a:p>
            <a:r>
              <a:rPr lang="en-GB" sz="1400" dirty="0"/>
              <a:t>Sources: ONS (2025); Norwich BID (2025); Association for Pet Obesity Prevention (2022); AKC CHF (2023); GNGB (2025)</a:t>
            </a:r>
          </a:p>
        </p:txBody>
      </p:sp>
      <p:graphicFrame>
        <p:nvGraphicFramePr>
          <p:cNvPr id="14" name="Chart 13">
            <a:extLst>
              <a:ext uri="{FF2B5EF4-FFF2-40B4-BE49-F238E27FC236}">
                <a16:creationId xmlns:a16="http://schemas.microsoft.com/office/drawing/2014/main" id="{DDA7B95A-1487-9D77-D4E7-3C339BB20A56}"/>
              </a:ext>
            </a:extLst>
          </p:cNvPr>
          <p:cNvGraphicFramePr/>
          <p:nvPr>
            <p:extLst>
              <p:ext uri="{D42A27DB-BD31-4B8C-83A1-F6EECF244321}">
                <p14:modId xmlns:p14="http://schemas.microsoft.com/office/powerpoint/2010/main" val="3974180694"/>
              </p:ext>
            </p:extLst>
          </p:nvPr>
        </p:nvGraphicFramePr>
        <p:xfrm>
          <a:off x="8059479" y="1549005"/>
          <a:ext cx="3838354" cy="3235645"/>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2767107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E211F-DD53-EA77-D7F4-BDCE59504255}"/>
              </a:ext>
            </a:extLst>
          </p:cNvPr>
          <p:cNvSpPr>
            <a:spLocks noGrp="1"/>
          </p:cNvSpPr>
          <p:nvPr>
            <p:ph type="title"/>
          </p:nvPr>
        </p:nvSpPr>
        <p:spPr/>
        <p:txBody>
          <a:bodyPr/>
          <a:lstStyle/>
          <a:p>
            <a:pPr algn="ctr"/>
            <a:r>
              <a:rPr lang="en-GB" dirty="0"/>
              <a:t>SWOT Snapshot</a:t>
            </a:r>
          </a:p>
        </p:txBody>
      </p:sp>
      <p:pic>
        <p:nvPicPr>
          <p:cNvPr id="10" name="Picture 9" descr="A black background with white text&#10;&#10;AI-generated content may be incorrect.">
            <a:extLst>
              <a:ext uri="{FF2B5EF4-FFF2-40B4-BE49-F238E27FC236}">
                <a16:creationId xmlns:a16="http://schemas.microsoft.com/office/drawing/2014/main" id="{33C0FBEB-D6EE-3200-A9EF-2893560E658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660578" y="228132"/>
            <a:ext cx="3204645" cy="1062785"/>
          </a:xfrm>
          <a:prstGeom prst="rect">
            <a:avLst/>
          </a:prstGeom>
          <a:noFill/>
        </p:spPr>
      </p:pic>
      <p:pic>
        <p:nvPicPr>
          <p:cNvPr id="11" name="Content Placeholder 6" descr="A heart and paw print&#10;&#10;AI-generated content may be incorrect.">
            <a:extLst>
              <a:ext uri="{FF2B5EF4-FFF2-40B4-BE49-F238E27FC236}">
                <a16:creationId xmlns:a16="http://schemas.microsoft.com/office/drawing/2014/main" id="{9B3175B0-4D15-12BA-4547-62DB0805F8A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160815"/>
            <a:ext cx="1614382" cy="1210786"/>
          </a:xfrm>
        </p:spPr>
      </p:pic>
      <p:graphicFrame>
        <p:nvGraphicFramePr>
          <p:cNvPr id="18" name="Table 17">
            <a:extLst>
              <a:ext uri="{FF2B5EF4-FFF2-40B4-BE49-F238E27FC236}">
                <a16:creationId xmlns:a16="http://schemas.microsoft.com/office/drawing/2014/main" id="{FC315F8A-3C1F-E7E9-9F95-86786D9A6879}"/>
              </a:ext>
            </a:extLst>
          </p:cNvPr>
          <p:cNvGraphicFramePr>
            <a:graphicFrameLocks noGrp="1"/>
          </p:cNvGraphicFramePr>
          <p:nvPr>
            <p:extLst>
              <p:ext uri="{D42A27DB-BD31-4B8C-83A1-F6EECF244321}">
                <p14:modId xmlns:p14="http://schemas.microsoft.com/office/powerpoint/2010/main" val="2764879024"/>
              </p:ext>
            </p:extLst>
          </p:nvPr>
        </p:nvGraphicFramePr>
        <p:xfrm>
          <a:off x="294640" y="1361286"/>
          <a:ext cx="11704320" cy="2560320"/>
        </p:xfrm>
        <a:graphic>
          <a:graphicData uri="http://schemas.openxmlformats.org/drawingml/2006/table">
            <a:tbl>
              <a:tblPr/>
              <a:tblGrid>
                <a:gridCol w="5852160">
                  <a:extLst>
                    <a:ext uri="{9D8B030D-6E8A-4147-A177-3AD203B41FA5}">
                      <a16:colId xmlns:a16="http://schemas.microsoft.com/office/drawing/2014/main" val="1758321864"/>
                    </a:ext>
                  </a:extLst>
                </a:gridCol>
                <a:gridCol w="5852160">
                  <a:extLst>
                    <a:ext uri="{9D8B030D-6E8A-4147-A177-3AD203B41FA5}">
                      <a16:colId xmlns:a16="http://schemas.microsoft.com/office/drawing/2014/main" val="663973120"/>
                    </a:ext>
                  </a:extLst>
                </a:gridCol>
              </a:tblGrid>
              <a:tr h="0">
                <a:tc>
                  <a:txBody>
                    <a:bodyPr/>
                    <a:lstStyle/>
                    <a:p>
                      <a:pPr algn="ctr">
                        <a:buNone/>
                      </a:pPr>
                      <a:r>
                        <a:rPr lang="en-GB" sz="1600" b="1" dirty="0">
                          <a:latin typeface="Arial" panose="020B0604020202020204" pitchFamily="34" charset="0"/>
                          <a:cs typeface="Arial" panose="020B0604020202020204" pitchFamily="34" charset="0"/>
                        </a:rPr>
                        <a:t>Strengths</a:t>
                      </a:r>
                      <a:endParaRPr lang="en-GB" sz="16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sz="1600" b="1" dirty="0">
                          <a:latin typeface="Arial" panose="020B0604020202020204" pitchFamily="34" charset="0"/>
                          <a:cs typeface="Arial" panose="020B0604020202020204" pitchFamily="34" charset="0"/>
                        </a:rPr>
                        <a:t>Weaknesses</a:t>
                      </a:r>
                      <a:endParaRPr lang="en-GB" sz="16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extLst>
                  <a:ext uri="{0D108BD9-81ED-4DB2-BD59-A6C34878D82A}">
                    <a16:rowId xmlns:a16="http://schemas.microsoft.com/office/drawing/2014/main" val="2605494682"/>
                  </a:ext>
                </a:extLst>
              </a:tr>
              <a:tr h="0">
                <a:tc>
                  <a:txBody>
                    <a:bodyPr/>
                    <a:lstStyle/>
                    <a:p>
                      <a:pPr>
                        <a:buNone/>
                      </a:pPr>
                      <a:r>
                        <a:rPr lang="en-GB" sz="1600" dirty="0">
                          <a:latin typeface="Arial" panose="020B0604020202020204" pitchFamily="34" charset="0"/>
                          <a:cs typeface="Arial" panose="020B0604020202020204" pitchFamily="34" charset="0"/>
                        </a:rPr>
                        <a:t>First mobile treadmill rehab service in Norwich (Barney, 1991)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dirty="0">
                          <a:latin typeface="Arial" panose="020B0604020202020204" pitchFamily="34" charset="0"/>
                          <a:cs typeface="Arial" panose="020B0604020202020204" pitchFamily="34" charset="0"/>
                        </a:rPr>
                        <a:t>Limited daily capacity (max 8 sessions/day) → scalability risk </a:t>
                      </a:r>
                      <a:r>
                        <a:rPr lang="en-GB" sz="1600" i="1" dirty="0">
                          <a:latin typeface="Arial" panose="020B0604020202020204" pitchFamily="34" charset="0"/>
                          <a:cs typeface="Arial" panose="020B0604020202020204" pitchFamily="34" charset="0"/>
                        </a:rPr>
                        <a:t>(Storey, 1994)</a:t>
                      </a:r>
                      <a:endParaRPr lang="en-GB" sz="16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642360505"/>
                  </a:ext>
                </a:extLst>
              </a:tr>
              <a:tr h="0">
                <a:tc>
                  <a:txBody>
                    <a:bodyPr/>
                    <a:lstStyle/>
                    <a:p>
                      <a:pPr>
                        <a:buNone/>
                      </a:pPr>
                      <a:r>
                        <a:rPr lang="en-GB" sz="1600" dirty="0">
                          <a:latin typeface="Arial" panose="020B0604020202020204" pitchFamily="34" charset="0"/>
                          <a:cs typeface="Arial" panose="020B0604020202020204" pitchFamily="34" charset="0"/>
                        </a:rPr>
                        <a:t>Strong USP: convenience + vet credibility + app tracking </a:t>
                      </a:r>
                      <a:r>
                        <a:rPr lang="en-GB" sz="1600" i="1" dirty="0">
                          <a:latin typeface="Arial" panose="020B0604020202020204" pitchFamily="34" charset="0"/>
                          <a:cs typeface="Arial" panose="020B0604020202020204" pitchFamily="34" charset="0"/>
                        </a:rPr>
                        <a:t>(Schumpeter, 1934)</a:t>
                      </a:r>
                      <a:endParaRPr lang="en-GB" sz="16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dirty="0">
                          <a:latin typeface="Arial" panose="020B0604020202020204" pitchFamily="34" charset="0"/>
                          <a:cs typeface="Arial" panose="020B0604020202020204" pitchFamily="34" charset="0"/>
                        </a:rPr>
                        <a:t>Reliance on vehicle/weather conditions → service reliability concerns.</a:t>
                      </a:r>
                    </a:p>
                    <a:p>
                      <a:pPr>
                        <a:buNone/>
                      </a:pPr>
                      <a:r>
                        <a:rPr lang="en-GB" sz="1600" dirty="0">
                          <a:latin typeface="Arial" panose="020B0604020202020204" pitchFamily="34" charset="0"/>
                          <a:cs typeface="Arial" panose="020B0604020202020204" pitchFamily="34" charset="0"/>
                        </a:rPr>
                        <a:t>High upfront investment in vans and equipment → financial vulnerability if demand is lower than forecast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28273777"/>
                  </a:ext>
                </a:extLst>
              </a:tr>
              <a:tr h="0">
                <a:tc>
                  <a:txBody>
                    <a:bodyPr/>
                    <a:lstStyle/>
                    <a:p>
                      <a:pPr>
                        <a:buNone/>
                      </a:pPr>
                      <a:r>
                        <a:rPr lang="en-GB" sz="1600" dirty="0">
                          <a:latin typeface="Arial" panose="020B0604020202020204" pitchFamily="34" charset="0"/>
                          <a:cs typeface="Arial" panose="020B0604020202020204" pitchFamily="34" charset="0"/>
                        </a:rPr>
                        <a:t>Eco-friendly fleet aligns with local green goals (Norwich City Council, 2025)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dirty="0">
                          <a:latin typeface="Arial" panose="020B0604020202020204" pitchFamily="34" charset="0"/>
                          <a:cs typeface="Arial" panose="020B0604020202020204" pitchFamily="34" charset="0"/>
                        </a:rPr>
                        <a:t>New concepts require owner education → potential slow adoption </a:t>
                      </a:r>
                      <a:r>
                        <a:rPr lang="en-GB" sz="1600" i="1" dirty="0">
                          <a:latin typeface="Arial" panose="020B0604020202020204" pitchFamily="34" charset="0"/>
                          <a:cs typeface="Arial" panose="020B0604020202020204" pitchFamily="34" charset="0"/>
                        </a:rPr>
                        <a:t>(Kotler &amp; Keller, 2016)</a:t>
                      </a:r>
                      <a:endParaRPr lang="en-GB" sz="16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79041624"/>
                  </a:ext>
                </a:extLst>
              </a:tr>
            </a:tbl>
          </a:graphicData>
        </a:graphic>
      </p:graphicFrame>
      <p:graphicFrame>
        <p:nvGraphicFramePr>
          <p:cNvPr id="19" name="Table 18">
            <a:extLst>
              <a:ext uri="{FF2B5EF4-FFF2-40B4-BE49-F238E27FC236}">
                <a16:creationId xmlns:a16="http://schemas.microsoft.com/office/drawing/2014/main" id="{6AB9A5B6-A828-98A6-1270-A9D85A55A794}"/>
              </a:ext>
            </a:extLst>
          </p:cNvPr>
          <p:cNvGraphicFramePr>
            <a:graphicFrameLocks noGrp="1"/>
          </p:cNvGraphicFramePr>
          <p:nvPr>
            <p:extLst>
              <p:ext uri="{D42A27DB-BD31-4B8C-83A1-F6EECF244321}">
                <p14:modId xmlns:p14="http://schemas.microsoft.com/office/powerpoint/2010/main" val="412067887"/>
              </p:ext>
            </p:extLst>
          </p:nvPr>
        </p:nvGraphicFramePr>
        <p:xfrm>
          <a:off x="294640" y="3907790"/>
          <a:ext cx="11684000" cy="2806901"/>
        </p:xfrm>
        <a:graphic>
          <a:graphicData uri="http://schemas.openxmlformats.org/drawingml/2006/table">
            <a:tbl>
              <a:tblPr/>
              <a:tblGrid>
                <a:gridCol w="5862320">
                  <a:extLst>
                    <a:ext uri="{9D8B030D-6E8A-4147-A177-3AD203B41FA5}">
                      <a16:colId xmlns:a16="http://schemas.microsoft.com/office/drawing/2014/main" val="943035593"/>
                    </a:ext>
                  </a:extLst>
                </a:gridCol>
                <a:gridCol w="5821680">
                  <a:extLst>
                    <a:ext uri="{9D8B030D-6E8A-4147-A177-3AD203B41FA5}">
                      <a16:colId xmlns:a16="http://schemas.microsoft.com/office/drawing/2014/main" val="2560237846"/>
                    </a:ext>
                  </a:extLst>
                </a:gridCol>
              </a:tblGrid>
              <a:tr h="332492">
                <a:tc>
                  <a:txBody>
                    <a:bodyPr/>
                    <a:lstStyle/>
                    <a:p>
                      <a:pPr algn="ctr">
                        <a:buNone/>
                      </a:pPr>
                      <a:r>
                        <a:rPr lang="en-GB" sz="1600" b="1" dirty="0">
                          <a:latin typeface="Arial" panose="020B0604020202020204" pitchFamily="34" charset="0"/>
                          <a:cs typeface="Arial" panose="020B0604020202020204" pitchFamily="34" charset="0"/>
                        </a:rPr>
                        <a:t>Opportunities</a:t>
                      </a:r>
                      <a:endParaRPr lang="en-GB" sz="16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sz="1600" b="1" dirty="0">
                          <a:latin typeface="Arial" panose="020B0604020202020204" pitchFamily="34" charset="0"/>
                          <a:cs typeface="Arial" panose="020B0604020202020204" pitchFamily="34" charset="0"/>
                        </a:rPr>
                        <a:t>Threats</a:t>
                      </a:r>
                      <a:endParaRPr lang="en-GB" sz="16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extLst>
                  <a:ext uri="{0D108BD9-81ED-4DB2-BD59-A6C34878D82A}">
                    <a16:rowId xmlns:a16="http://schemas.microsoft.com/office/drawing/2014/main" val="2183783383"/>
                  </a:ext>
                </a:extLst>
              </a:tr>
              <a:tr h="556172">
                <a:tc>
                  <a:txBody>
                    <a:bodyPr/>
                    <a:lstStyle/>
                    <a:p>
                      <a:pPr>
                        <a:buNone/>
                      </a:pPr>
                      <a:r>
                        <a:rPr lang="en-GB" sz="1600" dirty="0">
                          <a:latin typeface="Arial" panose="020B0604020202020204" pitchFamily="34" charset="0"/>
                          <a:cs typeface="Arial" panose="020B0604020202020204" pitchFamily="34" charset="0"/>
                        </a:rPr>
                        <a:t>Expansion to Cambridge &amp; Ipswich → regional growth potential </a:t>
                      </a:r>
                      <a:r>
                        <a:rPr lang="en-GB" sz="1600" i="1" dirty="0">
                          <a:latin typeface="Arial" panose="020B0604020202020204" pitchFamily="34" charset="0"/>
                          <a:cs typeface="Arial" panose="020B0604020202020204" pitchFamily="34" charset="0"/>
                        </a:rPr>
                        <a:t>(Levitt, 1980)</a:t>
                      </a:r>
                      <a:endParaRPr lang="en-GB" sz="16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dirty="0">
                          <a:latin typeface="Arial" panose="020B0604020202020204" pitchFamily="34" charset="0"/>
                          <a:cs typeface="Arial" panose="020B0604020202020204" pitchFamily="34" charset="0"/>
                        </a:rPr>
                        <a:t>Rising fuel and insurance costs → margin erosion </a:t>
                      </a:r>
                      <a:r>
                        <a:rPr lang="en-GB" sz="1600" i="1" dirty="0">
                          <a:latin typeface="Arial" panose="020B0604020202020204" pitchFamily="34" charset="0"/>
                          <a:cs typeface="Arial" panose="020B0604020202020204" pitchFamily="34" charset="0"/>
                        </a:rPr>
                        <a:t>(OECD, 2025)</a:t>
                      </a:r>
                      <a:endParaRPr lang="en-GB" sz="16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959659024"/>
                  </a:ext>
                </a:extLst>
              </a:tr>
              <a:tr h="1258705">
                <a:tc>
                  <a:txBody>
                    <a:bodyPr/>
                    <a:lstStyle/>
                    <a:p>
                      <a:pPr>
                        <a:buNone/>
                      </a:pPr>
                      <a:r>
                        <a:rPr lang="en-GB" sz="1600" dirty="0">
                          <a:latin typeface="Arial" panose="020B0604020202020204" pitchFamily="34" charset="0"/>
                          <a:cs typeface="Arial" panose="020B0604020202020204" pitchFamily="34" charset="0"/>
                        </a:rPr>
                        <a:t>Partnerships with pet insurers and vet clinics → credibility and cross‑promotion</a:t>
                      </a:r>
                    </a:p>
                    <a:p>
                      <a:pPr>
                        <a:buNone/>
                      </a:pPr>
                      <a:r>
                        <a:rPr lang="en-GB" sz="1600" dirty="0">
                          <a:latin typeface="Arial" panose="020B0604020202020204" pitchFamily="34" charset="0"/>
                          <a:cs typeface="Arial" panose="020B0604020202020204" pitchFamily="34" charset="0"/>
                        </a:rPr>
                        <a:t>Rising pet obesity awareness → growing demand for preventative care </a:t>
                      </a:r>
                      <a:r>
                        <a:rPr lang="en-GB" sz="1600" i="1" dirty="0">
                          <a:latin typeface="Arial" panose="020B0604020202020204" pitchFamily="34" charset="0"/>
                          <a:cs typeface="Arial" panose="020B0604020202020204" pitchFamily="34" charset="0"/>
                        </a:rPr>
                        <a:t>(Association for Pet Obesity Prevention, 2022)</a:t>
                      </a:r>
                      <a:endParaRPr lang="en-GB" sz="16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dirty="0">
                          <a:latin typeface="Arial" panose="020B0604020202020204" pitchFamily="34" charset="0"/>
                          <a:cs typeface="Arial" panose="020B0604020202020204" pitchFamily="34" charset="0"/>
                        </a:rPr>
                        <a:t>Seasonal demand fluctuations → inconsistent revenue streams</a:t>
                      </a:r>
                    </a:p>
                    <a:p>
                      <a:pPr>
                        <a:buNone/>
                      </a:pPr>
                      <a:r>
                        <a:rPr lang="en-GB" sz="1600" dirty="0">
                          <a:latin typeface="Arial" panose="020B0604020202020204" pitchFamily="34" charset="0"/>
                          <a:cs typeface="Arial" panose="020B0604020202020204" pitchFamily="34" charset="0"/>
                        </a:rPr>
                        <a:t>Customer price sensitivity → risk of exclusion for lower‑income owners </a:t>
                      </a:r>
                      <a:r>
                        <a:rPr lang="en-GB" sz="1600" i="1" dirty="0">
                          <a:latin typeface="Arial" panose="020B0604020202020204" pitchFamily="34" charset="0"/>
                          <a:cs typeface="Arial" panose="020B0604020202020204" pitchFamily="34" charset="0"/>
                        </a:rPr>
                        <a:t>(Nagle &amp; Müller, 2018)</a:t>
                      </a:r>
                      <a:endParaRPr lang="en-GB" sz="16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00740647"/>
                  </a:ext>
                </a:extLst>
              </a:tr>
              <a:tr h="581861">
                <a:tc>
                  <a:txBody>
                    <a:bodyPr/>
                    <a:lstStyle/>
                    <a:p>
                      <a:pPr>
                        <a:buNone/>
                      </a:pPr>
                      <a:r>
                        <a:rPr lang="en-GB" sz="1600" dirty="0">
                          <a:latin typeface="Arial" panose="020B0604020202020204" pitchFamily="34" charset="0"/>
                          <a:cs typeface="Arial" panose="020B0604020202020204" pitchFamily="34" charset="0"/>
                        </a:rPr>
                        <a:t>Digital innovation: app, loyalty schemes, data tracking → differentiation advantage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dirty="0">
                          <a:latin typeface="Arial" panose="020B0604020202020204" pitchFamily="34" charset="0"/>
                          <a:cs typeface="Arial" panose="020B0604020202020204" pitchFamily="34" charset="0"/>
                        </a:rPr>
                        <a:t>Potential imitators with more substantial resources → competitive vulnerability </a:t>
                      </a:r>
                      <a:r>
                        <a:rPr lang="en-GB" sz="1600" i="1" dirty="0">
                          <a:latin typeface="Arial" panose="020B0604020202020204" pitchFamily="34" charset="0"/>
                          <a:cs typeface="Arial" panose="020B0604020202020204" pitchFamily="34" charset="0"/>
                        </a:rPr>
                        <a:t>(Porter, 1985)</a:t>
                      </a:r>
                      <a:endParaRPr lang="en-GB" sz="16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556664634"/>
                  </a:ext>
                </a:extLst>
              </a:tr>
            </a:tbl>
          </a:graphicData>
        </a:graphic>
      </p:graphicFrame>
    </p:spTree>
    <p:extLst>
      <p:ext uri="{BB962C8B-B14F-4D97-AF65-F5344CB8AC3E}">
        <p14:creationId xmlns:p14="http://schemas.microsoft.com/office/powerpoint/2010/main" val="7778138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5D032-D279-E78D-5B26-8F731C6D92BB}"/>
              </a:ext>
            </a:extLst>
          </p:cNvPr>
          <p:cNvSpPr>
            <a:spLocks noGrp="1"/>
          </p:cNvSpPr>
          <p:nvPr>
            <p:ph type="title"/>
          </p:nvPr>
        </p:nvSpPr>
        <p:spPr/>
        <p:txBody>
          <a:bodyPr/>
          <a:lstStyle/>
          <a:p>
            <a:pPr algn="ctr"/>
            <a:r>
              <a:rPr lang="en-GB" dirty="0"/>
              <a:t>PESTEL Highlights</a:t>
            </a:r>
          </a:p>
        </p:txBody>
      </p:sp>
      <p:graphicFrame>
        <p:nvGraphicFramePr>
          <p:cNvPr id="9" name="Content Placeholder 8">
            <a:extLst>
              <a:ext uri="{FF2B5EF4-FFF2-40B4-BE49-F238E27FC236}">
                <a16:creationId xmlns:a16="http://schemas.microsoft.com/office/drawing/2014/main" id="{C74E666E-E576-E4F8-8E2B-5EB511D548BD}"/>
              </a:ext>
            </a:extLst>
          </p:cNvPr>
          <p:cNvGraphicFramePr>
            <a:graphicFrameLocks noGrp="1"/>
          </p:cNvGraphicFramePr>
          <p:nvPr>
            <p:ph idx="1"/>
            <p:extLst>
              <p:ext uri="{D42A27DB-BD31-4B8C-83A1-F6EECF244321}">
                <p14:modId xmlns:p14="http://schemas.microsoft.com/office/powerpoint/2010/main" val="3067297532"/>
              </p:ext>
            </p:extLst>
          </p:nvPr>
        </p:nvGraphicFramePr>
        <p:xfrm>
          <a:off x="515936" y="1903445"/>
          <a:ext cx="10848750" cy="2985794"/>
        </p:xfrm>
        <a:graphic>
          <a:graphicData uri="http://schemas.openxmlformats.org/drawingml/2006/table">
            <a:tbl>
              <a:tblPr/>
              <a:tblGrid>
                <a:gridCol w="2227264">
                  <a:extLst>
                    <a:ext uri="{9D8B030D-6E8A-4147-A177-3AD203B41FA5}">
                      <a16:colId xmlns:a16="http://schemas.microsoft.com/office/drawing/2014/main" val="148378159"/>
                    </a:ext>
                  </a:extLst>
                </a:gridCol>
                <a:gridCol w="8621486">
                  <a:extLst>
                    <a:ext uri="{9D8B030D-6E8A-4147-A177-3AD203B41FA5}">
                      <a16:colId xmlns:a16="http://schemas.microsoft.com/office/drawing/2014/main" val="33342296"/>
                    </a:ext>
                  </a:extLst>
                </a:gridCol>
              </a:tblGrid>
              <a:tr h="238852">
                <a:tc>
                  <a:txBody>
                    <a:bodyPr/>
                    <a:lstStyle/>
                    <a:p>
                      <a:pPr algn="ctr">
                        <a:buNone/>
                      </a:pPr>
                      <a:r>
                        <a:rPr lang="en-GB" sz="1400" dirty="0">
                          <a:latin typeface="Arial" panose="020B0604020202020204" pitchFamily="34" charset="0"/>
                          <a:cs typeface="Arial" panose="020B0604020202020204" pitchFamily="34" charset="0"/>
                        </a:rPr>
                        <a:t>Factor</a:t>
                      </a:r>
                    </a:p>
                  </a:txBody>
                  <a:tcPr marL="2305" marR="2305" marT="1153" marB="115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sz="1400" dirty="0">
                          <a:latin typeface="Arial" panose="020B0604020202020204" pitchFamily="34" charset="0"/>
                          <a:cs typeface="Arial" panose="020B0604020202020204" pitchFamily="34" charset="0"/>
                        </a:rPr>
                        <a:t>Key Impact</a:t>
                      </a:r>
                    </a:p>
                  </a:txBody>
                  <a:tcPr marL="2305" marR="2305" marT="1153" marB="115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extLst>
                  <a:ext uri="{0D108BD9-81ED-4DB2-BD59-A6C34878D82A}">
                    <a16:rowId xmlns:a16="http://schemas.microsoft.com/office/drawing/2014/main" val="3983510626"/>
                  </a:ext>
                </a:extLst>
              </a:tr>
              <a:tr h="414029">
                <a:tc>
                  <a:txBody>
                    <a:bodyPr/>
                    <a:lstStyle/>
                    <a:p>
                      <a:pPr algn="ctr">
                        <a:buNone/>
                      </a:pPr>
                      <a:r>
                        <a:rPr lang="en-GB" sz="1400" b="1" dirty="0">
                          <a:latin typeface="Arial" panose="020B0604020202020204" pitchFamily="34" charset="0"/>
                          <a:cs typeface="Arial" panose="020B0604020202020204" pitchFamily="34" charset="0"/>
                        </a:rPr>
                        <a:t>Political</a:t>
                      </a:r>
                      <a:endParaRPr lang="en-GB" sz="1400" dirty="0">
                        <a:latin typeface="Arial" panose="020B0604020202020204" pitchFamily="34" charset="0"/>
                        <a:cs typeface="Arial" panose="020B0604020202020204" pitchFamily="34" charset="0"/>
                      </a:endParaRPr>
                    </a:p>
                  </a:txBody>
                  <a:tcPr marL="2305" marR="2305" marT="1153" marB="115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sz="1400" dirty="0">
                          <a:latin typeface="Arial" panose="020B0604020202020204" pitchFamily="34" charset="0"/>
                          <a:cs typeface="Arial" panose="020B0604020202020204" pitchFamily="34" charset="0"/>
                        </a:rPr>
                        <a:t>DEFRA Animal Welfare Act 2025 – strict compliance required.</a:t>
                      </a:r>
                    </a:p>
                  </a:txBody>
                  <a:tcPr marL="2305" marR="2305" marT="1153" marB="115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627597492"/>
                  </a:ext>
                </a:extLst>
              </a:tr>
              <a:tr h="545413">
                <a:tc>
                  <a:txBody>
                    <a:bodyPr/>
                    <a:lstStyle/>
                    <a:p>
                      <a:pPr algn="ctr">
                        <a:buNone/>
                      </a:pPr>
                      <a:r>
                        <a:rPr lang="en-GB" sz="1400" b="1" dirty="0">
                          <a:latin typeface="Arial" panose="020B0604020202020204" pitchFamily="34" charset="0"/>
                          <a:cs typeface="Arial" panose="020B0604020202020204" pitchFamily="34" charset="0"/>
                        </a:rPr>
                        <a:t>Economic</a:t>
                      </a:r>
                      <a:endParaRPr lang="en-GB" sz="1400" dirty="0">
                        <a:latin typeface="Arial" panose="020B0604020202020204" pitchFamily="34" charset="0"/>
                        <a:cs typeface="Arial" panose="020B0604020202020204" pitchFamily="34" charset="0"/>
                      </a:endParaRPr>
                    </a:p>
                  </a:txBody>
                  <a:tcPr marL="2305" marR="2305" marT="1153" marB="115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sz="1400" dirty="0">
                          <a:latin typeface="Arial" panose="020B0604020202020204" pitchFamily="34" charset="0"/>
                          <a:cs typeface="Arial" panose="020B0604020202020204" pitchFamily="34" charset="0"/>
                        </a:rPr>
                        <a:t>UK pet market worth £8.55bn, growing 5.4% CAGR (Euromonitor, 2024).</a:t>
                      </a:r>
                    </a:p>
                  </a:txBody>
                  <a:tcPr marL="2305" marR="2305" marT="1153" marB="115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412184924"/>
                  </a:ext>
                </a:extLst>
              </a:tr>
              <a:tr h="414029">
                <a:tc>
                  <a:txBody>
                    <a:bodyPr/>
                    <a:lstStyle/>
                    <a:p>
                      <a:pPr algn="ctr">
                        <a:buNone/>
                      </a:pPr>
                      <a:r>
                        <a:rPr lang="en-GB" sz="1400" b="1" dirty="0">
                          <a:latin typeface="Arial" panose="020B0604020202020204" pitchFamily="34" charset="0"/>
                          <a:cs typeface="Arial" panose="020B0604020202020204" pitchFamily="34" charset="0"/>
                        </a:rPr>
                        <a:t>Social</a:t>
                      </a:r>
                      <a:endParaRPr lang="en-GB" sz="1400" dirty="0">
                        <a:latin typeface="Arial" panose="020B0604020202020204" pitchFamily="34" charset="0"/>
                        <a:cs typeface="Arial" panose="020B0604020202020204" pitchFamily="34" charset="0"/>
                      </a:endParaRPr>
                    </a:p>
                  </a:txBody>
                  <a:tcPr marL="2305" marR="2305" marT="1153" marB="115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sz="1400" dirty="0">
                          <a:latin typeface="Arial" panose="020B0604020202020204" pitchFamily="34" charset="0"/>
                          <a:cs typeface="Arial" panose="020B0604020202020204" pitchFamily="34" charset="0"/>
                        </a:rPr>
                        <a:t>Pets as family; rising wellness awareness (PIF, 2023).</a:t>
                      </a:r>
                    </a:p>
                  </a:txBody>
                  <a:tcPr marL="2305" marR="2305" marT="1153" marB="115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82331028"/>
                  </a:ext>
                </a:extLst>
              </a:tr>
              <a:tr h="414029">
                <a:tc>
                  <a:txBody>
                    <a:bodyPr/>
                    <a:lstStyle/>
                    <a:p>
                      <a:pPr algn="ctr">
                        <a:buNone/>
                      </a:pPr>
                      <a:r>
                        <a:rPr lang="en-GB" sz="1400" b="1" dirty="0">
                          <a:latin typeface="Arial" panose="020B0604020202020204" pitchFamily="34" charset="0"/>
                          <a:cs typeface="Arial" panose="020B0604020202020204" pitchFamily="34" charset="0"/>
                        </a:rPr>
                        <a:t>Technological</a:t>
                      </a:r>
                      <a:endParaRPr lang="en-GB" sz="1400" dirty="0">
                        <a:latin typeface="Arial" panose="020B0604020202020204" pitchFamily="34" charset="0"/>
                        <a:cs typeface="Arial" panose="020B0604020202020204" pitchFamily="34" charset="0"/>
                      </a:endParaRPr>
                    </a:p>
                  </a:txBody>
                  <a:tcPr marL="2305" marR="2305" marT="1153" marB="115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sz="1400" dirty="0">
                          <a:latin typeface="Arial" panose="020B0604020202020204" pitchFamily="34" charset="0"/>
                          <a:cs typeface="Arial" panose="020B0604020202020204" pitchFamily="34" charset="0"/>
                        </a:rPr>
                        <a:t>Wearable pet tech integration for real-time tracking.</a:t>
                      </a:r>
                    </a:p>
                  </a:txBody>
                  <a:tcPr marL="2305" marR="2305" marT="1153" marB="115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13059928"/>
                  </a:ext>
                </a:extLst>
              </a:tr>
              <a:tr h="545413">
                <a:tc>
                  <a:txBody>
                    <a:bodyPr/>
                    <a:lstStyle/>
                    <a:p>
                      <a:pPr algn="ctr">
                        <a:buNone/>
                      </a:pPr>
                      <a:r>
                        <a:rPr lang="en-GB" sz="1400" b="1" dirty="0">
                          <a:latin typeface="Arial" panose="020B0604020202020204" pitchFamily="34" charset="0"/>
                          <a:cs typeface="Arial" panose="020B0604020202020204" pitchFamily="34" charset="0"/>
                        </a:rPr>
                        <a:t>Environmental</a:t>
                      </a:r>
                      <a:endParaRPr lang="en-GB" sz="1400" dirty="0">
                        <a:latin typeface="Arial" panose="020B0604020202020204" pitchFamily="34" charset="0"/>
                        <a:cs typeface="Arial" panose="020B0604020202020204" pitchFamily="34" charset="0"/>
                      </a:endParaRPr>
                    </a:p>
                  </a:txBody>
                  <a:tcPr marL="2305" marR="2305" marT="1153" marB="115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sz="1400" dirty="0">
                          <a:latin typeface="Arial" panose="020B0604020202020204" pitchFamily="34" charset="0"/>
                          <a:cs typeface="Arial" panose="020B0604020202020204" pitchFamily="34" charset="0"/>
                        </a:rPr>
                        <a:t>Norwich Green Infrastructure Strategy promotes low-emission vehicles.</a:t>
                      </a:r>
                    </a:p>
                  </a:txBody>
                  <a:tcPr marL="2305" marR="2305" marT="1153" marB="115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604689110"/>
                  </a:ext>
                </a:extLst>
              </a:tr>
              <a:tr h="414029">
                <a:tc>
                  <a:txBody>
                    <a:bodyPr/>
                    <a:lstStyle/>
                    <a:p>
                      <a:pPr algn="ctr">
                        <a:buNone/>
                      </a:pPr>
                      <a:r>
                        <a:rPr lang="en-GB" sz="1400" b="1" dirty="0">
                          <a:latin typeface="Arial" panose="020B0604020202020204" pitchFamily="34" charset="0"/>
                          <a:cs typeface="Arial" panose="020B0604020202020204" pitchFamily="34" charset="0"/>
                        </a:rPr>
                        <a:t>Legal</a:t>
                      </a:r>
                      <a:endParaRPr lang="en-GB" sz="1400" dirty="0">
                        <a:latin typeface="Arial" panose="020B0604020202020204" pitchFamily="34" charset="0"/>
                        <a:cs typeface="Arial" panose="020B0604020202020204" pitchFamily="34" charset="0"/>
                      </a:endParaRPr>
                    </a:p>
                  </a:txBody>
                  <a:tcPr marL="2305" marR="2305" marT="1153" marB="115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sz="1400" dirty="0">
                          <a:latin typeface="Arial" panose="020B0604020202020204" pitchFamily="34" charset="0"/>
                          <a:cs typeface="Arial" panose="020B0604020202020204" pitchFamily="34" charset="0"/>
                        </a:rPr>
                        <a:t>Licensing, GDPR, animal welfare regulations.</a:t>
                      </a:r>
                    </a:p>
                  </a:txBody>
                  <a:tcPr marL="2305" marR="2305" marT="1153" marB="115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9109317"/>
                  </a:ext>
                </a:extLst>
              </a:tr>
            </a:tbl>
          </a:graphicData>
        </a:graphic>
      </p:graphicFrame>
      <p:pic>
        <p:nvPicPr>
          <p:cNvPr id="6" name="Picture 5" descr="A black background with white text&#10;&#10;AI-generated content may be incorrect.">
            <a:extLst>
              <a:ext uri="{FF2B5EF4-FFF2-40B4-BE49-F238E27FC236}">
                <a16:creationId xmlns:a16="http://schemas.microsoft.com/office/drawing/2014/main" id="{F7487D99-7346-A904-3815-0D2ED2FFB78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660578" y="228132"/>
            <a:ext cx="3204645" cy="1062785"/>
          </a:xfrm>
          <a:prstGeom prst="rect">
            <a:avLst/>
          </a:prstGeom>
          <a:noFill/>
        </p:spPr>
      </p:pic>
      <p:pic>
        <p:nvPicPr>
          <p:cNvPr id="7" name="Content Placeholder 6" descr="A heart and paw print&#10;&#10;AI-generated content may be incorrect.">
            <a:extLst>
              <a:ext uri="{FF2B5EF4-FFF2-40B4-BE49-F238E27FC236}">
                <a16:creationId xmlns:a16="http://schemas.microsoft.com/office/drawing/2014/main" id="{4A1E0BEE-1EF5-395C-52DE-CE256FEE44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0815"/>
            <a:ext cx="1614382" cy="1210786"/>
          </a:xfrm>
          <a:prstGeom prst="rect">
            <a:avLst/>
          </a:prstGeom>
        </p:spPr>
      </p:pic>
      <p:sp>
        <p:nvSpPr>
          <p:cNvPr id="11" name="TextBox 10">
            <a:extLst>
              <a:ext uri="{FF2B5EF4-FFF2-40B4-BE49-F238E27FC236}">
                <a16:creationId xmlns:a16="http://schemas.microsoft.com/office/drawing/2014/main" id="{BF1BCCBE-1AFB-E4E2-8563-A961B0CD213C}"/>
              </a:ext>
            </a:extLst>
          </p:cNvPr>
          <p:cNvSpPr txBox="1"/>
          <p:nvPr/>
        </p:nvSpPr>
        <p:spPr>
          <a:xfrm>
            <a:off x="582132" y="4911182"/>
            <a:ext cx="10741543" cy="1200329"/>
          </a:xfrm>
          <a:prstGeom prst="rect">
            <a:avLst/>
          </a:prstGeom>
          <a:solidFill>
            <a:schemeClr val="tx2">
              <a:lumMod val="25000"/>
              <a:lumOff val="75000"/>
            </a:schemeClr>
          </a:solidFill>
        </p:spPr>
        <p:txBody>
          <a:bodyPr wrap="square">
            <a:spAutoFit/>
          </a:bodyPr>
          <a:lstStyle/>
          <a:p>
            <a:r>
              <a:rPr lang="en-GB" dirty="0">
                <a:solidFill>
                  <a:schemeClr val="tx1"/>
                </a:solidFill>
                <a:latin typeface="Arial" panose="020B0604020202020204" pitchFamily="34" charset="0"/>
                <a:cs typeface="Arial" panose="020B0604020202020204" pitchFamily="34" charset="0"/>
              </a:rPr>
              <a:t>While Fit Paws benefits from pet wellness growth, risks include:</a:t>
            </a:r>
          </a:p>
          <a:p>
            <a:pPr marL="285750" indent="-285750">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Limited consumer awareness of canine physiotherapy (Education campaigns needed)</a:t>
            </a:r>
          </a:p>
          <a:p>
            <a:pPr marL="285750" indent="-285750">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Seasonal demand variation (Mitigation: winter indoor sessions)</a:t>
            </a:r>
          </a:p>
          <a:p>
            <a:pPr marL="285750" indent="-285750">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Licensing delays (Mitigation: early council engagement)</a:t>
            </a:r>
            <a:endParaRPr lang="en-GB" dirty="0"/>
          </a:p>
        </p:txBody>
      </p:sp>
      <p:sp>
        <p:nvSpPr>
          <p:cNvPr id="13" name="TextBox 12">
            <a:extLst>
              <a:ext uri="{FF2B5EF4-FFF2-40B4-BE49-F238E27FC236}">
                <a16:creationId xmlns:a16="http://schemas.microsoft.com/office/drawing/2014/main" id="{10CF9D9E-224C-2EF4-E1EE-BAA243581A43}"/>
              </a:ext>
            </a:extLst>
          </p:cNvPr>
          <p:cNvSpPr txBox="1"/>
          <p:nvPr/>
        </p:nvSpPr>
        <p:spPr>
          <a:xfrm>
            <a:off x="3264195" y="6328629"/>
            <a:ext cx="8633637" cy="307777"/>
          </a:xfrm>
          <a:prstGeom prst="rect">
            <a:avLst/>
          </a:prstGeom>
          <a:noFill/>
        </p:spPr>
        <p:txBody>
          <a:bodyPr wrap="square">
            <a:spAutoFit/>
          </a:bodyPr>
          <a:lstStyle/>
          <a:p>
            <a:pPr algn="ctr"/>
            <a:r>
              <a:rPr lang="en-GB" sz="1400" dirty="0">
                <a:latin typeface="Arial" panose="020B0604020202020204" pitchFamily="34" charset="0"/>
                <a:cs typeface="Arial" panose="020B0604020202020204" pitchFamily="34" charset="0"/>
              </a:rPr>
              <a:t>Sources: DEFRA (2025); Euromonitor (2024); Norwich City Council (2025); Pet Industry Federation (2023)</a:t>
            </a:r>
          </a:p>
        </p:txBody>
      </p:sp>
    </p:spTree>
    <p:extLst>
      <p:ext uri="{BB962C8B-B14F-4D97-AF65-F5344CB8AC3E}">
        <p14:creationId xmlns:p14="http://schemas.microsoft.com/office/powerpoint/2010/main" val="6610909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D63D0-C823-DACC-3031-325FCD0427AB}"/>
              </a:ext>
            </a:extLst>
          </p:cNvPr>
          <p:cNvSpPr>
            <a:spLocks noGrp="1"/>
          </p:cNvSpPr>
          <p:nvPr>
            <p:ph type="title"/>
          </p:nvPr>
        </p:nvSpPr>
        <p:spPr>
          <a:xfrm>
            <a:off x="838200" y="365126"/>
            <a:ext cx="10515600" cy="602438"/>
          </a:xfrm>
        </p:spPr>
        <p:txBody>
          <a:bodyPr>
            <a:normAutofit fontScale="90000"/>
          </a:bodyPr>
          <a:lstStyle/>
          <a:p>
            <a:pPr algn="ctr"/>
            <a:r>
              <a:rPr lang="en-GB" dirty="0">
                <a:latin typeface="Arial" panose="020B0604020202020204" pitchFamily="34" charset="0"/>
                <a:cs typeface="Arial" panose="020B0604020202020204" pitchFamily="34" charset="0"/>
              </a:rPr>
              <a:t>Porter’s Five Forces</a:t>
            </a:r>
          </a:p>
        </p:txBody>
      </p:sp>
      <p:graphicFrame>
        <p:nvGraphicFramePr>
          <p:cNvPr id="4" name="Content Placeholder 3">
            <a:extLst>
              <a:ext uri="{FF2B5EF4-FFF2-40B4-BE49-F238E27FC236}">
                <a16:creationId xmlns:a16="http://schemas.microsoft.com/office/drawing/2014/main" id="{3F8DCE5F-C457-C421-6265-9EDB95173BD0}"/>
              </a:ext>
            </a:extLst>
          </p:cNvPr>
          <p:cNvGraphicFramePr>
            <a:graphicFrameLocks noGrp="1"/>
          </p:cNvGraphicFramePr>
          <p:nvPr>
            <p:ph idx="1"/>
            <p:extLst>
              <p:ext uri="{D42A27DB-BD31-4B8C-83A1-F6EECF244321}">
                <p14:modId xmlns:p14="http://schemas.microsoft.com/office/powerpoint/2010/main" val="856000046"/>
              </p:ext>
            </p:extLst>
          </p:nvPr>
        </p:nvGraphicFramePr>
        <p:xfrm>
          <a:off x="1040219" y="1545975"/>
          <a:ext cx="10515600" cy="3892978"/>
        </p:xfrm>
        <a:graphic>
          <a:graphicData uri="http://schemas.openxmlformats.org/drawingml/2006/table">
            <a:tbl>
              <a:tblPr/>
              <a:tblGrid>
                <a:gridCol w="3505200">
                  <a:extLst>
                    <a:ext uri="{9D8B030D-6E8A-4147-A177-3AD203B41FA5}">
                      <a16:colId xmlns:a16="http://schemas.microsoft.com/office/drawing/2014/main" val="1379508786"/>
                    </a:ext>
                  </a:extLst>
                </a:gridCol>
                <a:gridCol w="3505200">
                  <a:extLst>
                    <a:ext uri="{9D8B030D-6E8A-4147-A177-3AD203B41FA5}">
                      <a16:colId xmlns:a16="http://schemas.microsoft.com/office/drawing/2014/main" val="1099708761"/>
                    </a:ext>
                  </a:extLst>
                </a:gridCol>
                <a:gridCol w="3505200">
                  <a:extLst>
                    <a:ext uri="{9D8B030D-6E8A-4147-A177-3AD203B41FA5}">
                      <a16:colId xmlns:a16="http://schemas.microsoft.com/office/drawing/2014/main" val="3641698493"/>
                    </a:ext>
                  </a:extLst>
                </a:gridCol>
              </a:tblGrid>
              <a:tr h="692578">
                <a:tc>
                  <a:txBody>
                    <a:bodyPr/>
                    <a:lstStyle/>
                    <a:p>
                      <a:pPr algn="ctr">
                        <a:buNone/>
                      </a:pPr>
                      <a:r>
                        <a:rPr lang="en-GB" b="1" dirty="0">
                          <a:latin typeface="Arial" panose="020B0604020202020204" pitchFamily="34" charset="0"/>
                          <a:cs typeface="Arial" panose="020B0604020202020204" pitchFamily="34" charset="0"/>
                        </a:rPr>
                        <a:t>Force</a:t>
                      </a:r>
                      <a:endParaRPr lang="en-GB"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b="1" dirty="0">
                          <a:latin typeface="Arial" panose="020B0604020202020204" pitchFamily="34" charset="0"/>
                          <a:cs typeface="Arial" panose="020B0604020202020204" pitchFamily="34" charset="0"/>
                        </a:rPr>
                        <a:t>Assessment for Fit Paws</a:t>
                      </a:r>
                      <a:endParaRPr lang="en-GB"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b="1" dirty="0">
                          <a:latin typeface="Arial" panose="020B0604020202020204" pitchFamily="34" charset="0"/>
                          <a:cs typeface="Arial" panose="020B0604020202020204" pitchFamily="34" charset="0"/>
                        </a:rPr>
                        <a:t>Impact</a:t>
                      </a:r>
                      <a:endParaRPr lang="en-GB"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extLst>
                  <a:ext uri="{0D108BD9-81ED-4DB2-BD59-A6C34878D82A}">
                    <a16:rowId xmlns:a16="http://schemas.microsoft.com/office/drawing/2014/main" val="2033564323"/>
                  </a:ext>
                </a:extLst>
              </a:tr>
              <a:tr h="0">
                <a:tc>
                  <a:txBody>
                    <a:bodyPr/>
                    <a:lstStyle/>
                    <a:p>
                      <a:pPr>
                        <a:buNone/>
                      </a:pPr>
                      <a:r>
                        <a:rPr lang="en-GB" b="1" dirty="0">
                          <a:latin typeface="Arial" panose="020B0604020202020204" pitchFamily="34" charset="0"/>
                          <a:cs typeface="Arial" panose="020B0604020202020204" pitchFamily="34" charset="0"/>
                        </a:rPr>
                        <a:t>1. New Entrants</a:t>
                      </a:r>
                      <a:endParaRPr lang="en-GB"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buNone/>
                      </a:pPr>
                      <a:r>
                        <a:rPr lang="en-GB" dirty="0">
                          <a:latin typeface="Arial" panose="020B0604020202020204" pitchFamily="34" charset="0"/>
                          <a:cs typeface="Arial" panose="020B0604020202020204" pitchFamily="34" charset="0"/>
                        </a:rPr>
                        <a:t>Moderate – licensing &amp; expertise required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algn="ctr">
                        <a:buNone/>
                      </a:pPr>
                      <a:r>
                        <a:rPr lang="en-GB" dirty="0">
                          <a:latin typeface="Arial" panose="020B0604020202020204" pitchFamily="34" charset="0"/>
                          <a:cs typeface="Arial" panose="020B0604020202020204" pitchFamily="34" charset="0"/>
                        </a:rPr>
                        <a:t>Medium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40701210"/>
                  </a:ext>
                </a:extLst>
              </a:tr>
              <a:tr h="0">
                <a:tc>
                  <a:txBody>
                    <a:bodyPr/>
                    <a:lstStyle/>
                    <a:p>
                      <a:pPr>
                        <a:buNone/>
                      </a:pPr>
                      <a:r>
                        <a:rPr lang="en-GB" b="1" dirty="0">
                          <a:latin typeface="Arial" panose="020B0604020202020204" pitchFamily="34" charset="0"/>
                          <a:cs typeface="Arial" panose="020B0604020202020204" pitchFamily="34" charset="0"/>
                        </a:rPr>
                        <a:t>2. Supplier Power</a:t>
                      </a:r>
                      <a:endParaRPr lang="en-GB"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buNone/>
                      </a:pPr>
                      <a:r>
                        <a:rPr lang="en-GB" dirty="0">
                          <a:latin typeface="Arial" panose="020B0604020202020204" pitchFamily="34" charset="0"/>
                          <a:cs typeface="Arial" panose="020B0604020202020204" pitchFamily="34" charset="0"/>
                        </a:rPr>
                        <a:t>Low – multiple equipment vendors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buNone/>
                      </a:pPr>
                      <a:r>
                        <a:rPr lang="en-GB" dirty="0">
                          <a:latin typeface="Arial" panose="020B0604020202020204" pitchFamily="34" charset="0"/>
                          <a:cs typeface="Arial" panose="020B0604020202020204" pitchFamily="34" charset="0"/>
                        </a:rPr>
                        <a:t>Low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extLst>
                  <a:ext uri="{0D108BD9-81ED-4DB2-BD59-A6C34878D82A}">
                    <a16:rowId xmlns:a16="http://schemas.microsoft.com/office/drawing/2014/main" val="4046271575"/>
                  </a:ext>
                </a:extLst>
              </a:tr>
              <a:tr h="0">
                <a:tc>
                  <a:txBody>
                    <a:bodyPr/>
                    <a:lstStyle/>
                    <a:p>
                      <a:pPr>
                        <a:buNone/>
                      </a:pPr>
                      <a:r>
                        <a:rPr lang="en-GB" b="1" dirty="0">
                          <a:latin typeface="Arial" panose="020B0604020202020204" pitchFamily="34" charset="0"/>
                          <a:cs typeface="Arial" panose="020B0604020202020204" pitchFamily="34" charset="0"/>
                        </a:rPr>
                        <a:t>3. Buyer Power</a:t>
                      </a:r>
                      <a:endParaRPr lang="en-GB"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buNone/>
                      </a:pPr>
                      <a:r>
                        <a:rPr lang="en-GB" dirty="0">
                          <a:latin typeface="Arial" panose="020B0604020202020204" pitchFamily="34" charset="0"/>
                          <a:cs typeface="Arial" panose="020B0604020202020204" pitchFamily="34" charset="0"/>
                        </a:rPr>
                        <a:t>Medium – price-sensitive owners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algn="ctr">
                        <a:buNone/>
                      </a:pPr>
                      <a:r>
                        <a:rPr lang="en-GB" dirty="0">
                          <a:latin typeface="Arial" panose="020B0604020202020204" pitchFamily="34" charset="0"/>
                          <a:cs typeface="Arial" panose="020B0604020202020204" pitchFamily="34" charset="0"/>
                        </a:rPr>
                        <a:t> Medium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extLst>
                  <a:ext uri="{0D108BD9-81ED-4DB2-BD59-A6C34878D82A}">
                    <a16:rowId xmlns:a16="http://schemas.microsoft.com/office/drawing/2014/main" val="3739546002"/>
                  </a:ext>
                </a:extLst>
              </a:tr>
              <a:tr h="0">
                <a:tc>
                  <a:txBody>
                    <a:bodyPr/>
                    <a:lstStyle/>
                    <a:p>
                      <a:pPr>
                        <a:buNone/>
                      </a:pPr>
                      <a:r>
                        <a:rPr lang="en-GB" b="1" dirty="0">
                          <a:latin typeface="Arial" panose="020B0604020202020204" pitchFamily="34" charset="0"/>
                          <a:cs typeface="Arial" panose="020B0604020202020204" pitchFamily="34" charset="0"/>
                        </a:rPr>
                        <a:t>4. Substitutes</a:t>
                      </a:r>
                      <a:endParaRPr lang="en-GB"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buNone/>
                      </a:pPr>
                      <a:r>
                        <a:rPr lang="en-GB" dirty="0">
                          <a:latin typeface="Arial" panose="020B0604020202020204" pitchFamily="34" charset="0"/>
                          <a:cs typeface="Arial" panose="020B0604020202020204" pitchFamily="34" charset="0"/>
                        </a:rPr>
                        <a:t>High – vets &amp; dog gyms offer alternatives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buNone/>
                      </a:pPr>
                      <a:r>
                        <a:rPr lang="en-GB" dirty="0">
                          <a:latin typeface="Arial" panose="020B0604020202020204" pitchFamily="34" charset="0"/>
                          <a:cs typeface="Arial" panose="020B0604020202020204" pitchFamily="34" charset="0"/>
                        </a:rPr>
                        <a:t>High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extLst>
                  <a:ext uri="{0D108BD9-81ED-4DB2-BD59-A6C34878D82A}">
                    <a16:rowId xmlns:a16="http://schemas.microsoft.com/office/drawing/2014/main" val="874055778"/>
                  </a:ext>
                </a:extLst>
              </a:tr>
              <a:tr h="0">
                <a:tc>
                  <a:txBody>
                    <a:bodyPr/>
                    <a:lstStyle/>
                    <a:p>
                      <a:pPr>
                        <a:buNone/>
                      </a:pPr>
                      <a:r>
                        <a:rPr lang="en-GB" b="1" dirty="0">
                          <a:latin typeface="Arial" panose="020B0604020202020204" pitchFamily="34" charset="0"/>
                          <a:cs typeface="Arial" panose="020B0604020202020204" pitchFamily="34" charset="0"/>
                        </a:rPr>
                        <a:t>5. Rivalry</a:t>
                      </a:r>
                      <a:endParaRPr lang="en-GB"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buNone/>
                      </a:pPr>
                      <a:r>
                        <a:rPr lang="en-GB" dirty="0">
                          <a:latin typeface="Arial" panose="020B0604020202020204" pitchFamily="34" charset="0"/>
                          <a:cs typeface="Arial" panose="020B0604020202020204" pitchFamily="34" charset="0"/>
                        </a:rPr>
                        <a:t>Medium – small local trainers &amp; chains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algn="ctr">
                        <a:buNone/>
                      </a:pPr>
                      <a:r>
                        <a:rPr lang="en-GB" dirty="0">
                          <a:latin typeface="Arial" panose="020B0604020202020204" pitchFamily="34" charset="0"/>
                          <a:cs typeface="Arial" panose="020B0604020202020204" pitchFamily="34" charset="0"/>
                        </a:rPr>
                        <a:t>Medium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extLst>
                  <a:ext uri="{0D108BD9-81ED-4DB2-BD59-A6C34878D82A}">
                    <a16:rowId xmlns:a16="http://schemas.microsoft.com/office/drawing/2014/main" val="973992666"/>
                  </a:ext>
                </a:extLst>
              </a:tr>
            </a:tbl>
          </a:graphicData>
        </a:graphic>
      </p:graphicFrame>
      <p:pic>
        <p:nvPicPr>
          <p:cNvPr id="5" name="Content Placeholder 6" descr="A heart and paw print&#10;&#10;AI-generated content may be incorrect.">
            <a:extLst>
              <a:ext uri="{FF2B5EF4-FFF2-40B4-BE49-F238E27FC236}">
                <a16:creationId xmlns:a16="http://schemas.microsoft.com/office/drawing/2014/main" id="{43491065-C6C1-745C-6741-D1C3A0CC31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0815"/>
            <a:ext cx="1614382" cy="1210786"/>
          </a:xfrm>
          <a:prstGeom prst="rect">
            <a:avLst/>
          </a:prstGeom>
        </p:spPr>
      </p:pic>
      <p:pic>
        <p:nvPicPr>
          <p:cNvPr id="6" name="Picture 5" descr="A black background with white text&#10;&#10;AI-generated content may be incorrect.">
            <a:extLst>
              <a:ext uri="{FF2B5EF4-FFF2-40B4-BE49-F238E27FC236}">
                <a16:creationId xmlns:a16="http://schemas.microsoft.com/office/drawing/2014/main" id="{87CEBF58-0846-AF4B-D789-1214EC016B8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660578" y="228132"/>
            <a:ext cx="3204645" cy="1062785"/>
          </a:xfrm>
          <a:prstGeom prst="rect">
            <a:avLst/>
          </a:prstGeom>
          <a:noFill/>
        </p:spPr>
      </p:pic>
      <p:sp>
        <p:nvSpPr>
          <p:cNvPr id="8" name="TextBox 7">
            <a:extLst>
              <a:ext uri="{FF2B5EF4-FFF2-40B4-BE49-F238E27FC236}">
                <a16:creationId xmlns:a16="http://schemas.microsoft.com/office/drawing/2014/main" id="{2EAE0103-D3DF-BF8D-386D-AFD5193A12A1}"/>
              </a:ext>
            </a:extLst>
          </p:cNvPr>
          <p:cNvSpPr txBox="1"/>
          <p:nvPr/>
        </p:nvSpPr>
        <p:spPr>
          <a:xfrm>
            <a:off x="3133946" y="5551323"/>
            <a:ext cx="6097772" cy="646331"/>
          </a:xfrm>
          <a:prstGeom prst="rect">
            <a:avLst/>
          </a:prstGeom>
          <a:solidFill>
            <a:schemeClr val="tx2">
              <a:lumMod val="25000"/>
              <a:lumOff val="75000"/>
            </a:schemeClr>
          </a:solidFill>
        </p:spPr>
        <p:txBody>
          <a:bodyPr wrap="square">
            <a:spAutoFit/>
          </a:bodyPr>
          <a:lstStyle/>
          <a:p>
            <a:r>
              <a:rPr lang="en-GB" dirty="0">
                <a:latin typeface="Arial" panose="020B0604020202020204" pitchFamily="34" charset="0"/>
                <a:cs typeface="Arial" panose="020B0604020202020204" pitchFamily="34" charset="0"/>
              </a:rPr>
              <a:t>Overall: moderate competition. </a:t>
            </a:r>
          </a:p>
          <a:p>
            <a:r>
              <a:rPr lang="en-GB" dirty="0">
                <a:latin typeface="Arial" panose="020B0604020202020204" pitchFamily="34" charset="0"/>
                <a:cs typeface="Arial" panose="020B0604020202020204" pitchFamily="34" charset="0"/>
              </a:rPr>
              <a:t>Fit Paws differentiates through mobility + vet trust.</a:t>
            </a:r>
          </a:p>
        </p:txBody>
      </p:sp>
      <p:sp>
        <p:nvSpPr>
          <p:cNvPr id="10" name="TextBox 9">
            <a:extLst>
              <a:ext uri="{FF2B5EF4-FFF2-40B4-BE49-F238E27FC236}">
                <a16:creationId xmlns:a16="http://schemas.microsoft.com/office/drawing/2014/main" id="{B47B7CEA-94A8-0C5F-B0CF-5FFA59029329}"/>
              </a:ext>
            </a:extLst>
          </p:cNvPr>
          <p:cNvSpPr txBox="1"/>
          <p:nvPr/>
        </p:nvSpPr>
        <p:spPr>
          <a:xfrm>
            <a:off x="4803258" y="6348766"/>
            <a:ext cx="7792780" cy="307777"/>
          </a:xfrm>
          <a:prstGeom prst="rect">
            <a:avLst/>
          </a:prstGeom>
          <a:noFill/>
        </p:spPr>
        <p:txBody>
          <a:bodyPr wrap="square">
            <a:spAutoFit/>
          </a:bodyPr>
          <a:lstStyle/>
          <a:p>
            <a:pPr>
              <a:buNone/>
            </a:pPr>
            <a:r>
              <a:rPr lang="en-GB" sz="1400" i="1" dirty="0">
                <a:latin typeface="Arial" panose="020B0604020202020204" pitchFamily="34" charset="0"/>
                <a:cs typeface="Arial" panose="020B0604020202020204" pitchFamily="34" charset="0"/>
              </a:rPr>
              <a:t>Source: Porter (1985); FitPaws Business Plan Competitive Analysis (Annexe 7)</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571491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A3A58-4A9C-B68D-6C82-9388919C9E2B}"/>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Marketing Strategy (4Ps)</a:t>
            </a:r>
          </a:p>
        </p:txBody>
      </p:sp>
      <p:pic>
        <p:nvPicPr>
          <p:cNvPr id="6" name="Picture 5" descr="A black background with white text&#10;&#10;AI-generated content may be incorrect.">
            <a:extLst>
              <a:ext uri="{FF2B5EF4-FFF2-40B4-BE49-F238E27FC236}">
                <a16:creationId xmlns:a16="http://schemas.microsoft.com/office/drawing/2014/main" id="{E20880F1-86F1-AE87-DA25-2DDE0907E25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002157" y="228133"/>
            <a:ext cx="2863066" cy="949504"/>
          </a:xfrm>
          <a:prstGeom prst="rect">
            <a:avLst/>
          </a:prstGeom>
          <a:noFill/>
        </p:spPr>
      </p:pic>
      <p:pic>
        <p:nvPicPr>
          <p:cNvPr id="7" name="Content Placeholder 6" descr="A heart and paw print&#10;&#10;AI-generated content may be incorrect.">
            <a:extLst>
              <a:ext uri="{FF2B5EF4-FFF2-40B4-BE49-F238E27FC236}">
                <a16:creationId xmlns:a16="http://schemas.microsoft.com/office/drawing/2014/main" id="{410833EE-EC78-590C-A01F-6E556B513F9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160815"/>
            <a:ext cx="1246909" cy="935181"/>
          </a:xfrm>
        </p:spPr>
      </p:pic>
      <p:sp>
        <p:nvSpPr>
          <p:cNvPr id="11" name="TextBox 10">
            <a:extLst>
              <a:ext uri="{FF2B5EF4-FFF2-40B4-BE49-F238E27FC236}">
                <a16:creationId xmlns:a16="http://schemas.microsoft.com/office/drawing/2014/main" id="{93506DF5-949F-21C9-2A9D-1B657BFA95AA}"/>
              </a:ext>
            </a:extLst>
          </p:cNvPr>
          <p:cNvSpPr txBox="1"/>
          <p:nvPr/>
        </p:nvSpPr>
        <p:spPr>
          <a:xfrm>
            <a:off x="475807" y="1701508"/>
            <a:ext cx="6097772" cy="1477328"/>
          </a:xfrm>
          <a:prstGeom prst="rect">
            <a:avLst/>
          </a:prstGeom>
          <a:noFill/>
        </p:spPr>
        <p:txBody>
          <a:bodyPr wrap="square">
            <a:spAutoFit/>
          </a:bodyPr>
          <a:lstStyle/>
          <a:p>
            <a:pPr>
              <a:buNone/>
            </a:pPr>
            <a:r>
              <a:rPr lang="en-GB" b="1" dirty="0">
                <a:latin typeface="Arial" panose="020B0604020202020204" pitchFamily="34" charset="0"/>
                <a:cs typeface="Arial" panose="020B0604020202020204" pitchFamily="34" charset="0"/>
              </a:rPr>
              <a:t>Product</a:t>
            </a: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r>
              <a:rPr lang="en-GB" dirty="0">
                <a:latin typeface="Arial" panose="020B0604020202020204" pitchFamily="34" charset="0"/>
                <a:cs typeface="Arial" panose="020B0604020202020204" pitchFamily="34" charset="0"/>
              </a:rPr>
              <a:t>Mobile treadmill fitness + rehab sessions</a:t>
            </a:r>
          </a:p>
          <a:p>
            <a:pPr>
              <a:buFont typeface="Arial" panose="020B0604020202020204" pitchFamily="34" charset="0"/>
              <a:buChar char="•"/>
            </a:pPr>
            <a:r>
              <a:rPr lang="en-GB" dirty="0">
                <a:latin typeface="Arial" panose="020B0604020202020204" pitchFamily="34" charset="0"/>
                <a:cs typeface="Arial" panose="020B0604020202020204" pitchFamily="34" charset="0"/>
              </a:rPr>
              <a:t>Delivered by trained vet assistants</a:t>
            </a:r>
          </a:p>
          <a:p>
            <a:pPr>
              <a:buFont typeface="Arial" panose="020B0604020202020204" pitchFamily="34" charset="0"/>
              <a:buChar char="•"/>
            </a:pPr>
            <a:r>
              <a:rPr lang="en-GB" dirty="0">
                <a:latin typeface="Arial" panose="020B0604020202020204" pitchFamily="34" charset="0"/>
                <a:cs typeface="Arial" panose="020B0604020202020204" pitchFamily="34" charset="0"/>
              </a:rPr>
              <a:t>FitPaws app for progress tracking</a:t>
            </a:r>
          </a:p>
          <a:p>
            <a:pPr>
              <a:buFont typeface="Arial" panose="020B0604020202020204" pitchFamily="34" charset="0"/>
              <a:buChar char="•"/>
            </a:pPr>
            <a:r>
              <a:rPr lang="en-GB" dirty="0">
                <a:latin typeface="Arial" panose="020B0604020202020204" pitchFamily="34" charset="0"/>
                <a:cs typeface="Arial" panose="020B0604020202020204" pitchFamily="34" charset="0"/>
              </a:rPr>
              <a:t>Subscription packages and loyalty schemes</a:t>
            </a:r>
          </a:p>
        </p:txBody>
      </p:sp>
      <p:sp>
        <p:nvSpPr>
          <p:cNvPr id="13" name="TextBox 12">
            <a:extLst>
              <a:ext uri="{FF2B5EF4-FFF2-40B4-BE49-F238E27FC236}">
                <a16:creationId xmlns:a16="http://schemas.microsoft.com/office/drawing/2014/main" id="{361B2036-D426-D2D3-43C3-CB820BD52B52}"/>
              </a:ext>
            </a:extLst>
          </p:cNvPr>
          <p:cNvSpPr txBox="1"/>
          <p:nvPr/>
        </p:nvSpPr>
        <p:spPr>
          <a:xfrm>
            <a:off x="6536365" y="1840008"/>
            <a:ext cx="5510323" cy="1200329"/>
          </a:xfrm>
          <a:prstGeom prst="rect">
            <a:avLst/>
          </a:prstGeom>
          <a:noFill/>
        </p:spPr>
        <p:txBody>
          <a:bodyPr wrap="square">
            <a:spAutoFit/>
          </a:bodyPr>
          <a:lstStyle/>
          <a:p>
            <a:pPr>
              <a:buNone/>
            </a:pPr>
            <a:r>
              <a:rPr lang="en-GB" b="1" dirty="0">
                <a:latin typeface="Arial" panose="020B0604020202020204" pitchFamily="34" charset="0"/>
                <a:cs typeface="Arial" panose="020B0604020202020204" pitchFamily="34" charset="0"/>
              </a:rPr>
              <a:t>Price</a:t>
            </a: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r>
              <a:rPr lang="en-GB" dirty="0">
                <a:latin typeface="Arial" panose="020B0604020202020204" pitchFamily="34" charset="0"/>
                <a:cs typeface="Arial" panose="020B0604020202020204" pitchFamily="34" charset="0"/>
              </a:rPr>
              <a:t>£25–£35 per session (introductory offer: £20)</a:t>
            </a:r>
          </a:p>
          <a:p>
            <a:pPr>
              <a:buFont typeface="Arial" panose="020B0604020202020204" pitchFamily="34" charset="0"/>
              <a:buChar char="•"/>
            </a:pPr>
            <a:r>
              <a:rPr lang="en-GB" dirty="0">
                <a:latin typeface="Arial" panose="020B0604020202020204" pitchFamily="34" charset="0"/>
                <a:cs typeface="Arial" panose="020B0604020202020204" pitchFamily="34" charset="0"/>
              </a:rPr>
              <a:t>Bundled discounts for multi-session packages</a:t>
            </a:r>
          </a:p>
          <a:p>
            <a:pPr>
              <a:buFont typeface="Arial" panose="020B0604020202020204" pitchFamily="34" charset="0"/>
              <a:buChar char="•"/>
            </a:pPr>
            <a:r>
              <a:rPr lang="en-GB" dirty="0">
                <a:latin typeface="Arial" panose="020B0604020202020204" pitchFamily="34" charset="0"/>
                <a:cs typeface="Arial" panose="020B0604020202020204" pitchFamily="34" charset="0"/>
              </a:rPr>
              <a:t>Value-based pricing strategy </a:t>
            </a:r>
            <a:r>
              <a:rPr lang="en-GB" i="1" dirty="0">
                <a:latin typeface="Arial" panose="020B0604020202020204" pitchFamily="34" charset="0"/>
                <a:cs typeface="Arial" panose="020B0604020202020204" pitchFamily="34" charset="0"/>
              </a:rPr>
              <a:t>(Nagle &amp; Müller, 2018)</a:t>
            </a:r>
            <a:endParaRPr lang="en-GB"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F42A0C49-9E56-3C8A-FB88-F4FF5DE714BD}"/>
              </a:ext>
            </a:extLst>
          </p:cNvPr>
          <p:cNvSpPr txBox="1"/>
          <p:nvPr/>
        </p:nvSpPr>
        <p:spPr>
          <a:xfrm>
            <a:off x="433277" y="3881459"/>
            <a:ext cx="6097772" cy="1200329"/>
          </a:xfrm>
          <a:prstGeom prst="rect">
            <a:avLst/>
          </a:prstGeom>
          <a:noFill/>
        </p:spPr>
        <p:txBody>
          <a:bodyPr wrap="square">
            <a:spAutoFit/>
          </a:bodyPr>
          <a:lstStyle/>
          <a:p>
            <a:pPr>
              <a:buNone/>
            </a:pPr>
            <a:r>
              <a:rPr lang="en-GB" b="1" dirty="0">
                <a:latin typeface="Arial" panose="020B0604020202020204" pitchFamily="34" charset="0"/>
                <a:cs typeface="Arial" panose="020B0604020202020204" pitchFamily="34" charset="0"/>
              </a:rPr>
              <a:t>Place</a:t>
            </a: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r>
              <a:rPr lang="en-GB" dirty="0">
                <a:latin typeface="Arial" panose="020B0604020202020204" pitchFamily="34" charset="0"/>
                <a:cs typeface="Arial" panose="020B0604020202020204" pitchFamily="34" charset="0"/>
              </a:rPr>
              <a:t>Norwich: doorstep service at home or park</a:t>
            </a:r>
          </a:p>
          <a:p>
            <a:pPr>
              <a:buFont typeface="Arial" panose="020B0604020202020204" pitchFamily="34" charset="0"/>
              <a:buChar char="•"/>
            </a:pPr>
            <a:r>
              <a:rPr lang="en-GB" dirty="0">
                <a:latin typeface="Arial" panose="020B0604020202020204" pitchFamily="34" charset="0"/>
                <a:cs typeface="Arial" panose="020B0604020202020204" pitchFamily="34" charset="0"/>
              </a:rPr>
              <a:t>Online booking via website and app</a:t>
            </a:r>
          </a:p>
          <a:p>
            <a:pPr>
              <a:buFont typeface="Arial" panose="020B0604020202020204" pitchFamily="34" charset="0"/>
              <a:buChar char="•"/>
            </a:pPr>
            <a:r>
              <a:rPr lang="en-GB" dirty="0">
                <a:latin typeface="Arial" panose="020B0604020202020204" pitchFamily="34" charset="0"/>
                <a:cs typeface="Arial" panose="020B0604020202020204" pitchFamily="34" charset="0"/>
              </a:rPr>
              <a:t>Community events and vet clinic partnerships</a:t>
            </a:r>
          </a:p>
        </p:txBody>
      </p:sp>
      <p:sp>
        <p:nvSpPr>
          <p:cNvPr id="17" name="TextBox 16">
            <a:extLst>
              <a:ext uri="{FF2B5EF4-FFF2-40B4-BE49-F238E27FC236}">
                <a16:creationId xmlns:a16="http://schemas.microsoft.com/office/drawing/2014/main" id="{AC6312B0-1E4C-AC3A-9132-647C44428E29}"/>
              </a:ext>
            </a:extLst>
          </p:cNvPr>
          <p:cNvSpPr txBox="1"/>
          <p:nvPr/>
        </p:nvSpPr>
        <p:spPr>
          <a:xfrm>
            <a:off x="6094228" y="3881182"/>
            <a:ext cx="6097772" cy="1754326"/>
          </a:xfrm>
          <a:prstGeom prst="rect">
            <a:avLst/>
          </a:prstGeom>
          <a:noFill/>
        </p:spPr>
        <p:txBody>
          <a:bodyPr wrap="square">
            <a:spAutoFit/>
          </a:bodyPr>
          <a:lstStyle/>
          <a:p>
            <a:pPr>
              <a:buNone/>
            </a:pPr>
            <a:r>
              <a:rPr lang="en-GB" b="1" dirty="0">
                <a:latin typeface="Arial" panose="020B0604020202020204" pitchFamily="34" charset="0"/>
                <a:cs typeface="Arial" panose="020B0604020202020204" pitchFamily="34" charset="0"/>
              </a:rPr>
              <a:t>Promotion</a:t>
            </a: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r>
              <a:rPr lang="en-GB" dirty="0">
                <a:latin typeface="Arial" panose="020B0604020202020204" pitchFamily="34" charset="0"/>
                <a:cs typeface="Arial" panose="020B0604020202020204" pitchFamily="34" charset="0"/>
              </a:rPr>
              <a:t>Social media (Instagram, TikTok, Facebook)</a:t>
            </a:r>
          </a:p>
          <a:p>
            <a:pPr>
              <a:buFont typeface="Arial" panose="020B0604020202020204" pitchFamily="34" charset="0"/>
              <a:buChar char="•"/>
            </a:pPr>
            <a:r>
              <a:rPr lang="en-GB" dirty="0">
                <a:latin typeface="Arial" panose="020B0604020202020204" pitchFamily="34" charset="0"/>
                <a:cs typeface="Arial" panose="020B0604020202020204" pitchFamily="34" charset="0"/>
              </a:rPr>
              <a:t>Local press, flyers, and pet expos</a:t>
            </a:r>
          </a:p>
          <a:p>
            <a:pPr>
              <a:buFont typeface="Arial" panose="020B0604020202020204" pitchFamily="34" charset="0"/>
              <a:buChar char="•"/>
            </a:pPr>
            <a:r>
              <a:rPr lang="en-GB" dirty="0">
                <a:latin typeface="Arial" panose="020B0604020202020204" pitchFamily="34" charset="0"/>
                <a:cs typeface="Arial" panose="020B0604020202020204" pitchFamily="34" charset="0"/>
              </a:rPr>
              <a:t>Vet referrals and influencer testimonials</a:t>
            </a:r>
          </a:p>
          <a:p>
            <a:pPr>
              <a:buFont typeface="Arial" panose="020B0604020202020204" pitchFamily="34" charset="0"/>
              <a:buChar char="•"/>
            </a:pPr>
            <a:r>
              <a:rPr lang="en-GB" dirty="0">
                <a:latin typeface="Arial" panose="020B0604020202020204" pitchFamily="34" charset="0"/>
                <a:cs typeface="Arial" panose="020B0604020202020204" pitchFamily="34" charset="0"/>
              </a:rPr>
              <a:t>Educational campaigns on canine obesity </a:t>
            </a:r>
            <a:r>
              <a:rPr lang="en-GB" i="1" dirty="0">
                <a:latin typeface="Arial" panose="020B0604020202020204" pitchFamily="34" charset="0"/>
                <a:cs typeface="Arial" panose="020B0604020202020204" pitchFamily="34" charset="0"/>
              </a:rPr>
              <a:t>(AKC CHF, 2023)</a:t>
            </a:r>
            <a:endParaRPr lang="en-GB"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D628A219-522B-3AC2-8850-29E844774B63}"/>
              </a:ext>
            </a:extLst>
          </p:cNvPr>
          <p:cNvSpPr txBox="1"/>
          <p:nvPr/>
        </p:nvSpPr>
        <p:spPr>
          <a:xfrm>
            <a:off x="3557476" y="6178644"/>
            <a:ext cx="8404151" cy="307777"/>
          </a:xfrm>
          <a:prstGeom prst="rect">
            <a:avLst/>
          </a:prstGeom>
          <a:noFill/>
        </p:spPr>
        <p:txBody>
          <a:bodyPr wrap="square">
            <a:spAutoFit/>
          </a:bodyPr>
          <a:lstStyle/>
          <a:p>
            <a:pPr algn="ctr"/>
            <a:r>
              <a:rPr lang="en-GB" sz="1400" dirty="0">
                <a:latin typeface="Arial" panose="020B0604020202020204" pitchFamily="34" charset="0"/>
                <a:cs typeface="Arial" panose="020B0604020202020204" pitchFamily="34" charset="0"/>
              </a:rPr>
              <a:t>Sources: Nagle &amp; Müller (2018); AKC CHF (2023); FitPaws Marketing Plan (Annexe 9)</a:t>
            </a:r>
          </a:p>
        </p:txBody>
      </p:sp>
    </p:spTree>
    <p:extLst>
      <p:ext uri="{BB962C8B-B14F-4D97-AF65-F5344CB8AC3E}">
        <p14:creationId xmlns:p14="http://schemas.microsoft.com/office/powerpoint/2010/main" val="37600607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BCAD8-E602-058A-3B56-A197C91D9038}"/>
              </a:ext>
            </a:extLst>
          </p:cNvPr>
          <p:cNvSpPr>
            <a:spLocks noGrp="1"/>
          </p:cNvSpPr>
          <p:nvPr>
            <p:ph type="title"/>
          </p:nvPr>
        </p:nvSpPr>
        <p:spPr/>
        <p:txBody>
          <a:bodyPr/>
          <a:lstStyle/>
          <a:p>
            <a:pPr algn="ctr"/>
            <a:r>
              <a:rPr lang="en-GB" dirty="0"/>
              <a:t>Risk &amp; Mitigation</a:t>
            </a:r>
          </a:p>
        </p:txBody>
      </p:sp>
      <p:graphicFrame>
        <p:nvGraphicFramePr>
          <p:cNvPr id="4" name="Content Placeholder 3">
            <a:extLst>
              <a:ext uri="{FF2B5EF4-FFF2-40B4-BE49-F238E27FC236}">
                <a16:creationId xmlns:a16="http://schemas.microsoft.com/office/drawing/2014/main" id="{B8CF075D-DD4B-A39C-1D6A-20F399C148C5}"/>
              </a:ext>
            </a:extLst>
          </p:cNvPr>
          <p:cNvGraphicFramePr>
            <a:graphicFrameLocks noGrp="1"/>
          </p:cNvGraphicFramePr>
          <p:nvPr>
            <p:ph idx="1"/>
            <p:extLst>
              <p:ext uri="{D42A27DB-BD31-4B8C-83A1-F6EECF244321}">
                <p14:modId xmlns:p14="http://schemas.microsoft.com/office/powerpoint/2010/main" val="3497405076"/>
              </p:ext>
            </p:extLst>
          </p:nvPr>
        </p:nvGraphicFramePr>
        <p:xfrm>
          <a:off x="753140" y="1857769"/>
          <a:ext cx="10515600" cy="3660526"/>
        </p:xfrm>
        <a:graphic>
          <a:graphicData uri="http://schemas.openxmlformats.org/drawingml/2006/table">
            <a:tbl>
              <a:tblPr/>
              <a:tblGrid>
                <a:gridCol w="3505200">
                  <a:extLst>
                    <a:ext uri="{9D8B030D-6E8A-4147-A177-3AD203B41FA5}">
                      <a16:colId xmlns:a16="http://schemas.microsoft.com/office/drawing/2014/main" val="350602543"/>
                    </a:ext>
                  </a:extLst>
                </a:gridCol>
                <a:gridCol w="3505200">
                  <a:extLst>
                    <a:ext uri="{9D8B030D-6E8A-4147-A177-3AD203B41FA5}">
                      <a16:colId xmlns:a16="http://schemas.microsoft.com/office/drawing/2014/main" val="3879530387"/>
                    </a:ext>
                  </a:extLst>
                </a:gridCol>
                <a:gridCol w="3505200">
                  <a:extLst>
                    <a:ext uri="{9D8B030D-6E8A-4147-A177-3AD203B41FA5}">
                      <a16:colId xmlns:a16="http://schemas.microsoft.com/office/drawing/2014/main" val="759053758"/>
                    </a:ext>
                  </a:extLst>
                </a:gridCol>
              </a:tblGrid>
              <a:tr h="457566">
                <a:tc>
                  <a:txBody>
                    <a:bodyPr/>
                    <a:lstStyle/>
                    <a:p>
                      <a:pPr algn="ctr">
                        <a:buNone/>
                      </a:pPr>
                      <a:r>
                        <a:rPr lang="en-GB"/>
                        <a:t>Risk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a:t>Potential Impact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dirty="0"/>
                        <a:t>Mitigation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extLst>
                  <a:ext uri="{0D108BD9-81ED-4DB2-BD59-A6C34878D82A}">
                    <a16:rowId xmlns:a16="http://schemas.microsoft.com/office/drawing/2014/main" val="2565094367"/>
                  </a:ext>
                </a:extLst>
              </a:tr>
              <a:tr h="800740">
                <a:tc>
                  <a:txBody>
                    <a:bodyPr/>
                    <a:lstStyle/>
                    <a:p>
                      <a:pPr>
                        <a:buNone/>
                      </a:pPr>
                      <a:r>
                        <a:rPr lang="en-GB" dirty="0"/>
                        <a:t>Low awareness of canine fitness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Slower customer growth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dirty="0"/>
                        <a:t>Education campaigns, vet endorsements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742660418"/>
                  </a:ext>
                </a:extLst>
              </a:tr>
              <a:tr h="800740">
                <a:tc>
                  <a:txBody>
                    <a:bodyPr/>
                    <a:lstStyle/>
                    <a:p>
                      <a:pPr>
                        <a:buNone/>
                      </a:pPr>
                      <a:r>
                        <a:rPr lang="en-GB"/>
                        <a:t>Licensing delays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Launch postponement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Early submission of council applications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233270791"/>
                  </a:ext>
                </a:extLst>
              </a:tr>
              <a:tr h="800740">
                <a:tc>
                  <a:txBody>
                    <a:bodyPr/>
                    <a:lstStyle/>
                    <a:p>
                      <a:pPr>
                        <a:buNone/>
                      </a:pPr>
                      <a:r>
                        <a:rPr lang="en-GB"/>
                        <a:t>Seasonal demand drop</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Reduced revenue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Introduce indoor sessions &amp; winter discounts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97573445"/>
                  </a:ext>
                </a:extLst>
              </a:tr>
              <a:tr h="800740">
                <a:tc>
                  <a:txBody>
                    <a:bodyPr/>
                    <a:lstStyle/>
                    <a:p>
                      <a:pPr>
                        <a:buNone/>
                      </a:pPr>
                      <a:r>
                        <a:rPr lang="en-GB"/>
                        <a:t>Staff retention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Service inconsistency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dirty="0"/>
                        <a:t>Incentive schemes, training investment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95867632"/>
                  </a:ext>
                </a:extLst>
              </a:tr>
            </a:tbl>
          </a:graphicData>
        </a:graphic>
      </p:graphicFrame>
      <p:pic>
        <p:nvPicPr>
          <p:cNvPr id="5" name="Picture 4" descr="A black background with white text&#10;&#10;AI-generated content may be incorrect.">
            <a:extLst>
              <a:ext uri="{FF2B5EF4-FFF2-40B4-BE49-F238E27FC236}">
                <a16:creationId xmlns:a16="http://schemas.microsoft.com/office/drawing/2014/main" id="{ED7AC8CC-F730-D945-0630-5C8893181E1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002157" y="228133"/>
            <a:ext cx="2863066" cy="949504"/>
          </a:xfrm>
          <a:prstGeom prst="rect">
            <a:avLst/>
          </a:prstGeom>
          <a:noFill/>
        </p:spPr>
      </p:pic>
      <p:pic>
        <p:nvPicPr>
          <p:cNvPr id="6" name="Content Placeholder 6" descr="A heart and paw print&#10;&#10;AI-generated content may be incorrect.">
            <a:extLst>
              <a:ext uri="{FF2B5EF4-FFF2-40B4-BE49-F238E27FC236}">
                <a16:creationId xmlns:a16="http://schemas.microsoft.com/office/drawing/2014/main" id="{F66D3D35-DDA5-87E6-7270-08E156C40E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0815"/>
            <a:ext cx="1246909" cy="935181"/>
          </a:xfrm>
          <a:prstGeom prst="rect">
            <a:avLst/>
          </a:prstGeom>
        </p:spPr>
      </p:pic>
      <p:sp>
        <p:nvSpPr>
          <p:cNvPr id="8" name="TextBox 7">
            <a:extLst>
              <a:ext uri="{FF2B5EF4-FFF2-40B4-BE49-F238E27FC236}">
                <a16:creationId xmlns:a16="http://schemas.microsoft.com/office/drawing/2014/main" id="{15D20C0B-7826-2C5E-9C58-45BB45FF16A6}"/>
              </a:ext>
            </a:extLst>
          </p:cNvPr>
          <p:cNvSpPr txBox="1"/>
          <p:nvPr/>
        </p:nvSpPr>
        <p:spPr>
          <a:xfrm>
            <a:off x="5207296" y="6253072"/>
            <a:ext cx="8434276" cy="307777"/>
          </a:xfrm>
          <a:prstGeom prst="rect">
            <a:avLst/>
          </a:prstGeom>
          <a:noFill/>
        </p:spPr>
        <p:txBody>
          <a:bodyPr wrap="square">
            <a:spAutoFit/>
          </a:bodyPr>
          <a:lstStyle/>
          <a:p>
            <a:pPr algn="ctr"/>
            <a:r>
              <a:rPr lang="en-GB" sz="1400" dirty="0">
                <a:latin typeface="Arial" panose="020B0604020202020204" pitchFamily="34" charset="0"/>
                <a:cs typeface="Arial" panose="020B0604020202020204" pitchFamily="34" charset="0"/>
              </a:rPr>
              <a:t>Sources: DEFRA (2025); Pet Industry Federation (2023)</a:t>
            </a:r>
          </a:p>
        </p:txBody>
      </p:sp>
    </p:spTree>
    <p:extLst>
      <p:ext uri="{BB962C8B-B14F-4D97-AF65-F5344CB8AC3E}">
        <p14:creationId xmlns:p14="http://schemas.microsoft.com/office/powerpoint/2010/main" val="17267383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47E83-0DBE-954D-6675-343157518C8A}"/>
              </a:ext>
            </a:extLst>
          </p:cNvPr>
          <p:cNvSpPr>
            <a:spLocks noGrp="1"/>
          </p:cNvSpPr>
          <p:nvPr>
            <p:ph type="title"/>
          </p:nvPr>
        </p:nvSpPr>
        <p:spPr>
          <a:xfrm>
            <a:off x="93921" y="280065"/>
            <a:ext cx="10515600" cy="1325563"/>
          </a:xfrm>
        </p:spPr>
        <p:txBody>
          <a:bodyPr/>
          <a:lstStyle/>
          <a:p>
            <a:pPr algn="ctr"/>
            <a:r>
              <a:rPr lang="en-GB" dirty="0">
                <a:latin typeface="Arial" panose="020B0604020202020204" pitchFamily="34" charset="0"/>
                <a:cs typeface="Arial" panose="020B0604020202020204" pitchFamily="34" charset="0"/>
              </a:rPr>
              <a:t>Competitor Matrix: FitPaws vs Alternatives</a:t>
            </a:r>
          </a:p>
        </p:txBody>
      </p:sp>
      <p:pic>
        <p:nvPicPr>
          <p:cNvPr id="6" name="Picture 5" descr="A black background with white text&#10;&#10;AI-generated content may be incorrect.">
            <a:extLst>
              <a:ext uri="{FF2B5EF4-FFF2-40B4-BE49-F238E27FC236}">
                <a16:creationId xmlns:a16="http://schemas.microsoft.com/office/drawing/2014/main" id="{9795CE0A-552B-B05B-2BBF-C7D68A524DA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330429" y="260031"/>
            <a:ext cx="2389931" cy="792594"/>
          </a:xfrm>
          <a:prstGeom prst="rect">
            <a:avLst/>
          </a:prstGeom>
          <a:noFill/>
        </p:spPr>
      </p:pic>
      <p:pic>
        <p:nvPicPr>
          <p:cNvPr id="7" name="Content Placeholder 6" descr="A heart and paw print&#10;&#10;AI-generated content may be incorrect.">
            <a:extLst>
              <a:ext uri="{FF2B5EF4-FFF2-40B4-BE49-F238E27FC236}">
                <a16:creationId xmlns:a16="http://schemas.microsoft.com/office/drawing/2014/main" id="{A2045495-88EB-5295-E59B-FEF072F1CD4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160815"/>
            <a:ext cx="1382233" cy="1036674"/>
          </a:xfrm>
        </p:spPr>
      </p:pic>
      <p:graphicFrame>
        <p:nvGraphicFramePr>
          <p:cNvPr id="8" name="Table 7">
            <a:extLst>
              <a:ext uri="{FF2B5EF4-FFF2-40B4-BE49-F238E27FC236}">
                <a16:creationId xmlns:a16="http://schemas.microsoft.com/office/drawing/2014/main" id="{09295E96-AC74-C9D7-FEED-E51011C7B38D}"/>
              </a:ext>
            </a:extLst>
          </p:cNvPr>
          <p:cNvGraphicFramePr>
            <a:graphicFrameLocks noGrp="1"/>
          </p:cNvGraphicFramePr>
          <p:nvPr>
            <p:extLst>
              <p:ext uri="{D42A27DB-BD31-4B8C-83A1-F6EECF244321}">
                <p14:modId xmlns:p14="http://schemas.microsoft.com/office/powerpoint/2010/main" val="1936365823"/>
              </p:ext>
            </p:extLst>
          </p:nvPr>
        </p:nvGraphicFramePr>
        <p:xfrm>
          <a:off x="791239" y="1803544"/>
          <a:ext cx="10609521" cy="2377440"/>
        </p:xfrm>
        <a:graphic>
          <a:graphicData uri="http://schemas.openxmlformats.org/drawingml/2006/table">
            <a:tbl>
              <a:tblPr/>
              <a:tblGrid>
                <a:gridCol w="1846521">
                  <a:extLst>
                    <a:ext uri="{9D8B030D-6E8A-4147-A177-3AD203B41FA5}">
                      <a16:colId xmlns:a16="http://schemas.microsoft.com/office/drawing/2014/main" val="496155277"/>
                    </a:ext>
                  </a:extLst>
                </a:gridCol>
                <a:gridCol w="1752600">
                  <a:extLst>
                    <a:ext uri="{9D8B030D-6E8A-4147-A177-3AD203B41FA5}">
                      <a16:colId xmlns:a16="http://schemas.microsoft.com/office/drawing/2014/main" val="889378344"/>
                    </a:ext>
                  </a:extLst>
                </a:gridCol>
                <a:gridCol w="1752600">
                  <a:extLst>
                    <a:ext uri="{9D8B030D-6E8A-4147-A177-3AD203B41FA5}">
                      <a16:colId xmlns:a16="http://schemas.microsoft.com/office/drawing/2014/main" val="4099216808"/>
                    </a:ext>
                  </a:extLst>
                </a:gridCol>
                <a:gridCol w="1752600">
                  <a:extLst>
                    <a:ext uri="{9D8B030D-6E8A-4147-A177-3AD203B41FA5}">
                      <a16:colId xmlns:a16="http://schemas.microsoft.com/office/drawing/2014/main" val="3734560398"/>
                    </a:ext>
                  </a:extLst>
                </a:gridCol>
                <a:gridCol w="1752600">
                  <a:extLst>
                    <a:ext uri="{9D8B030D-6E8A-4147-A177-3AD203B41FA5}">
                      <a16:colId xmlns:a16="http://schemas.microsoft.com/office/drawing/2014/main" val="4110967420"/>
                    </a:ext>
                  </a:extLst>
                </a:gridCol>
                <a:gridCol w="1752600">
                  <a:extLst>
                    <a:ext uri="{9D8B030D-6E8A-4147-A177-3AD203B41FA5}">
                      <a16:colId xmlns:a16="http://schemas.microsoft.com/office/drawing/2014/main" val="1046810027"/>
                    </a:ext>
                  </a:extLst>
                </a:gridCol>
              </a:tblGrid>
              <a:tr h="0">
                <a:tc>
                  <a:txBody>
                    <a:bodyPr/>
                    <a:lstStyle/>
                    <a:p>
                      <a:pPr algn="ctr">
                        <a:buNone/>
                      </a:pPr>
                      <a:r>
                        <a:rPr lang="en-GB" dirty="0"/>
                        <a:t>Competitor Type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dirty="0"/>
                        <a:t>Convenience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dirty="0"/>
                        <a:t>Rehab Focus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dirty="0"/>
                        <a:t>Vet Credibility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dirty="0"/>
                        <a:t>Innovation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dirty="0"/>
                        <a:t>Cost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extLst>
                  <a:ext uri="{0D108BD9-81ED-4DB2-BD59-A6C34878D82A}">
                    <a16:rowId xmlns:a16="http://schemas.microsoft.com/office/drawing/2014/main" val="3045686816"/>
                  </a:ext>
                </a:extLst>
              </a:tr>
              <a:tr h="0">
                <a:tc>
                  <a:txBody>
                    <a:bodyPr/>
                    <a:lstStyle/>
                    <a:p>
                      <a:pPr>
                        <a:buNone/>
                      </a:pPr>
                      <a:r>
                        <a:rPr lang="en-GB"/>
                        <a:t>Dog Walkers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buNone/>
                      </a:pPr>
                      <a:r>
                        <a:rPr lang="en-GB"/>
                        <a:t>High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Low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Low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dirty="0"/>
                        <a:t>Low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dirty="0"/>
                        <a:t>Low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44172453"/>
                  </a:ext>
                </a:extLst>
              </a:tr>
              <a:tr h="0">
                <a:tc>
                  <a:txBody>
                    <a:bodyPr/>
                    <a:lstStyle/>
                    <a:p>
                      <a:pPr>
                        <a:buNone/>
                      </a:pPr>
                      <a:r>
                        <a:rPr lang="en-GB"/>
                        <a:t>Hydrotherapy Centres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buNone/>
                      </a:pPr>
                      <a:r>
                        <a:rPr lang="en-GB"/>
                        <a:t>Medium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High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Medium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dirty="0"/>
                        <a:t>Medium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dirty="0"/>
                        <a:t>Medium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53553546"/>
                  </a:ext>
                </a:extLst>
              </a:tr>
              <a:tr h="0">
                <a:tc>
                  <a:txBody>
                    <a:bodyPr/>
                    <a:lstStyle/>
                    <a:p>
                      <a:pPr>
                        <a:buNone/>
                      </a:pPr>
                      <a:r>
                        <a:rPr lang="en-GB"/>
                        <a:t>Veterinary Clinics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buNone/>
                      </a:pPr>
                      <a:r>
                        <a:rPr lang="en-GB"/>
                        <a:t>Low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Medium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High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Low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High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6723526"/>
                  </a:ext>
                </a:extLst>
              </a:tr>
              <a:tr h="0">
                <a:tc>
                  <a:txBody>
                    <a:bodyPr/>
                    <a:lstStyle/>
                    <a:p>
                      <a:pPr>
                        <a:buNone/>
                      </a:pPr>
                      <a:r>
                        <a:rPr lang="en-GB" b="1" dirty="0"/>
                        <a:t>FitPaws (USP)</a:t>
                      </a: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buNone/>
                      </a:pPr>
                      <a:r>
                        <a:rPr lang="en-GB"/>
                        <a:t>High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High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High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High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dirty="0"/>
                        <a:t>Medium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02762746"/>
                  </a:ext>
                </a:extLst>
              </a:tr>
            </a:tbl>
          </a:graphicData>
        </a:graphic>
      </p:graphicFrame>
      <p:sp>
        <p:nvSpPr>
          <p:cNvPr id="10" name="TextBox 9">
            <a:extLst>
              <a:ext uri="{FF2B5EF4-FFF2-40B4-BE49-F238E27FC236}">
                <a16:creationId xmlns:a16="http://schemas.microsoft.com/office/drawing/2014/main" id="{D289A901-F362-7F45-8ED1-C3B18622A79E}"/>
              </a:ext>
            </a:extLst>
          </p:cNvPr>
          <p:cNvSpPr txBox="1"/>
          <p:nvPr/>
        </p:nvSpPr>
        <p:spPr>
          <a:xfrm>
            <a:off x="774405" y="4902461"/>
            <a:ext cx="10643189" cy="646331"/>
          </a:xfrm>
          <a:prstGeom prst="rect">
            <a:avLst/>
          </a:prstGeom>
          <a:solidFill>
            <a:schemeClr val="tx2">
              <a:lumMod val="25000"/>
              <a:lumOff val="75000"/>
            </a:schemeClr>
          </a:solidFill>
        </p:spPr>
        <p:txBody>
          <a:bodyPr wrap="square">
            <a:spAutoFit/>
          </a:bodyPr>
          <a:lstStyle/>
          <a:p>
            <a:r>
              <a:rPr lang="en-GB" b="1" dirty="0"/>
              <a:t>Key takeaway:</a:t>
            </a:r>
            <a:r>
              <a:rPr lang="en-GB" dirty="0"/>
              <a:t> FitPaws uniquely combines </a:t>
            </a:r>
            <a:r>
              <a:rPr lang="en-GB" b="1" dirty="0"/>
              <a:t>doorstep convenience</a:t>
            </a:r>
            <a:r>
              <a:rPr lang="en-GB" dirty="0"/>
              <a:t>, </a:t>
            </a:r>
            <a:r>
              <a:rPr lang="en-GB" b="1" dirty="0"/>
              <a:t>clinical credibility</a:t>
            </a:r>
            <a:r>
              <a:rPr lang="en-GB" dirty="0"/>
              <a:t>, and </a:t>
            </a:r>
            <a:r>
              <a:rPr lang="en-GB" b="1" dirty="0"/>
              <a:t>rehabilitation innovation</a:t>
            </a:r>
            <a:r>
              <a:rPr lang="en-GB" dirty="0"/>
              <a:t>, filling a gap in Norwich’s pet care market.</a:t>
            </a:r>
          </a:p>
        </p:txBody>
      </p:sp>
      <p:sp>
        <p:nvSpPr>
          <p:cNvPr id="14" name="TextBox 13">
            <a:extLst>
              <a:ext uri="{FF2B5EF4-FFF2-40B4-BE49-F238E27FC236}">
                <a16:creationId xmlns:a16="http://schemas.microsoft.com/office/drawing/2014/main" id="{447EEC0B-0770-2C91-FEDD-72EF1ECC27A9}"/>
              </a:ext>
            </a:extLst>
          </p:cNvPr>
          <p:cNvSpPr txBox="1"/>
          <p:nvPr/>
        </p:nvSpPr>
        <p:spPr>
          <a:xfrm>
            <a:off x="7259379" y="6221174"/>
            <a:ext cx="4457700" cy="307777"/>
          </a:xfrm>
          <a:prstGeom prst="rect">
            <a:avLst/>
          </a:prstGeom>
          <a:noFill/>
        </p:spPr>
        <p:txBody>
          <a:bodyPr wrap="square">
            <a:spAutoFit/>
          </a:bodyPr>
          <a:lstStyle/>
          <a:p>
            <a:pPr algn="ctr"/>
            <a:r>
              <a:rPr lang="en-GB" sz="1400" dirty="0">
                <a:latin typeface="Arial" panose="020B0604020202020204" pitchFamily="34" charset="0"/>
                <a:cs typeface="Arial" panose="020B0604020202020204" pitchFamily="34" charset="0"/>
              </a:rPr>
              <a:t>Sources: Schumpeter (1934); Levitt (1980).</a:t>
            </a:r>
          </a:p>
        </p:txBody>
      </p:sp>
    </p:spTree>
    <p:extLst>
      <p:ext uri="{BB962C8B-B14F-4D97-AF65-F5344CB8AC3E}">
        <p14:creationId xmlns:p14="http://schemas.microsoft.com/office/powerpoint/2010/main" val="1219827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43FA8-979B-C092-45CC-24379A3D2C0A}"/>
              </a:ext>
            </a:extLst>
          </p:cNvPr>
          <p:cNvSpPr>
            <a:spLocks noGrp="1"/>
          </p:cNvSpPr>
          <p:nvPr>
            <p:ph type="title"/>
          </p:nvPr>
        </p:nvSpPr>
        <p:spPr/>
        <p:txBody>
          <a:bodyPr/>
          <a:lstStyle/>
          <a:p>
            <a:pPr algn="ctr"/>
            <a:r>
              <a:rPr lang="en-GB" dirty="0"/>
              <a:t>Legal &amp; Management</a:t>
            </a:r>
          </a:p>
        </p:txBody>
      </p:sp>
      <p:graphicFrame>
        <p:nvGraphicFramePr>
          <p:cNvPr id="6" name="Diagram 5">
            <a:extLst>
              <a:ext uri="{FF2B5EF4-FFF2-40B4-BE49-F238E27FC236}">
                <a16:creationId xmlns:a16="http://schemas.microsoft.com/office/drawing/2014/main" id="{A9E1B055-EA37-444A-3182-2C107B242C48}"/>
              </a:ext>
            </a:extLst>
          </p:cNvPr>
          <p:cNvGraphicFramePr/>
          <p:nvPr>
            <p:extLst>
              <p:ext uri="{D42A27DB-BD31-4B8C-83A1-F6EECF244321}">
                <p14:modId xmlns:p14="http://schemas.microsoft.com/office/powerpoint/2010/main" val="1770963814"/>
              </p:ext>
            </p:extLst>
          </p:nvPr>
        </p:nvGraphicFramePr>
        <p:xfrm>
          <a:off x="6572922" y="935916"/>
          <a:ext cx="5130053" cy="47979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A140EF60-6E15-8AC7-9EB0-A355DE638F40}"/>
              </a:ext>
            </a:extLst>
          </p:cNvPr>
          <p:cNvSpPr txBox="1"/>
          <p:nvPr/>
        </p:nvSpPr>
        <p:spPr>
          <a:xfrm>
            <a:off x="6096000" y="5645408"/>
            <a:ext cx="6094206" cy="375552"/>
          </a:xfrm>
          <a:prstGeom prst="rect">
            <a:avLst/>
          </a:prstGeom>
          <a:noFill/>
        </p:spPr>
        <p:txBody>
          <a:bodyPr wrap="square">
            <a:spAutoFit/>
          </a:bodyPr>
          <a:lstStyle/>
          <a:p>
            <a:pPr algn="ctr">
              <a:lnSpc>
                <a:spcPct val="150000"/>
              </a:lnSpc>
              <a:spcAft>
                <a:spcPts val="400"/>
              </a:spcAft>
              <a:buNone/>
            </a:pPr>
            <a:r>
              <a:rPr lang="en-GB" sz="1400" dirty="0">
                <a:effectLst/>
                <a:latin typeface="Arial" panose="020B0604020202020204" pitchFamily="34" charset="0"/>
                <a:ea typeface="Times New Roman" panose="02020603050405020304" pitchFamily="18" charset="0"/>
                <a:cs typeface="Arial" panose="020B0604020202020204" pitchFamily="34" charset="0"/>
              </a:rPr>
              <a:t>Figure 1: FitPaws Organisational Chart </a:t>
            </a:r>
            <a:r>
              <a:rPr lang="en-US" sz="1400" dirty="0">
                <a:effectLst/>
                <a:latin typeface="Arial" panose="020B0604020202020204" pitchFamily="34" charset="0"/>
                <a:ea typeface="Times New Roman" panose="02020603050405020304" pitchFamily="18" charset="0"/>
                <a:cs typeface="Times New Roman" panose="02020603050405020304" pitchFamily="18" charset="0"/>
              </a:rPr>
              <a:t>(owner’s work)</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p:txBody>
      </p:sp>
      <p:pic>
        <p:nvPicPr>
          <p:cNvPr id="9" name="Picture 8" descr="A black background with white text&#10;&#10;AI-generated content may be incorrect.">
            <a:extLst>
              <a:ext uri="{FF2B5EF4-FFF2-40B4-BE49-F238E27FC236}">
                <a16:creationId xmlns:a16="http://schemas.microsoft.com/office/drawing/2014/main" id="{D688A0CE-E014-4A6C-4AF1-E622A074FF0A}"/>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8660578" y="228132"/>
            <a:ext cx="3204645" cy="1062785"/>
          </a:xfrm>
          <a:prstGeom prst="rect">
            <a:avLst/>
          </a:prstGeom>
          <a:noFill/>
        </p:spPr>
      </p:pic>
      <p:pic>
        <p:nvPicPr>
          <p:cNvPr id="10" name="Content Placeholder 6" descr="A heart and paw print&#10;&#10;AI-generated content may be incorrect.">
            <a:extLst>
              <a:ext uri="{FF2B5EF4-FFF2-40B4-BE49-F238E27FC236}">
                <a16:creationId xmlns:a16="http://schemas.microsoft.com/office/drawing/2014/main" id="{707DC3C8-2DA0-EC94-3771-6AEAA2BA9AC4}"/>
              </a:ext>
            </a:extLst>
          </p:cNvPr>
          <p:cNvPicPr>
            <a:picLocks noGrp="1" noChangeAspect="1"/>
          </p:cNvPicPr>
          <p:nvPr>
            <p:ph idx="1"/>
          </p:nvPr>
        </p:nvPicPr>
        <p:blipFill>
          <a:blip r:embed="rId8">
            <a:extLst>
              <a:ext uri="{28A0092B-C50C-407E-A947-70E740481C1C}">
                <a14:useLocalDpi xmlns:a14="http://schemas.microsoft.com/office/drawing/2010/main" val="0"/>
              </a:ext>
            </a:extLst>
          </a:blip>
          <a:stretch>
            <a:fillRect/>
          </a:stretch>
        </p:blipFill>
        <p:spPr>
          <a:xfrm>
            <a:off x="0" y="160815"/>
            <a:ext cx="1614382" cy="1210786"/>
          </a:xfrm>
        </p:spPr>
      </p:pic>
      <p:sp>
        <p:nvSpPr>
          <p:cNvPr id="12" name="TextBox 11">
            <a:extLst>
              <a:ext uri="{FF2B5EF4-FFF2-40B4-BE49-F238E27FC236}">
                <a16:creationId xmlns:a16="http://schemas.microsoft.com/office/drawing/2014/main" id="{C2EB4207-A52A-13F7-A5EA-B9AC43324062}"/>
              </a:ext>
            </a:extLst>
          </p:cNvPr>
          <p:cNvSpPr txBox="1"/>
          <p:nvPr/>
        </p:nvSpPr>
        <p:spPr>
          <a:xfrm>
            <a:off x="656561" y="1646412"/>
            <a:ext cx="4989327" cy="5078313"/>
          </a:xfrm>
          <a:prstGeom prst="rect">
            <a:avLst/>
          </a:prstGeom>
          <a:solidFill>
            <a:schemeClr val="tx2">
              <a:lumMod val="25000"/>
              <a:lumOff val="75000"/>
            </a:schemeClr>
          </a:solidFill>
        </p:spPr>
        <p:txBody>
          <a:bodyPr wrap="square">
            <a:spAutoFit/>
          </a:bodyPr>
          <a:lstStyle/>
          <a:p>
            <a:pPr lvl="0" eaLnBrk="0" fontAlgn="base" hangingPunct="0">
              <a:spcBef>
                <a:spcPct val="0"/>
              </a:spcBef>
              <a:spcAft>
                <a:spcPct val="0"/>
              </a:spcAft>
            </a:pPr>
            <a:r>
              <a:rPr lang="en-US" altLang="en-US" b="1" dirty="0">
                <a:solidFill>
                  <a:schemeClr val="tx1"/>
                </a:solidFill>
                <a:latin typeface="Arial" panose="020B0604020202020204" pitchFamily="34" charset="0"/>
              </a:rPr>
              <a:t>Legal structure:</a:t>
            </a:r>
            <a:r>
              <a:rPr lang="en-US" altLang="en-US" dirty="0">
                <a:solidFill>
                  <a:schemeClr val="tx1"/>
                </a:solidFill>
                <a:latin typeface="Arial" panose="020B0604020202020204" pitchFamily="34" charset="0"/>
              </a:rPr>
              <a:t> Private Limited Company (Ltd) → liability protection + credibility (Burns, 2016).</a:t>
            </a:r>
          </a:p>
          <a:p>
            <a:pPr lvl="0" eaLnBrk="0" fontAlgn="base" hangingPunct="0">
              <a:spcBef>
                <a:spcPct val="0"/>
              </a:spcBef>
              <a:spcAft>
                <a:spcPct val="0"/>
              </a:spcAft>
            </a:pPr>
            <a:r>
              <a:rPr lang="en-US" altLang="en-US" b="1" dirty="0">
                <a:solidFill>
                  <a:schemeClr val="tx1"/>
                </a:solidFill>
                <a:latin typeface="Arial" panose="020B0604020202020204" pitchFamily="34" charset="0"/>
              </a:rPr>
              <a:t>Compliance:</a:t>
            </a:r>
            <a:r>
              <a:rPr lang="en-US" altLang="en-US" dirty="0">
                <a:solidFill>
                  <a:schemeClr val="tx1"/>
                </a:solidFill>
                <a:latin typeface="Arial" panose="020B0604020202020204" pitchFamily="34" charset="0"/>
              </a:rPr>
              <a:t> Pet Business License, vehicle certification, liability insurance, GDPR (Norwich City Council, 2025).</a:t>
            </a:r>
          </a:p>
          <a:p>
            <a:pPr lvl="0" eaLnBrk="0" fontAlgn="base" hangingPunct="0">
              <a:spcBef>
                <a:spcPct val="0"/>
              </a:spcBef>
              <a:spcAft>
                <a:spcPct val="0"/>
              </a:spcAft>
            </a:pPr>
            <a:r>
              <a:rPr lang="en-US" altLang="en-US" b="1" dirty="0">
                <a:solidFill>
                  <a:schemeClr val="tx1"/>
                </a:solidFill>
                <a:latin typeface="Arial" panose="020B0604020202020204" pitchFamily="34" charset="0"/>
              </a:rPr>
              <a:t>Organisation chart:</a:t>
            </a:r>
            <a:endParaRPr lang="en-US" altLang="en-US" dirty="0">
              <a:solidFill>
                <a:schemeClr val="tx1"/>
              </a:solidFill>
              <a:latin typeface="Arial" panose="020B0604020202020204" pitchFamily="34" charset="0"/>
            </a:endParaRPr>
          </a:p>
          <a:p>
            <a:pPr lvl="0" eaLnBrk="0" fontAlgn="base" hangingPunct="0">
              <a:spcBef>
                <a:spcPct val="0"/>
              </a:spcBef>
              <a:spcAft>
                <a:spcPct val="0"/>
              </a:spcAft>
              <a:buFontTx/>
              <a:buChar char="•"/>
            </a:pPr>
            <a:r>
              <a:rPr lang="en-US" altLang="en-US" dirty="0">
                <a:solidFill>
                  <a:schemeClr val="tx1"/>
                </a:solidFill>
                <a:latin typeface="Arial" panose="020B0604020202020204" pitchFamily="34" charset="0"/>
              </a:rPr>
              <a:t>Founder/Managing Director → strategy &amp; finance</a:t>
            </a:r>
          </a:p>
          <a:p>
            <a:pPr lvl="0" eaLnBrk="0" fontAlgn="base" hangingPunct="0">
              <a:spcBef>
                <a:spcPct val="0"/>
              </a:spcBef>
              <a:spcAft>
                <a:spcPct val="0"/>
              </a:spcAft>
              <a:buFontTx/>
              <a:buChar char="•"/>
            </a:pPr>
            <a:r>
              <a:rPr lang="en-US" altLang="en-US" dirty="0">
                <a:solidFill>
                  <a:schemeClr val="tx1"/>
                </a:solidFill>
                <a:latin typeface="Arial" panose="020B0604020202020204" pitchFamily="34" charset="0"/>
              </a:rPr>
              <a:t>Canine fitness trainer → sessions &amp; customer care</a:t>
            </a:r>
          </a:p>
          <a:p>
            <a:pPr lvl="0" eaLnBrk="0" fontAlgn="base" hangingPunct="0">
              <a:spcBef>
                <a:spcPct val="0"/>
              </a:spcBef>
              <a:spcAft>
                <a:spcPct val="0"/>
              </a:spcAft>
              <a:buFontTx/>
              <a:buChar char="•"/>
            </a:pPr>
            <a:r>
              <a:rPr lang="en-US" altLang="en-US" dirty="0">
                <a:solidFill>
                  <a:schemeClr val="tx1"/>
                </a:solidFill>
                <a:latin typeface="Arial" panose="020B0604020202020204" pitchFamily="34" charset="0"/>
              </a:rPr>
              <a:t>Veterinary advisor → Programme validation</a:t>
            </a:r>
          </a:p>
          <a:p>
            <a:pPr lvl="0" eaLnBrk="0" fontAlgn="base" hangingPunct="0">
              <a:spcBef>
                <a:spcPct val="0"/>
              </a:spcBef>
              <a:spcAft>
                <a:spcPct val="0"/>
              </a:spcAft>
              <a:buFontTx/>
              <a:buChar char="•"/>
            </a:pPr>
            <a:r>
              <a:rPr lang="en-US" altLang="en-US" dirty="0">
                <a:solidFill>
                  <a:schemeClr val="tx1"/>
                </a:solidFill>
                <a:latin typeface="Arial" panose="020B0604020202020204" pitchFamily="34" charset="0"/>
              </a:rPr>
              <a:t>Marketing/admin staff → social media, bookings</a:t>
            </a:r>
          </a:p>
          <a:p>
            <a:pPr lvl="0" eaLnBrk="0" fontAlgn="base" hangingPunct="0">
              <a:spcBef>
                <a:spcPct val="0"/>
              </a:spcBef>
              <a:spcAft>
                <a:spcPct val="0"/>
              </a:spcAft>
              <a:buFontTx/>
              <a:buChar char="•"/>
            </a:pPr>
            <a:r>
              <a:rPr lang="en-US" altLang="en-US" dirty="0">
                <a:solidFill>
                  <a:schemeClr val="tx1"/>
                </a:solidFill>
                <a:latin typeface="Arial" panose="020B0604020202020204" pitchFamily="34" charset="0"/>
              </a:rPr>
              <a:t>Driver/logistics support</a:t>
            </a:r>
          </a:p>
          <a:p>
            <a:pPr lvl="0" eaLnBrk="0" fontAlgn="base" hangingPunct="0">
              <a:spcBef>
                <a:spcPct val="0"/>
              </a:spcBef>
              <a:spcAft>
                <a:spcPct val="0"/>
              </a:spcAft>
            </a:pPr>
            <a:r>
              <a:rPr lang="en-US" altLang="en-US" dirty="0">
                <a:solidFill>
                  <a:schemeClr val="tx1"/>
                </a:solidFill>
                <a:latin typeface="Arial" panose="020B0604020202020204" pitchFamily="34" charset="0"/>
              </a:rPr>
              <a:t>Supported by Mintzberg (1979)</a:t>
            </a:r>
            <a:r>
              <a:rPr lang="fr-FR" altLang="en-US" dirty="0">
                <a:solidFill>
                  <a:schemeClr val="tx1"/>
                </a:solidFill>
                <a:latin typeface="Arial" panose="020B0604020202020204" pitchFamily="34" charset="0"/>
              </a:rPr>
              <a:t> for</a:t>
            </a:r>
            <a:r>
              <a:rPr lang="fr-FR" altLang="en-US" dirty="0">
                <a:latin typeface="Arial" panose="020B0604020202020204" pitchFamily="34" charset="0"/>
              </a:rPr>
              <a:t> entrepreneurial structure and Liguori et al. (2024) for </a:t>
            </a:r>
            <a:r>
              <a:rPr lang="en-US" altLang="en-US" dirty="0">
                <a:solidFill>
                  <a:schemeClr val="tx1"/>
                </a:solidFill>
                <a:latin typeface="Arial" panose="020B0604020202020204" pitchFamily="34" charset="0"/>
              </a:rPr>
              <a:t>adaptive structures.</a:t>
            </a:r>
          </a:p>
        </p:txBody>
      </p:sp>
      <p:sp>
        <p:nvSpPr>
          <p:cNvPr id="14" name="TextBox 13">
            <a:extLst>
              <a:ext uri="{FF2B5EF4-FFF2-40B4-BE49-F238E27FC236}">
                <a16:creationId xmlns:a16="http://schemas.microsoft.com/office/drawing/2014/main" id="{A76C8548-556A-E37A-14E0-7D2B6AAB076E}"/>
              </a:ext>
            </a:extLst>
          </p:cNvPr>
          <p:cNvSpPr txBox="1"/>
          <p:nvPr/>
        </p:nvSpPr>
        <p:spPr>
          <a:xfrm>
            <a:off x="6217388" y="6104216"/>
            <a:ext cx="6097772" cy="523220"/>
          </a:xfrm>
          <a:prstGeom prst="rect">
            <a:avLst/>
          </a:prstGeom>
          <a:noFill/>
        </p:spPr>
        <p:txBody>
          <a:bodyPr wrap="square">
            <a:spAutoFit/>
          </a:bodyPr>
          <a:lstStyle/>
          <a:p>
            <a:pPr>
              <a:buNone/>
            </a:pPr>
            <a:r>
              <a:rPr lang="en-GB" sz="1400" i="1" dirty="0">
                <a:latin typeface="Arial" panose="020B0604020202020204" pitchFamily="34" charset="0"/>
                <a:cs typeface="Arial" panose="020B0604020202020204" pitchFamily="34" charset="0"/>
              </a:rPr>
              <a:t>Sources: Burns (2016); Mintzberg (1979); Liguori et al. (2024); Norwich City Council (2025)</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251810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FACBF-0315-75F1-958A-7D63666F98C8}"/>
              </a:ext>
            </a:extLst>
          </p:cNvPr>
          <p:cNvSpPr>
            <a:spLocks noGrp="1"/>
          </p:cNvSpPr>
          <p:nvPr>
            <p:ph type="title"/>
          </p:nvPr>
        </p:nvSpPr>
        <p:spPr/>
        <p:txBody>
          <a:bodyPr/>
          <a:lstStyle/>
          <a:p>
            <a:pPr algn="ctr"/>
            <a:r>
              <a:rPr lang="en-GB" dirty="0"/>
              <a:t>Financial Planning</a:t>
            </a:r>
          </a:p>
        </p:txBody>
      </p:sp>
      <p:pic>
        <p:nvPicPr>
          <p:cNvPr id="6" name="Picture 5" descr="A black background with white text&#10;&#10;AI-generated content may be incorrect.">
            <a:extLst>
              <a:ext uri="{FF2B5EF4-FFF2-40B4-BE49-F238E27FC236}">
                <a16:creationId xmlns:a16="http://schemas.microsoft.com/office/drawing/2014/main" id="{107ED1EE-9CA2-BDC5-67D0-600899FBBB0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660578" y="228132"/>
            <a:ext cx="3204645" cy="1062785"/>
          </a:xfrm>
          <a:prstGeom prst="rect">
            <a:avLst/>
          </a:prstGeom>
          <a:noFill/>
        </p:spPr>
      </p:pic>
      <p:pic>
        <p:nvPicPr>
          <p:cNvPr id="7" name="Content Placeholder 6" descr="A heart and paw print&#10;&#10;AI-generated content may be incorrect.">
            <a:extLst>
              <a:ext uri="{FF2B5EF4-FFF2-40B4-BE49-F238E27FC236}">
                <a16:creationId xmlns:a16="http://schemas.microsoft.com/office/drawing/2014/main" id="{9C64041D-8278-576F-E080-161D215D1FC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160815"/>
            <a:ext cx="1614382" cy="1210786"/>
          </a:xfrm>
        </p:spPr>
      </p:pic>
      <p:sp>
        <p:nvSpPr>
          <p:cNvPr id="9" name="TextBox 8">
            <a:extLst>
              <a:ext uri="{FF2B5EF4-FFF2-40B4-BE49-F238E27FC236}">
                <a16:creationId xmlns:a16="http://schemas.microsoft.com/office/drawing/2014/main" id="{4D5E19EA-144C-4389-3B6B-F973CC15D294}"/>
              </a:ext>
            </a:extLst>
          </p:cNvPr>
          <p:cNvSpPr txBox="1"/>
          <p:nvPr/>
        </p:nvSpPr>
        <p:spPr>
          <a:xfrm>
            <a:off x="427841" y="1319878"/>
            <a:ext cx="7375039" cy="2800767"/>
          </a:xfrm>
          <a:prstGeom prst="rect">
            <a:avLst/>
          </a:prstGeom>
          <a:noFill/>
        </p:spPr>
        <p:txBody>
          <a:bodyPr wrap="square">
            <a:spAutoFit/>
          </a:bodyPr>
          <a:lstStyle/>
          <a:p>
            <a:pPr lvl="0" eaLnBrk="0" fontAlgn="base" hangingPunct="0">
              <a:spcBef>
                <a:spcPct val="0"/>
              </a:spcBef>
              <a:spcAft>
                <a:spcPct val="0"/>
              </a:spcAft>
            </a:pPr>
            <a:r>
              <a:rPr lang="en-US" altLang="en-US" sz="1600" b="1" dirty="0">
                <a:solidFill>
                  <a:schemeClr val="tx1"/>
                </a:solidFill>
                <a:latin typeface="Arial" panose="020B0604020202020204" pitchFamily="34" charset="0"/>
              </a:rPr>
              <a:t>Start‑up costs:</a:t>
            </a:r>
            <a:r>
              <a:rPr lang="en-US" altLang="en-US" sz="1600" dirty="0">
                <a:solidFill>
                  <a:schemeClr val="tx1"/>
                </a:solidFill>
                <a:latin typeface="Arial" panose="020B0604020202020204" pitchFamily="34" charset="0"/>
              </a:rPr>
              <a:t> £70,000 (van £35k, equipment £10k, marketing £5k, app £5k, legal £3k, operations £5k, working capital £7k).</a:t>
            </a:r>
          </a:p>
          <a:p>
            <a:pPr lvl="0" eaLnBrk="0" fontAlgn="base" hangingPunct="0">
              <a:spcBef>
                <a:spcPct val="0"/>
              </a:spcBef>
              <a:spcAft>
                <a:spcPct val="0"/>
              </a:spcAft>
            </a:pPr>
            <a:r>
              <a:rPr lang="en-US" altLang="en-US" sz="1600" b="1" dirty="0">
                <a:solidFill>
                  <a:schemeClr val="tx1"/>
                </a:solidFill>
                <a:latin typeface="Arial" panose="020B0604020202020204" pitchFamily="34" charset="0"/>
              </a:rPr>
              <a:t>Funding sources:</a:t>
            </a:r>
            <a:r>
              <a:rPr lang="en-US" altLang="en-US" sz="1600" dirty="0">
                <a:solidFill>
                  <a:schemeClr val="tx1"/>
                </a:solidFill>
                <a:latin typeface="Arial" panose="020B0604020202020204" pitchFamily="34" charset="0"/>
              </a:rPr>
              <a:t> £20k savings, £25k government start‑up loan, £25k angel/crowdfunding.</a:t>
            </a:r>
          </a:p>
          <a:p>
            <a:pPr lvl="0" eaLnBrk="0" fontAlgn="base" hangingPunct="0">
              <a:spcBef>
                <a:spcPct val="0"/>
              </a:spcBef>
              <a:spcAft>
                <a:spcPct val="0"/>
              </a:spcAft>
            </a:pPr>
            <a:r>
              <a:rPr lang="en-US" altLang="en-US" sz="1600" b="1" dirty="0">
                <a:solidFill>
                  <a:schemeClr val="tx1"/>
                </a:solidFill>
                <a:latin typeface="Arial" panose="020B0604020202020204" pitchFamily="34" charset="0"/>
              </a:rPr>
              <a:t>Cash flow forecast:</a:t>
            </a:r>
            <a:endParaRPr lang="en-US" altLang="en-US" sz="1600" dirty="0">
              <a:solidFill>
                <a:schemeClr val="tx1"/>
              </a:solidFill>
              <a:latin typeface="Arial" panose="020B0604020202020204" pitchFamily="34" charset="0"/>
            </a:endParaRPr>
          </a:p>
          <a:p>
            <a:pPr lvl="0" eaLnBrk="0" fontAlgn="base" hangingPunct="0">
              <a:spcBef>
                <a:spcPct val="0"/>
              </a:spcBef>
              <a:spcAft>
                <a:spcPct val="0"/>
              </a:spcAft>
              <a:buFontTx/>
              <a:buChar char="•"/>
            </a:pPr>
            <a:r>
              <a:rPr lang="en-US" altLang="en-US" sz="1600" dirty="0">
                <a:solidFill>
                  <a:schemeClr val="tx1"/>
                </a:solidFill>
                <a:latin typeface="Arial" panose="020B0604020202020204" pitchFamily="34" charset="0"/>
              </a:rPr>
              <a:t>Q1: £6k sales vs £9k costs → £3k loss</a:t>
            </a:r>
          </a:p>
          <a:p>
            <a:pPr lvl="0" eaLnBrk="0" fontAlgn="base" hangingPunct="0">
              <a:spcBef>
                <a:spcPct val="0"/>
              </a:spcBef>
              <a:spcAft>
                <a:spcPct val="0"/>
              </a:spcAft>
              <a:buFontTx/>
              <a:buChar char="•"/>
            </a:pPr>
            <a:r>
              <a:rPr lang="en-US" altLang="en-US" sz="1600" dirty="0">
                <a:solidFill>
                  <a:schemeClr val="tx1"/>
                </a:solidFill>
                <a:latin typeface="Arial" panose="020B0604020202020204" pitchFamily="34" charset="0"/>
              </a:rPr>
              <a:t>Q2: £10k sales vs £9.5k costs → modest surplus</a:t>
            </a:r>
          </a:p>
          <a:p>
            <a:pPr lvl="0" eaLnBrk="0" fontAlgn="base" hangingPunct="0">
              <a:spcBef>
                <a:spcPct val="0"/>
              </a:spcBef>
              <a:spcAft>
                <a:spcPct val="0"/>
              </a:spcAft>
              <a:buFontTx/>
              <a:buChar char="•"/>
            </a:pPr>
            <a:r>
              <a:rPr lang="en-US" altLang="en-US" sz="1600" dirty="0">
                <a:solidFill>
                  <a:schemeClr val="tx1"/>
                </a:solidFill>
                <a:latin typeface="Arial" panose="020B0604020202020204" pitchFamily="34" charset="0"/>
              </a:rPr>
              <a:t>Q3: £14k sales vs £10k costs → £4k surplus</a:t>
            </a:r>
          </a:p>
          <a:p>
            <a:pPr lvl="0" eaLnBrk="0" fontAlgn="base" hangingPunct="0">
              <a:spcBef>
                <a:spcPct val="0"/>
              </a:spcBef>
              <a:spcAft>
                <a:spcPct val="0"/>
              </a:spcAft>
              <a:buFontTx/>
              <a:buChar char="•"/>
            </a:pPr>
            <a:r>
              <a:rPr lang="en-US" altLang="en-US" sz="1600" dirty="0">
                <a:solidFill>
                  <a:schemeClr val="tx1"/>
                </a:solidFill>
                <a:latin typeface="Arial" panose="020B0604020202020204" pitchFamily="34" charset="0"/>
              </a:rPr>
              <a:t>Q4: £18k sales vs £11k costs → £7k surplus</a:t>
            </a:r>
          </a:p>
          <a:p>
            <a:pPr lvl="0" eaLnBrk="0" fontAlgn="base" hangingPunct="0">
              <a:spcBef>
                <a:spcPct val="0"/>
              </a:spcBef>
              <a:spcAft>
                <a:spcPct val="0"/>
              </a:spcAft>
            </a:pPr>
            <a:r>
              <a:rPr lang="en-GB" sz="1600" dirty="0"/>
              <a:t>Total: £48k sales vs £39.5k costs → £8.5k net surplus</a:t>
            </a:r>
            <a:endParaRPr lang="en-US" altLang="en-US" sz="1600" dirty="0">
              <a:solidFill>
                <a:schemeClr val="tx1"/>
              </a:solidFill>
              <a:latin typeface="Arial" panose="020B0604020202020204" pitchFamily="34" charset="0"/>
            </a:endParaRPr>
          </a:p>
          <a:p>
            <a:pPr lvl="0" eaLnBrk="0" fontAlgn="base" hangingPunct="0">
              <a:spcBef>
                <a:spcPct val="0"/>
              </a:spcBef>
              <a:spcAft>
                <a:spcPct val="0"/>
              </a:spcAft>
            </a:pPr>
            <a:r>
              <a:rPr lang="en-US" altLang="en-US" sz="1600" b="1" dirty="0">
                <a:solidFill>
                  <a:schemeClr val="tx1"/>
                </a:solidFill>
                <a:latin typeface="Arial" panose="020B0604020202020204" pitchFamily="34" charset="0"/>
              </a:rPr>
              <a:t>Breakeven:</a:t>
            </a:r>
            <a:r>
              <a:rPr lang="en-US" altLang="en-US" sz="1600" dirty="0">
                <a:solidFill>
                  <a:schemeClr val="tx1"/>
                </a:solidFill>
                <a:latin typeface="Arial" panose="020B0604020202020204" pitchFamily="34" charset="0"/>
              </a:rPr>
              <a:t> Month 10 (5–8 sessions/day, 5 days/week).</a:t>
            </a:r>
          </a:p>
        </p:txBody>
      </p:sp>
      <p:graphicFrame>
        <p:nvGraphicFramePr>
          <p:cNvPr id="11" name="Table 10">
            <a:extLst>
              <a:ext uri="{FF2B5EF4-FFF2-40B4-BE49-F238E27FC236}">
                <a16:creationId xmlns:a16="http://schemas.microsoft.com/office/drawing/2014/main" id="{2596D3F5-C501-331F-6137-A997EFA8DCC9}"/>
              </a:ext>
            </a:extLst>
          </p:cNvPr>
          <p:cNvGraphicFramePr>
            <a:graphicFrameLocks noGrp="1"/>
          </p:cNvGraphicFramePr>
          <p:nvPr>
            <p:extLst>
              <p:ext uri="{D42A27DB-BD31-4B8C-83A1-F6EECF244321}">
                <p14:modId xmlns:p14="http://schemas.microsoft.com/office/powerpoint/2010/main" val="2412186542"/>
              </p:ext>
            </p:extLst>
          </p:nvPr>
        </p:nvGraphicFramePr>
        <p:xfrm>
          <a:off x="742507" y="4586918"/>
          <a:ext cx="6288212" cy="2190405"/>
        </p:xfrm>
        <a:graphic>
          <a:graphicData uri="http://schemas.openxmlformats.org/drawingml/2006/table">
            <a:tbl>
              <a:tblPr firstRow="1" firstCol="1" bandRow="1">
                <a:tableStyleId>{5C22544A-7EE6-4342-B048-85BDC9FD1C3A}</a:tableStyleId>
              </a:tblPr>
              <a:tblGrid>
                <a:gridCol w="1572053">
                  <a:extLst>
                    <a:ext uri="{9D8B030D-6E8A-4147-A177-3AD203B41FA5}">
                      <a16:colId xmlns:a16="http://schemas.microsoft.com/office/drawing/2014/main" val="1229829778"/>
                    </a:ext>
                  </a:extLst>
                </a:gridCol>
                <a:gridCol w="1572053">
                  <a:extLst>
                    <a:ext uri="{9D8B030D-6E8A-4147-A177-3AD203B41FA5}">
                      <a16:colId xmlns:a16="http://schemas.microsoft.com/office/drawing/2014/main" val="2682777292"/>
                    </a:ext>
                  </a:extLst>
                </a:gridCol>
                <a:gridCol w="1572053">
                  <a:extLst>
                    <a:ext uri="{9D8B030D-6E8A-4147-A177-3AD203B41FA5}">
                      <a16:colId xmlns:a16="http://schemas.microsoft.com/office/drawing/2014/main" val="1131797260"/>
                    </a:ext>
                  </a:extLst>
                </a:gridCol>
                <a:gridCol w="1572053">
                  <a:extLst>
                    <a:ext uri="{9D8B030D-6E8A-4147-A177-3AD203B41FA5}">
                      <a16:colId xmlns:a16="http://schemas.microsoft.com/office/drawing/2014/main" val="404480039"/>
                    </a:ext>
                  </a:extLst>
                </a:gridCol>
              </a:tblGrid>
              <a:tr h="314167">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Quarter</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Projected Sales (£)</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Expenses (£)</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Net Cash Flow (£)</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extLst>
                  <a:ext uri="{0D108BD9-81ED-4DB2-BD59-A6C34878D82A}">
                    <a16:rowId xmlns:a16="http://schemas.microsoft.com/office/drawing/2014/main" val="343521067"/>
                  </a:ext>
                </a:extLst>
              </a:tr>
              <a:tr h="314167">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Q1</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l">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6,000</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lnSpc>
                          <a:spcPct val="150000"/>
                        </a:lnSpc>
                        <a:spcAft>
                          <a:spcPts val="400"/>
                        </a:spcAft>
                        <a:buNone/>
                      </a:pPr>
                      <a:r>
                        <a:rPr lang="en-GB" sz="1400">
                          <a:solidFill>
                            <a:schemeClr val="tx1"/>
                          </a:solidFill>
                          <a:effectLst/>
                          <a:latin typeface="Arial" panose="020B0604020202020204" pitchFamily="34" charset="0"/>
                          <a:cs typeface="Arial" panose="020B0604020202020204" pitchFamily="34" charset="0"/>
                        </a:rPr>
                        <a:t>9,000</a:t>
                      </a:r>
                      <a:endParaRPr lang="en-GB" sz="140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lnSpc>
                          <a:spcPct val="150000"/>
                        </a:lnSpc>
                        <a:spcAft>
                          <a:spcPts val="400"/>
                        </a:spcAft>
                        <a:buNone/>
                      </a:pPr>
                      <a:r>
                        <a:rPr lang="en-GB" sz="1400">
                          <a:solidFill>
                            <a:schemeClr val="tx1"/>
                          </a:solidFill>
                          <a:effectLst/>
                          <a:latin typeface="Arial" panose="020B0604020202020204" pitchFamily="34" charset="0"/>
                          <a:cs typeface="Arial" panose="020B0604020202020204" pitchFamily="34" charset="0"/>
                        </a:rPr>
                        <a:t>-3,000</a:t>
                      </a:r>
                      <a:endParaRPr lang="en-GB" sz="140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937650815"/>
                  </a:ext>
                </a:extLst>
              </a:tr>
              <a:tr h="314167">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Q2</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l">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10,000</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9,500</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lnSpc>
                          <a:spcPct val="150000"/>
                        </a:lnSpc>
                        <a:spcAft>
                          <a:spcPts val="400"/>
                        </a:spcAft>
                        <a:buNone/>
                      </a:pPr>
                      <a:r>
                        <a:rPr lang="en-GB" sz="1400">
                          <a:solidFill>
                            <a:schemeClr val="tx1"/>
                          </a:solidFill>
                          <a:effectLst/>
                          <a:latin typeface="Arial" panose="020B0604020202020204" pitchFamily="34" charset="0"/>
                          <a:cs typeface="Arial" panose="020B0604020202020204" pitchFamily="34" charset="0"/>
                        </a:rPr>
                        <a:t>+500</a:t>
                      </a:r>
                      <a:endParaRPr lang="en-GB" sz="140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148454828"/>
                  </a:ext>
                </a:extLst>
              </a:tr>
              <a:tr h="314167">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Q3</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l">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14,000</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10,000</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+4,000</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726417422"/>
                  </a:ext>
                </a:extLst>
              </a:tr>
              <a:tr h="314167">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Q4</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l">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18,000</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11,000</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+7,000</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366140062"/>
                  </a:ext>
                </a:extLst>
              </a:tr>
              <a:tr h="314167">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Total</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l">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48,000</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39,500</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+8,500</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652953694"/>
                  </a:ext>
                </a:extLst>
              </a:tr>
            </a:tbl>
          </a:graphicData>
        </a:graphic>
      </p:graphicFrame>
      <p:sp>
        <p:nvSpPr>
          <p:cNvPr id="13" name="TextBox 12">
            <a:extLst>
              <a:ext uri="{FF2B5EF4-FFF2-40B4-BE49-F238E27FC236}">
                <a16:creationId xmlns:a16="http://schemas.microsoft.com/office/drawing/2014/main" id="{2F92DD7A-CB89-B21F-D6B6-325DF446CFEA}"/>
              </a:ext>
            </a:extLst>
          </p:cNvPr>
          <p:cNvSpPr txBox="1"/>
          <p:nvPr/>
        </p:nvSpPr>
        <p:spPr>
          <a:xfrm>
            <a:off x="7244081" y="6035499"/>
            <a:ext cx="4774964" cy="523220"/>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Sources: Storey (1994), Barringer &amp; Ireland (2019), </a:t>
            </a:r>
            <a:r>
              <a:rPr lang="en-GB" sz="1400" dirty="0"/>
              <a:t>Burns (2016), OECD (2025)</a:t>
            </a:r>
            <a:endParaRPr lang="en-GB" sz="1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C3101FE-434F-99E4-1727-7AD44B2E0E4E}"/>
              </a:ext>
            </a:extLst>
          </p:cNvPr>
          <p:cNvSpPr txBox="1"/>
          <p:nvPr/>
        </p:nvSpPr>
        <p:spPr>
          <a:xfrm>
            <a:off x="7853680" y="1397338"/>
            <a:ext cx="3962400" cy="2554545"/>
          </a:xfrm>
          <a:prstGeom prst="rect">
            <a:avLst/>
          </a:prstGeom>
          <a:noFill/>
        </p:spPr>
        <p:txBody>
          <a:bodyPr wrap="square">
            <a:spAutoFit/>
          </a:bodyPr>
          <a:lstStyle/>
          <a:p>
            <a:pPr>
              <a:buNone/>
            </a:pPr>
            <a:r>
              <a:rPr lang="en-GB" sz="1600" b="1" dirty="0">
                <a:latin typeface="Arial" panose="020B0604020202020204" pitchFamily="34" charset="0"/>
                <a:cs typeface="Arial" panose="020B0604020202020204" pitchFamily="34" charset="0"/>
              </a:rPr>
              <a:t>Critical Sensitivity Analysis</a:t>
            </a:r>
            <a:endParaRPr lang="en-GB" sz="16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If demand is 20% lower → breakeven shifts to Month 12, net surplus falls to £2,500.</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If fuel costs rise 15% → annual expenses increase by £1,650, reducing the surplus to £6,850.</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If veterinary partnerships are delayed → slower uptake, risk of breakeven slipping into Year 2.</a:t>
            </a:r>
          </a:p>
        </p:txBody>
      </p:sp>
      <p:sp>
        <p:nvSpPr>
          <p:cNvPr id="10" name="TextBox 9">
            <a:extLst>
              <a:ext uri="{FF2B5EF4-FFF2-40B4-BE49-F238E27FC236}">
                <a16:creationId xmlns:a16="http://schemas.microsoft.com/office/drawing/2014/main" id="{66415AD7-5D64-83E2-E14C-3C22B484A047}"/>
              </a:ext>
            </a:extLst>
          </p:cNvPr>
          <p:cNvSpPr txBox="1"/>
          <p:nvPr/>
        </p:nvSpPr>
        <p:spPr>
          <a:xfrm>
            <a:off x="7162800" y="3957658"/>
            <a:ext cx="4572000" cy="2057062"/>
          </a:xfrm>
          <a:prstGeom prst="rect">
            <a:avLst/>
          </a:prstGeom>
          <a:noFill/>
        </p:spPr>
        <p:txBody>
          <a:bodyPr wrap="square">
            <a:spAutoFit/>
          </a:bodyPr>
          <a:lstStyle/>
          <a:p>
            <a:pPr>
              <a:buNone/>
            </a:pPr>
            <a:r>
              <a:rPr lang="en-GB" sz="1600" b="1" dirty="0">
                <a:latin typeface="Arial" panose="020B0604020202020204" pitchFamily="34" charset="0"/>
                <a:cs typeface="Arial" panose="020B0604020202020204" pitchFamily="34" charset="0"/>
              </a:rPr>
              <a:t>Reflection</a:t>
            </a:r>
            <a:endParaRPr lang="en-GB" sz="16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Forecasts are optimistic and assume steady growth.</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Financial sustainability depends on customer education, retention, and cost control.</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As Barringer and Ireland (2019) argue, disciplined cash flow management is critical for SME survival, especially in volatile markets.</a:t>
            </a:r>
          </a:p>
        </p:txBody>
      </p:sp>
    </p:spTree>
    <p:extLst>
      <p:ext uri="{BB962C8B-B14F-4D97-AF65-F5344CB8AC3E}">
        <p14:creationId xmlns:p14="http://schemas.microsoft.com/office/powerpoint/2010/main" val="9803809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A73D1-539A-35AE-572B-BCE6AEDE8558}"/>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Next Steps / Call to Action</a:t>
            </a:r>
          </a:p>
        </p:txBody>
      </p:sp>
      <p:sp>
        <p:nvSpPr>
          <p:cNvPr id="3" name="Content Placeholder 2">
            <a:extLst>
              <a:ext uri="{FF2B5EF4-FFF2-40B4-BE49-F238E27FC236}">
                <a16:creationId xmlns:a16="http://schemas.microsoft.com/office/drawing/2014/main" id="{688F5335-46E6-43BF-3ED4-FEAA83D307DF}"/>
              </a:ext>
            </a:extLst>
          </p:cNvPr>
          <p:cNvSpPr>
            <a:spLocks noGrp="1"/>
          </p:cNvSpPr>
          <p:nvPr>
            <p:ph idx="1"/>
          </p:nvPr>
        </p:nvSpPr>
        <p:spPr>
          <a:xfrm>
            <a:off x="838200" y="1424764"/>
            <a:ext cx="10515600" cy="3317358"/>
          </a:xfrm>
        </p:spPr>
        <p:txBody>
          <a:bodyPr/>
          <a:lstStyle/>
          <a:p>
            <a:pPr marL="0" indent="0">
              <a:buNone/>
            </a:pPr>
            <a:endParaRPr lang="en-GB" b="1" dirty="0"/>
          </a:p>
          <a:p>
            <a:pPr marL="0" indent="0">
              <a:buNone/>
            </a:pPr>
            <a:r>
              <a:rPr lang="en-GB" sz="2400" b="1" dirty="0">
                <a:latin typeface="Arial" panose="020B0604020202020204" pitchFamily="34" charset="0"/>
                <a:cs typeface="Arial" panose="020B0604020202020204" pitchFamily="34" charset="0"/>
              </a:rPr>
              <a:t>Next 12-Month Plan:</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Finalise 3 vet partnerships (Q2 2026).</a:t>
            </a:r>
          </a:p>
          <a:p>
            <a:r>
              <a:rPr lang="en-GB" sz="2400" dirty="0">
                <a:latin typeface="Arial" panose="020B0604020202020204" pitchFamily="34" charset="0"/>
                <a:cs typeface="Arial" panose="020B0604020202020204" pitchFamily="34" charset="0"/>
              </a:rPr>
              <a:t>Launch FitPaws mobile app beta (Q3 2026).</a:t>
            </a:r>
          </a:p>
          <a:p>
            <a:r>
              <a:rPr lang="en-GB" sz="2400" dirty="0">
                <a:latin typeface="Arial" panose="020B0604020202020204" pitchFamily="34" charset="0"/>
                <a:cs typeface="Arial" panose="020B0604020202020204" pitchFamily="34" charset="0"/>
              </a:rPr>
              <a:t>Expand to Cambridge &amp; Ipswich (Q4 2027).</a:t>
            </a:r>
          </a:p>
          <a:p>
            <a:r>
              <a:rPr lang="en-GB" sz="2400" dirty="0">
                <a:latin typeface="Arial" panose="020B0604020202020204" pitchFamily="34" charset="0"/>
                <a:cs typeface="Arial" panose="020B0604020202020204" pitchFamily="34" charset="0"/>
              </a:rPr>
              <a:t>Introduce “PetFit Week” community events.</a:t>
            </a:r>
          </a:p>
        </p:txBody>
      </p:sp>
      <p:sp>
        <p:nvSpPr>
          <p:cNvPr id="5" name="TextBox 4">
            <a:extLst>
              <a:ext uri="{FF2B5EF4-FFF2-40B4-BE49-F238E27FC236}">
                <a16:creationId xmlns:a16="http://schemas.microsoft.com/office/drawing/2014/main" id="{56A1C676-954F-FEC2-ED29-468FDFDE61F1}"/>
              </a:ext>
            </a:extLst>
          </p:cNvPr>
          <p:cNvSpPr txBox="1"/>
          <p:nvPr/>
        </p:nvSpPr>
        <p:spPr>
          <a:xfrm>
            <a:off x="1932467" y="5157919"/>
            <a:ext cx="8168464" cy="369332"/>
          </a:xfrm>
          <a:prstGeom prst="rect">
            <a:avLst/>
          </a:prstGeom>
          <a:solidFill>
            <a:schemeClr val="tx2">
              <a:lumMod val="25000"/>
              <a:lumOff val="75000"/>
            </a:schemeClr>
          </a:solidFill>
        </p:spPr>
        <p:txBody>
          <a:bodyPr wrap="square">
            <a:spAutoFit/>
          </a:bodyPr>
          <a:lstStyle/>
          <a:p>
            <a:pPr algn="ctr"/>
            <a:r>
              <a:rPr lang="en-GB" b="1" dirty="0">
                <a:latin typeface="Arial" panose="020B0604020202020204" pitchFamily="34" charset="0"/>
                <a:cs typeface="Arial" panose="020B0604020202020204" pitchFamily="34" charset="0"/>
              </a:rPr>
              <a:t>Fit Paws isn’t just a service — it’s a movement for healthier pets.</a:t>
            </a:r>
          </a:p>
        </p:txBody>
      </p:sp>
    </p:spTree>
    <p:extLst>
      <p:ext uri="{BB962C8B-B14F-4D97-AF65-F5344CB8AC3E}">
        <p14:creationId xmlns:p14="http://schemas.microsoft.com/office/powerpoint/2010/main" val="31020717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EAE6C-5BD5-E70C-7A99-7E294E71D544}"/>
              </a:ext>
            </a:extLst>
          </p:cNvPr>
          <p:cNvSpPr>
            <a:spLocks noGrp="1"/>
          </p:cNvSpPr>
          <p:nvPr>
            <p:ph type="title"/>
          </p:nvPr>
        </p:nvSpPr>
        <p:spPr/>
        <p:txBody>
          <a:bodyPr/>
          <a:lstStyle/>
          <a:p>
            <a:pPr algn="ctr"/>
            <a:r>
              <a:rPr lang="en-GB" dirty="0"/>
              <a:t>Conclusion</a:t>
            </a:r>
          </a:p>
        </p:txBody>
      </p:sp>
      <p:sp>
        <p:nvSpPr>
          <p:cNvPr id="4" name="Rectangle: Rounded Corners 3">
            <a:extLst>
              <a:ext uri="{FF2B5EF4-FFF2-40B4-BE49-F238E27FC236}">
                <a16:creationId xmlns:a16="http://schemas.microsoft.com/office/drawing/2014/main" id="{0E1C3478-C715-2104-3F05-6A31DE49D5B2}"/>
              </a:ext>
            </a:extLst>
          </p:cNvPr>
          <p:cNvSpPr/>
          <p:nvPr/>
        </p:nvSpPr>
        <p:spPr>
          <a:xfrm>
            <a:off x="1351877" y="2105246"/>
            <a:ext cx="9488245" cy="4153314"/>
          </a:xfrm>
          <a:prstGeom prst="round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dirty="0">
                <a:solidFill>
                  <a:schemeClr val="tx1"/>
                </a:solidFill>
                <a:latin typeface="Arial" panose="020B0604020202020204" pitchFamily="34" charset="0"/>
                <a:cs typeface="Arial" panose="020B0604020202020204" pitchFamily="34" charset="0"/>
              </a:rPr>
              <a:t>FitPaws is viable and innovative, with clear differentiation through convenience, vet credibility, and digital tracking. Yet success depends on educating owners, securing partnerships, and managing seasonal demand. Rising costs and imitators remain threats.</a:t>
            </a:r>
          </a:p>
          <a:p>
            <a:pPr>
              <a:lnSpc>
                <a:spcPct val="150000"/>
              </a:lnSpc>
            </a:pPr>
            <a:r>
              <a:rPr lang="en-GB" dirty="0">
                <a:solidFill>
                  <a:schemeClr val="tx1"/>
                </a:solidFill>
                <a:latin typeface="Arial" panose="020B0604020202020204" pitchFamily="34" charset="0"/>
                <a:cs typeface="Arial" panose="020B0604020202020204" pitchFamily="34" charset="0"/>
              </a:rPr>
              <a:t>As Porter (1985) notes, differentiation must be supported by resilience, while Pine and Gilmore (1999) remind us that authenticity can limit scalability. FitPaws’ potential lies in balancing innovation with financial discipline and growth with sustainability.</a:t>
            </a:r>
          </a:p>
          <a:p>
            <a:pPr lvl="0" eaLnBrk="0" fontAlgn="base" hangingPunct="0">
              <a:lnSpc>
                <a:spcPct val="150000"/>
              </a:lnSpc>
              <a:spcBef>
                <a:spcPct val="0"/>
              </a:spcBef>
              <a:spcAft>
                <a:spcPct val="0"/>
              </a:spcAft>
              <a:buFontTx/>
              <a:buChar char="•"/>
            </a:pPr>
            <a:endParaRPr lang="en-US" altLang="en-US" dirty="0">
              <a:solidFill>
                <a:schemeClr val="tx1"/>
              </a:solidFill>
              <a:latin typeface="Arial" panose="020B0604020202020204" pitchFamily="34" charset="0"/>
              <a:cs typeface="Arial" panose="020B0604020202020204" pitchFamily="34" charset="0"/>
            </a:endParaRPr>
          </a:p>
        </p:txBody>
      </p:sp>
      <p:pic>
        <p:nvPicPr>
          <p:cNvPr id="6" name="Picture 5" descr="A black background with white text&#10;&#10;AI-generated content may be incorrect.">
            <a:extLst>
              <a:ext uri="{FF2B5EF4-FFF2-40B4-BE49-F238E27FC236}">
                <a16:creationId xmlns:a16="http://schemas.microsoft.com/office/drawing/2014/main" id="{1CA3DEBA-722F-4C20-400D-E4D12124EB2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660578" y="228132"/>
            <a:ext cx="3204645" cy="1062785"/>
          </a:xfrm>
          <a:prstGeom prst="rect">
            <a:avLst/>
          </a:prstGeom>
          <a:noFill/>
        </p:spPr>
      </p:pic>
      <p:pic>
        <p:nvPicPr>
          <p:cNvPr id="8" name="Content Placeholder 6" descr="A heart and paw print&#10;&#10;AI-generated content may be incorrect.">
            <a:extLst>
              <a:ext uri="{FF2B5EF4-FFF2-40B4-BE49-F238E27FC236}">
                <a16:creationId xmlns:a16="http://schemas.microsoft.com/office/drawing/2014/main" id="{12601469-D29B-A20A-FEA9-C89A431490E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160815"/>
            <a:ext cx="1614382" cy="1210786"/>
          </a:xfrm>
        </p:spPr>
      </p:pic>
    </p:spTree>
    <p:extLst>
      <p:ext uri="{BB962C8B-B14F-4D97-AF65-F5344CB8AC3E}">
        <p14:creationId xmlns:p14="http://schemas.microsoft.com/office/powerpoint/2010/main" val="16605062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091DF-B2A9-3130-DE58-B726BA96D401}"/>
              </a:ext>
            </a:extLst>
          </p:cNvPr>
          <p:cNvSpPr>
            <a:spLocks noGrp="1"/>
          </p:cNvSpPr>
          <p:nvPr>
            <p:ph type="title"/>
          </p:nvPr>
        </p:nvSpPr>
        <p:spPr>
          <a:xfrm>
            <a:off x="838200" y="365125"/>
            <a:ext cx="10515600" cy="291091"/>
          </a:xfrm>
        </p:spPr>
        <p:txBody>
          <a:bodyPr>
            <a:noAutofit/>
          </a:bodyPr>
          <a:lstStyle/>
          <a:p>
            <a:pPr algn="ctr"/>
            <a:r>
              <a:rPr lang="en-GB" sz="2400" b="1" dirty="0">
                <a:latin typeface="Arial" panose="020B0604020202020204" pitchFamily="34" charset="0"/>
                <a:cs typeface="Arial" panose="020B0604020202020204" pitchFamily="34" charset="0"/>
              </a:rPr>
              <a:t>References </a:t>
            </a:r>
          </a:p>
        </p:txBody>
      </p:sp>
      <p:sp>
        <p:nvSpPr>
          <p:cNvPr id="4" name="Rectangle 1">
            <a:extLst>
              <a:ext uri="{FF2B5EF4-FFF2-40B4-BE49-F238E27FC236}">
                <a16:creationId xmlns:a16="http://schemas.microsoft.com/office/drawing/2014/main" id="{24C2A1EB-57EF-154E-A179-01A8FA5C177A}"/>
              </a:ext>
            </a:extLst>
          </p:cNvPr>
          <p:cNvSpPr>
            <a:spLocks noGrp="1" noChangeArrowheads="1"/>
          </p:cNvSpPr>
          <p:nvPr>
            <p:ph idx="1"/>
          </p:nvPr>
        </p:nvSpPr>
        <p:spPr bwMode="auto">
          <a:xfrm>
            <a:off x="838200" y="986651"/>
            <a:ext cx="10209904" cy="5478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Association for Pet Obesity Prevention (2022) </a:t>
            </a:r>
            <a:r>
              <a:rPr kumimoji="0" lang="en-US" altLang="en-US" sz="1400" b="0" i="1" u="none" strike="noStrike" cap="none" normalizeH="0" baseline="0" dirty="0">
                <a:ln>
                  <a:noFill/>
                </a:ln>
                <a:solidFill>
                  <a:schemeClr val="tx1"/>
                </a:solidFill>
                <a:effectLst/>
                <a:latin typeface="Arial" panose="020B0604020202020204" pitchFamily="34" charset="0"/>
              </a:rPr>
              <a:t>Annual Pet Obesity Survey</a:t>
            </a:r>
            <a:r>
              <a:rPr kumimoji="0" lang="en-US" altLang="en-US" sz="1400" b="0" i="0" u="none" strike="noStrike" cap="none" normalizeH="0" baseline="0" dirty="0">
                <a:ln>
                  <a:noFill/>
                </a:ln>
                <a:solidFill>
                  <a:schemeClr val="tx1"/>
                </a:solidFill>
                <a:effectLst/>
                <a:latin typeface="Arial" panose="020B0604020202020204" pitchFamily="34" charset="0"/>
              </a:rPr>
              <a:t>. Available at: https://petobesityprevention.org</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AKC Canine Health Foundation (2023) </a:t>
            </a:r>
            <a:r>
              <a:rPr kumimoji="0" lang="en-US" altLang="en-US" sz="1400" b="0" i="1" u="none" strike="noStrike" cap="none" normalizeH="0" baseline="0" dirty="0">
                <a:ln>
                  <a:noFill/>
                </a:ln>
                <a:solidFill>
                  <a:schemeClr val="tx1"/>
                </a:solidFill>
                <a:effectLst/>
                <a:latin typeface="Arial" panose="020B0604020202020204" pitchFamily="34" charset="0"/>
              </a:rPr>
              <a:t>Owner perception of canine obesity</a:t>
            </a:r>
            <a:r>
              <a:rPr kumimoji="0" lang="en-US" altLang="en-US" sz="1400" b="0" i="0" u="none" strike="noStrike" cap="none" normalizeH="0" baseline="0" dirty="0">
                <a:ln>
                  <a:noFill/>
                </a:ln>
                <a:solidFill>
                  <a:schemeClr val="tx1"/>
                </a:solidFill>
                <a:effectLst/>
                <a:latin typeface="Arial" panose="020B0604020202020204" pitchFamily="34" charset="0"/>
              </a:rPr>
              <a:t>. Raleigh: AKC CHF.</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Barney, J. (1991) ‘Firm resources and sustained competitive advantage’, </a:t>
            </a:r>
            <a:r>
              <a:rPr kumimoji="0" lang="en-US" altLang="en-US" sz="1400" b="0" i="1" u="none" strike="noStrike" cap="none" normalizeH="0" baseline="0" dirty="0">
                <a:ln>
                  <a:noFill/>
                </a:ln>
                <a:solidFill>
                  <a:schemeClr val="tx1"/>
                </a:solidFill>
                <a:effectLst/>
                <a:latin typeface="Arial" panose="020B0604020202020204" pitchFamily="34" charset="0"/>
              </a:rPr>
              <a:t>Journal of Management</a:t>
            </a:r>
            <a:r>
              <a:rPr kumimoji="0" lang="en-US" altLang="en-US" sz="1400" b="0" i="0" u="none" strike="noStrike" cap="none" normalizeH="0" baseline="0" dirty="0">
                <a:ln>
                  <a:noFill/>
                </a:ln>
                <a:solidFill>
                  <a:schemeClr val="tx1"/>
                </a:solidFill>
                <a:effectLst/>
                <a:latin typeface="Arial" panose="020B0604020202020204" pitchFamily="34" charset="0"/>
              </a:rPr>
              <a:t>, 17(1), pp. 99–120.</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Burns, P. (2016) </a:t>
            </a:r>
            <a:r>
              <a:rPr kumimoji="0" lang="en-US" altLang="en-US" sz="1400" b="0" i="1" u="none" strike="noStrike" cap="none" normalizeH="0" baseline="0" dirty="0">
                <a:ln>
                  <a:noFill/>
                </a:ln>
                <a:solidFill>
                  <a:schemeClr val="tx1"/>
                </a:solidFill>
                <a:effectLst/>
                <a:latin typeface="Arial" panose="020B0604020202020204" pitchFamily="34" charset="0"/>
              </a:rPr>
              <a:t>Entrepreneurship and Small Business</a:t>
            </a:r>
            <a:r>
              <a:rPr kumimoji="0" lang="en-US" altLang="en-US" sz="1400" b="0" i="0" u="none" strike="noStrike" cap="none" normalizeH="0" baseline="0" dirty="0">
                <a:ln>
                  <a:noFill/>
                </a:ln>
                <a:solidFill>
                  <a:schemeClr val="tx1"/>
                </a:solidFill>
                <a:effectLst/>
                <a:latin typeface="Arial" panose="020B0604020202020204" pitchFamily="34" charset="0"/>
              </a:rPr>
              <a:t>. 4th edn. Palgrave.</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Euromonitor (2024) </a:t>
            </a:r>
            <a:r>
              <a:rPr kumimoji="0" lang="en-US" altLang="en-US" sz="1400" b="0" i="1" u="none" strike="noStrike" cap="none" normalizeH="0" baseline="0" dirty="0">
                <a:ln>
                  <a:noFill/>
                </a:ln>
                <a:solidFill>
                  <a:schemeClr val="tx1"/>
                </a:solidFill>
                <a:effectLst/>
                <a:latin typeface="Arial" panose="020B0604020202020204" pitchFamily="34" charset="0"/>
              </a:rPr>
              <a:t>UK Pet Care Market Report</a:t>
            </a:r>
            <a:r>
              <a:rPr kumimoji="0" lang="en-US" altLang="en-US" sz="1400" b="0" i="0" u="none" strike="noStrike" cap="none" normalizeH="0" baseline="0" dirty="0">
                <a:ln>
                  <a:noFill/>
                </a:ln>
                <a:solidFill>
                  <a:schemeClr val="tx1"/>
                </a:solidFill>
                <a:effectLst/>
                <a:latin typeface="Arial" panose="020B0604020202020204" pitchFamily="34" charset="0"/>
              </a:rPr>
              <a:t>. London: Euromonitor International.</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Fill, C. (2013) </a:t>
            </a:r>
            <a:r>
              <a:rPr kumimoji="0" lang="en-US" altLang="en-US" sz="1400" b="0" i="1" u="none" strike="noStrike" cap="none" normalizeH="0" baseline="0" dirty="0">
                <a:ln>
                  <a:noFill/>
                </a:ln>
                <a:solidFill>
                  <a:schemeClr val="tx1"/>
                </a:solidFill>
                <a:effectLst/>
                <a:latin typeface="Arial" panose="020B0604020202020204" pitchFamily="34" charset="0"/>
              </a:rPr>
              <a:t>Marketing Communications</a:t>
            </a:r>
            <a:r>
              <a:rPr kumimoji="0" lang="en-US" altLang="en-US" sz="1400" b="0" i="0" u="none" strike="noStrike" cap="none" normalizeH="0" baseline="0" dirty="0">
                <a:ln>
                  <a:noFill/>
                </a:ln>
                <a:solidFill>
                  <a:schemeClr val="tx1"/>
                </a:solidFill>
                <a:effectLst/>
                <a:latin typeface="Arial" panose="020B0604020202020204" pitchFamily="34" charset="0"/>
              </a:rPr>
              <a:t>. 6th edn. Pearson.</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Grönroos, C. (2007) </a:t>
            </a:r>
            <a:r>
              <a:rPr kumimoji="0" lang="en-US" altLang="en-US" sz="1400" b="0" i="1" u="none" strike="noStrike" cap="none" normalizeH="0" baseline="0" dirty="0">
                <a:ln>
                  <a:noFill/>
                </a:ln>
                <a:solidFill>
                  <a:schemeClr val="tx1"/>
                </a:solidFill>
                <a:effectLst/>
                <a:latin typeface="Arial" panose="020B0604020202020204" pitchFamily="34" charset="0"/>
              </a:rPr>
              <a:t>Service Management and Marketing</a:t>
            </a:r>
            <a:r>
              <a:rPr kumimoji="0" lang="en-US" altLang="en-US" sz="1400" b="0" i="0" u="none" strike="noStrike" cap="none" normalizeH="0" baseline="0" dirty="0">
                <a:ln>
                  <a:noFill/>
                </a:ln>
                <a:solidFill>
                  <a:schemeClr val="tx1"/>
                </a:solidFill>
                <a:effectLst/>
                <a:latin typeface="Arial" panose="020B0604020202020204" pitchFamily="34" charset="0"/>
              </a:rPr>
              <a:t>. 3rd edn. Wiley.</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Kotler, P. &amp; Keller, K. (2016) </a:t>
            </a:r>
            <a:r>
              <a:rPr kumimoji="0" lang="en-US" altLang="en-US" sz="1400" b="0" i="1" u="none" strike="noStrike" cap="none" normalizeH="0" baseline="0" dirty="0">
                <a:ln>
                  <a:noFill/>
                </a:ln>
                <a:solidFill>
                  <a:schemeClr val="tx1"/>
                </a:solidFill>
                <a:effectLst/>
                <a:latin typeface="Arial" panose="020B0604020202020204" pitchFamily="34" charset="0"/>
              </a:rPr>
              <a:t>Marketing Management</a:t>
            </a:r>
            <a:r>
              <a:rPr kumimoji="0" lang="en-US" altLang="en-US" sz="1400" b="0" i="0" u="none" strike="noStrike" cap="none" normalizeH="0" baseline="0" dirty="0">
                <a:ln>
                  <a:noFill/>
                </a:ln>
                <a:solidFill>
                  <a:schemeClr val="tx1"/>
                </a:solidFill>
                <a:effectLst/>
                <a:latin typeface="Arial" panose="020B0604020202020204" pitchFamily="34" charset="0"/>
              </a:rPr>
              <a:t>. 15th edn. Pearson.</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Levitt, T. (1980) ‘Marketing success through differentiation’, </a:t>
            </a:r>
            <a:r>
              <a:rPr kumimoji="0" lang="en-US" altLang="en-US" sz="1400" b="0" i="1" u="none" strike="noStrike" cap="none" normalizeH="0" baseline="0" dirty="0">
                <a:ln>
                  <a:noFill/>
                </a:ln>
                <a:solidFill>
                  <a:schemeClr val="tx1"/>
                </a:solidFill>
                <a:effectLst/>
                <a:latin typeface="Arial" panose="020B0604020202020204" pitchFamily="34" charset="0"/>
              </a:rPr>
              <a:t>Harvard Business Review</a:t>
            </a:r>
            <a:r>
              <a:rPr kumimoji="0" lang="en-US" altLang="en-US" sz="1400" b="0" i="0" u="none" strike="noStrike" cap="none" normalizeH="0" baseline="0" dirty="0">
                <a:ln>
                  <a:noFill/>
                </a:ln>
                <a:solidFill>
                  <a:schemeClr val="tx1"/>
                </a:solidFill>
                <a:effectLst/>
                <a:latin typeface="Arial" panose="020B0604020202020204" pitchFamily="34" charset="0"/>
              </a:rPr>
              <a:t>, 58(1), pp. 83–91.</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Lailaa, N. et al. (2024) ‘Digital marketing trends in SMEs’, </a:t>
            </a:r>
            <a:r>
              <a:rPr kumimoji="0" lang="en-US" altLang="en-US" sz="1400" b="0" i="1" u="none" strike="noStrike" cap="none" normalizeH="0" baseline="0" dirty="0">
                <a:ln>
                  <a:noFill/>
                </a:ln>
                <a:solidFill>
                  <a:schemeClr val="tx1"/>
                </a:solidFill>
                <a:effectLst/>
                <a:latin typeface="Arial" panose="020B0604020202020204" pitchFamily="34" charset="0"/>
              </a:rPr>
              <a:t>Cogent Business &amp; Management</a:t>
            </a:r>
            <a:r>
              <a:rPr kumimoji="0" lang="en-US" altLang="en-US" sz="1400" b="0" i="0" u="none" strike="noStrike" cap="none" normalizeH="0" baseline="0" dirty="0">
                <a:ln>
                  <a:noFill/>
                </a:ln>
                <a:solidFill>
                  <a:schemeClr val="tx1"/>
                </a:solidFill>
                <a:effectLst/>
                <a:latin typeface="Arial" panose="020B0604020202020204" pitchFamily="34" charset="0"/>
              </a:rPr>
              <a:t>, 11(1), 2336565.</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Liguori, E.W. et al. (2024) ‘Charting the future of entrepreneurship’, </a:t>
            </a:r>
            <a:r>
              <a:rPr kumimoji="0" lang="en-US" altLang="en-US" sz="1400" b="0" i="1" u="none" strike="noStrike" cap="none" normalizeH="0" baseline="0" dirty="0">
                <a:ln>
                  <a:noFill/>
                </a:ln>
                <a:solidFill>
                  <a:schemeClr val="tx1"/>
                </a:solidFill>
                <a:effectLst/>
                <a:latin typeface="Arial" panose="020B0604020202020204" pitchFamily="34" charset="0"/>
              </a:rPr>
              <a:t>Cogent Business &amp; Management</a:t>
            </a:r>
            <a:r>
              <a:rPr kumimoji="0" lang="en-US" altLang="en-US" sz="1400" b="0" i="0" u="none" strike="noStrike" cap="none" normalizeH="0" baseline="0" dirty="0">
                <a:ln>
                  <a:noFill/>
                </a:ln>
                <a:solidFill>
                  <a:schemeClr val="tx1"/>
                </a:solidFill>
                <a:effectLst/>
                <a:latin typeface="Arial" panose="020B0604020202020204" pitchFamily="34" charset="0"/>
              </a:rPr>
              <a:t>, 11(1), 2314218.</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Mintzberg, H. (1979). The Structuring of Organisations. Prentice Hall.</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Nagle, T.T. &amp; Müller, G. (2018) </a:t>
            </a:r>
            <a:r>
              <a:rPr kumimoji="0" lang="en-US" altLang="en-US" sz="1400" b="0" i="1" u="none" strike="noStrike" cap="none" normalizeH="0" baseline="0" dirty="0">
                <a:ln>
                  <a:noFill/>
                </a:ln>
                <a:solidFill>
                  <a:schemeClr val="tx1"/>
                </a:solidFill>
                <a:effectLst/>
                <a:latin typeface="Arial" panose="020B0604020202020204" pitchFamily="34" charset="0"/>
              </a:rPr>
              <a:t>The Strategy and Tactics of Pricing</a:t>
            </a:r>
            <a:r>
              <a:rPr kumimoji="0" lang="en-US" altLang="en-US" sz="1400" b="0" i="0" u="none" strike="noStrike" cap="none" normalizeH="0" baseline="0" dirty="0">
                <a:ln>
                  <a:noFill/>
                </a:ln>
                <a:solidFill>
                  <a:schemeClr val="tx1"/>
                </a:solidFill>
                <a:effectLst/>
                <a:latin typeface="Arial" panose="020B0604020202020204" pitchFamily="34" charset="0"/>
              </a:rPr>
              <a:t>. 6th edn. Routledge.</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Norwich BID (2025) </a:t>
            </a:r>
            <a:r>
              <a:rPr kumimoji="0" lang="en-US" altLang="en-US" sz="1400" b="0" i="1" u="none" strike="noStrike" cap="none" normalizeH="0" baseline="0" dirty="0">
                <a:ln>
                  <a:noFill/>
                </a:ln>
                <a:solidFill>
                  <a:schemeClr val="tx1"/>
                </a:solidFill>
                <a:effectLst/>
                <a:latin typeface="Arial" panose="020B0604020202020204" pitchFamily="34" charset="0"/>
              </a:rPr>
              <a:t>State of the City Report</a:t>
            </a:r>
            <a:r>
              <a:rPr kumimoji="0" lang="en-US" altLang="en-US" sz="1400" b="0" i="0" u="none" strike="noStrike" cap="none" normalizeH="0" baseline="0" dirty="0">
                <a:ln>
                  <a:noFill/>
                </a:ln>
                <a:solidFill>
                  <a:schemeClr val="tx1"/>
                </a:solidFill>
                <a:effectLst/>
                <a:latin typeface="Arial" panose="020B0604020202020204" pitchFamily="34" charset="0"/>
              </a:rPr>
              <a:t>. Norwich: Norwich Business Improvement District.</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Norwich City Council (2025) </a:t>
            </a:r>
            <a:r>
              <a:rPr kumimoji="0" lang="en-US" altLang="en-US" sz="1400" b="0" i="1" u="none" strike="noStrike" cap="none" normalizeH="0" baseline="0" dirty="0">
                <a:ln>
                  <a:noFill/>
                </a:ln>
                <a:solidFill>
                  <a:schemeClr val="tx1"/>
                </a:solidFill>
                <a:effectLst/>
                <a:latin typeface="Arial" panose="020B0604020202020204" pitchFamily="34" charset="0"/>
              </a:rPr>
              <a:t>Climate Responsive Norwich Programme 2025–2035</a:t>
            </a:r>
            <a:r>
              <a:rPr kumimoji="0" lang="en-US" altLang="en-US" sz="1400" b="0" i="0" u="none" strike="noStrike" cap="none" normalizeH="0" baseline="0" dirty="0">
                <a:ln>
                  <a:noFill/>
                </a:ln>
                <a:solidFill>
                  <a:schemeClr val="tx1"/>
                </a:solidFill>
                <a:effectLst/>
                <a:latin typeface="Arial" panose="020B0604020202020204" pitchFamily="34" charset="0"/>
              </a:rPr>
              <a:t>. Norwich: NCC.</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OECD (2025) </a:t>
            </a:r>
            <a:r>
              <a:rPr kumimoji="0" lang="en-US" altLang="en-US" sz="1400" b="0" i="1" u="none" strike="noStrike" cap="none" normalizeH="0" baseline="0" dirty="0">
                <a:ln>
                  <a:noFill/>
                </a:ln>
                <a:solidFill>
                  <a:schemeClr val="tx1"/>
                </a:solidFill>
                <a:effectLst/>
                <a:latin typeface="Arial" panose="020B0604020202020204" pitchFamily="34" charset="0"/>
              </a:rPr>
              <a:t>SME Financing and Entrepreneurship Outlook</a:t>
            </a:r>
            <a:r>
              <a:rPr kumimoji="0" lang="en-US" altLang="en-US" sz="1400" b="0" i="0" u="none" strike="noStrike" cap="none" normalizeH="0" baseline="0" dirty="0">
                <a:ln>
                  <a:noFill/>
                </a:ln>
                <a:solidFill>
                  <a:schemeClr val="tx1"/>
                </a:solidFill>
                <a:effectLst/>
                <a:latin typeface="Arial" panose="020B0604020202020204" pitchFamily="34" charset="0"/>
              </a:rPr>
              <a:t>. Paris: OECD Publishing.</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Office for National Statistics (ONS) (2025) </a:t>
            </a:r>
            <a:r>
              <a:rPr kumimoji="0" lang="en-US" altLang="en-US" sz="1400" b="0" i="1" u="none" strike="noStrike" cap="none" normalizeH="0" baseline="0" dirty="0">
                <a:ln>
                  <a:noFill/>
                </a:ln>
                <a:solidFill>
                  <a:schemeClr val="tx1"/>
                </a:solidFill>
                <a:effectLst/>
                <a:latin typeface="Arial" panose="020B0604020202020204" pitchFamily="34" charset="0"/>
              </a:rPr>
              <a:t>Public opinions and social trends: Pet ownership and actions</a:t>
            </a:r>
            <a:r>
              <a:rPr kumimoji="0" lang="en-US" altLang="en-US" sz="1400" b="0" i="0" u="none" strike="noStrike" cap="none" normalizeH="0" baseline="0" dirty="0">
                <a:ln>
                  <a:noFill/>
                </a:ln>
                <a:solidFill>
                  <a:schemeClr val="tx1"/>
                </a:solidFill>
                <a:effectLst/>
                <a:latin typeface="Arial" panose="020B0604020202020204" pitchFamily="34" charset="0"/>
              </a:rPr>
              <a:t>. London: ONS.</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Pet Industry Federation (2023) </a:t>
            </a:r>
            <a:r>
              <a:rPr kumimoji="0" lang="en-US" altLang="en-US" sz="1400" b="0" i="1" u="none" strike="noStrike" cap="none" normalizeH="0" baseline="0" dirty="0">
                <a:ln>
                  <a:noFill/>
                </a:ln>
                <a:solidFill>
                  <a:schemeClr val="tx1"/>
                </a:solidFill>
                <a:effectLst/>
                <a:latin typeface="Arial" panose="020B0604020202020204" pitchFamily="34" charset="0"/>
              </a:rPr>
              <a:t>Pet Ownership Trends Report</a:t>
            </a:r>
            <a:r>
              <a:rPr kumimoji="0" lang="en-US" altLang="en-US" sz="1400" b="0" i="0" u="none" strike="noStrike" cap="none" normalizeH="0" baseline="0" dirty="0">
                <a:ln>
                  <a:noFill/>
                </a:ln>
                <a:solidFill>
                  <a:schemeClr val="tx1"/>
                </a:solidFill>
                <a:effectLst/>
                <a:latin typeface="Arial" panose="020B0604020202020204" pitchFamily="34" charset="0"/>
              </a:rPr>
              <a:t>. London: PIF.</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Plangger, K. et al. (2025) ‘Reimagining marketing strategies for a better world’, </a:t>
            </a:r>
            <a:r>
              <a:rPr kumimoji="0" lang="en-US" altLang="en-US" sz="1400" b="0" i="1" u="none" strike="noStrike" cap="none" normalizeH="0" baseline="0" dirty="0">
                <a:ln>
                  <a:noFill/>
                </a:ln>
                <a:solidFill>
                  <a:schemeClr val="tx1"/>
                </a:solidFill>
                <a:effectLst/>
                <a:latin typeface="Arial" panose="020B0604020202020204" pitchFamily="34" charset="0"/>
              </a:rPr>
              <a:t>Journal of the Academy of Marketing Science</a:t>
            </a:r>
            <a:r>
              <a:rPr kumimoji="0" lang="en-US" altLang="en-US" sz="1400" b="0" i="0" u="none" strike="noStrike" cap="none" normalizeH="0" baseline="0" dirty="0">
                <a:ln>
                  <a:noFill/>
                </a:ln>
                <a:solidFill>
                  <a:schemeClr val="tx1"/>
                </a:solidFill>
                <a:effectLst/>
                <a:latin typeface="Arial" panose="020B0604020202020204" pitchFamily="34" charset="0"/>
              </a:rPr>
              <a:t>, 53, pp. 301–309.</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Porter, M.E. (1985) </a:t>
            </a:r>
            <a:r>
              <a:rPr kumimoji="0" lang="en-US" altLang="en-US" sz="1400" b="0" i="1" u="none" strike="noStrike" cap="none" normalizeH="0" baseline="0" dirty="0">
                <a:ln>
                  <a:noFill/>
                </a:ln>
                <a:solidFill>
                  <a:schemeClr val="tx1"/>
                </a:solidFill>
                <a:effectLst/>
                <a:latin typeface="Arial" panose="020B0604020202020204" pitchFamily="34" charset="0"/>
              </a:rPr>
              <a:t>Competitive Advantage</a:t>
            </a:r>
            <a:r>
              <a:rPr kumimoji="0" lang="en-US" altLang="en-US" sz="1400" b="0" i="0" u="none" strike="noStrike" cap="none" normalizeH="0" baseline="0" dirty="0">
                <a:ln>
                  <a:noFill/>
                </a:ln>
                <a:solidFill>
                  <a:schemeClr val="tx1"/>
                </a:solidFill>
                <a:effectLst/>
                <a:latin typeface="Arial" panose="020B0604020202020204" pitchFamily="34" charset="0"/>
              </a:rPr>
              <a:t>. Free Press.</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Reichheld, F.F. (1996) </a:t>
            </a:r>
            <a:r>
              <a:rPr kumimoji="0" lang="en-US" altLang="en-US" sz="1400" b="0" i="1" u="none" strike="noStrike" cap="none" normalizeH="0" baseline="0" dirty="0">
                <a:ln>
                  <a:noFill/>
                </a:ln>
                <a:solidFill>
                  <a:schemeClr val="tx1"/>
                </a:solidFill>
                <a:effectLst/>
                <a:latin typeface="Arial" panose="020B0604020202020204" pitchFamily="34" charset="0"/>
              </a:rPr>
              <a:t>The Loyalty Effect</a:t>
            </a:r>
            <a:r>
              <a:rPr kumimoji="0" lang="en-US" altLang="en-US" sz="1400" b="0" i="0" u="none" strike="noStrike" cap="none" normalizeH="0" baseline="0" dirty="0">
                <a:ln>
                  <a:noFill/>
                </a:ln>
                <a:solidFill>
                  <a:schemeClr val="tx1"/>
                </a:solidFill>
                <a:effectLst/>
                <a:latin typeface="Arial" panose="020B0604020202020204" pitchFamily="34" charset="0"/>
              </a:rPr>
              <a:t>. Harvard Business School Press.</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Schumpeter, J.A. (1934) </a:t>
            </a:r>
            <a:r>
              <a:rPr kumimoji="0" lang="en-US" altLang="en-US" sz="1400" b="0" i="1" u="none" strike="noStrike" cap="none" normalizeH="0" baseline="0" dirty="0">
                <a:ln>
                  <a:noFill/>
                </a:ln>
                <a:solidFill>
                  <a:schemeClr val="tx1"/>
                </a:solidFill>
                <a:effectLst/>
                <a:latin typeface="Arial" panose="020B0604020202020204" pitchFamily="34" charset="0"/>
              </a:rPr>
              <a:t>The Theory of Economic Development</a:t>
            </a:r>
            <a:r>
              <a:rPr kumimoji="0" lang="en-US" altLang="en-US" sz="1400" b="0" i="0" u="none" strike="noStrike" cap="none" normalizeH="0" baseline="0" dirty="0">
                <a:ln>
                  <a:noFill/>
                </a:ln>
                <a:solidFill>
                  <a:schemeClr val="tx1"/>
                </a:solidFill>
                <a:effectLst/>
                <a:latin typeface="Arial" panose="020B0604020202020204" pitchFamily="34" charset="0"/>
              </a:rPr>
              <a:t>. Harvard University Press.</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Sozuer, S. et al. (2020) ‘The past, present, and future of marketing strategy’, </a:t>
            </a:r>
            <a:r>
              <a:rPr kumimoji="0" lang="en-US" altLang="en-US" sz="1400" b="0" i="1" u="none" strike="noStrike" cap="none" normalizeH="0" baseline="0" dirty="0">
                <a:ln>
                  <a:noFill/>
                </a:ln>
                <a:solidFill>
                  <a:schemeClr val="tx1"/>
                </a:solidFill>
                <a:effectLst/>
                <a:latin typeface="Arial" panose="020B0604020202020204" pitchFamily="34" charset="0"/>
              </a:rPr>
              <a:t>Marketing Letters</a:t>
            </a:r>
            <a:r>
              <a:rPr kumimoji="0" lang="en-US" altLang="en-US" sz="1400" b="0" i="0" u="none" strike="noStrike" cap="none" normalizeH="0" baseline="0" dirty="0">
                <a:ln>
                  <a:noFill/>
                </a:ln>
                <a:solidFill>
                  <a:schemeClr val="tx1"/>
                </a:solidFill>
                <a:effectLst/>
                <a:latin typeface="Arial" panose="020B0604020202020204" pitchFamily="34" charset="0"/>
              </a:rPr>
              <a:t>, 31(2), pp. 163–174.</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Storey, D. (1994) </a:t>
            </a:r>
            <a:r>
              <a:rPr kumimoji="0" lang="en-US" altLang="en-US" sz="1400" b="0" i="1" u="none" strike="noStrike" cap="none" normalizeH="0" baseline="0" dirty="0">
                <a:ln>
                  <a:noFill/>
                </a:ln>
                <a:solidFill>
                  <a:schemeClr val="tx1"/>
                </a:solidFill>
                <a:effectLst/>
                <a:latin typeface="Arial" panose="020B0604020202020204" pitchFamily="34" charset="0"/>
              </a:rPr>
              <a:t>Understanding the Small Business Sector</a:t>
            </a:r>
            <a:r>
              <a:rPr kumimoji="0" lang="en-US" altLang="en-US" sz="1400" b="0" i="0" u="none" strike="noStrike" cap="none" normalizeH="0" baseline="0" dirty="0">
                <a:ln>
                  <a:noFill/>
                </a:ln>
                <a:solidFill>
                  <a:schemeClr val="tx1"/>
                </a:solidFill>
                <a:effectLst/>
                <a:latin typeface="Arial" panose="020B0604020202020204" pitchFamily="34" charset="0"/>
              </a:rPr>
              <a:t>. Routledge.</a:t>
            </a:r>
          </a:p>
        </p:txBody>
      </p:sp>
      <p:pic>
        <p:nvPicPr>
          <p:cNvPr id="5" name="Picture 4" descr="A black background with white text&#10;&#10;AI-generated content may be incorrect.">
            <a:extLst>
              <a:ext uri="{FF2B5EF4-FFF2-40B4-BE49-F238E27FC236}">
                <a16:creationId xmlns:a16="http://schemas.microsoft.com/office/drawing/2014/main" id="{180A3778-DB03-FAAC-2F70-CC825E993B8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295280" y="163586"/>
            <a:ext cx="2602678" cy="863149"/>
          </a:xfrm>
          <a:prstGeom prst="rect">
            <a:avLst/>
          </a:prstGeom>
          <a:noFill/>
        </p:spPr>
      </p:pic>
    </p:spTree>
    <p:extLst>
      <p:ext uri="{BB962C8B-B14F-4D97-AF65-F5344CB8AC3E}">
        <p14:creationId xmlns:p14="http://schemas.microsoft.com/office/powerpoint/2010/main" val="34526475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black line on a white background&#10;&#10;AI-generated content may be incorrect.">
            <a:extLst>
              <a:ext uri="{FF2B5EF4-FFF2-40B4-BE49-F238E27FC236}">
                <a16:creationId xmlns:a16="http://schemas.microsoft.com/office/drawing/2014/main" id="{69FBFD5E-8923-615D-76C3-062B6D7BDF89}"/>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48114" y="3380105"/>
            <a:ext cx="2318597" cy="3477895"/>
          </a:xfrm>
          <a:ln>
            <a:solidFill>
              <a:schemeClr val="tx1"/>
            </a:solidFill>
            <a:prstDash val="solid"/>
          </a:ln>
        </p:spPr>
      </p:pic>
      <p:sp>
        <p:nvSpPr>
          <p:cNvPr id="6" name="Speech Bubble: Oval 5">
            <a:extLst>
              <a:ext uri="{FF2B5EF4-FFF2-40B4-BE49-F238E27FC236}">
                <a16:creationId xmlns:a16="http://schemas.microsoft.com/office/drawing/2014/main" id="{01C33AC3-F29F-DBFB-E5BB-AE559A980A45}"/>
              </a:ext>
            </a:extLst>
          </p:cNvPr>
          <p:cNvSpPr/>
          <p:nvPr/>
        </p:nvSpPr>
        <p:spPr>
          <a:xfrm flipH="1">
            <a:off x="3647440" y="111760"/>
            <a:ext cx="4149408" cy="3789680"/>
          </a:xfrm>
          <a:prstGeom prst="wedgeEllipseCallou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solidFill>
                  <a:schemeClr val="tx1"/>
                </a:solidFill>
                <a:latin typeface="Arial" panose="020B0604020202020204" pitchFamily="34" charset="0"/>
                <a:cs typeface="Arial" panose="020B0604020202020204" pitchFamily="34" charset="0"/>
              </a:rPr>
              <a:t>Thank you!</a:t>
            </a:r>
          </a:p>
          <a:p>
            <a:pPr algn="ctr"/>
            <a:r>
              <a:rPr lang="en-GB" sz="4000" dirty="0">
                <a:solidFill>
                  <a:schemeClr val="tx1"/>
                </a:solidFill>
                <a:latin typeface="Arial" panose="020B0604020202020204" pitchFamily="34" charset="0"/>
                <a:cs typeface="Arial" panose="020B0604020202020204" pitchFamily="34" charset="0"/>
              </a:rPr>
              <a:t>Any questions?</a:t>
            </a:r>
          </a:p>
        </p:txBody>
      </p:sp>
    </p:spTree>
    <p:extLst>
      <p:ext uri="{BB962C8B-B14F-4D97-AF65-F5344CB8AC3E}">
        <p14:creationId xmlns:p14="http://schemas.microsoft.com/office/powerpoint/2010/main" val="41447137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2360</Words>
  <Application>Microsoft Office PowerPoint</Application>
  <PresentationFormat>Widescreen</PresentationFormat>
  <Paragraphs>297</Paragraphs>
  <Slides>17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Aptos</vt:lpstr>
      <vt:lpstr>Aptos Display</vt:lpstr>
      <vt:lpstr>Arial</vt:lpstr>
      <vt:lpstr>Office Theme</vt:lpstr>
      <vt:lpstr>       BA (Hons) Business Management Entrepreneurship LCBB5013   </vt:lpstr>
      <vt:lpstr>Business Idea &amp; USP</vt:lpstr>
      <vt:lpstr>Objectives &amp; Timeline</vt:lpstr>
      <vt:lpstr>Theoretical Foundation</vt:lpstr>
      <vt:lpstr>Market Need </vt:lpstr>
      <vt:lpstr>SWOT Snapshot</vt:lpstr>
      <vt:lpstr>PESTEL Highlights</vt:lpstr>
      <vt:lpstr>Porter’s Five Forces</vt:lpstr>
      <vt:lpstr>Marketing Strategy (4Ps)</vt:lpstr>
      <vt:lpstr>Risk &amp; Mitigation</vt:lpstr>
      <vt:lpstr>Competitor Matrix: FitPaws vs Alternatives</vt:lpstr>
      <vt:lpstr>Legal &amp; Management</vt:lpstr>
      <vt:lpstr>Financial Planning</vt:lpstr>
      <vt:lpstr>Next Steps / Call to Action</vt:lpstr>
      <vt:lpstr>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Carmen Antal-Berbecaru (2242917)</dc:creator>
  <cp:lastModifiedBy>Carmen Antal-Berbecaru (2242917)</cp:lastModifiedBy>
  <cp:revision>30</cp:revision>
  <dcterms:created xsi:type="dcterms:W3CDTF">2025-12-07T11:13:15Z</dcterms:created>
  <dcterms:modified xsi:type="dcterms:W3CDTF">2025-12-11T21:03:36Z</dcterms:modified>
</cp:coreProperties>
</file>