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3"/>
  </p:notesMasterIdLst>
  <p:sldIdLst>
    <p:sldId id="274" r:id="rId5"/>
    <p:sldId id="314" r:id="rId6"/>
    <p:sldId id="308" r:id="rId7"/>
    <p:sldId id="309" r:id="rId8"/>
    <p:sldId id="317" r:id="rId9"/>
    <p:sldId id="316" r:id="rId10"/>
    <p:sldId id="310" r:id="rId11"/>
    <p:sldId id="315" r:id="rId12"/>
    <p:sldId id="311" r:id="rId13"/>
    <p:sldId id="318" r:id="rId14"/>
    <p:sldId id="320" r:id="rId15"/>
    <p:sldId id="319" r:id="rId16"/>
    <p:sldId id="312" r:id="rId17"/>
    <p:sldId id="321" r:id="rId18"/>
    <p:sldId id="322" r:id="rId19"/>
    <p:sldId id="324" r:id="rId20"/>
    <p:sldId id="313" r:id="rId21"/>
    <p:sldId id="32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91FAFA-6590-4764-BA41-FDD3B91CE8A7}" v="69" dt="2022-05-13T08:34:50.8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80" d="100"/>
          <a:sy n="80" d="100"/>
        </p:scale>
        <p:origin x="58" y="1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8DDDEA-63BC-40A0-8BC0-D6413F38691F}" type="datetimeFigureOut">
              <a:rPr lang="en-US" smtClean="0"/>
              <a:t>5/13/2022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06F76E-E60C-4C54-B47A-C2C406EC8F72}" type="slidenum">
              <a:rPr lang="en-US" smtClean="0"/>
              <a:t>‹#›</a:t>
            </a:fld>
            <a:endParaRPr lang="en-US" dirty="0"/>
          </a:p>
        </p:txBody>
      </p:sp>
    </p:spTree>
    <p:extLst>
      <p:ext uri="{BB962C8B-B14F-4D97-AF65-F5344CB8AC3E}">
        <p14:creationId xmlns:p14="http://schemas.microsoft.com/office/powerpoint/2010/main" val="2987483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5/13/2022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572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5/13/2022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1562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5/13/2022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485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5235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5/13/2022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9114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5/13/2022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277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5/13/2022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1586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5/13/2022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31530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5/13/2022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2584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5/13/2022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652198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journals.sagepub.com/doi/abs/10.3102/00346543064003363" TargetMode="External"/><Relationship Id="rId3" Type="http://schemas.openxmlformats.org/officeDocument/2006/relationships/hyperlink" Target="https://journals.sagepub.com/doi/abs/10.1177/00315125211022709" TargetMode="External"/><Relationship Id="rId7" Type="http://schemas.openxmlformats.org/officeDocument/2006/relationships/hyperlink" Target="https://www.tandfonline.com/doi/full/10.1080/03054980601094651" TargetMode="External"/><Relationship Id="rId2" Type="http://schemas.openxmlformats.org/officeDocument/2006/relationships/hyperlink" Target="https://www.sciencedirect.com/science/article/pii/S2213078018300082" TargetMode="External"/><Relationship Id="rId1" Type="http://schemas.openxmlformats.org/officeDocument/2006/relationships/slideLayout" Target="../slideLayouts/slideLayout2.xml"/><Relationship Id="rId6" Type="http://schemas.openxmlformats.org/officeDocument/2006/relationships/hyperlink" Target="https://journals.sagepub.com/doi/abs/10.1177/1053825921992388" TargetMode="External"/><Relationship Id="rId5" Type="http://schemas.openxmlformats.org/officeDocument/2006/relationships/hyperlink" Target="https://www.tandfonline.com/doi/abs/10.1080/14733145.2010.485696" TargetMode="External"/><Relationship Id="rId4" Type="http://schemas.openxmlformats.org/officeDocument/2006/relationships/hyperlink" Target="https://search.proquest.com/openview/21e5649452f26baa3bfbb8e9fee6d062/1?pq-origsite=gscholar&amp;cbl=30153" TargetMode="External"/><Relationship Id="rId9" Type="http://schemas.openxmlformats.org/officeDocument/2006/relationships/hyperlink" Target="https://www.tandfonline.com/doi/abs/10.1080/14775080601155217?casa_token=TMX29RiWbD8AAAAA:JNvLHBVs0FXHell2BBndir9y3fLmOlKRiMixBvLQjQCmkkv9ZLtDSxf5tke2K8DNA-Y0OSriiei1Ew"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books.google.com/books?hl=en&amp;lr=&amp;id=NDy5DwAAQBAJ&amp;oi=fnd&amp;pg=PR6&amp;dq=environmental+impacts+of+outdoor+adventure&amp;ots=zk7AXNOAGw&amp;sig=xpO6QSM6r3fWxuL5IpgX8XPY4aw" TargetMode="External"/><Relationship Id="rId3" Type="http://schemas.openxmlformats.org/officeDocument/2006/relationships/hyperlink" Target="https://journals.sagepub.com/doi/abs/10.1037/gpr0000059?casa_token=afG2eiqnxaUAAAAA:Rdzw6IMrlE3uphiungmxLGMwZGdsxoI-xHUwxHvDveahfNYpieinVAEWAWGOfvZVc5mb6AbBZXlEjA" TargetMode="External"/><Relationship Id="rId7" Type="http://schemas.openxmlformats.org/officeDocument/2006/relationships/hyperlink" Target="https://implementationscience.biomedcentral.com/articles/10.1186/1748-5908-6-42?report=reader" TargetMode="External"/><Relationship Id="rId2" Type="http://schemas.openxmlformats.org/officeDocument/2006/relationships/hyperlink" Target="https://brill.com/downloadpdf/book/edcoll/9789462099449/BP000010.pdf" TargetMode="External"/><Relationship Id="rId1" Type="http://schemas.openxmlformats.org/officeDocument/2006/relationships/slideLayout" Target="../slideLayouts/slideLayout2.xml"/><Relationship Id="rId6" Type="http://schemas.openxmlformats.org/officeDocument/2006/relationships/hyperlink" Target="https://psycnet.apa.org/record/2011-21800-020" TargetMode="External"/><Relationship Id="rId5" Type="http://schemas.openxmlformats.org/officeDocument/2006/relationships/hyperlink" Target="https://link.springer.com/article/10.1007/s40279-016-0503-3" TargetMode="External"/><Relationship Id="rId4" Type="http://schemas.openxmlformats.org/officeDocument/2006/relationships/hyperlink" Target="https://connect.springerpub.com/content/sgrjcp/13/2/158.full.pdf" TargetMode="External"/><Relationship Id="rId9" Type="http://schemas.openxmlformats.org/officeDocument/2006/relationships/hyperlink" Target="https://link.springer.com/chapter/10.1007/978-3-662-60752-7_9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115350" y="-477785"/>
            <a:ext cx="12191980" cy="6857990"/>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965201" y="477795"/>
            <a:ext cx="10225530" cy="1491049"/>
          </a:xfrm>
        </p:spPr>
        <p:txBody>
          <a:bodyPr>
            <a:normAutofit/>
          </a:bodyPr>
          <a:lstStyle/>
          <a:p>
            <a:r>
              <a:rPr lang="en-GB" sz="1800" dirty="0">
                <a:effectLst/>
                <a:latin typeface="Arial" panose="020B0604020202020204" pitchFamily="34" charset="0"/>
                <a:ea typeface="Times New Roman" panose="02020603050405020304" pitchFamily="18" charset="0"/>
              </a:rPr>
              <a:t>Establish the motives for taking part in an outdoor adventurous activity (OA) for an individual of your choice. You should consider any impact the Covid19 pandemic may have had in relation to this. Evaluate your results in light of previous research.  </a:t>
            </a:r>
            <a:endParaRPr lang="en-US" sz="4000" dirty="0">
              <a:solidFill>
                <a:schemeClr val="tx1"/>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965200" y="2495445"/>
            <a:ext cx="10225530" cy="590321"/>
          </a:xfrm>
        </p:spPr>
        <p:txBody>
          <a:bodyPr>
            <a:normAutofit/>
          </a:bodyPr>
          <a:lstStyle/>
          <a:p>
            <a:r>
              <a:rPr lang="en-US" dirty="0">
                <a:solidFill>
                  <a:schemeClr val="tx1"/>
                </a:solidFill>
              </a:rPr>
              <a:t>Lewis Thornton. UWTSD, OAE Year 5. </a:t>
            </a:r>
          </a:p>
          <a:p>
            <a:endParaRPr lang="en-US" sz="1600" dirty="0">
              <a:solidFill>
                <a:schemeClr val="tx1"/>
              </a:solidFill>
            </a:endParaRPr>
          </a:p>
        </p:txBody>
      </p:sp>
    </p:spTree>
    <p:extLst>
      <p:ext uri="{BB962C8B-B14F-4D97-AF65-F5344CB8AC3E}">
        <p14:creationId xmlns:p14="http://schemas.microsoft.com/office/powerpoint/2010/main" val="12052488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2C28-677D-4CA5-928C-93E1E0CFBF3C}"/>
              </a:ext>
            </a:extLst>
          </p:cNvPr>
          <p:cNvSpPr>
            <a:spLocks noGrp="1"/>
          </p:cNvSpPr>
          <p:nvPr>
            <p:ph type="title"/>
          </p:nvPr>
        </p:nvSpPr>
        <p:spPr>
          <a:xfrm>
            <a:off x="0" y="-139960"/>
            <a:ext cx="2370392" cy="587829"/>
          </a:xfrm>
        </p:spPr>
        <p:txBody>
          <a:bodyPr>
            <a:normAutofit/>
          </a:bodyPr>
          <a:lstStyle/>
          <a:p>
            <a:r>
              <a:rPr lang="en-GB" dirty="0"/>
              <a:t> </a:t>
            </a:r>
          </a:p>
        </p:txBody>
      </p:sp>
      <p:sp>
        <p:nvSpPr>
          <p:cNvPr id="3" name="Content Placeholder 2">
            <a:extLst>
              <a:ext uri="{FF2B5EF4-FFF2-40B4-BE49-F238E27FC236}">
                <a16:creationId xmlns:a16="http://schemas.microsoft.com/office/drawing/2014/main" id="{BA551B96-F013-4EF1-ACD9-691FC99AF43B}"/>
              </a:ext>
            </a:extLst>
          </p:cNvPr>
          <p:cNvSpPr>
            <a:spLocks noGrp="1"/>
          </p:cNvSpPr>
          <p:nvPr>
            <p:ph idx="1"/>
          </p:nvPr>
        </p:nvSpPr>
        <p:spPr>
          <a:xfrm>
            <a:off x="40206" y="-223935"/>
            <a:ext cx="3636055" cy="5337111"/>
          </a:xfrm>
        </p:spPr>
        <p:txBody>
          <a:bodyPr>
            <a:normAutofit/>
          </a:bodyPr>
          <a:lstStyle/>
          <a:p>
            <a:pPr marL="0" indent="0">
              <a:buNone/>
            </a:pPr>
            <a:r>
              <a:rPr lang="en-GB" b="1" dirty="0">
                <a:latin typeface="+mj-lt"/>
              </a:rPr>
              <a:t>Introduction </a:t>
            </a:r>
          </a:p>
          <a:p>
            <a:r>
              <a:rPr lang="en-GB" dirty="0"/>
              <a:t>The interviewee was made clear of the interview being recorded, with it being a semi-structured, and transcribed as part of this assignment and they agreed to  volunteer to take part. </a:t>
            </a:r>
          </a:p>
          <a:p>
            <a:pPr>
              <a:lnSpc>
                <a:spcPct val="107000"/>
              </a:lnSpc>
              <a:spcAft>
                <a:spcPts val="800"/>
              </a:spcAft>
            </a:pPr>
            <a:r>
              <a:rPr lang="en-GB" sz="1800" dirty="0">
                <a:ea typeface="Calibri" panose="020F0502020204030204" pitchFamily="34" charset="0"/>
                <a:cs typeface="Times New Roman" panose="02020603050405020304" pitchFamily="18" charset="0"/>
              </a:rPr>
              <a:t>Interviewer- “</a:t>
            </a:r>
            <a:r>
              <a:rPr lang="en-GB" sz="1800" dirty="0">
                <a:effectLst/>
                <a:ea typeface="Calibri" panose="020F0502020204030204" pitchFamily="34" charset="0"/>
                <a:cs typeface="Times New Roman" panose="02020603050405020304" pitchFamily="18" charset="0"/>
              </a:rPr>
              <a:t>So we’ve completed all the agreements. You're clear about what's going on. Everything's recording now. Are you still happy to proceed?”</a:t>
            </a:r>
          </a:p>
          <a:p>
            <a:pPr>
              <a:lnSpc>
                <a:spcPct val="107000"/>
              </a:lnSpc>
              <a:spcAft>
                <a:spcPts val="800"/>
              </a:spcAft>
            </a:pPr>
            <a:r>
              <a:rPr lang="en-GB" sz="1800" dirty="0">
                <a:effectLst/>
                <a:ea typeface="Calibri" panose="020F0502020204030204" pitchFamily="34" charset="0"/>
                <a:cs typeface="Times New Roman" panose="02020603050405020304" pitchFamily="18" charset="0"/>
              </a:rPr>
              <a:t>Interviewee- “I am still happy to proceed.” </a:t>
            </a:r>
          </a:p>
        </p:txBody>
      </p:sp>
      <p:sp>
        <p:nvSpPr>
          <p:cNvPr id="4" name="TextBox 3">
            <a:extLst>
              <a:ext uri="{FF2B5EF4-FFF2-40B4-BE49-F238E27FC236}">
                <a16:creationId xmlns:a16="http://schemas.microsoft.com/office/drawing/2014/main" id="{AC83AA9B-269D-44B6-9CE7-68561E17BAFB}"/>
              </a:ext>
            </a:extLst>
          </p:cNvPr>
          <p:cNvSpPr txBox="1"/>
          <p:nvPr/>
        </p:nvSpPr>
        <p:spPr>
          <a:xfrm>
            <a:off x="4771470" y="671691"/>
            <a:ext cx="3246219" cy="6186309"/>
          </a:xfrm>
          <a:prstGeom prst="rect">
            <a:avLst/>
          </a:prstGeom>
          <a:noFill/>
        </p:spPr>
        <p:txBody>
          <a:bodyPr wrap="square" rtlCol="0">
            <a:spAutoFit/>
          </a:bodyPr>
          <a:lstStyle/>
          <a:p>
            <a:r>
              <a:rPr lang="en-GB" b="1" dirty="0">
                <a:latin typeface="+mj-lt"/>
                <a:cs typeface="Arial" panose="020B0604020202020204" pitchFamily="34" charset="0"/>
              </a:rPr>
              <a:t>Bias</a:t>
            </a:r>
            <a:r>
              <a:rPr lang="en-GB"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cs typeface="Arial" panose="020B0604020202020204" pitchFamily="34" charset="0"/>
              </a:rPr>
              <a:t>Interviewee is graduate from UWTSD  OAE BA DEGREE with previous knowledge makes them aware of research themes within the interview. I feel that this </a:t>
            </a:r>
            <a:r>
              <a:rPr lang="en-GB" i="1" u="sng" dirty="0">
                <a:cs typeface="Arial" panose="020B0604020202020204" pitchFamily="34" charset="0"/>
              </a:rPr>
              <a:t>did not </a:t>
            </a:r>
            <a:r>
              <a:rPr lang="en-GB" dirty="0">
                <a:cs typeface="Arial" panose="020B0604020202020204" pitchFamily="34" charset="0"/>
              </a:rPr>
              <a:t>effect results.</a:t>
            </a:r>
          </a:p>
          <a:p>
            <a:pPr marL="285750" indent="-285750">
              <a:buFont typeface="Arial" panose="020B0604020202020204" pitchFamily="34" charset="0"/>
              <a:buChar char="•"/>
            </a:pPr>
            <a:endParaRPr lang="en-GB" dirty="0">
              <a:cs typeface="Arial" panose="020B0604020202020204" pitchFamily="34" charset="0"/>
            </a:endParaRPr>
          </a:p>
          <a:p>
            <a:pPr marL="285750" indent="-285750">
              <a:buFont typeface="Arial" panose="020B0604020202020204" pitchFamily="34" charset="0"/>
              <a:buChar char="•"/>
            </a:pPr>
            <a:r>
              <a:rPr lang="en-GB" dirty="0">
                <a:cs typeface="Arial" panose="020B0604020202020204" pitchFamily="34" charset="0"/>
              </a:rPr>
              <a:t>However you can never be totally certain of unconscious bias. Insider bias may therefore be seen within results; because of their prior knowledge within the OA field (</a:t>
            </a:r>
            <a:r>
              <a:rPr lang="en-GB" sz="1800" b="0" i="0" dirty="0">
                <a:solidFill>
                  <a:srgbClr val="222222"/>
                </a:solidFill>
                <a:effectLst/>
                <a:cs typeface="Arial" panose="020B0604020202020204" pitchFamily="34" charset="0"/>
              </a:rPr>
              <a:t>Mercer, 2007). </a:t>
            </a:r>
          </a:p>
          <a:p>
            <a:pPr marL="285750" indent="-285750">
              <a:buFont typeface="Arial" panose="020B0604020202020204" pitchFamily="34" charset="0"/>
              <a:buChar char="•"/>
            </a:pPr>
            <a:endParaRPr lang="en-GB" sz="1800" b="0" i="0" dirty="0">
              <a:solidFill>
                <a:srgbClr val="222222"/>
              </a:solidFill>
              <a:effectLst/>
              <a:cs typeface="Arial" panose="020B0604020202020204" pitchFamily="34" charset="0"/>
            </a:endParaRPr>
          </a:p>
          <a:p>
            <a:pPr marL="285750" indent="-285750">
              <a:buFont typeface="Arial" panose="020B0604020202020204" pitchFamily="34" charset="0"/>
              <a:buChar char="•"/>
            </a:pPr>
            <a:r>
              <a:rPr lang="en-GB" dirty="0">
                <a:solidFill>
                  <a:srgbClr val="222222"/>
                </a:solidFill>
                <a:cs typeface="Arial" panose="020B0604020202020204" pitchFamily="34" charset="0"/>
              </a:rPr>
              <a:t>I took this awareness into the interview &amp; tried to negate bias with a wide questioning and critical research style. </a:t>
            </a:r>
            <a:endParaRPr lang="en-GB" dirty="0">
              <a:cs typeface="Arial" panose="020B0604020202020204" pitchFamily="34" charset="0"/>
            </a:endParaRPr>
          </a:p>
        </p:txBody>
      </p:sp>
      <p:sp>
        <p:nvSpPr>
          <p:cNvPr id="6" name="TextBox 5">
            <a:extLst>
              <a:ext uri="{FF2B5EF4-FFF2-40B4-BE49-F238E27FC236}">
                <a16:creationId xmlns:a16="http://schemas.microsoft.com/office/drawing/2014/main" id="{867DC4BB-DC0D-4FF4-83D0-0A0F54BBACB6}"/>
              </a:ext>
            </a:extLst>
          </p:cNvPr>
          <p:cNvSpPr txBox="1"/>
          <p:nvPr/>
        </p:nvSpPr>
        <p:spPr>
          <a:xfrm>
            <a:off x="8093169" y="950216"/>
            <a:ext cx="3644742" cy="6463308"/>
          </a:xfrm>
          <a:prstGeom prst="rect">
            <a:avLst/>
          </a:prstGeom>
          <a:noFill/>
        </p:spPr>
        <p:txBody>
          <a:bodyPr wrap="square" rtlCol="0">
            <a:spAutoFit/>
          </a:bodyPr>
          <a:lstStyle/>
          <a:p>
            <a:r>
              <a:rPr lang="en-GB" b="1" dirty="0">
                <a:latin typeface="+mj-lt"/>
              </a:rPr>
              <a:t>Limitations </a:t>
            </a:r>
          </a:p>
          <a:p>
            <a:pPr marL="285750" indent="-285750">
              <a:buFont typeface="Wingdings" panose="05000000000000000000" pitchFamily="2" charset="2"/>
              <a:buChar char="Ø"/>
            </a:pPr>
            <a:r>
              <a:rPr lang="en-GB" dirty="0"/>
              <a:t>Time- is the deadline set by the assessment brief, is a limitation; as all my research, creation of a PowerPoint and developing a way to appropriately present this information all takes time.</a:t>
            </a:r>
          </a:p>
          <a:p>
            <a:r>
              <a:rPr lang="en-GB" dirty="0"/>
              <a:t> </a:t>
            </a:r>
          </a:p>
          <a:p>
            <a:pPr marL="285750" indent="-285750">
              <a:buFont typeface="Wingdings" panose="05000000000000000000" pitchFamily="2" charset="2"/>
              <a:buChar char="Ø"/>
            </a:pPr>
            <a:r>
              <a:rPr lang="en-GB" dirty="0"/>
              <a:t>Quality - is fact that by only  interviewing one participant, this gives limited raw data; so all my research is therefore also limited being based on information just one person has provided.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Cost- being a university student I'm limited to my local areas - where I can afford to find willing interviewee; resulting in a locally known graduate, which may then effect results. </a:t>
            </a:r>
          </a:p>
          <a:p>
            <a:endParaRPr lang="en-GB" dirty="0"/>
          </a:p>
          <a:p>
            <a:endParaRPr lang="en-GB" dirty="0"/>
          </a:p>
        </p:txBody>
      </p:sp>
      <p:pic>
        <p:nvPicPr>
          <p:cNvPr id="7" name="Picture 6">
            <a:extLst>
              <a:ext uri="{FF2B5EF4-FFF2-40B4-BE49-F238E27FC236}">
                <a16:creationId xmlns:a16="http://schemas.microsoft.com/office/drawing/2014/main" id="{B7B9B7F9-9AA8-45D3-95F8-C93F0511EF61}"/>
              </a:ext>
            </a:extLst>
          </p:cNvPr>
          <p:cNvPicPr>
            <a:picLocks noChangeAspect="1"/>
          </p:cNvPicPr>
          <p:nvPr/>
        </p:nvPicPr>
        <p:blipFill>
          <a:blip r:embed="rId2"/>
          <a:stretch>
            <a:fillRect/>
          </a:stretch>
        </p:blipFill>
        <p:spPr>
          <a:xfrm>
            <a:off x="115686" y="4958284"/>
            <a:ext cx="3665071" cy="1899716"/>
          </a:xfrm>
          <a:prstGeom prst="rect">
            <a:avLst/>
          </a:prstGeom>
        </p:spPr>
      </p:pic>
    </p:spTree>
    <p:extLst>
      <p:ext uri="{BB962C8B-B14F-4D97-AF65-F5344CB8AC3E}">
        <p14:creationId xmlns:p14="http://schemas.microsoft.com/office/powerpoint/2010/main" val="1694095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EA665-104F-41E4-9A22-75176F92553C}"/>
              </a:ext>
            </a:extLst>
          </p:cNvPr>
          <p:cNvSpPr>
            <a:spLocks noGrp="1"/>
          </p:cNvSpPr>
          <p:nvPr>
            <p:ph type="title"/>
          </p:nvPr>
        </p:nvSpPr>
        <p:spPr>
          <a:xfrm>
            <a:off x="111645" y="731437"/>
            <a:ext cx="4499530" cy="973795"/>
          </a:xfrm>
        </p:spPr>
        <p:txBody>
          <a:bodyPr>
            <a:normAutofit fontScale="90000"/>
          </a:bodyPr>
          <a:lstStyle/>
          <a:p>
            <a:r>
              <a:rPr lang="en-GB" sz="1800" b="1" u="sng" dirty="0">
                <a:effectLst/>
                <a:latin typeface="Arial" panose="020B0604020202020204" pitchFamily="34" charset="0"/>
                <a:ea typeface="Times New Roman" panose="02020603050405020304" pitchFamily="18" charset="0"/>
              </a:rPr>
              <a:t>Summarise participants’ interview results in appropriate format.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637BF1B-6FAC-407D-8759-DE19421E5C4B}"/>
              </a:ext>
            </a:extLst>
          </p:cNvPr>
          <p:cNvSpPr>
            <a:spLocks noGrp="1"/>
          </p:cNvSpPr>
          <p:nvPr>
            <p:ph idx="1"/>
          </p:nvPr>
        </p:nvSpPr>
        <p:spPr>
          <a:xfrm>
            <a:off x="4961958" y="3113764"/>
            <a:ext cx="2235580" cy="1688986"/>
          </a:xfrm>
        </p:spPr>
        <p:txBody>
          <a:bodyPr>
            <a:noAutofit/>
          </a:bodyPr>
          <a:lstStyle/>
          <a:p>
            <a:pPr marL="0" indent="0">
              <a:buNone/>
            </a:pPr>
            <a:r>
              <a:rPr lang="en-GB" sz="2000" b="1" i="1" dirty="0">
                <a:solidFill>
                  <a:srgbClr val="FF0000"/>
                </a:solidFill>
                <a:latin typeface="Calibri" panose="020F0502020204030204" pitchFamily="34" charset="0"/>
                <a:cs typeface="Calibri" panose="020F0502020204030204" pitchFamily="34" charset="0"/>
              </a:rPr>
              <a:t>What motivates my participant to take part in  Outdoor Adventure?   </a:t>
            </a:r>
          </a:p>
        </p:txBody>
      </p:sp>
      <p:sp>
        <p:nvSpPr>
          <p:cNvPr id="6" name="TextBox 5">
            <a:extLst>
              <a:ext uri="{FF2B5EF4-FFF2-40B4-BE49-F238E27FC236}">
                <a16:creationId xmlns:a16="http://schemas.microsoft.com/office/drawing/2014/main" id="{67FBF496-AD65-4195-A95C-A9A96F10D8B0}"/>
              </a:ext>
            </a:extLst>
          </p:cNvPr>
          <p:cNvSpPr txBox="1"/>
          <p:nvPr/>
        </p:nvSpPr>
        <p:spPr>
          <a:xfrm>
            <a:off x="222872" y="1594667"/>
            <a:ext cx="4260774" cy="1200329"/>
          </a:xfrm>
          <a:prstGeom prst="rect">
            <a:avLst/>
          </a:prstGeom>
          <a:noFill/>
        </p:spPr>
        <p:txBody>
          <a:bodyPr wrap="square" rtlCol="0">
            <a:spAutoFit/>
          </a:bodyPr>
          <a:lstStyle/>
          <a:p>
            <a:r>
              <a:rPr lang="en-GB" dirty="0">
                <a:solidFill>
                  <a:srgbClr val="FF0000"/>
                </a:solidFill>
                <a:ea typeface="Adobe Fan Heiti Std B" panose="020B0700000000000000" pitchFamily="34" charset="-128"/>
              </a:rPr>
              <a:t>Fact they have been doing OA for so long - </a:t>
            </a:r>
          </a:p>
          <a:p>
            <a:r>
              <a:rPr lang="en-GB" dirty="0"/>
              <a:t>“ </a:t>
            </a:r>
            <a:r>
              <a:rPr lang="en-GB" sz="1800" b="1" dirty="0">
                <a:effectLst/>
                <a:ea typeface="Calibri" panose="020F0502020204030204" pitchFamily="34" charset="0"/>
                <a:cs typeface="Times New Roman" panose="02020603050405020304" pitchFamily="18" charset="0"/>
              </a:rPr>
              <a:t>I was born into a family that participate in lots of OA. My Mother worked in DofE &amp; my Dad was always a Scout leader.</a:t>
            </a:r>
            <a:r>
              <a:rPr lang="en-GB" sz="1800" dirty="0">
                <a:effectLst/>
                <a:ea typeface="Calibri" panose="020F0502020204030204" pitchFamily="34" charset="0"/>
                <a:cs typeface="Times New Roman" panose="02020603050405020304" pitchFamily="18" charset="0"/>
              </a:rPr>
              <a:t>”</a:t>
            </a:r>
            <a:endParaRPr lang="en-GB" dirty="0"/>
          </a:p>
        </p:txBody>
      </p:sp>
      <p:sp>
        <p:nvSpPr>
          <p:cNvPr id="7" name="Arrow: Right 6">
            <a:extLst>
              <a:ext uri="{FF2B5EF4-FFF2-40B4-BE49-F238E27FC236}">
                <a16:creationId xmlns:a16="http://schemas.microsoft.com/office/drawing/2014/main" id="{492E287E-EB66-4E12-9D63-A4DBD0681ED3}"/>
              </a:ext>
            </a:extLst>
          </p:cNvPr>
          <p:cNvSpPr/>
          <p:nvPr/>
        </p:nvSpPr>
        <p:spPr>
          <a:xfrm rot="12635408">
            <a:off x="3425316" y="2881706"/>
            <a:ext cx="1275669" cy="531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DF47108-529F-4060-8CE2-D67955492F3D}"/>
              </a:ext>
            </a:extLst>
          </p:cNvPr>
          <p:cNvSpPr txBox="1"/>
          <p:nvPr/>
        </p:nvSpPr>
        <p:spPr>
          <a:xfrm>
            <a:off x="9176372" y="4802750"/>
            <a:ext cx="2978064" cy="1754326"/>
          </a:xfrm>
          <a:prstGeom prst="rect">
            <a:avLst/>
          </a:prstGeom>
          <a:noFill/>
        </p:spPr>
        <p:txBody>
          <a:bodyPr wrap="square" rtlCol="0">
            <a:spAutoFit/>
          </a:bodyPr>
          <a:lstStyle/>
          <a:p>
            <a:r>
              <a:rPr lang="en-GB" dirty="0">
                <a:solidFill>
                  <a:srgbClr val="FF0000"/>
                </a:solidFill>
              </a:rPr>
              <a:t>To develop my skills - </a:t>
            </a:r>
            <a:r>
              <a:rPr lang="en-GB" b="1" dirty="0"/>
              <a:t>“B</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eing able to help other people and develop my own skills. By sharing cool adventures and having different types of  experiences with people .”</a:t>
            </a:r>
            <a:endParaRPr lang="en-GB" b="1" dirty="0"/>
          </a:p>
        </p:txBody>
      </p:sp>
      <p:sp>
        <p:nvSpPr>
          <p:cNvPr id="9" name="Arrow: Down 8">
            <a:extLst>
              <a:ext uri="{FF2B5EF4-FFF2-40B4-BE49-F238E27FC236}">
                <a16:creationId xmlns:a16="http://schemas.microsoft.com/office/drawing/2014/main" id="{66174DEC-63F6-42C7-ACBD-B917BD8C63F5}"/>
              </a:ext>
            </a:extLst>
          </p:cNvPr>
          <p:cNvSpPr/>
          <p:nvPr/>
        </p:nvSpPr>
        <p:spPr>
          <a:xfrm rot="10800000">
            <a:off x="5726515" y="1804404"/>
            <a:ext cx="525034" cy="11187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Arrow: Down 9">
            <a:extLst>
              <a:ext uri="{FF2B5EF4-FFF2-40B4-BE49-F238E27FC236}">
                <a16:creationId xmlns:a16="http://schemas.microsoft.com/office/drawing/2014/main" id="{EAAADDBD-7593-4A2F-8180-09294E34F975}"/>
              </a:ext>
            </a:extLst>
          </p:cNvPr>
          <p:cNvSpPr/>
          <p:nvPr/>
        </p:nvSpPr>
        <p:spPr>
          <a:xfrm rot="2915236">
            <a:off x="3844669" y="3734413"/>
            <a:ext cx="531419" cy="15955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BA6132A-E656-42B4-B29F-8E00515078F6}"/>
              </a:ext>
            </a:extLst>
          </p:cNvPr>
          <p:cNvSpPr txBox="1"/>
          <p:nvPr/>
        </p:nvSpPr>
        <p:spPr>
          <a:xfrm>
            <a:off x="222872" y="3829366"/>
            <a:ext cx="3405673" cy="2585323"/>
          </a:xfrm>
          <a:prstGeom prst="rect">
            <a:avLst/>
          </a:prstGeom>
          <a:noFill/>
        </p:spPr>
        <p:txBody>
          <a:bodyPr wrap="square" rtlCol="0">
            <a:spAutoFit/>
          </a:bodyPr>
          <a:lstStyle/>
          <a:p>
            <a:r>
              <a:rPr lang="en-GB" dirty="0">
                <a:solidFill>
                  <a:srgbClr val="FF0000"/>
                </a:solidFill>
                <a:ea typeface="Adobe Fan Heiti Std B" panose="020B0700000000000000" pitchFamily="34" charset="-128"/>
              </a:rPr>
              <a:t>A strive to better themself with personal adventure - </a:t>
            </a:r>
            <a:r>
              <a:rPr lang="en-GB" dirty="0"/>
              <a:t>“</a:t>
            </a:r>
            <a:r>
              <a:rPr lang="en-GB" b="1" dirty="0"/>
              <a:t>B</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eing able to push my body to it’s physical limit, with feelings you get when you achieve something that's really difficult or really mentally hard and when you finally do it, you get a really rewarding feeling.”</a:t>
            </a:r>
            <a:endParaRPr lang="en-GB" b="1" dirty="0"/>
          </a:p>
        </p:txBody>
      </p:sp>
      <p:sp>
        <p:nvSpPr>
          <p:cNvPr id="12" name="TextBox 11">
            <a:extLst>
              <a:ext uri="{FF2B5EF4-FFF2-40B4-BE49-F238E27FC236}">
                <a16:creationId xmlns:a16="http://schemas.microsoft.com/office/drawing/2014/main" id="{12B081A1-8568-4909-BBF6-6C26A7448135}"/>
              </a:ext>
            </a:extLst>
          </p:cNvPr>
          <p:cNvSpPr txBox="1"/>
          <p:nvPr/>
        </p:nvSpPr>
        <p:spPr>
          <a:xfrm>
            <a:off x="8989381" y="2537026"/>
            <a:ext cx="3165055" cy="2166875"/>
          </a:xfrm>
          <a:prstGeom prst="rect">
            <a:avLst/>
          </a:prstGeom>
          <a:noFill/>
        </p:spPr>
        <p:txBody>
          <a:bodyPr wrap="square" rtlCol="0">
            <a:spAutoFit/>
          </a:bodyPr>
          <a:lstStyle/>
          <a:p>
            <a:pPr>
              <a:lnSpc>
                <a:spcPct val="107000"/>
              </a:lnSpc>
              <a:spcAft>
                <a:spcPts val="800"/>
              </a:spcAft>
            </a:pPr>
            <a:r>
              <a:rPr lang="en-GB" dirty="0">
                <a:solidFill>
                  <a:srgbClr val="FF0000"/>
                </a:solidFill>
              </a:rPr>
              <a:t>The fact OA allows you to see new parts of the world- </a:t>
            </a:r>
            <a:r>
              <a:rPr lang="en-GB" dirty="0"/>
              <a:t>“</a:t>
            </a:r>
            <a:r>
              <a:rPr lang="en-GB" b="1" dirty="0"/>
              <a:t>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oing travelling and exploring new places that you haven't been to before. Yeah, basically it’s that side of outdoor adventure, that I really enjoy</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
        <p:nvSpPr>
          <p:cNvPr id="13" name="Arrow: Down 12">
            <a:extLst>
              <a:ext uri="{FF2B5EF4-FFF2-40B4-BE49-F238E27FC236}">
                <a16:creationId xmlns:a16="http://schemas.microsoft.com/office/drawing/2014/main" id="{79F8D43F-3388-443C-A8B0-0440407F4833}"/>
              </a:ext>
            </a:extLst>
          </p:cNvPr>
          <p:cNvSpPr/>
          <p:nvPr/>
        </p:nvSpPr>
        <p:spPr>
          <a:xfrm rot="15165552">
            <a:off x="7718889" y="2543550"/>
            <a:ext cx="566045" cy="1368664"/>
          </a:xfrm>
          <a:prstGeom prst="downArrow">
            <a:avLst>
              <a:gd name="adj1" fmla="val 50000"/>
              <a:gd name="adj2" fmla="val 383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D43AE941-BBA0-40AD-8DA3-94DA6322B781}"/>
              </a:ext>
            </a:extLst>
          </p:cNvPr>
          <p:cNvSpPr/>
          <p:nvPr/>
        </p:nvSpPr>
        <p:spPr>
          <a:xfrm rot="5400000">
            <a:off x="8451064" y="5646612"/>
            <a:ext cx="433677" cy="75242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913AF8E-96C9-4D70-BD3E-9D4E07DFD5BF}"/>
              </a:ext>
            </a:extLst>
          </p:cNvPr>
          <p:cNvSpPr txBox="1"/>
          <p:nvPr/>
        </p:nvSpPr>
        <p:spPr>
          <a:xfrm>
            <a:off x="3754494" y="5298998"/>
            <a:ext cx="4739310" cy="1477328"/>
          </a:xfrm>
          <a:prstGeom prst="rect">
            <a:avLst/>
          </a:prstGeom>
          <a:noFill/>
        </p:spPr>
        <p:txBody>
          <a:bodyPr wrap="square" rtlCol="0">
            <a:spAutoFit/>
          </a:bodyPr>
          <a:lstStyle/>
          <a:p>
            <a:r>
              <a:rPr lang="en-GB" dirty="0">
                <a:solidFill>
                  <a:srgbClr val="FF0000"/>
                </a:solidFill>
              </a:rPr>
              <a:t>To better myself personally, to help improve others - </a:t>
            </a:r>
            <a:r>
              <a:rPr lang="en-GB" b="1" dirty="0"/>
              <a:t>“F</a:t>
            </a:r>
            <a:r>
              <a:rPr lang="en-GB" sz="1800" b="1" dirty="0">
                <a:effectLst/>
                <a:latin typeface="Calibri" panose="020F0502020204030204" pitchFamily="34" charset="0"/>
                <a:ea typeface="Calibri" panose="020F0502020204030204" pitchFamily="34" charset="0"/>
                <a:cs typeface="Times New Roman" panose="02020603050405020304" pitchFamily="18" charset="0"/>
              </a:rPr>
              <a:t>or me to be better- so I can help others to also be better people. As when I'm improving, I can help improve others quicker and in better smarter ways</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
        <p:nvSpPr>
          <p:cNvPr id="24" name="TextBox 23">
            <a:extLst>
              <a:ext uri="{FF2B5EF4-FFF2-40B4-BE49-F238E27FC236}">
                <a16:creationId xmlns:a16="http://schemas.microsoft.com/office/drawing/2014/main" id="{5E703550-32BD-40C3-9298-BD2C9908810B}"/>
              </a:ext>
            </a:extLst>
          </p:cNvPr>
          <p:cNvSpPr txBox="1"/>
          <p:nvPr/>
        </p:nvSpPr>
        <p:spPr>
          <a:xfrm>
            <a:off x="4405055" y="697612"/>
            <a:ext cx="4584326" cy="1084015"/>
          </a:xfrm>
          <a:prstGeom prst="rect">
            <a:avLst/>
          </a:prstGeom>
          <a:noFill/>
        </p:spPr>
        <p:txBody>
          <a:bodyPr wrap="square" rtlCol="0">
            <a:spAutoFit/>
          </a:bodyPr>
          <a:lstStyle/>
          <a:p>
            <a:pPr>
              <a:lnSpc>
                <a:spcPct val="107000"/>
              </a:lnSpc>
              <a:spcAft>
                <a:spcPts val="800"/>
              </a:spcAft>
            </a:pPr>
            <a:r>
              <a:rPr lang="en-GB" dirty="0">
                <a:solidFill>
                  <a:srgbClr val="FF0000"/>
                </a:solidFill>
              </a:rPr>
              <a:t>Does Money motive you?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“Yes- Money motivates me. No! I'm joking - probably being able to help people develop.”</a:t>
            </a:r>
            <a:endParaRPr lang="en-GB" b="1" dirty="0"/>
          </a:p>
        </p:txBody>
      </p:sp>
      <p:sp>
        <p:nvSpPr>
          <p:cNvPr id="25" name="Arrow: Down 24">
            <a:extLst>
              <a:ext uri="{FF2B5EF4-FFF2-40B4-BE49-F238E27FC236}">
                <a16:creationId xmlns:a16="http://schemas.microsoft.com/office/drawing/2014/main" id="{73AEF821-F889-402E-82E1-54714564C5C9}"/>
              </a:ext>
            </a:extLst>
          </p:cNvPr>
          <p:cNvSpPr/>
          <p:nvPr/>
        </p:nvSpPr>
        <p:spPr>
          <a:xfrm rot="17849834">
            <a:off x="7783129" y="3701535"/>
            <a:ext cx="543141" cy="16499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a:extLst>
              <a:ext uri="{FF2B5EF4-FFF2-40B4-BE49-F238E27FC236}">
                <a16:creationId xmlns:a16="http://schemas.microsoft.com/office/drawing/2014/main" id="{A3B8F589-2360-4AEF-A23C-C203F2E782FC}"/>
              </a:ext>
            </a:extLst>
          </p:cNvPr>
          <p:cNvPicPr>
            <a:picLocks noChangeAspect="1"/>
          </p:cNvPicPr>
          <p:nvPr/>
        </p:nvPicPr>
        <p:blipFill>
          <a:blip r:embed="rId2"/>
          <a:stretch>
            <a:fillRect/>
          </a:stretch>
        </p:blipFill>
        <p:spPr>
          <a:xfrm>
            <a:off x="9752272" y="568177"/>
            <a:ext cx="1878349" cy="1870000"/>
          </a:xfrm>
          <a:prstGeom prst="rect">
            <a:avLst/>
          </a:prstGeom>
        </p:spPr>
      </p:pic>
    </p:spTree>
    <p:extLst>
      <p:ext uri="{BB962C8B-B14F-4D97-AF65-F5344CB8AC3E}">
        <p14:creationId xmlns:p14="http://schemas.microsoft.com/office/powerpoint/2010/main" val="976009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70F29-28F8-44A6-AB26-9DEE98C3C11C}"/>
              </a:ext>
            </a:extLst>
          </p:cNvPr>
          <p:cNvSpPr>
            <a:spLocks noGrp="1"/>
          </p:cNvSpPr>
          <p:nvPr>
            <p:ph type="title"/>
          </p:nvPr>
        </p:nvSpPr>
        <p:spPr>
          <a:xfrm>
            <a:off x="357257" y="926091"/>
            <a:ext cx="4102775" cy="781411"/>
          </a:xfrm>
        </p:spPr>
        <p:txBody>
          <a:bodyPr vert="horz" lIns="91440" tIns="45720" rIns="91440" bIns="45720" rtlCol="0" anchor="b">
            <a:noAutofit/>
          </a:bodyPr>
          <a:lstStyle/>
          <a:p>
            <a:r>
              <a:rPr lang="en-US" sz="2000" b="0" u="sng" kern="1200" cap="all" dirty="0">
                <a:solidFill>
                  <a:schemeClr val="tx1">
                    <a:lumMod val="75000"/>
                    <a:lumOff val="25000"/>
                  </a:schemeClr>
                </a:solidFill>
                <a:effectLst/>
                <a:latin typeface="+mj-lt"/>
                <a:ea typeface="+mj-ea"/>
                <a:cs typeface="+mj-cs"/>
              </a:rPr>
              <a:t>Evaluate the results from your interview in light of previous research. </a:t>
            </a:r>
            <a:endParaRPr lang="en-US" sz="2000" b="0" kern="1200" cap="all" dirty="0">
              <a:solidFill>
                <a:schemeClr val="tx1">
                  <a:lumMod val="75000"/>
                  <a:lumOff val="25000"/>
                </a:schemeClr>
              </a:solidFill>
              <a:latin typeface="+mj-lt"/>
              <a:ea typeface="+mj-ea"/>
              <a:cs typeface="+mj-cs"/>
            </a:endParaRPr>
          </a:p>
        </p:txBody>
      </p:sp>
      <p:sp>
        <p:nvSpPr>
          <p:cNvPr id="14" name="Rectangle 13">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70AC479-47A4-49EE-ACF4-8AB84FDC3DB9}"/>
              </a:ext>
            </a:extLst>
          </p:cNvPr>
          <p:cNvPicPr>
            <a:picLocks noChangeAspect="1"/>
          </p:cNvPicPr>
          <p:nvPr/>
        </p:nvPicPr>
        <p:blipFill rotWithShape="1">
          <a:blip r:embed="rId2"/>
          <a:srcRect t="17544" r="2" b="29970"/>
          <a:stretch/>
        </p:blipFill>
        <p:spPr>
          <a:xfrm>
            <a:off x="611392" y="2347105"/>
            <a:ext cx="5074920" cy="3712464"/>
          </a:xfrm>
          <a:prstGeom prst="rect">
            <a:avLst/>
          </a:prstGeom>
        </p:spPr>
      </p:pic>
      <p:sp>
        <p:nvSpPr>
          <p:cNvPr id="5" name="TextBox 4">
            <a:extLst>
              <a:ext uri="{FF2B5EF4-FFF2-40B4-BE49-F238E27FC236}">
                <a16:creationId xmlns:a16="http://schemas.microsoft.com/office/drawing/2014/main" id="{CAF5D530-9CC4-4B58-A242-587926698EC4}"/>
              </a:ext>
            </a:extLst>
          </p:cNvPr>
          <p:cNvSpPr txBox="1"/>
          <p:nvPr/>
        </p:nvSpPr>
        <p:spPr>
          <a:xfrm>
            <a:off x="6340830" y="2340864"/>
            <a:ext cx="5269977" cy="3634486"/>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Throughout the interview high levels of intrinsic motivation were noted -</a:t>
            </a:r>
            <a:r>
              <a:rPr lang="en-US" b="1" i="0" dirty="0">
                <a:solidFill>
                  <a:schemeClr val="tx1">
                    <a:lumMod val="75000"/>
                    <a:lumOff val="25000"/>
                  </a:schemeClr>
                </a:solidFill>
                <a:effectLst/>
              </a:rPr>
              <a:t> “ </a:t>
            </a:r>
            <a:r>
              <a:rPr lang="en-US" dirty="0">
                <a:solidFill>
                  <a:schemeClr val="tx1">
                    <a:lumMod val="75000"/>
                    <a:lumOff val="25000"/>
                  </a:schemeClr>
                </a:solidFill>
                <a:effectLst/>
              </a:rPr>
              <a:t>The feeling you get when you achieve something like that's really hard or really mentally difficult, and you do it, you just, you get it really. Rewarding feeling, having done that, pushing your body to its limit”. </a:t>
            </a:r>
          </a:p>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This high level of intrinsic motivation is common within the outdoors and is even started to be used to improve motivation of others within OA. (</a:t>
            </a:r>
            <a:r>
              <a:rPr lang="en-US" b="0" i="0" dirty="0">
                <a:solidFill>
                  <a:schemeClr val="tx1">
                    <a:lumMod val="75000"/>
                    <a:lumOff val="25000"/>
                  </a:schemeClr>
                </a:solidFill>
                <a:effectLst/>
              </a:rPr>
              <a:t>Mackenzie et al, 2018). </a:t>
            </a:r>
            <a:r>
              <a:rPr lang="en-US" dirty="0">
                <a:solidFill>
                  <a:schemeClr val="tx1">
                    <a:lumMod val="75000"/>
                    <a:lumOff val="25000"/>
                  </a:schemeClr>
                </a:solidFill>
              </a:rPr>
              <a:t> </a:t>
            </a:r>
          </a:p>
        </p:txBody>
      </p:sp>
      <p:sp>
        <p:nvSpPr>
          <p:cNvPr id="3" name="TextBox 2">
            <a:extLst>
              <a:ext uri="{FF2B5EF4-FFF2-40B4-BE49-F238E27FC236}">
                <a16:creationId xmlns:a16="http://schemas.microsoft.com/office/drawing/2014/main" id="{373254F6-69CC-4EC3-9D6F-2858D63B5F0B}"/>
              </a:ext>
            </a:extLst>
          </p:cNvPr>
          <p:cNvSpPr txBox="1"/>
          <p:nvPr/>
        </p:nvSpPr>
        <p:spPr>
          <a:xfrm>
            <a:off x="6340830" y="1890876"/>
            <a:ext cx="4622639" cy="861774"/>
          </a:xfrm>
          <a:prstGeom prst="rect">
            <a:avLst/>
          </a:prstGeom>
          <a:noFill/>
        </p:spPr>
        <p:txBody>
          <a:bodyPr wrap="square" rtlCol="0">
            <a:spAutoFit/>
          </a:bodyPr>
          <a:lstStyle/>
          <a:p>
            <a:r>
              <a:rPr lang="en-US" sz="3200" dirty="0">
                <a:solidFill>
                  <a:schemeClr val="tx1">
                    <a:lumMod val="75000"/>
                    <a:lumOff val="25000"/>
                  </a:schemeClr>
                </a:solidFill>
                <a:latin typeface="+mj-lt"/>
              </a:rPr>
              <a:t>Intrinsic motivation-</a:t>
            </a:r>
          </a:p>
          <a:p>
            <a:endParaRPr lang="en-GB" dirty="0"/>
          </a:p>
        </p:txBody>
      </p:sp>
    </p:spTree>
    <p:extLst>
      <p:ext uri="{BB962C8B-B14F-4D97-AF65-F5344CB8AC3E}">
        <p14:creationId xmlns:p14="http://schemas.microsoft.com/office/powerpoint/2010/main" val="1879905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9E8079-42E3-4A95-BA47-8A2970EE2458}"/>
              </a:ext>
            </a:extLst>
          </p:cNvPr>
          <p:cNvSpPr>
            <a:spLocks noGrp="1"/>
          </p:cNvSpPr>
          <p:nvPr>
            <p:ph type="title"/>
          </p:nvPr>
        </p:nvSpPr>
        <p:spPr>
          <a:xfrm>
            <a:off x="4382724" y="702156"/>
            <a:ext cx="7225075" cy="1013800"/>
          </a:xfrm>
        </p:spPr>
        <p:txBody>
          <a:bodyPr>
            <a:normAutofit/>
          </a:bodyPr>
          <a:lstStyle/>
          <a:p>
            <a:r>
              <a:rPr lang="en-GB">
                <a:solidFill>
                  <a:schemeClr val="tx2"/>
                </a:solidFill>
                <a:latin typeface="+mj-lt"/>
              </a:rPr>
              <a:t>Stress and anxiety-</a:t>
            </a:r>
            <a:br>
              <a:rPr lang="en-GB">
                <a:solidFill>
                  <a:schemeClr val="tx2"/>
                </a:solidFill>
                <a:latin typeface="+mj-lt"/>
              </a:rPr>
            </a:br>
            <a:endParaRPr lang="en-GB">
              <a:solidFill>
                <a:schemeClr val="tx2"/>
              </a:solidFill>
            </a:endParaRPr>
          </a:p>
        </p:txBody>
      </p:sp>
      <p:sp>
        <p:nvSpPr>
          <p:cNvPr id="20" name="Rectangle 1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2" name="Rectangle 1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B66AA609-F05B-472A-8589-0391A1CDE449}"/>
              </a:ext>
            </a:extLst>
          </p:cNvPr>
          <p:cNvPicPr>
            <a:picLocks noChangeAspect="1"/>
          </p:cNvPicPr>
          <p:nvPr/>
        </p:nvPicPr>
        <p:blipFill rotWithShape="1">
          <a:blip r:embed="rId2"/>
          <a:srcRect l="51916" r="45"/>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2055CAEE-EAC1-4A2B-9EC6-739C8E6FADEC}"/>
              </a:ext>
            </a:extLst>
          </p:cNvPr>
          <p:cNvSpPr>
            <a:spLocks noGrp="1"/>
          </p:cNvSpPr>
          <p:nvPr>
            <p:ph idx="1"/>
          </p:nvPr>
        </p:nvSpPr>
        <p:spPr>
          <a:xfrm>
            <a:off x="4596388" y="1865915"/>
            <a:ext cx="7019004" cy="4319559"/>
          </a:xfrm>
        </p:spPr>
        <p:txBody>
          <a:bodyPr>
            <a:normAutofit/>
          </a:bodyPr>
          <a:lstStyle/>
          <a:p>
            <a:r>
              <a:rPr lang="en-GB" sz="2000" dirty="0"/>
              <a:t>During interview, participant says how they feel when taking part in OA. “</a:t>
            </a:r>
            <a:r>
              <a:rPr lang="en-GB" sz="2000" dirty="0">
                <a:effectLst/>
                <a:ea typeface="Calibri" panose="020F0502020204030204" pitchFamily="34" charset="0"/>
                <a:cs typeface="Times New Roman" panose="02020603050405020304" pitchFamily="18" charset="0"/>
              </a:rPr>
              <a:t>Kind of…. Peaceful and calm, maybe, and then if it's climbing, it’s relaxed. Probably keeping focus is the main thing, that I would feel.” </a:t>
            </a:r>
          </a:p>
          <a:p>
            <a:r>
              <a:rPr lang="en-GB" sz="2000" dirty="0">
                <a:cs typeface="Times New Roman" panose="02020603050405020304" pitchFamily="18" charset="0"/>
              </a:rPr>
              <a:t>These feelings of relaxation and focus you’d think would be a world away from excitement of OA.  However ideas of using OA to combat anxiety and depression are being widely researched - (</a:t>
            </a:r>
            <a:r>
              <a:rPr lang="en-GB" sz="2000" b="0" i="0" dirty="0">
                <a:effectLst/>
              </a:rPr>
              <a:t>Kyriakopoulos, 2011 et Ewert and Davidson, 2021).</a:t>
            </a:r>
            <a:endParaRPr lang="en-GB" sz="2000" dirty="0"/>
          </a:p>
          <a:p>
            <a:endParaRPr lang="en-GB" dirty="0"/>
          </a:p>
        </p:txBody>
      </p:sp>
    </p:spTree>
    <p:extLst>
      <p:ext uri="{BB962C8B-B14F-4D97-AF65-F5344CB8AC3E}">
        <p14:creationId xmlns:p14="http://schemas.microsoft.com/office/powerpoint/2010/main" val="2676602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00EFD-1FB9-4853-BEDF-8BFA65D2B735}"/>
              </a:ext>
            </a:extLst>
          </p:cNvPr>
          <p:cNvSpPr>
            <a:spLocks noGrp="1"/>
          </p:cNvSpPr>
          <p:nvPr>
            <p:ph type="title"/>
          </p:nvPr>
        </p:nvSpPr>
        <p:spPr>
          <a:xfrm>
            <a:off x="581192" y="702156"/>
            <a:ext cx="11029616" cy="1188720"/>
          </a:xfrm>
        </p:spPr>
        <p:txBody>
          <a:bodyPr>
            <a:normAutofit/>
          </a:bodyPr>
          <a:lstStyle/>
          <a:p>
            <a:r>
              <a:rPr lang="en-GB" b="1" i="0" dirty="0">
                <a:effectLst/>
                <a:latin typeface="+mj-lt"/>
              </a:rPr>
              <a:t>Self-efficacy -</a:t>
            </a:r>
            <a:br>
              <a:rPr lang="en-GB" b="1" i="0" dirty="0">
                <a:effectLst/>
                <a:latin typeface="+mj-lt"/>
              </a:rPr>
            </a:br>
            <a:endParaRPr lang="en-GB" dirty="0"/>
          </a:p>
        </p:txBody>
      </p:sp>
      <p:sp>
        <p:nvSpPr>
          <p:cNvPr id="11" name="Rectangle 1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2D933B2-CF78-41FB-814A-1827410A6BD0}"/>
              </a:ext>
            </a:extLst>
          </p:cNvPr>
          <p:cNvSpPr>
            <a:spLocks noGrp="1"/>
          </p:cNvSpPr>
          <p:nvPr>
            <p:ph idx="1"/>
          </p:nvPr>
        </p:nvSpPr>
        <p:spPr>
          <a:xfrm>
            <a:off x="446533" y="1790700"/>
            <a:ext cx="7051870" cy="4435479"/>
          </a:xfrm>
        </p:spPr>
        <p:txBody>
          <a:bodyPr>
            <a:normAutofit/>
          </a:bodyPr>
          <a:lstStyle/>
          <a:p>
            <a:r>
              <a:rPr lang="en-GB" sz="2000" b="1" dirty="0"/>
              <a:t>The participant is shown to have a high level of s</a:t>
            </a:r>
            <a:r>
              <a:rPr lang="en-GB" sz="2000" b="1" i="0" dirty="0">
                <a:effectLst/>
              </a:rPr>
              <a:t>elf-efficacy (</a:t>
            </a:r>
            <a:r>
              <a:rPr lang="en-GB" sz="2000" b="0" i="0" dirty="0">
                <a:effectLst/>
              </a:rPr>
              <a:t>Bandura, 1999)</a:t>
            </a:r>
            <a:r>
              <a:rPr lang="en-GB" sz="2000" b="1" i="0" dirty="0">
                <a:effectLst/>
              </a:rPr>
              <a:t>, shown by their constant enthusiasm towards their own OA </a:t>
            </a:r>
            <a:r>
              <a:rPr lang="en-GB" sz="2000" b="1" dirty="0"/>
              <a:t>as well as towards others within </a:t>
            </a:r>
            <a:r>
              <a:rPr lang="en-GB" sz="2000" b="1" i="0" dirty="0">
                <a:effectLst/>
              </a:rPr>
              <a:t>the outdoors (specifically climbing). “</a:t>
            </a:r>
            <a:r>
              <a:rPr lang="en-GB" sz="2000" dirty="0">
                <a:effectLst/>
                <a:ea typeface="Calibri" panose="020F0502020204030204" pitchFamily="34" charset="0"/>
                <a:cs typeface="Times New Roman" panose="02020603050405020304" pitchFamily="18" charset="0"/>
              </a:rPr>
              <a:t>I always go out and I always feel like I've had a really good day and I've always really psyched to go and. Go out and do the same thing again. ” </a:t>
            </a:r>
          </a:p>
          <a:p>
            <a:r>
              <a:rPr lang="en-GB" sz="2000" dirty="0">
                <a:cs typeface="Times New Roman" panose="02020603050405020304" pitchFamily="18" charset="0"/>
              </a:rPr>
              <a:t>OA has been shown to help increase self-efficacy among it’s users: both in relation to OA and general life (</a:t>
            </a:r>
            <a:r>
              <a:rPr lang="en-GB" sz="2000" b="0" i="0" dirty="0">
                <a:effectLst/>
              </a:rPr>
              <a:t>Fang et al, 2021) R</a:t>
            </a:r>
            <a:r>
              <a:rPr lang="en-GB" sz="2000" dirty="0"/>
              <a:t>esearch into these added benefits goes even deeper when looking specifically at climbers (</a:t>
            </a:r>
            <a:r>
              <a:rPr lang="en-GB" sz="2000" b="0" i="0" dirty="0">
                <a:effectLst/>
              </a:rPr>
              <a:t>Jones et al, 2002)</a:t>
            </a:r>
            <a:endParaRPr lang="en-GB" sz="2000" dirty="0"/>
          </a:p>
          <a:p>
            <a:endParaRPr lang="en-GB" dirty="0"/>
          </a:p>
        </p:txBody>
      </p:sp>
      <p:sp>
        <p:nvSpPr>
          <p:cNvPr id="17" name="Rectangle 1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DB106E1-3CA5-4CA4-9184-81935C6C6635}"/>
              </a:ext>
            </a:extLst>
          </p:cNvPr>
          <p:cNvPicPr>
            <a:picLocks noChangeAspect="1"/>
          </p:cNvPicPr>
          <p:nvPr/>
        </p:nvPicPr>
        <p:blipFill>
          <a:blip r:embed="rId2"/>
          <a:stretch>
            <a:fillRect/>
          </a:stretch>
        </p:blipFill>
        <p:spPr>
          <a:xfrm>
            <a:off x="8363915" y="3417680"/>
            <a:ext cx="3059782" cy="1568138"/>
          </a:xfrm>
          <a:prstGeom prst="rect">
            <a:avLst/>
          </a:prstGeom>
        </p:spPr>
      </p:pic>
    </p:spTree>
    <p:extLst>
      <p:ext uri="{BB962C8B-B14F-4D97-AF65-F5344CB8AC3E}">
        <p14:creationId xmlns:p14="http://schemas.microsoft.com/office/powerpoint/2010/main" val="204382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59F460B-BB84-449B-8463-470351982AE9}"/>
              </a:ext>
            </a:extLst>
          </p:cNvPr>
          <p:cNvSpPr>
            <a:spLocks noGrp="1"/>
          </p:cNvSpPr>
          <p:nvPr>
            <p:ph type="title"/>
          </p:nvPr>
        </p:nvSpPr>
        <p:spPr>
          <a:xfrm>
            <a:off x="552450" y="597643"/>
            <a:ext cx="6483914" cy="892271"/>
          </a:xfrm>
        </p:spPr>
        <p:txBody>
          <a:bodyPr>
            <a:normAutofit/>
          </a:bodyPr>
          <a:lstStyle/>
          <a:p>
            <a:pPr>
              <a:lnSpc>
                <a:spcPct val="90000"/>
              </a:lnSpc>
            </a:pPr>
            <a:r>
              <a:rPr lang="en-GB" sz="2000" b="1" u="sng" dirty="0">
                <a:solidFill>
                  <a:srgbClr val="FFFFFF"/>
                </a:solidFill>
                <a:effectLst/>
                <a:latin typeface="Arial" panose="020B0604020202020204" pitchFamily="34" charset="0"/>
                <a:ea typeface="Times New Roman" panose="02020603050405020304" pitchFamily="18" charset="0"/>
              </a:rPr>
              <a:t>Relate the findings to current behaviour change theory</a:t>
            </a:r>
            <a:endParaRPr lang="en-GB" sz="2000" b="1" u="sng" dirty="0">
              <a:solidFill>
                <a:srgbClr val="FFFFFF"/>
              </a:solidFill>
            </a:endParaRPr>
          </a:p>
        </p:txBody>
      </p:sp>
      <p:sp>
        <p:nvSpPr>
          <p:cNvPr id="16" name="Rectangle 15">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C06912F-EE59-474F-8FA3-3145432156E0}"/>
              </a:ext>
            </a:extLst>
          </p:cNvPr>
          <p:cNvSpPr>
            <a:spLocks noGrp="1"/>
          </p:cNvSpPr>
          <p:nvPr>
            <p:ph idx="1"/>
          </p:nvPr>
        </p:nvSpPr>
        <p:spPr>
          <a:xfrm>
            <a:off x="552451" y="1609726"/>
            <a:ext cx="6945952" cy="4524376"/>
          </a:xfrm>
        </p:spPr>
        <p:txBody>
          <a:bodyPr>
            <a:noAutofit/>
          </a:bodyPr>
          <a:lstStyle/>
          <a:p>
            <a:pPr marL="0" indent="0">
              <a:lnSpc>
                <a:spcPct val="100000"/>
              </a:lnSpc>
              <a:buNone/>
            </a:pPr>
            <a:r>
              <a:rPr lang="en-GB" sz="1800" dirty="0">
                <a:solidFill>
                  <a:srgbClr val="FFFFFF"/>
                </a:solidFill>
              </a:rPr>
              <a:t>My interviewee relates to the three basic needs of </a:t>
            </a:r>
            <a:r>
              <a:rPr lang="en-GB" sz="1800" dirty="0" err="1">
                <a:solidFill>
                  <a:srgbClr val="FFFFFF"/>
                </a:solidFill>
              </a:rPr>
              <a:t>SDT</a:t>
            </a:r>
            <a:r>
              <a:rPr lang="en-GB" sz="1800" dirty="0">
                <a:solidFill>
                  <a:srgbClr val="FFFFFF"/>
                </a:solidFill>
              </a:rPr>
              <a:t>, </a:t>
            </a:r>
          </a:p>
          <a:p>
            <a:pPr marL="0" indent="0">
              <a:lnSpc>
                <a:spcPct val="100000"/>
              </a:lnSpc>
              <a:buNone/>
            </a:pPr>
            <a:r>
              <a:rPr lang="en-GB" sz="1800" dirty="0">
                <a:solidFill>
                  <a:srgbClr val="FFFFFF"/>
                </a:solidFill>
              </a:rPr>
              <a:t>Their </a:t>
            </a:r>
            <a:r>
              <a:rPr lang="en-GB" sz="1800" u="sng" dirty="0">
                <a:solidFill>
                  <a:srgbClr val="FFFFFF"/>
                </a:solidFill>
              </a:rPr>
              <a:t>competence</a:t>
            </a:r>
            <a:r>
              <a:rPr lang="en-GB" sz="1800" dirty="0">
                <a:solidFill>
                  <a:srgbClr val="FFFFFF"/>
                </a:solidFill>
              </a:rPr>
              <a:t> within climbing is very high giving it a strong link with in </a:t>
            </a:r>
            <a:r>
              <a:rPr lang="en-GB" sz="1800" dirty="0" err="1">
                <a:solidFill>
                  <a:srgbClr val="FFFFFF"/>
                </a:solidFill>
              </a:rPr>
              <a:t>SDT</a:t>
            </a:r>
            <a:r>
              <a:rPr lang="en-GB" sz="1800" dirty="0">
                <a:solidFill>
                  <a:srgbClr val="FFFFFF"/>
                </a:solidFill>
              </a:rPr>
              <a:t>, the interviewee is a very talented climber this is driven further by there very solid knowledge within their field, all brought together by there links with the environments they are climbing in, and have been for most their life.  </a:t>
            </a:r>
          </a:p>
          <a:p>
            <a:pPr marL="0" indent="0">
              <a:lnSpc>
                <a:spcPct val="100000"/>
              </a:lnSpc>
              <a:buNone/>
            </a:pPr>
            <a:r>
              <a:rPr lang="en-GB" sz="1800" u="sng" dirty="0">
                <a:solidFill>
                  <a:srgbClr val="FFFFFF"/>
                </a:solidFill>
              </a:rPr>
              <a:t>Autonomy</a:t>
            </a:r>
            <a:r>
              <a:rPr lang="en-GB" sz="1800" dirty="0">
                <a:solidFill>
                  <a:srgbClr val="FFFFFF"/>
                </a:solidFill>
              </a:rPr>
              <a:t> may be the strongest link with in the three basic needs seen in the interview, as thought out the interview they say how there personal drive and that self punishing is part what they love about climbing. They are very self motivated and congruent to climb with them using climbing to relax in times of high stress </a:t>
            </a:r>
          </a:p>
          <a:p>
            <a:pPr marL="0" indent="0">
              <a:lnSpc>
                <a:spcPct val="100000"/>
              </a:lnSpc>
              <a:buNone/>
            </a:pPr>
            <a:r>
              <a:rPr lang="en-GB" sz="1800" u="sng" dirty="0">
                <a:solidFill>
                  <a:srgbClr val="FFFFFF"/>
                </a:solidFill>
              </a:rPr>
              <a:t>Relativeness</a:t>
            </a:r>
            <a:r>
              <a:rPr lang="en-GB" sz="1800" dirty="0">
                <a:solidFill>
                  <a:srgbClr val="FFFFFF"/>
                </a:solidFill>
              </a:rPr>
              <a:t> however I believe is linked the weakest as they do not seem to be driven by the more social side but do feel that they are needed and welcomed with in the climbing world be that thought helping other develop there skills and the work they do </a:t>
            </a:r>
          </a:p>
        </p:txBody>
      </p:sp>
      <p:pic>
        <p:nvPicPr>
          <p:cNvPr id="7" name="Picture 6">
            <a:extLst>
              <a:ext uri="{FF2B5EF4-FFF2-40B4-BE49-F238E27FC236}">
                <a16:creationId xmlns:a16="http://schemas.microsoft.com/office/drawing/2014/main" id="{04BC55B0-C70C-4EF8-B4C9-37D05891D935}"/>
              </a:ext>
            </a:extLst>
          </p:cNvPr>
          <p:cNvPicPr>
            <a:picLocks noChangeAspect="1"/>
          </p:cNvPicPr>
          <p:nvPr/>
        </p:nvPicPr>
        <p:blipFill>
          <a:blip r:embed="rId2"/>
          <a:stretch>
            <a:fillRect/>
          </a:stretch>
        </p:blipFill>
        <p:spPr>
          <a:xfrm>
            <a:off x="7996383" y="1234471"/>
            <a:ext cx="4149437" cy="2738628"/>
          </a:xfrm>
          <a:prstGeom prst="rect">
            <a:avLst/>
          </a:prstGeom>
        </p:spPr>
      </p:pic>
      <p:sp>
        <p:nvSpPr>
          <p:cNvPr id="6" name="TextBox 5">
            <a:extLst>
              <a:ext uri="{FF2B5EF4-FFF2-40B4-BE49-F238E27FC236}">
                <a16:creationId xmlns:a16="http://schemas.microsoft.com/office/drawing/2014/main" id="{FDCE5B32-A9E3-4A4B-96BC-541B0205841E}"/>
              </a:ext>
            </a:extLst>
          </p:cNvPr>
          <p:cNvSpPr txBox="1"/>
          <p:nvPr/>
        </p:nvSpPr>
        <p:spPr>
          <a:xfrm>
            <a:off x="8173471" y="4331524"/>
            <a:ext cx="3795262" cy="1450718"/>
          </a:xfrm>
          <a:prstGeom prst="rect">
            <a:avLst/>
          </a:prstGeom>
          <a:solidFill>
            <a:srgbClr val="000000">
              <a:alpha val="50000"/>
            </a:srgbClr>
          </a:solidFill>
          <a:ln>
            <a:noFill/>
          </a:ln>
        </p:spPr>
        <p:txBody>
          <a:bodyPr wrap="square" rtlCol="0">
            <a:noAutofit/>
          </a:bodyPr>
          <a:lstStyle/>
          <a:p>
            <a:pPr algn="ctr">
              <a:spcAft>
                <a:spcPts val="600"/>
              </a:spcAft>
            </a:pPr>
            <a:r>
              <a:rPr lang="en-GB" sz="2400" b="1" dirty="0">
                <a:solidFill>
                  <a:srgbClr val="FFFFFF"/>
                </a:solidFill>
              </a:rPr>
              <a:t>Self Determination Theory (</a:t>
            </a:r>
            <a:r>
              <a:rPr lang="en-GB" sz="2400" b="1" dirty="0" err="1">
                <a:solidFill>
                  <a:srgbClr val="FFFFFF"/>
                </a:solidFill>
              </a:rPr>
              <a:t>SDT</a:t>
            </a:r>
            <a:r>
              <a:rPr lang="en-GB" sz="2400" b="1" dirty="0">
                <a:solidFill>
                  <a:srgbClr val="FFFFFF"/>
                </a:solidFill>
              </a:rPr>
              <a:t>)  </a:t>
            </a:r>
          </a:p>
          <a:p>
            <a:pPr algn="ctr">
              <a:spcAft>
                <a:spcPts val="600"/>
              </a:spcAft>
            </a:pPr>
            <a:r>
              <a:rPr lang="en-GB" sz="2400" dirty="0">
                <a:solidFill>
                  <a:srgbClr val="FFFFFF"/>
                </a:solidFill>
              </a:rPr>
              <a:t>(</a:t>
            </a:r>
            <a:r>
              <a:rPr lang="en-GB" sz="2400" i="0" dirty="0">
                <a:solidFill>
                  <a:srgbClr val="FFFFFF"/>
                </a:solidFill>
                <a:effectLst/>
              </a:rPr>
              <a:t>Deci and Ryan, 2012)</a:t>
            </a:r>
            <a:endParaRPr lang="en-GB" sz="2400" dirty="0">
              <a:solidFill>
                <a:srgbClr val="FFFFFF"/>
              </a:solidFill>
            </a:endParaRPr>
          </a:p>
          <a:p>
            <a:pPr algn="ctr">
              <a:spcAft>
                <a:spcPts val="600"/>
              </a:spcAft>
            </a:pPr>
            <a:endParaRPr lang="en-GB" sz="800" dirty="0">
              <a:solidFill>
                <a:srgbClr val="FFFFFF"/>
              </a:solidFill>
            </a:endParaRPr>
          </a:p>
        </p:txBody>
      </p:sp>
    </p:spTree>
    <p:extLst>
      <p:ext uri="{BB962C8B-B14F-4D97-AF65-F5344CB8AC3E}">
        <p14:creationId xmlns:p14="http://schemas.microsoft.com/office/powerpoint/2010/main" val="406448958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E1042540-A146-49FE-845F-BC9CC563A28D}"/>
              </a:ext>
            </a:extLst>
          </p:cNvPr>
          <p:cNvPicPr>
            <a:picLocks noChangeAspect="1"/>
          </p:cNvPicPr>
          <p:nvPr/>
        </p:nvPicPr>
        <p:blipFill>
          <a:blip r:embed="rId2"/>
          <a:stretch>
            <a:fillRect/>
          </a:stretch>
        </p:blipFill>
        <p:spPr>
          <a:xfrm>
            <a:off x="720636" y="1906856"/>
            <a:ext cx="5476375" cy="3244752"/>
          </a:xfrm>
          <a:prstGeom prst="rect">
            <a:avLst/>
          </a:prstGeom>
        </p:spPr>
      </p:pic>
      <p:sp>
        <p:nvSpPr>
          <p:cNvPr id="27" name="Rectangle 12">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6486DA-8D58-4CCC-89DC-9EB4C03F50FE}"/>
              </a:ext>
            </a:extLst>
          </p:cNvPr>
          <p:cNvSpPr>
            <a:spLocks noGrp="1"/>
          </p:cNvSpPr>
          <p:nvPr>
            <p:ph type="title"/>
          </p:nvPr>
        </p:nvSpPr>
        <p:spPr>
          <a:xfrm>
            <a:off x="6873606" y="938022"/>
            <a:ext cx="4597758" cy="1188720"/>
          </a:xfrm>
        </p:spPr>
        <p:txBody>
          <a:bodyPr>
            <a:normAutofit/>
          </a:bodyPr>
          <a:lstStyle/>
          <a:p>
            <a:pPr>
              <a:lnSpc>
                <a:spcPct val="90000"/>
              </a:lnSpc>
            </a:pPr>
            <a:r>
              <a:rPr lang="en-GB" sz="2000">
                <a:solidFill>
                  <a:srgbClr val="FFFFFF"/>
                </a:solidFill>
                <a:latin typeface="+mj-lt"/>
              </a:rPr>
              <a:t>COM-B Behaviour change model (</a:t>
            </a:r>
            <a:r>
              <a:rPr lang="en-GB" sz="2000" b="0" i="0">
                <a:solidFill>
                  <a:srgbClr val="FFFFFF"/>
                </a:solidFill>
                <a:effectLst/>
                <a:latin typeface="Arial" panose="020B0604020202020204" pitchFamily="34" charset="0"/>
              </a:rPr>
              <a:t>Michie and Van Stralen, 2011) </a:t>
            </a:r>
            <a:br>
              <a:rPr lang="en-GB" sz="2000">
                <a:solidFill>
                  <a:srgbClr val="FFFFFF"/>
                </a:solidFill>
                <a:latin typeface="+mj-lt"/>
              </a:rPr>
            </a:br>
            <a:endParaRPr lang="en-GB" sz="2000">
              <a:solidFill>
                <a:srgbClr val="FFFFFF"/>
              </a:solidFill>
            </a:endParaRPr>
          </a:p>
        </p:txBody>
      </p:sp>
      <p:sp>
        <p:nvSpPr>
          <p:cNvPr id="3" name="Content Placeholder 2">
            <a:extLst>
              <a:ext uri="{FF2B5EF4-FFF2-40B4-BE49-F238E27FC236}">
                <a16:creationId xmlns:a16="http://schemas.microsoft.com/office/drawing/2014/main" id="{E3EF5F1C-DA4F-4B0B-8804-61ECC69C391A}"/>
              </a:ext>
            </a:extLst>
          </p:cNvPr>
          <p:cNvSpPr>
            <a:spLocks noGrp="1"/>
          </p:cNvSpPr>
          <p:nvPr>
            <p:ph idx="1"/>
          </p:nvPr>
        </p:nvSpPr>
        <p:spPr>
          <a:xfrm>
            <a:off x="6873606" y="2340864"/>
            <a:ext cx="4597758" cy="3793237"/>
          </a:xfrm>
        </p:spPr>
        <p:txBody>
          <a:bodyPr>
            <a:normAutofit/>
          </a:bodyPr>
          <a:lstStyle/>
          <a:p>
            <a:r>
              <a:rPr lang="en-GB">
                <a:solidFill>
                  <a:srgbClr val="FFFFFF"/>
                </a:solidFill>
              </a:rPr>
              <a:t>Using this model to relate to my interviewee, I see that there behaviour towards climbing was straggly started with there high levels of </a:t>
            </a:r>
            <a:r>
              <a:rPr lang="en-GB" u="sng">
                <a:solidFill>
                  <a:srgbClr val="FFFFFF"/>
                </a:solidFill>
              </a:rPr>
              <a:t>motivation</a:t>
            </a:r>
            <a:r>
              <a:rPr lang="en-GB">
                <a:solidFill>
                  <a:srgbClr val="FFFFFF"/>
                </a:solidFill>
              </a:rPr>
              <a:t> for OA linking back to there younger years and the </a:t>
            </a:r>
            <a:r>
              <a:rPr lang="en-GB" u="sng">
                <a:solidFill>
                  <a:srgbClr val="FFFFFF"/>
                </a:solidFill>
              </a:rPr>
              <a:t>opportunity's</a:t>
            </a:r>
            <a:r>
              <a:rPr lang="en-GB">
                <a:solidFill>
                  <a:srgbClr val="FFFFFF"/>
                </a:solidFill>
              </a:rPr>
              <a:t> provided to them   living in South Wales with parents who often made took them hill walking and kayaking in the area. There capability for climbing was achieved with there time spent in their OAE course </a:t>
            </a:r>
          </a:p>
          <a:p>
            <a:endParaRPr lang="en-GB">
              <a:solidFill>
                <a:srgbClr val="FFFFFF"/>
              </a:solidFill>
            </a:endParaRPr>
          </a:p>
        </p:txBody>
      </p:sp>
    </p:spTree>
    <p:extLst>
      <p:ext uri="{BB962C8B-B14F-4D97-AF65-F5344CB8AC3E}">
        <p14:creationId xmlns:p14="http://schemas.microsoft.com/office/powerpoint/2010/main" val="129023526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F9A3B-3B88-4738-8235-D46C6554F47D}"/>
              </a:ext>
            </a:extLst>
          </p:cNvPr>
          <p:cNvSpPr>
            <a:spLocks noGrp="1"/>
          </p:cNvSpPr>
          <p:nvPr>
            <p:ph type="title"/>
          </p:nvPr>
        </p:nvSpPr>
        <p:spPr>
          <a:xfrm>
            <a:off x="272410" y="405982"/>
            <a:ext cx="3667125" cy="1878762"/>
          </a:xfrm>
        </p:spPr>
        <p:txBody>
          <a:bodyPr>
            <a:noAutofit/>
          </a:bodyPr>
          <a:lstStyle/>
          <a:p>
            <a:r>
              <a:rPr lang="en-GB" b="1" u="sng" dirty="0">
                <a:effectLst/>
                <a:latin typeface="Arial" panose="020B0604020202020204" pitchFamily="34" charset="0"/>
                <a:ea typeface="Times New Roman" panose="02020603050405020304" pitchFamily="18" charset="0"/>
              </a:rPr>
              <a:t>Explain the practical implications for your findings</a:t>
            </a:r>
            <a:endParaRPr lang="en-GB" b="1" u="sng" dirty="0"/>
          </a:p>
        </p:txBody>
      </p:sp>
      <p:sp>
        <p:nvSpPr>
          <p:cNvPr id="8" name="TextBox 7">
            <a:extLst>
              <a:ext uri="{FF2B5EF4-FFF2-40B4-BE49-F238E27FC236}">
                <a16:creationId xmlns:a16="http://schemas.microsoft.com/office/drawing/2014/main" id="{AF365D0F-B009-4F66-8CCE-038B4B6AEBCC}"/>
              </a:ext>
            </a:extLst>
          </p:cNvPr>
          <p:cNvSpPr txBox="1"/>
          <p:nvPr/>
        </p:nvSpPr>
        <p:spPr>
          <a:xfrm>
            <a:off x="243641" y="2462125"/>
            <a:ext cx="5042734" cy="3970318"/>
          </a:xfrm>
          <a:prstGeom prst="rect">
            <a:avLst/>
          </a:prstGeom>
          <a:noFill/>
          <a:ln>
            <a:solidFill>
              <a:srgbClr val="FF0000"/>
            </a:solidFill>
          </a:ln>
        </p:spPr>
        <p:txBody>
          <a:bodyPr wrap="square" rtlCol="0">
            <a:spAutoFit/>
          </a:bodyPr>
          <a:lstStyle/>
          <a:p>
            <a:r>
              <a:rPr lang="en-GB" sz="2800" dirty="0"/>
              <a:t>With location being one of main motivators, OA providers may want to look deeper into where they offer their activities, As a better sense of place of location (Clough, 2016) in  adventurous settings benefits mental health and improves their personal  and participants health. </a:t>
            </a:r>
          </a:p>
        </p:txBody>
      </p:sp>
      <p:sp>
        <p:nvSpPr>
          <p:cNvPr id="9" name="TextBox 8">
            <a:extLst>
              <a:ext uri="{FF2B5EF4-FFF2-40B4-BE49-F238E27FC236}">
                <a16:creationId xmlns:a16="http://schemas.microsoft.com/office/drawing/2014/main" id="{3CCFA889-E450-469F-AB6C-EAB465462102}"/>
              </a:ext>
            </a:extLst>
          </p:cNvPr>
          <p:cNvSpPr txBox="1"/>
          <p:nvPr/>
        </p:nvSpPr>
        <p:spPr>
          <a:xfrm>
            <a:off x="6410325" y="3305175"/>
            <a:ext cx="5703071" cy="3539430"/>
          </a:xfrm>
          <a:prstGeom prst="rect">
            <a:avLst/>
          </a:prstGeom>
          <a:noFill/>
          <a:ln>
            <a:solidFill>
              <a:srgbClr val="FF0000"/>
            </a:solidFill>
          </a:ln>
        </p:spPr>
        <p:txBody>
          <a:bodyPr wrap="square" rtlCol="0">
            <a:spAutoFit/>
          </a:bodyPr>
          <a:lstStyle/>
          <a:p>
            <a:r>
              <a:rPr lang="en-GB" sz="2800" dirty="0"/>
              <a:t>With personal benefits being shown as a motivator, providers may need   to look into how to raise up personal adventure aims to fully meet participant expectations within their programmes by say including higher individual level of personal adventure </a:t>
            </a:r>
          </a:p>
        </p:txBody>
      </p:sp>
      <p:sp>
        <p:nvSpPr>
          <p:cNvPr id="10" name="Rectangle 9">
            <a:extLst>
              <a:ext uri="{FF2B5EF4-FFF2-40B4-BE49-F238E27FC236}">
                <a16:creationId xmlns:a16="http://schemas.microsoft.com/office/drawing/2014/main" id="{BE62517A-0B9B-4905-8287-ACC7926BC07A}"/>
              </a:ext>
            </a:extLst>
          </p:cNvPr>
          <p:cNvSpPr/>
          <p:nvPr/>
        </p:nvSpPr>
        <p:spPr>
          <a:xfrm>
            <a:off x="4088027" y="783923"/>
            <a:ext cx="3055965" cy="1323439"/>
          </a:xfrm>
          <a:prstGeom prst="rect">
            <a:avLst/>
          </a:prstGeom>
          <a:noFill/>
        </p:spPr>
        <p:txBody>
          <a:bodyPr wrap="none" lIns="91440" tIns="45720" rIns="91440" bIns="45720">
            <a:spAutoFit/>
          </a:bodyPr>
          <a:lstStyle/>
          <a:p>
            <a:pPr algn="ctr"/>
            <a:r>
              <a:rPr lang="en-GB" sz="4000" b="1" cap="none" spc="0" dirty="0">
                <a:ln w="22225">
                  <a:solidFill>
                    <a:schemeClr val="accent2"/>
                  </a:solidFill>
                  <a:prstDash val="solid"/>
                </a:ln>
                <a:solidFill>
                  <a:schemeClr val="accent2">
                    <a:lumMod val="40000"/>
                    <a:lumOff val="60000"/>
                  </a:schemeClr>
                </a:solidFill>
                <a:effectLst/>
              </a:rPr>
              <a:t>Economical </a:t>
            </a:r>
          </a:p>
          <a:p>
            <a:pPr algn="ctr"/>
            <a:r>
              <a:rPr lang="en-GB" sz="4000" b="1" cap="none" spc="0" dirty="0">
                <a:ln w="22225">
                  <a:solidFill>
                    <a:schemeClr val="accent2"/>
                  </a:solidFill>
                  <a:prstDash val="solid"/>
                </a:ln>
                <a:solidFill>
                  <a:schemeClr val="accent2">
                    <a:lumMod val="40000"/>
                    <a:lumOff val="60000"/>
                  </a:schemeClr>
                </a:solidFill>
                <a:effectLst/>
              </a:rPr>
              <a:t>implications  </a:t>
            </a:r>
          </a:p>
        </p:txBody>
      </p:sp>
      <p:pic>
        <p:nvPicPr>
          <p:cNvPr id="19" name="Picture 18">
            <a:extLst>
              <a:ext uri="{FF2B5EF4-FFF2-40B4-BE49-F238E27FC236}">
                <a16:creationId xmlns:a16="http://schemas.microsoft.com/office/drawing/2014/main" id="{07683319-610A-4376-84B9-3C7D0CA7957A}"/>
              </a:ext>
            </a:extLst>
          </p:cNvPr>
          <p:cNvPicPr>
            <a:picLocks noChangeAspect="1"/>
          </p:cNvPicPr>
          <p:nvPr/>
        </p:nvPicPr>
        <p:blipFill>
          <a:blip r:embed="rId2"/>
          <a:stretch>
            <a:fillRect/>
          </a:stretch>
        </p:blipFill>
        <p:spPr>
          <a:xfrm>
            <a:off x="7292484" y="871834"/>
            <a:ext cx="4055172" cy="2246769"/>
          </a:xfrm>
          <a:prstGeom prst="rect">
            <a:avLst/>
          </a:prstGeom>
        </p:spPr>
      </p:pic>
    </p:spTree>
    <p:extLst>
      <p:ext uri="{BB962C8B-B14F-4D97-AF65-F5344CB8AC3E}">
        <p14:creationId xmlns:p14="http://schemas.microsoft.com/office/powerpoint/2010/main" val="3466258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08C63-38D4-4C97-97E9-F20D9DEFB5DF}"/>
              </a:ext>
            </a:extLst>
          </p:cNvPr>
          <p:cNvSpPr>
            <a:spLocks noGrp="1"/>
          </p:cNvSpPr>
          <p:nvPr>
            <p:ph type="title"/>
          </p:nvPr>
        </p:nvSpPr>
        <p:spPr>
          <a:xfrm>
            <a:off x="581192" y="800930"/>
            <a:ext cx="3568661" cy="2256390"/>
          </a:xfrm>
        </p:spPr>
        <p:txBody>
          <a:bodyPr vert="horz" lIns="91440" tIns="45720" rIns="91440" bIns="45720" rtlCol="0" anchor="ctr">
            <a:normAutofit/>
          </a:bodyPr>
          <a:lstStyle/>
          <a:p>
            <a:r>
              <a:rPr lang="en-US" b="0" kern="1200" cap="all" spc="0"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t>Personal </a:t>
            </a:r>
            <a:br>
              <a:rPr lang="en-US" b="0" kern="1200" cap="all" spc="0"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br>
            <a:r>
              <a:rPr lang="en-US" b="0" kern="1200" cap="all" spc="0"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t>implications </a:t>
            </a:r>
            <a:br>
              <a:rPr lang="en-US" b="0" kern="1200" cap="all" spc="0"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br>
            <a:endParaRPr lang="en-US" b="0" kern="1200" cap="all" dirty="0">
              <a:solidFill>
                <a:schemeClr val="tx1">
                  <a:lumMod val="75000"/>
                  <a:lumOff val="25000"/>
                </a:schemeClr>
              </a:solidFill>
              <a:latin typeface="+mj-lt"/>
              <a:ea typeface="+mj-ea"/>
              <a:cs typeface="+mj-cs"/>
            </a:endParaRPr>
          </a:p>
        </p:txBody>
      </p:sp>
      <p:sp>
        <p:nvSpPr>
          <p:cNvPr id="25" name="Rectangle 24">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F774BF86-CABB-47E4-BDF8-7828B81C01BA}"/>
              </a:ext>
            </a:extLst>
          </p:cNvPr>
          <p:cNvSpPr txBox="1"/>
          <p:nvPr/>
        </p:nvSpPr>
        <p:spPr>
          <a:xfrm>
            <a:off x="4966357" y="658055"/>
            <a:ext cx="7183597" cy="2256390"/>
          </a:xfrm>
          <a:prstGeom prst="rect">
            <a:avLst/>
          </a:prstGeom>
          <a:ln>
            <a:solidFill>
              <a:srgbClr val="00B0F0"/>
            </a:solidFill>
          </a:ln>
        </p:spPr>
        <p:txBody>
          <a:bodyPr vert="horz" lIns="91440" tIns="45720" rIns="91440" bIns="45720" rtlCol="0" anchor="ctr">
            <a:no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sz="2400" dirty="0">
                <a:solidFill>
                  <a:schemeClr val="tx1">
                    <a:lumMod val="75000"/>
                    <a:lumOff val="25000"/>
                  </a:schemeClr>
                </a:solidFill>
              </a:rPr>
              <a:t>The interviewee is a very experienced climber with high level of intrinsic motivation. This is something I can take away from this interview - in order to: try better in my own climbing skillset. As having a high level of intrinsic motivation does show a better drive to achieve within a field (</a:t>
            </a:r>
            <a:r>
              <a:rPr lang="en-US" sz="2400" b="0" i="0" dirty="0">
                <a:solidFill>
                  <a:schemeClr val="tx1">
                    <a:lumMod val="75000"/>
                    <a:lumOff val="25000"/>
                  </a:schemeClr>
                </a:solidFill>
                <a:effectLst/>
              </a:rPr>
              <a:t>Cameron  and Pierce 1994).</a:t>
            </a:r>
            <a:endParaRPr lang="en-US" sz="2400" dirty="0">
              <a:solidFill>
                <a:schemeClr val="tx1">
                  <a:lumMod val="75000"/>
                  <a:lumOff val="25000"/>
                </a:schemeClr>
              </a:solidFill>
            </a:endParaRPr>
          </a:p>
        </p:txBody>
      </p:sp>
      <p:pic>
        <p:nvPicPr>
          <p:cNvPr id="4" name="Picture 3">
            <a:extLst>
              <a:ext uri="{FF2B5EF4-FFF2-40B4-BE49-F238E27FC236}">
                <a16:creationId xmlns:a16="http://schemas.microsoft.com/office/drawing/2014/main" id="{9D60E82E-D5CD-4671-A814-76B9173F983A}"/>
              </a:ext>
            </a:extLst>
          </p:cNvPr>
          <p:cNvPicPr>
            <a:picLocks noChangeAspect="1"/>
          </p:cNvPicPr>
          <p:nvPr/>
        </p:nvPicPr>
        <p:blipFill>
          <a:blip r:embed="rId2"/>
          <a:stretch>
            <a:fillRect/>
          </a:stretch>
        </p:blipFill>
        <p:spPr>
          <a:xfrm>
            <a:off x="134659" y="2435276"/>
            <a:ext cx="4789653" cy="3965523"/>
          </a:xfrm>
          <a:prstGeom prst="rect">
            <a:avLst/>
          </a:prstGeom>
          <a:ln>
            <a:solidFill>
              <a:schemeClr val="bg1"/>
            </a:solidFill>
          </a:ln>
        </p:spPr>
      </p:pic>
      <p:pic>
        <p:nvPicPr>
          <p:cNvPr id="7" name="Picture 6" descr="A person from a rope&#10;&#10;Description automatically generated with low confidence">
            <a:extLst>
              <a:ext uri="{FF2B5EF4-FFF2-40B4-BE49-F238E27FC236}">
                <a16:creationId xmlns:a16="http://schemas.microsoft.com/office/drawing/2014/main" id="{3136392E-C40A-4F5C-B5E1-BA7F7435A2ED}"/>
              </a:ext>
            </a:extLst>
          </p:cNvPr>
          <p:cNvPicPr>
            <a:picLocks noChangeAspect="1"/>
          </p:cNvPicPr>
          <p:nvPr/>
        </p:nvPicPr>
        <p:blipFill>
          <a:blip r:embed="rId3"/>
          <a:stretch>
            <a:fillRect/>
          </a:stretch>
        </p:blipFill>
        <p:spPr>
          <a:xfrm>
            <a:off x="6990610" y="3261798"/>
            <a:ext cx="4017140" cy="3012855"/>
          </a:xfrm>
          <a:prstGeom prst="rect">
            <a:avLst/>
          </a:prstGeom>
        </p:spPr>
      </p:pic>
    </p:spTree>
    <p:extLst>
      <p:ext uri="{BB962C8B-B14F-4D97-AF65-F5344CB8AC3E}">
        <p14:creationId xmlns:p14="http://schemas.microsoft.com/office/powerpoint/2010/main" val="2618899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EF39C-E793-408F-94DA-0A620C31C142}"/>
              </a:ext>
            </a:extLst>
          </p:cNvPr>
          <p:cNvSpPr>
            <a:spLocks noGrp="1"/>
          </p:cNvSpPr>
          <p:nvPr>
            <p:ph type="title"/>
          </p:nvPr>
        </p:nvSpPr>
        <p:spPr>
          <a:xfrm>
            <a:off x="581192" y="702156"/>
            <a:ext cx="11029616" cy="1188720"/>
          </a:xfrm>
        </p:spPr>
        <p:txBody>
          <a:bodyPr>
            <a:normAutofit/>
          </a:bodyPr>
          <a:lstStyle/>
          <a:p>
            <a:r>
              <a:rPr lang="en-US" dirty="0">
                <a:ln w="0"/>
                <a:effectLst>
                  <a:reflection blurRad="6350" stA="53000" endA="300" endPos="35500" dir="5400000" sy="-90000" algn="bl" rotWithShape="0"/>
                </a:effectLst>
              </a:rPr>
              <a:t>Environmental impactions </a:t>
            </a:r>
            <a:br>
              <a:rPr lang="en-US" b="0" cap="none" spc="0" dirty="0">
                <a:ln w="0"/>
                <a:effectLst>
                  <a:reflection blurRad="6350" stA="53000" endA="300" endPos="35500" dir="5400000" sy="-90000" algn="bl" rotWithShape="0"/>
                </a:effectLst>
              </a:rPr>
            </a:br>
            <a:endParaRPr lang="en-GB" dirty="0"/>
          </a:p>
        </p:txBody>
      </p:sp>
      <p:sp>
        <p:nvSpPr>
          <p:cNvPr id="10" name="Rectangle 9">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6C75C9C-2924-41F2-AA45-99051BC9B0D8}"/>
              </a:ext>
            </a:extLst>
          </p:cNvPr>
          <p:cNvPicPr>
            <a:picLocks noChangeAspect="1"/>
          </p:cNvPicPr>
          <p:nvPr/>
        </p:nvPicPr>
        <p:blipFill rotWithShape="1">
          <a:blip r:embed="rId2"/>
          <a:srcRect l="15877" r="2" b="2"/>
          <a:stretch/>
        </p:blipFill>
        <p:spPr>
          <a:xfrm>
            <a:off x="611392" y="2347105"/>
            <a:ext cx="5074920" cy="3712464"/>
          </a:xfrm>
          <a:prstGeom prst="rect">
            <a:avLst/>
          </a:prstGeom>
        </p:spPr>
      </p:pic>
      <p:sp>
        <p:nvSpPr>
          <p:cNvPr id="4" name="Content Placeholder 3">
            <a:extLst>
              <a:ext uri="{FF2B5EF4-FFF2-40B4-BE49-F238E27FC236}">
                <a16:creationId xmlns:a16="http://schemas.microsoft.com/office/drawing/2014/main" id="{94CDB90B-43FE-4804-B706-10C76E861622}"/>
              </a:ext>
            </a:extLst>
          </p:cNvPr>
          <p:cNvSpPr txBox="1">
            <a:spLocks noGrp="1"/>
          </p:cNvSpPr>
          <p:nvPr>
            <p:ph idx="1"/>
          </p:nvPr>
        </p:nvSpPr>
        <p:spPr>
          <a:xfrm>
            <a:off x="5851171" y="830426"/>
            <a:ext cx="5842067" cy="3032448"/>
          </a:xfrm>
          <a:prstGeom prst="rect">
            <a:avLst/>
          </a:prstGeom>
        </p:spPr>
        <p:txBody>
          <a:bodyPr rtlCol="0">
            <a:noAutofit/>
          </a:bodyPr>
          <a:lstStyle/>
          <a:p>
            <a:pPr marL="0" indent="0">
              <a:buNone/>
            </a:pPr>
            <a:r>
              <a:rPr lang="en-GB" sz="1800" dirty="0"/>
              <a:t>OA often bases itself in unique locations, but there is a threat of damaging these remote places; which are then often left to naturally erode faster. If these spots used for climbing become too popular, then they can be lost as natural climbing bases from commodifying these spaces. The interviewee recognised this as a potential issue within OA, that uses more remote areas changing the use of that space from an environmental place into an outdoor sports commodity. (</a:t>
            </a:r>
            <a:r>
              <a:rPr lang="en-GB" sz="1800" b="0" i="0" dirty="0">
                <a:solidFill>
                  <a:srgbClr val="222222"/>
                </a:solidFill>
                <a:effectLst/>
              </a:rPr>
              <a:t>Huddart and Stott, 2019) </a:t>
            </a:r>
            <a:endParaRPr lang="en-GB" sz="1800" dirty="0">
              <a:highlight>
                <a:srgbClr val="FFFF00"/>
              </a:highlight>
            </a:endParaRPr>
          </a:p>
        </p:txBody>
      </p:sp>
      <p:sp>
        <p:nvSpPr>
          <p:cNvPr id="3" name="TextBox 2">
            <a:extLst>
              <a:ext uri="{FF2B5EF4-FFF2-40B4-BE49-F238E27FC236}">
                <a16:creationId xmlns:a16="http://schemas.microsoft.com/office/drawing/2014/main" id="{6926F748-4B97-4230-839B-A689076EF9B7}"/>
              </a:ext>
            </a:extLst>
          </p:cNvPr>
          <p:cNvSpPr txBox="1"/>
          <p:nvPr/>
        </p:nvSpPr>
        <p:spPr>
          <a:xfrm>
            <a:off x="6125247" y="4092476"/>
            <a:ext cx="5475297" cy="2308324"/>
          </a:xfrm>
          <a:prstGeom prst="rect">
            <a:avLst/>
          </a:prstGeom>
          <a:noFill/>
        </p:spPr>
        <p:txBody>
          <a:bodyPr wrap="square" rtlCol="0">
            <a:spAutoFit/>
          </a:bodyPr>
          <a:lstStyle/>
          <a:p>
            <a:r>
              <a:rPr lang="en-GB" dirty="0"/>
              <a:t>Along with these remotes bespoke environments needs for climbing, these small areas may not be able to deal with the numbers of new climbers that COVID may have brought in, as a result of little else to do and the Olympics (</a:t>
            </a:r>
            <a:r>
              <a:rPr lang="en-GB" sz="1800" b="0" i="0" dirty="0">
                <a:solidFill>
                  <a:srgbClr val="222222"/>
                </a:solidFill>
                <a:effectLst/>
              </a:rPr>
              <a:t>Schweizer, 2020)</a:t>
            </a:r>
            <a:r>
              <a:rPr lang="en-GB" dirty="0"/>
              <a:t>, climbing is becoming more and more popular as a sport meaning more possible people to come and disturb these remote areas</a:t>
            </a:r>
          </a:p>
        </p:txBody>
      </p:sp>
    </p:spTree>
    <p:extLst>
      <p:ext uri="{BB962C8B-B14F-4D97-AF65-F5344CB8AC3E}">
        <p14:creationId xmlns:p14="http://schemas.microsoft.com/office/powerpoint/2010/main" val="1026641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91E8B06-DF98-4A67-9545-4C5D8323A7C3}"/>
              </a:ext>
            </a:extLst>
          </p:cNvPr>
          <p:cNvSpPr>
            <a:spLocks noGrp="1"/>
          </p:cNvSpPr>
          <p:nvPr>
            <p:ph type="title"/>
          </p:nvPr>
        </p:nvSpPr>
        <p:spPr>
          <a:xfrm>
            <a:off x="807559" y="938022"/>
            <a:ext cx="6647905" cy="1188720"/>
          </a:xfrm>
        </p:spPr>
        <p:txBody>
          <a:bodyPr>
            <a:normAutofit/>
          </a:bodyPr>
          <a:lstStyle/>
          <a:p>
            <a:r>
              <a:rPr lang="en-US" b="1" cap="none" spc="0">
                <a:ln w="13462">
                  <a:solidFill>
                    <a:schemeClr val="bg1"/>
                  </a:solidFill>
                  <a:prstDash val="solid"/>
                </a:ln>
                <a:solidFill>
                  <a:srgbClr val="FFFFFF"/>
                </a:solidFill>
                <a:effectLst>
                  <a:outerShdw dist="38100" dir="2700000" algn="bl" rotWithShape="0">
                    <a:schemeClr val="accent5"/>
                  </a:outerShdw>
                </a:effectLst>
              </a:rPr>
              <a:t>The risk of landowners </a:t>
            </a:r>
            <a:br>
              <a:rPr lang="en-US" b="1" cap="none" spc="0">
                <a:ln w="13462">
                  <a:solidFill>
                    <a:schemeClr val="bg1"/>
                  </a:solidFill>
                  <a:prstDash val="solid"/>
                </a:ln>
                <a:solidFill>
                  <a:srgbClr val="FFFFFF"/>
                </a:solidFill>
                <a:effectLst>
                  <a:outerShdw dist="38100" dir="2700000" algn="bl" rotWithShape="0">
                    <a:schemeClr val="accent5"/>
                  </a:outerShdw>
                </a:effectLst>
              </a:rPr>
            </a:br>
            <a:endParaRPr lang="en-GB">
              <a:solidFill>
                <a:srgbClr val="FFFFFF"/>
              </a:solidFill>
            </a:endParaRP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01704B6-776A-408C-95A9-6448AA44FC7D}"/>
              </a:ext>
            </a:extLst>
          </p:cNvPr>
          <p:cNvSpPr>
            <a:spLocks noGrp="1"/>
          </p:cNvSpPr>
          <p:nvPr>
            <p:ph idx="1"/>
          </p:nvPr>
        </p:nvSpPr>
        <p:spPr>
          <a:xfrm>
            <a:off x="807559" y="2340864"/>
            <a:ext cx="6690843" cy="3793237"/>
          </a:xfrm>
        </p:spPr>
        <p:txBody>
          <a:bodyPr>
            <a:normAutofit/>
          </a:bodyPr>
          <a:lstStyle/>
          <a:p>
            <a:r>
              <a:rPr lang="en-GB">
                <a:solidFill>
                  <a:srgbClr val="FFFFFF"/>
                </a:solidFill>
              </a:rPr>
              <a:t>Risk within OA brings more than the opportunity to get hurt. Within climbing who owns the land you are climbing on can create tension between landowners and climbers. This is because whoever owns the land is “responsibly in charge” of mitigating that risk. Which can then mean landowners will not allow climbing; which upsets climbers who maybe more aware of the risks than the actual land owner. This may create a poor reputation for climbers. Better ‘open’ communication or clear laws therefore need to be in place between landowners and climbers. </a:t>
            </a:r>
          </a:p>
          <a:p>
            <a:endParaRPr lang="en-GB">
              <a:solidFill>
                <a:srgbClr val="FFFFFF"/>
              </a:solidFill>
            </a:endParaRPr>
          </a:p>
        </p:txBody>
      </p:sp>
      <p:pic>
        <p:nvPicPr>
          <p:cNvPr id="4" name="Picture 3">
            <a:extLst>
              <a:ext uri="{FF2B5EF4-FFF2-40B4-BE49-F238E27FC236}">
                <a16:creationId xmlns:a16="http://schemas.microsoft.com/office/drawing/2014/main" id="{7F08AF6C-D281-45AB-A506-53D6A2FDCF8A}"/>
              </a:ext>
            </a:extLst>
          </p:cNvPr>
          <p:cNvPicPr>
            <a:picLocks noChangeAspect="1"/>
          </p:cNvPicPr>
          <p:nvPr/>
        </p:nvPicPr>
        <p:blipFill>
          <a:blip r:embed="rId2"/>
          <a:stretch>
            <a:fillRect/>
          </a:stretch>
        </p:blipFill>
        <p:spPr>
          <a:xfrm>
            <a:off x="8544391" y="938022"/>
            <a:ext cx="3053422" cy="3323259"/>
          </a:xfrm>
          <a:prstGeom prst="rect">
            <a:avLst/>
          </a:prstGeom>
        </p:spPr>
      </p:pic>
      <p:sp>
        <p:nvSpPr>
          <p:cNvPr id="5" name="TextBox 4">
            <a:extLst>
              <a:ext uri="{FF2B5EF4-FFF2-40B4-BE49-F238E27FC236}">
                <a16:creationId xmlns:a16="http://schemas.microsoft.com/office/drawing/2014/main" id="{C66827E1-B58F-4F46-8A48-ABC1F66B2E31}"/>
              </a:ext>
            </a:extLst>
          </p:cNvPr>
          <p:cNvSpPr txBox="1"/>
          <p:nvPr/>
        </p:nvSpPr>
        <p:spPr>
          <a:xfrm>
            <a:off x="8824427" y="5550646"/>
            <a:ext cx="3053422" cy="369332"/>
          </a:xfrm>
          <a:prstGeom prst="rect">
            <a:avLst/>
          </a:prstGeom>
          <a:noFill/>
        </p:spPr>
        <p:txBody>
          <a:bodyPr wrap="square" rtlCol="0">
            <a:spAutoFit/>
          </a:bodyPr>
          <a:lstStyle/>
          <a:p>
            <a:r>
              <a:rPr lang="en-GB" dirty="0">
                <a:solidFill>
                  <a:schemeClr val="bg1"/>
                </a:solidFill>
              </a:rPr>
              <a:t>Average not chill land owner </a:t>
            </a:r>
          </a:p>
        </p:txBody>
      </p:sp>
      <p:sp>
        <p:nvSpPr>
          <p:cNvPr id="6" name="Arrow: Right 5">
            <a:extLst>
              <a:ext uri="{FF2B5EF4-FFF2-40B4-BE49-F238E27FC236}">
                <a16:creationId xmlns:a16="http://schemas.microsoft.com/office/drawing/2014/main" id="{9727B0B8-FA29-4B5A-9C5F-D09235F60B59}"/>
              </a:ext>
            </a:extLst>
          </p:cNvPr>
          <p:cNvSpPr/>
          <p:nvPr/>
        </p:nvSpPr>
        <p:spPr>
          <a:xfrm rot="15923895">
            <a:off x="9820858" y="4532739"/>
            <a:ext cx="1091681" cy="7464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808407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F5A8C-2733-4FAB-8645-86CC0A2AB08B}"/>
              </a:ext>
            </a:extLst>
          </p:cNvPr>
          <p:cNvSpPr>
            <a:spLocks noGrp="1"/>
          </p:cNvSpPr>
          <p:nvPr>
            <p:ph type="title"/>
          </p:nvPr>
        </p:nvSpPr>
        <p:spPr>
          <a:xfrm>
            <a:off x="102221" y="1345968"/>
            <a:ext cx="3962816" cy="669444"/>
          </a:xfrm>
        </p:spPr>
        <p:txBody>
          <a:bodyPr/>
          <a:lstStyle/>
          <a:p>
            <a:r>
              <a:rPr lang="en-GB" sz="1800" b="1" u="sng" dirty="0">
                <a:effectLst/>
                <a:latin typeface="Arial" panose="020B0604020202020204" pitchFamily="34" charset="0"/>
                <a:ea typeface="Times New Roman" panose="02020603050405020304" pitchFamily="18" charset="0"/>
              </a:rPr>
              <a:t>Present ideas for future research in this area. </a:t>
            </a:r>
            <a:endParaRPr lang="en-GB" b="1" u="sng" dirty="0"/>
          </a:p>
        </p:txBody>
      </p:sp>
      <p:sp>
        <p:nvSpPr>
          <p:cNvPr id="3" name="Content Placeholder 2">
            <a:extLst>
              <a:ext uri="{FF2B5EF4-FFF2-40B4-BE49-F238E27FC236}">
                <a16:creationId xmlns:a16="http://schemas.microsoft.com/office/drawing/2014/main" id="{086F3F77-04CE-47B3-9ECD-3222E74130BE}"/>
              </a:ext>
            </a:extLst>
          </p:cNvPr>
          <p:cNvSpPr>
            <a:spLocks noGrp="1"/>
          </p:cNvSpPr>
          <p:nvPr>
            <p:ph idx="1"/>
          </p:nvPr>
        </p:nvSpPr>
        <p:spPr>
          <a:xfrm>
            <a:off x="496272" y="2699115"/>
            <a:ext cx="3478569" cy="3154866"/>
          </a:xfrm>
        </p:spPr>
        <p:txBody>
          <a:bodyPr>
            <a:normAutofit/>
          </a:bodyPr>
          <a:lstStyle/>
          <a:p>
            <a:r>
              <a:rPr lang="en-GB" sz="2400" b="1" dirty="0"/>
              <a:t>From my interview I have three potential ideas for further research areas as related to motivation within OA. </a:t>
            </a:r>
          </a:p>
        </p:txBody>
      </p:sp>
      <p:sp>
        <p:nvSpPr>
          <p:cNvPr id="5" name="TextBox 4">
            <a:extLst>
              <a:ext uri="{FF2B5EF4-FFF2-40B4-BE49-F238E27FC236}">
                <a16:creationId xmlns:a16="http://schemas.microsoft.com/office/drawing/2014/main" id="{535662CB-6F5F-4FE5-A08F-BA34C5E07152}"/>
              </a:ext>
            </a:extLst>
          </p:cNvPr>
          <p:cNvSpPr txBox="1"/>
          <p:nvPr/>
        </p:nvSpPr>
        <p:spPr>
          <a:xfrm>
            <a:off x="3905250" y="3669499"/>
            <a:ext cx="7790477" cy="2862322"/>
          </a:xfrm>
          <a:prstGeom prst="rect">
            <a:avLst/>
          </a:prstGeom>
          <a:noFill/>
        </p:spPr>
        <p:txBody>
          <a:bodyPr wrap="square" rtlCol="0">
            <a:spAutoFit/>
          </a:bodyPr>
          <a:lstStyle/>
          <a:p>
            <a:r>
              <a:rPr lang="en-GB" sz="2000" dirty="0"/>
              <a:t>Interestingly, the social side to climbing </a:t>
            </a:r>
            <a:r>
              <a:rPr lang="en-GB" sz="2000" i="1" dirty="0"/>
              <a:t>wasn’t </a:t>
            </a:r>
            <a:r>
              <a:rPr lang="en-GB" sz="2000" dirty="0"/>
              <a:t>seen as a motivator for my interviewee. When asked why do it with friends, they responded </a:t>
            </a:r>
            <a:r>
              <a:rPr lang="en-GB" sz="2000" dirty="0">
                <a:solidFill>
                  <a:srgbClr val="FF0000"/>
                </a:solidFill>
              </a:rPr>
              <a:t>“I</a:t>
            </a:r>
            <a:r>
              <a:rPr lang="en-GB" sz="2000" dirty="0">
                <a:solidFill>
                  <a:srgbClr val="FF0000"/>
                </a:solidFill>
                <a:effectLst/>
                <a:ea typeface="Calibri" panose="020F0502020204030204" pitchFamily="34" charset="0"/>
                <a:cs typeface="Times New Roman" panose="02020603050405020304" pitchFamily="18" charset="0"/>
              </a:rPr>
              <a:t>f I didn't, I could fall and die.”</a:t>
            </a:r>
            <a:r>
              <a:rPr lang="en-GB" sz="2000" dirty="0">
                <a:effectLst/>
                <a:ea typeface="Calibri" panose="020F0502020204030204" pitchFamily="34" charset="0"/>
                <a:cs typeface="Times New Roman" panose="02020603050405020304" pitchFamily="18" charset="0"/>
              </a:rPr>
              <a:t> Thus showing that the social side of climbing was identified here as not being any more than a pure safety measure </a:t>
            </a:r>
            <a:r>
              <a:rPr lang="en-GB" sz="2000" dirty="0">
                <a:ea typeface="Calibri" panose="020F0502020204030204" pitchFamily="34" charset="0"/>
                <a:cs typeface="Times New Roman" panose="02020603050405020304" pitchFamily="18" charset="0"/>
              </a:rPr>
              <a:t>for them. As a result of this comment, I consider that, there is value for looking into case studies of solo climbers -looking into their motivations as compared to community climbers, who climb for social benefits. As this research proposal may present with different  motivative results. </a:t>
            </a:r>
            <a:endParaRPr lang="en-GB" sz="2000" dirty="0">
              <a:effectLst/>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E489CBA3-02AA-4F87-BF8E-EDDD18306FFB}"/>
              </a:ext>
            </a:extLst>
          </p:cNvPr>
          <p:cNvPicPr>
            <a:picLocks noChangeAspect="1"/>
          </p:cNvPicPr>
          <p:nvPr/>
        </p:nvPicPr>
        <p:blipFill>
          <a:blip r:embed="rId2"/>
          <a:stretch>
            <a:fillRect/>
          </a:stretch>
        </p:blipFill>
        <p:spPr>
          <a:xfrm>
            <a:off x="6096000" y="688785"/>
            <a:ext cx="5389985" cy="2800905"/>
          </a:xfrm>
          <a:prstGeom prst="rect">
            <a:avLst/>
          </a:prstGeom>
        </p:spPr>
      </p:pic>
    </p:spTree>
    <p:extLst>
      <p:ext uri="{BB962C8B-B14F-4D97-AF65-F5344CB8AC3E}">
        <p14:creationId xmlns:p14="http://schemas.microsoft.com/office/powerpoint/2010/main" val="3554072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8CBD5E9-4344-40D8-B8D1-1C0DC7494DA6}"/>
              </a:ext>
            </a:extLst>
          </p:cNvPr>
          <p:cNvSpPr>
            <a:spLocks noGrp="1"/>
          </p:cNvSpPr>
          <p:nvPr>
            <p:ph type="title"/>
          </p:nvPr>
        </p:nvSpPr>
        <p:spPr>
          <a:xfrm>
            <a:off x="6761476" y="4662654"/>
            <a:ext cx="3568661" cy="1269713"/>
          </a:xfrm>
        </p:spPr>
        <p:txBody>
          <a:bodyPr>
            <a:normAutofit/>
          </a:bodyPr>
          <a:lstStyle/>
          <a:p>
            <a:r>
              <a:rPr lang="en-GB" sz="5400" dirty="0"/>
              <a:t>Location</a:t>
            </a:r>
          </a:p>
        </p:txBody>
      </p:sp>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58A4422-BF6D-47D9-BE32-2CC02E19A3A9}"/>
              </a:ext>
            </a:extLst>
          </p:cNvPr>
          <p:cNvSpPr>
            <a:spLocks noGrp="1"/>
          </p:cNvSpPr>
          <p:nvPr>
            <p:ph idx="1"/>
          </p:nvPr>
        </p:nvSpPr>
        <p:spPr>
          <a:xfrm>
            <a:off x="183307" y="809625"/>
            <a:ext cx="4826843" cy="5676899"/>
          </a:xfrm>
        </p:spPr>
        <p:txBody>
          <a:bodyPr>
            <a:normAutofit/>
          </a:bodyPr>
          <a:lstStyle/>
          <a:p>
            <a:pPr>
              <a:lnSpc>
                <a:spcPct val="100000"/>
              </a:lnSpc>
            </a:pPr>
            <a:r>
              <a:rPr lang="en-GB" sz="2000" dirty="0"/>
              <a:t>Location was a huge motivator for my interviewee within climbing, However they also identified their personal challenge, being a large motivator. Future research could look into differences between in- door and outdoor climbers, Whereby indoor gyms are often located in less scenic locations and therefore artificially made  adventurous in urban locations; with research  comparing indoor climbers motivators to outdoors would show two contrasting disciplines of climbing, similar to </a:t>
            </a:r>
            <a:r>
              <a:rPr lang="en-GB" sz="2000" b="0" i="0" dirty="0">
                <a:effectLst/>
              </a:rPr>
              <a:t>Beedie (2015) study, however looking in more detail into motivation.</a:t>
            </a:r>
            <a:endParaRPr lang="en-GB" sz="2000" dirty="0"/>
          </a:p>
          <a:p>
            <a:pPr>
              <a:lnSpc>
                <a:spcPct val="100000"/>
              </a:lnSpc>
            </a:pPr>
            <a:endParaRPr lang="en-GB" sz="1400" dirty="0"/>
          </a:p>
        </p:txBody>
      </p:sp>
      <p:pic>
        <p:nvPicPr>
          <p:cNvPr id="4" name="Picture 3">
            <a:extLst>
              <a:ext uri="{FF2B5EF4-FFF2-40B4-BE49-F238E27FC236}">
                <a16:creationId xmlns:a16="http://schemas.microsoft.com/office/drawing/2014/main" id="{A6FABA72-B0AA-4162-9211-556D1ABCED1B}"/>
              </a:ext>
            </a:extLst>
          </p:cNvPr>
          <p:cNvPicPr>
            <a:picLocks noChangeAspect="1"/>
          </p:cNvPicPr>
          <p:nvPr/>
        </p:nvPicPr>
        <p:blipFill>
          <a:blip r:embed="rId2"/>
          <a:stretch>
            <a:fillRect/>
          </a:stretch>
        </p:blipFill>
        <p:spPr>
          <a:xfrm>
            <a:off x="5273421" y="186052"/>
            <a:ext cx="6735272" cy="3771752"/>
          </a:xfrm>
          <a:prstGeom prst="rect">
            <a:avLst/>
          </a:prstGeom>
        </p:spPr>
      </p:pic>
    </p:spTree>
    <p:extLst>
      <p:ext uri="{BB962C8B-B14F-4D97-AF65-F5344CB8AC3E}">
        <p14:creationId xmlns:p14="http://schemas.microsoft.com/office/powerpoint/2010/main" val="3160726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FD52-05B0-4885-B7B6-F78845584409}"/>
              </a:ext>
            </a:extLst>
          </p:cNvPr>
          <p:cNvSpPr>
            <a:spLocks noGrp="1"/>
          </p:cNvSpPr>
          <p:nvPr>
            <p:ph type="title"/>
          </p:nvPr>
        </p:nvSpPr>
        <p:spPr>
          <a:xfrm>
            <a:off x="581192" y="702156"/>
            <a:ext cx="11029616" cy="1188720"/>
          </a:xfrm>
        </p:spPr>
        <p:txBody>
          <a:bodyPr>
            <a:normAutofit/>
          </a:bodyPr>
          <a:lstStyle/>
          <a:p>
            <a:r>
              <a:rPr lang="en-GB"/>
              <a:t>Furter research summary</a:t>
            </a:r>
            <a:endParaRPr lang="en-GB" dirty="0"/>
          </a:p>
        </p:txBody>
      </p:sp>
      <p:sp>
        <p:nvSpPr>
          <p:cNvPr id="17"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1E35391-02BE-4C53-B037-F6523EF556A2}"/>
              </a:ext>
            </a:extLst>
          </p:cNvPr>
          <p:cNvPicPr>
            <a:picLocks noChangeAspect="1"/>
          </p:cNvPicPr>
          <p:nvPr/>
        </p:nvPicPr>
        <p:blipFill rotWithShape="1">
          <a:blip r:embed="rId2"/>
          <a:srcRect l="336" r="8698" b="2"/>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3F0431D5-6A94-4043-99AD-B668F67B8A60}"/>
              </a:ext>
            </a:extLst>
          </p:cNvPr>
          <p:cNvSpPr>
            <a:spLocks noGrp="1"/>
          </p:cNvSpPr>
          <p:nvPr>
            <p:ph idx="1"/>
          </p:nvPr>
        </p:nvSpPr>
        <p:spPr>
          <a:xfrm>
            <a:off x="6096000" y="876300"/>
            <a:ext cx="5514807" cy="5829300"/>
          </a:xfrm>
        </p:spPr>
        <p:txBody>
          <a:bodyPr>
            <a:normAutofit/>
          </a:bodyPr>
          <a:lstStyle/>
          <a:p>
            <a:pPr>
              <a:lnSpc>
                <a:spcPct val="100000"/>
              </a:lnSpc>
            </a:pPr>
            <a:r>
              <a:rPr lang="en-GB" sz="2000" dirty="0"/>
              <a:t>In summary, overall, my interviewee presented ideas about how location and personal drive motivates them within climbing OA, They used these intrinsic motivators to be professionally paid by doing what they personally enjoyed, making a career out of freelance working within OA. </a:t>
            </a:r>
          </a:p>
          <a:p>
            <a:pPr>
              <a:lnSpc>
                <a:spcPct val="100000"/>
              </a:lnSpc>
            </a:pPr>
            <a:r>
              <a:rPr lang="en-GB" sz="2000" dirty="0"/>
              <a:t>Further research which I also propose to conduct, is to look into motivators, as to why others start OA as careers; within different aspects of working in OA. For example; seasonal workers, outdoor management, or by running freelance courses. The aim is to see if there are any common themes for their motivations (or not) within OA stakeholders generally not just specifically for climbing disciplines.</a:t>
            </a:r>
          </a:p>
          <a:p>
            <a:pPr>
              <a:lnSpc>
                <a:spcPct val="100000"/>
              </a:lnSpc>
            </a:pPr>
            <a:endParaRPr lang="en-GB" sz="1400" dirty="0"/>
          </a:p>
        </p:txBody>
      </p:sp>
    </p:spTree>
    <p:extLst>
      <p:ext uri="{BB962C8B-B14F-4D97-AF65-F5344CB8AC3E}">
        <p14:creationId xmlns:p14="http://schemas.microsoft.com/office/powerpoint/2010/main" val="1930769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3B73D-4177-4475-A99D-2357647A8C0F}"/>
              </a:ext>
            </a:extLst>
          </p:cNvPr>
          <p:cNvSpPr>
            <a:spLocks noGrp="1"/>
          </p:cNvSpPr>
          <p:nvPr>
            <p:ph type="ctrTitle"/>
          </p:nvPr>
        </p:nvSpPr>
        <p:spPr>
          <a:xfrm>
            <a:off x="581191" y="685800"/>
            <a:ext cx="5591009" cy="2038350"/>
          </a:xfrm>
        </p:spPr>
        <p:txBody>
          <a:bodyPr/>
          <a:lstStyle/>
          <a:p>
            <a:r>
              <a:rPr lang="en-GB"/>
              <a:t>Thank you for sitting there and listening to me waffle </a:t>
            </a:r>
            <a:endParaRPr lang="en-GB" dirty="0"/>
          </a:p>
        </p:txBody>
      </p:sp>
      <p:pic>
        <p:nvPicPr>
          <p:cNvPr id="5" name="Picture 4">
            <a:extLst>
              <a:ext uri="{FF2B5EF4-FFF2-40B4-BE49-F238E27FC236}">
                <a16:creationId xmlns:a16="http://schemas.microsoft.com/office/drawing/2014/main" id="{BC1F2E6E-48C6-43EA-AC26-59D20F71ACDA}"/>
              </a:ext>
            </a:extLst>
          </p:cNvPr>
          <p:cNvPicPr>
            <a:picLocks noChangeAspect="1"/>
          </p:cNvPicPr>
          <p:nvPr/>
        </p:nvPicPr>
        <p:blipFill>
          <a:blip r:embed="rId2"/>
          <a:stretch>
            <a:fillRect/>
          </a:stretch>
        </p:blipFill>
        <p:spPr>
          <a:xfrm>
            <a:off x="6600991" y="308295"/>
            <a:ext cx="5314950" cy="6241409"/>
          </a:xfrm>
          <a:prstGeom prst="rect">
            <a:avLst/>
          </a:prstGeom>
        </p:spPr>
      </p:pic>
    </p:spTree>
    <p:extLst>
      <p:ext uri="{BB962C8B-B14F-4D97-AF65-F5344CB8AC3E}">
        <p14:creationId xmlns:p14="http://schemas.microsoft.com/office/powerpoint/2010/main" val="4005265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F4B5E-6305-40E6-848B-7866D0547BFC}"/>
              </a:ext>
            </a:extLst>
          </p:cNvPr>
          <p:cNvSpPr>
            <a:spLocks noGrp="1"/>
          </p:cNvSpPr>
          <p:nvPr>
            <p:ph type="title"/>
          </p:nvPr>
        </p:nvSpPr>
        <p:spPr>
          <a:xfrm>
            <a:off x="2896738" y="513183"/>
            <a:ext cx="6301690" cy="743211"/>
          </a:xfrm>
        </p:spPr>
        <p:txBody>
          <a:bodyPr>
            <a:normAutofit/>
          </a:bodyPr>
          <a:lstStyle/>
          <a:p>
            <a:r>
              <a:rPr lang="en-GB" sz="4000" dirty="0">
                <a:latin typeface="Goudy Stout" panose="0202090407030B020401" pitchFamily="18" charset="0"/>
              </a:rPr>
              <a:t>References</a:t>
            </a:r>
            <a:r>
              <a:rPr lang="en-GB" sz="4000" dirty="0"/>
              <a:t> </a:t>
            </a:r>
          </a:p>
        </p:txBody>
      </p:sp>
      <p:sp>
        <p:nvSpPr>
          <p:cNvPr id="3" name="Content Placeholder 2">
            <a:extLst>
              <a:ext uri="{FF2B5EF4-FFF2-40B4-BE49-F238E27FC236}">
                <a16:creationId xmlns:a16="http://schemas.microsoft.com/office/drawing/2014/main" id="{46AF7A20-87C1-45A3-8871-012596A80655}"/>
              </a:ext>
            </a:extLst>
          </p:cNvPr>
          <p:cNvSpPr>
            <a:spLocks noGrp="1"/>
          </p:cNvSpPr>
          <p:nvPr>
            <p:ph idx="1"/>
          </p:nvPr>
        </p:nvSpPr>
        <p:spPr>
          <a:xfrm>
            <a:off x="0" y="1127884"/>
            <a:ext cx="12092473" cy="5730116"/>
          </a:xfrm>
        </p:spPr>
        <p:txBody>
          <a:bodyPr>
            <a:normAutofit/>
          </a:bodyPr>
          <a:lstStyle/>
          <a:p>
            <a:r>
              <a:rPr lang="en-GB" sz="1200" b="0" i="0" dirty="0">
                <a:solidFill>
                  <a:srgbClr val="222222"/>
                </a:solidFill>
                <a:effectLst/>
                <a:latin typeface="Arial" panose="020B0604020202020204" pitchFamily="34" charset="0"/>
              </a:rPr>
              <a:t>Mackenzie, S.H., Son, J.S. and </a:t>
            </a:r>
            <a:r>
              <a:rPr lang="en-GB" sz="1200" b="0" i="0" dirty="0" err="1">
                <a:solidFill>
                  <a:srgbClr val="222222"/>
                </a:solidFill>
                <a:effectLst/>
                <a:latin typeface="Arial" panose="020B0604020202020204" pitchFamily="34" charset="0"/>
              </a:rPr>
              <a:t>Eitel</a:t>
            </a:r>
            <a:r>
              <a:rPr lang="en-GB" sz="1200" b="0" i="0" dirty="0">
                <a:solidFill>
                  <a:srgbClr val="222222"/>
                </a:solidFill>
                <a:effectLst/>
                <a:latin typeface="Arial" panose="020B0604020202020204" pitchFamily="34" charset="0"/>
              </a:rPr>
              <a:t>, K., 2018.[ONLINE]  Using outdoor adventure to enhance intrinsic motivation and engagement in science and physical activity: An exploratory study. </a:t>
            </a:r>
            <a:r>
              <a:rPr lang="en-GB" sz="1200" b="0" i="1" dirty="0">
                <a:solidFill>
                  <a:srgbClr val="222222"/>
                </a:solidFill>
                <a:effectLst/>
                <a:latin typeface="Arial" panose="020B0604020202020204" pitchFamily="34" charset="0"/>
              </a:rPr>
              <a:t>Journal of outdoor recreation and tourism</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21</a:t>
            </a:r>
            <a:r>
              <a:rPr lang="en-GB" sz="1200" b="0" i="0" dirty="0">
                <a:solidFill>
                  <a:srgbClr val="222222"/>
                </a:solidFill>
                <a:effectLst/>
                <a:latin typeface="Arial" panose="020B0604020202020204" pitchFamily="34" charset="0"/>
              </a:rPr>
              <a:t>, </a:t>
            </a:r>
            <a:r>
              <a:rPr lang="en-GB" sz="1200" b="0" i="0" dirty="0" err="1">
                <a:solidFill>
                  <a:srgbClr val="222222"/>
                </a:solidFill>
                <a:effectLst/>
                <a:latin typeface="Arial" panose="020B0604020202020204" pitchFamily="34" charset="0"/>
              </a:rPr>
              <a:t>pp.76</a:t>
            </a:r>
            <a:r>
              <a:rPr lang="en-GB" sz="1200" b="0" i="0" dirty="0">
                <a:solidFill>
                  <a:srgbClr val="222222"/>
                </a:solidFill>
                <a:effectLst/>
                <a:latin typeface="Arial" panose="020B0604020202020204" pitchFamily="34" charset="0"/>
              </a:rPr>
              <a:t>-86. </a:t>
            </a:r>
            <a:r>
              <a:rPr lang="en-GB" sz="1200" dirty="0">
                <a:solidFill>
                  <a:srgbClr val="222222"/>
                </a:solidFill>
                <a:latin typeface="Arial" panose="020B0604020202020204" pitchFamily="34" charset="0"/>
              </a:rPr>
              <a:t>Available at: </a:t>
            </a:r>
            <a:r>
              <a:rPr lang="en-GB" sz="1200" dirty="0">
                <a:solidFill>
                  <a:srgbClr val="222222"/>
                </a:solidFill>
                <a:latin typeface="Arial" panose="020B0604020202020204" pitchFamily="34" charset="0"/>
                <a:hlinkClick r:id="rId2"/>
              </a:rPr>
              <a:t>https://</a:t>
            </a:r>
            <a:r>
              <a:rPr lang="en-GB" sz="1200" dirty="0" err="1">
                <a:solidFill>
                  <a:srgbClr val="222222"/>
                </a:solidFill>
                <a:latin typeface="Arial" panose="020B0604020202020204" pitchFamily="34" charset="0"/>
                <a:hlinkClick r:id="rId2"/>
              </a:rPr>
              <a:t>www.sciencedirect.com</a:t>
            </a:r>
            <a:r>
              <a:rPr lang="en-GB" sz="1200" dirty="0">
                <a:solidFill>
                  <a:srgbClr val="222222"/>
                </a:solidFill>
                <a:latin typeface="Arial" panose="020B0604020202020204" pitchFamily="34" charset="0"/>
                <a:hlinkClick r:id="rId2"/>
              </a:rPr>
              <a:t>/science/article/</a:t>
            </a:r>
            <a:r>
              <a:rPr lang="en-GB" sz="1200" dirty="0" err="1">
                <a:solidFill>
                  <a:srgbClr val="222222"/>
                </a:solidFill>
                <a:latin typeface="Arial" panose="020B0604020202020204" pitchFamily="34" charset="0"/>
                <a:hlinkClick r:id="rId2"/>
              </a:rPr>
              <a:t>pii</a:t>
            </a:r>
            <a:r>
              <a:rPr lang="en-GB" sz="1200" dirty="0">
                <a:solidFill>
                  <a:srgbClr val="222222"/>
                </a:solidFill>
                <a:latin typeface="Arial" panose="020B0604020202020204" pitchFamily="34" charset="0"/>
                <a:hlinkClick r:id="rId2"/>
              </a:rPr>
              <a:t>/</a:t>
            </a:r>
            <a:r>
              <a:rPr lang="en-GB" sz="1200" dirty="0" err="1">
                <a:solidFill>
                  <a:srgbClr val="222222"/>
                </a:solidFill>
                <a:latin typeface="Arial" panose="020B0604020202020204" pitchFamily="34" charset="0"/>
                <a:hlinkClick r:id="rId2"/>
              </a:rPr>
              <a:t>S2213078018300082</a:t>
            </a:r>
            <a:r>
              <a:rPr lang="en-GB" sz="1200" dirty="0">
                <a:solidFill>
                  <a:srgbClr val="222222"/>
                </a:solidFill>
                <a:latin typeface="Arial" panose="020B0604020202020204" pitchFamily="34" charset="0"/>
              </a:rPr>
              <a:t> accessed May 1st </a:t>
            </a:r>
          </a:p>
          <a:p>
            <a:r>
              <a:rPr lang="en-GB" sz="1200" b="0" i="0" dirty="0">
                <a:solidFill>
                  <a:srgbClr val="222222"/>
                </a:solidFill>
                <a:effectLst/>
                <a:latin typeface="Arial" panose="020B0604020202020204" pitchFamily="34" charset="0"/>
              </a:rPr>
              <a:t>Fang, </a:t>
            </a:r>
            <a:r>
              <a:rPr lang="en-GB" sz="1200" b="0" i="0" dirty="0" err="1">
                <a:solidFill>
                  <a:srgbClr val="222222"/>
                </a:solidFill>
                <a:effectLst/>
                <a:latin typeface="Arial" panose="020B0604020202020204" pitchFamily="34" charset="0"/>
              </a:rPr>
              <a:t>B.B</a:t>
            </a:r>
            <a:r>
              <a:rPr lang="en-GB" sz="1200" b="0" i="0" dirty="0">
                <a:solidFill>
                  <a:srgbClr val="222222"/>
                </a:solidFill>
                <a:effectLst/>
                <a:latin typeface="Arial" panose="020B0604020202020204" pitchFamily="34" charset="0"/>
              </a:rPr>
              <a:t>., Lu, F.J., Gill, </a:t>
            </a:r>
            <a:r>
              <a:rPr lang="en-GB" sz="1200" b="0" i="0" dirty="0" err="1">
                <a:solidFill>
                  <a:srgbClr val="222222"/>
                </a:solidFill>
                <a:effectLst/>
                <a:latin typeface="Arial" panose="020B0604020202020204" pitchFamily="34" charset="0"/>
              </a:rPr>
              <a:t>D.L</a:t>
            </a:r>
            <a:r>
              <a:rPr lang="en-GB" sz="1200" b="0" i="0" dirty="0">
                <a:solidFill>
                  <a:srgbClr val="222222"/>
                </a:solidFill>
                <a:effectLst/>
                <a:latin typeface="Arial" panose="020B0604020202020204" pitchFamily="34" charset="0"/>
              </a:rPr>
              <a:t>., Liu, S.H., </a:t>
            </a:r>
            <a:r>
              <a:rPr lang="en-GB" sz="1200" b="0" i="0" dirty="0" err="1">
                <a:solidFill>
                  <a:srgbClr val="222222"/>
                </a:solidFill>
                <a:effectLst/>
                <a:latin typeface="Arial" panose="020B0604020202020204" pitchFamily="34" charset="0"/>
              </a:rPr>
              <a:t>Chyi</a:t>
            </a:r>
            <a:r>
              <a:rPr lang="en-GB" sz="1200" b="0" i="0" dirty="0">
                <a:solidFill>
                  <a:srgbClr val="222222"/>
                </a:solidFill>
                <a:effectLst/>
                <a:latin typeface="Arial" panose="020B0604020202020204" pitchFamily="34" charset="0"/>
              </a:rPr>
              <a:t>, T. and Chen, B., 2021.[online]  A Systematic Review and Meta-Analysis of the Effects of Outdoor Education Programs on Adolescents’ Self-Efficacy. </a:t>
            </a:r>
            <a:r>
              <a:rPr lang="en-GB" sz="1200" b="0" i="1" dirty="0">
                <a:solidFill>
                  <a:srgbClr val="222222"/>
                </a:solidFill>
                <a:effectLst/>
                <a:latin typeface="Arial" panose="020B0604020202020204" pitchFamily="34" charset="0"/>
              </a:rPr>
              <a:t>Perceptual and motor skills</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128</a:t>
            </a:r>
            <a:r>
              <a:rPr lang="en-GB" sz="1200" b="0" i="0" dirty="0">
                <a:solidFill>
                  <a:srgbClr val="222222"/>
                </a:solidFill>
                <a:effectLst/>
                <a:latin typeface="Arial" panose="020B0604020202020204" pitchFamily="34" charset="0"/>
              </a:rPr>
              <a:t>(5), </a:t>
            </a:r>
            <a:r>
              <a:rPr lang="en-GB" sz="1200" b="0" i="0" dirty="0" err="1">
                <a:solidFill>
                  <a:srgbClr val="222222"/>
                </a:solidFill>
                <a:effectLst/>
                <a:latin typeface="Arial" panose="020B0604020202020204" pitchFamily="34" charset="0"/>
              </a:rPr>
              <a:t>pp.1932</a:t>
            </a:r>
            <a:r>
              <a:rPr lang="en-GB" sz="1200" b="0" i="0" dirty="0">
                <a:solidFill>
                  <a:srgbClr val="222222"/>
                </a:solidFill>
                <a:effectLst/>
                <a:latin typeface="Arial" panose="020B0604020202020204" pitchFamily="34" charset="0"/>
              </a:rPr>
              <a:t>-1958. </a:t>
            </a:r>
            <a:r>
              <a:rPr lang="en-GB" sz="1200" dirty="0">
                <a:solidFill>
                  <a:srgbClr val="222222"/>
                </a:solidFill>
                <a:latin typeface="Arial" panose="020B0604020202020204" pitchFamily="34" charset="0"/>
              </a:rPr>
              <a:t>Available at: </a:t>
            </a:r>
            <a:r>
              <a:rPr lang="en-GB" sz="1200" dirty="0">
                <a:solidFill>
                  <a:srgbClr val="222222"/>
                </a:solidFill>
                <a:latin typeface="Arial" panose="020B0604020202020204" pitchFamily="34" charset="0"/>
                <a:hlinkClick r:id="rId3"/>
              </a:rPr>
              <a:t>https://</a:t>
            </a:r>
            <a:r>
              <a:rPr lang="en-GB" sz="1200" dirty="0" err="1">
                <a:solidFill>
                  <a:srgbClr val="222222"/>
                </a:solidFill>
                <a:latin typeface="Arial" panose="020B0604020202020204" pitchFamily="34" charset="0"/>
                <a:hlinkClick r:id="rId3"/>
              </a:rPr>
              <a:t>journals.sagepub.com</a:t>
            </a:r>
            <a:r>
              <a:rPr lang="en-GB" sz="1200" dirty="0">
                <a:solidFill>
                  <a:srgbClr val="222222"/>
                </a:solidFill>
                <a:latin typeface="Arial" panose="020B0604020202020204" pitchFamily="34" charset="0"/>
                <a:hlinkClick r:id="rId3"/>
              </a:rPr>
              <a:t>/</a:t>
            </a:r>
            <a:r>
              <a:rPr lang="en-GB" sz="1200" dirty="0" err="1">
                <a:solidFill>
                  <a:srgbClr val="222222"/>
                </a:solidFill>
                <a:latin typeface="Arial" panose="020B0604020202020204" pitchFamily="34" charset="0"/>
                <a:hlinkClick r:id="rId3"/>
              </a:rPr>
              <a:t>doi</a:t>
            </a:r>
            <a:r>
              <a:rPr lang="en-GB" sz="1200" dirty="0">
                <a:solidFill>
                  <a:srgbClr val="222222"/>
                </a:solidFill>
                <a:latin typeface="Arial" panose="020B0604020202020204" pitchFamily="34" charset="0"/>
                <a:hlinkClick r:id="rId3"/>
              </a:rPr>
              <a:t>/abs/10.1177/00315125211022709</a:t>
            </a:r>
            <a:r>
              <a:rPr lang="en-GB" sz="1200" dirty="0">
                <a:solidFill>
                  <a:srgbClr val="222222"/>
                </a:solidFill>
                <a:latin typeface="Arial" panose="020B0604020202020204" pitchFamily="34" charset="0"/>
              </a:rPr>
              <a:t> accessed May 1st </a:t>
            </a:r>
          </a:p>
          <a:p>
            <a:r>
              <a:rPr lang="en-GB" sz="1200" b="0" i="0" dirty="0">
                <a:solidFill>
                  <a:srgbClr val="222222"/>
                </a:solidFill>
                <a:effectLst/>
                <a:latin typeface="Arial" panose="020B0604020202020204" pitchFamily="34" charset="0"/>
              </a:rPr>
              <a:t>Jones, </a:t>
            </a:r>
            <a:r>
              <a:rPr lang="en-GB" sz="1200" b="0" i="0" dirty="0" err="1">
                <a:solidFill>
                  <a:srgbClr val="222222"/>
                </a:solidFill>
                <a:effectLst/>
                <a:latin typeface="Arial" panose="020B0604020202020204" pitchFamily="34" charset="0"/>
              </a:rPr>
              <a:t>M.V</a:t>
            </a:r>
            <a:r>
              <a:rPr lang="en-GB" sz="1200" b="0" i="0" dirty="0">
                <a:solidFill>
                  <a:srgbClr val="222222"/>
                </a:solidFill>
                <a:effectLst/>
                <a:latin typeface="Arial" panose="020B0604020202020204" pitchFamily="34" charset="0"/>
              </a:rPr>
              <a:t>., Mace, R.D., Bray, S.R., </a:t>
            </a:r>
            <a:r>
              <a:rPr lang="en-GB" sz="1200" b="0" i="0" dirty="0" err="1">
                <a:solidFill>
                  <a:srgbClr val="222222"/>
                </a:solidFill>
                <a:effectLst/>
                <a:latin typeface="Arial" panose="020B0604020202020204" pitchFamily="34" charset="0"/>
              </a:rPr>
              <a:t>MacRae</a:t>
            </a:r>
            <a:r>
              <a:rPr lang="en-GB" sz="1200" b="0" i="0" dirty="0">
                <a:solidFill>
                  <a:srgbClr val="222222"/>
                </a:solidFill>
                <a:effectLst/>
                <a:latin typeface="Arial" panose="020B0604020202020204" pitchFamily="34" charset="0"/>
              </a:rPr>
              <a:t>, A.W. and Stockbridge, C., 2002. [online] The impact of motivational imagery on the emotional state and self-efficacy levels of novice climbers. </a:t>
            </a:r>
            <a:r>
              <a:rPr lang="en-GB" sz="1200" b="0" i="1" dirty="0">
                <a:solidFill>
                  <a:srgbClr val="222222"/>
                </a:solidFill>
                <a:effectLst/>
                <a:latin typeface="Arial" panose="020B0604020202020204" pitchFamily="34" charset="0"/>
              </a:rPr>
              <a:t>Journal of Sport </a:t>
            </a:r>
            <a:r>
              <a:rPr lang="en-GB" sz="1200" b="0" i="1" dirty="0" err="1">
                <a:solidFill>
                  <a:srgbClr val="222222"/>
                </a:solidFill>
                <a:effectLst/>
                <a:latin typeface="Arial" panose="020B0604020202020204" pitchFamily="34" charset="0"/>
              </a:rPr>
              <a:t>Behavior</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25</a:t>
            </a:r>
            <a:r>
              <a:rPr lang="en-GB" sz="1200" b="0" i="0" dirty="0">
                <a:solidFill>
                  <a:srgbClr val="222222"/>
                </a:solidFill>
                <a:effectLst/>
                <a:latin typeface="Arial" panose="020B0604020202020204" pitchFamily="34" charset="0"/>
              </a:rPr>
              <a:t>(1), </a:t>
            </a:r>
            <a:r>
              <a:rPr lang="en-GB" sz="1200" b="0" i="0" dirty="0" err="1">
                <a:solidFill>
                  <a:srgbClr val="222222"/>
                </a:solidFill>
                <a:effectLst/>
                <a:latin typeface="Arial" panose="020B0604020202020204" pitchFamily="34" charset="0"/>
              </a:rPr>
              <a:t>p.57</a:t>
            </a:r>
            <a:r>
              <a:rPr lang="en-GB" sz="1200" b="0" i="0" dirty="0">
                <a:solidFill>
                  <a:srgbClr val="222222"/>
                </a:solidFill>
                <a:effectLst/>
                <a:latin typeface="Arial" panose="020B0604020202020204" pitchFamily="34" charset="0"/>
              </a:rPr>
              <a:t> available at: </a:t>
            </a:r>
            <a:r>
              <a:rPr lang="en-GB" sz="1200" b="0" i="0" dirty="0">
                <a:solidFill>
                  <a:srgbClr val="222222"/>
                </a:solidFill>
                <a:effectLst/>
                <a:latin typeface="Arial" panose="020B0604020202020204" pitchFamily="34" charset="0"/>
                <a:hlinkClick r:id="rId4"/>
              </a:rPr>
              <a:t>https://</a:t>
            </a:r>
            <a:r>
              <a:rPr lang="en-GB" sz="1200" b="0" i="0" dirty="0" err="1">
                <a:solidFill>
                  <a:srgbClr val="222222"/>
                </a:solidFill>
                <a:effectLst/>
                <a:latin typeface="Arial" panose="020B0604020202020204" pitchFamily="34" charset="0"/>
                <a:hlinkClick r:id="rId4"/>
              </a:rPr>
              <a:t>search.proquest.com</a:t>
            </a:r>
            <a:r>
              <a:rPr lang="en-GB" sz="1200" b="0" i="0" dirty="0">
                <a:solidFill>
                  <a:srgbClr val="222222"/>
                </a:solidFill>
                <a:effectLst/>
                <a:latin typeface="Arial" panose="020B0604020202020204" pitchFamily="34" charset="0"/>
                <a:hlinkClick r:id="rId4"/>
              </a:rPr>
              <a:t>/</a:t>
            </a:r>
            <a:r>
              <a:rPr lang="en-GB" sz="1200" b="0" i="0" dirty="0" err="1">
                <a:solidFill>
                  <a:srgbClr val="222222"/>
                </a:solidFill>
                <a:effectLst/>
                <a:latin typeface="Arial" panose="020B0604020202020204" pitchFamily="34" charset="0"/>
                <a:hlinkClick r:id="rId4"/>
              </a:rPr>
              <a:t>openview</a:t>
            </a:r>
            <a:r>
              <a:rPr lang="en-GB" sz="1200" b="0" i="0" dirty="0">
                <a:solidFill>
                  <a:srgbClr val="222222"/>
                </a:solidFill>
                <a:effectLst/>
                <a:latin typeface="Arial" panose="020B0604020202020204" pitchFamily="34" charset="0"/>
                <a:hlinkClick r:id="rId4"/>
              </a:rPr>
              <a:t>/</a:t>
            </a:r>
            <a:r>
              <a:rPr lang="en-GB" sz="1200" b="0" i="0" dirty="0" err="1">
                <a:solidFill>
                  <a:srgbClr val="222222"/>
                </a:solidFill>
                <a:effectLst/>
                <a:latin typeface="Arial" panose="020B0604020202020204" pitchFamily="34" charset="0"/>
                <a:hlinkClick r:id="rId4"/>
              </a:rPr>
              <a:t>21e5649452f26baa3bfbb8e9fee6d062</a:t>
            </a:r>
            <a:r>
              <a:rPr lang="en-GB" sz="1200" b="0" i="0" dirty="0">
                <a:solidFill>
                  <a:srgbClr val="222222"/>
                </a:solidFill>
                <a:effectLst/>
                <a:latin typeface="Arial" panose="020B0604020202020204" pitchFamily="34" charset="0"/>
                <a:hlinkClick r:id="rId4"/>
              </a:rPr>
              <a:t>/</a:t>
            </a:r>
            <a:r>
              <a:rPr lang="en-GB" sz="1200" b="0" i="0" dirty="0" err="1">
                <a:solidFill>
                  <a:srgbClr val="222222"/>
                </a:solidFill>
                <a:effectLst/>
                <a:latin typeface="Arial" panose="020B0604020202020204" pitchFamily="34" charset="0"/>
                <a:hlinkClick r:id="rId4"/>
              </a:rPr>
              <a:t>1?pq-origsite</a:t>
            </a:r>
            <a:r>
              <a:rPr lang="en-GB" sz="1200" b="0" i="0" dirty="0">
                <a:solidFill>
                  <a:srgbClr val="222222"/>
                </a:solidFill>
                <a:effectLst/>
                <a:latin typeface="Arial" panose="020B0604020202020204" pitchFamily="34" charset="0"/>
                <a:hlinkClick r:id="rId4"/>
              </a:rPr>
              <a:t>=</a:t>
            </a:r>
            <a:r>
              <a:rPr lang="en-GB" sz="1200" b="0" i="0" dirty="0" err="1">
                <a:solidFill>
                  <a:srgbClr val="222222"/>
                </a:solidFill>
                <a:effectLst/>
                <a:latin typeface="Arial" panose="020B0604020202020204" pitchFamily="34" charset="0"/>
                <a:hlinkClick r:id="rId4"/>
              </a:rPr>
              <a:t>gscholar&amp;cbl</a:t>
            </a:r>
            <a:r>
              <a:rPr lang="en-GB" sz="1200" b="0" i="0" dirty="0">
                <a:solidFill>
                  <a:srgbClr val="222222"/>
                </a:solidFill>
                <a:effectLst/>
                <a:latin typeface="Arial" panose="020B0604020202020204" pitchFamily="34" charset="0"/>
                <a:hlinkClick r:id="rId4"/>
              </a:rPr>
              <a:t>=30153</a:t>
            </a:r>
            <a:r>
              <a:rPr lang="en-GB" sz="1200" b="0" i="0" dirty="0">
                <a:solidFill>
                  <a:srgbClr val="222222"/>
                </a:solidFill>
                <a:effectLst/>
                <a:latin typeface="Arial" panose="020B0604020202020204" pitchFamily="34" charset="0"/>
              </a:rPr>
              <a:t> accessed May 1</a:t>
            </a:r>
            <a:r>
              <a:rPr lang="en-GB" sz="1200" b="0" i="0" baseline="30000" dirty="0">
                <a:solidFill>
                  <a:srgbClr val="222222"/>
                </a:solidFill>
                <a:effectLst/>
                <a:latin typeface="Arial" panose="020B0604020202020204" pitchFamily="34" charset="0"/>
              </a:rPr>
              <a:t>st</a:t>
            </a:r>
            <a:r>
              <a:rPr lang="en-GB" sz="1200" b="0" i="0" dirty="0">
                <a:solidFill>
                  <a:srgbClr val="222222"/>
                </a:solidFill>
                <a:effectLst/>
                <a:latin typeface="Arial" panose="020B0604020202020204" pitchFamily="34" charset="0"/>
              </a:rPr>
              <a:t> . </a:t>
            </a:r>
          </a:p>
          <a:p>
            <a:r>
              <a:rPr lang="en-GB" sz="1200" b="0" i="0" dirty="0">
                <a:solidFill>
                  <a:srgbClr val="222222"/>
                </a:solidFill>
                <a:effectLst/>
                <a:latin typeface="Arial" panose="020B0604020202020204" pitchFamily="34" charset="0"/>
              </a:rPr>
              <a:t>Kyriakopoulos, A., 2011. [online]  How individuals with self-reported anxiety and depression experienced a combination of individual counselling with an adventurous outdoor experience: A qualitative evaluation. </a:t>
            </a:r>
            <a:r>
              <a:rPr lang="en-GB" sz="1200" b="0" i="1" dirty="0">
                <a:solidFill>
                  <a:srgbClr val="222222"/>
                </a:solidFill>
                <a:effectLst/>
                <a:latin typeface="Arial" panose="020B0604020202020204" pitchFamily="34" charset="0"/>
              </a:rPr>
              <a:t>Counselling and Psychotherapy Research</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11</a:t>
            </a:r>
            <a:r>
              <a:rPr lang="en-GB" sz="1200" b="0" i="0" dirty="0">
                <a:solidFill>
                  <a:srgbClr val="222222"/>
                </a:solidFill>
                <a:effectLst/>
                <a:latin typeface="Arial" panose="020B0604020202020204" pitchFamily="34" charset="0"/>
              </a:rPr>
              <a:t>(2), </a:t>
            </a:r>
            <a:r>
              <a:rPr lang="en-GB" sz="1200" b="0" i="0" dirty="0" err="1">
                <a:solidFill>
                  <a:srgbClr val="222222"/>
                </a:solidFill>
                <a:effectLst/>
                <a:latin typeface="Arial" panose="020B0604020202020204" pitchFamily="34" charset="0"/>
              </a:rPr>
              <a:t>pp.120</a:t>
            </a:r>
            <a:r>
              <a:rPr lang="en-GB" sz="1200" b="0" i="0" dirty="0">
                <a:solidFill>
                  <a:srgbClr val="222222"/>
                </a:solidFill>
                <a:effectLst/>
                <a:latin typeface="Arial" panose="020B0604020202020204" pitchFamily="34" charset="0"/>
              </a:rPr>
              <a:t>-128.</a:t>
            </a:r>
            <a:r>
              <a:rPr lang="en-GB" sz="1200" dirty="0">
                <a:solidFill>
                  <a:srgbClr val="222222"/>
                </a:solidFill>
                <a:latin typeface="Arial" panose="020B0604020202020204" pitchFamily="34" charset="0"/>
              </a:rPr>
              <a:t> available at: </a:t>
            </a:r>
            <a:r>
              <a:rPr lang="en-GB" sz="1200" dirty="0">
                <a:solidFill>
                  <a:srgbClr val="222222"/>
                </a:solidFill>
                <a:latin typeface="Arial" panose="020B0604020202020204" pitchFamily="34" charset="0"/>
                <a:hlinkClick r:id="rId5"/>
              </a:rPr>
              <a:t>https://</a:t>
            </a:r>
            <a:r>
              <a:rPr lang="en-GB" sz="1200" dirty="0" err="1">
                <a:solidFill>
                  <a:srgbClr val="222222"/>
                </a:solidFill>
                <a:latin typeface="Arial" panose="020B0604020202020204" pitchFamily="34" charset="0"/>
                <a:hlinkClick r:id="rId5"/>
              </a:rPr>
              <a:t>www.tandfonline.com</a:t>
            </a:r>
            <a:r>
              <a:rPr lang="en-GB" sz="1200" dirty="0">
                <a:solidFill>
                  <a:srgbClr val="222222"/>
                </a:solidFill>
                <a:latin typeface="Arial" panose="020B0604020202020204" pitchFamily="34" charset="0"/>
                <a:hlinkClick r:id="rId5"/>
              </a:rPr>
              <a:t>/</a:t>
            </a:r>
            <a:r>
              <a:rPr lang="en-GB" sz="1200" dirty="0" err="1">
                <a:solidFill>
                  <a:srgbClr val="222222"/>
                </a:solidFill>
                <a:latin typeface="Arial" panose="020B0604020202020204" pitchFamily="34" charset="0"/>
                <a:hlinkClick r:id="rId5"/>
              </a:rPr>
              <a:t>doi</a:t>
            </a:r>
            <a:r>
              <a:rPr lang="en-GB" sz="1200" dirty="0">
                <a:solidFill>
                  <a:srgbClr val="222222"/>
                </a:solidFill>
                <a:latin typeface="Arial" panose="020B0604020202020204" pitchFamily="34" charset="0"/>
                <a:hlinkClick r:id="rId5"/>
              </a:rPr>
              <a:t>/abs/10.1080/14733145.2010.485696</a:t>
            </a:r>
            <a:r>
              <a:rPr lang="en-GB" sz="1200" dirty="0">
                <a:solidFill>
                  <a:srgbClr val="222222"/>
                </a:solidFill>
                <a:latin typeface="Arial" panose="020B0604020202020204" pitchFamily="34" charset="0"/>
              </a:rPr>
              <a:t> accessed May 1st</a:t>
            </a:r>
          </a:p>
          <a:p>
            <a:r>
              <a:rPr lang="en-GB" sz="1200" b="0" i="0" dirty="0">
                <a:solidFill>
                  <a:srgbClr val="222222"/>
                </a:solidFill>
                <a:effectLst/>
                <a:latin typeface="Arial" panose="020B0604020202020204" pitchFamily="34" charset="0"/>
              </a:rPr>
              <a:t>Ewert, A. and Davidson, C., 2021. [online] After the plague: Revisiting experiential and adventure education outcome variables after Covid-19. </a:t>
            </a:r>
            <a:r>
              <a:rPr lang="en-GB" sz="1200" b="0" i="1" dirty="0">
                <a:solidFill>
                  <a:srgbClr val="222222"/>
                </a:solidFill>
                <a:effectLst/>
                <a:latin typeface="Arial" panose="020B0604020202020204" pitchFamily="34" charset="0"/>
              </a:rPr>
              <a:t>Journal of Experiential Education</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44</a:t>
            </a:r>
            <a:r>
              <a:rPr lang="en-GB" sz="1200" b="0" i="0" dirty="0">
                <a:solidFill>
                  <a:srgbClr val="222222"/>
                </a:solidFill>
                <a:effectLst/>
                <a:latin typeface="Arial" panose="020B0604020202020204" pitchFamily="34" charset="0"/>
              </a:rPr>
              <a:t>(2), </a:t>
            </a:r>
            <a:r>
              <a:rPr lang="en-GB" sz="1200" b="0" i="0" dirty="0" err="1">
                <a:solidFill>
                  <a:srgbClr val="222222"/>
                </a:solidFill>
                <a:effectLst/>
                <a:latin typeface="Arial" panose="020B0604020202020204" pitchFamily="34" charset="0"/>
              </a:rPr>
              <a:t>pp.104</a:t>
            </a:r>
            <a:r>
              <a:rPr lang="en-GB" sz="1200" b="0" i="0" dirty="0">
                <a:solidFill>
                  <a:srgbClr val="222222"/>
                </a:solidFill>
                <a:effectLst/>
                <a:latin typeface="Arial" panose="020B0604020202020204" pitchFamily="34" charset="0"/>
              </a:rPr>
              <a:t>-120. available at: </a:t>
            </a:r>
            <a:r>
              <a:rPr lang="en-GB" sz="1200" b="0" i="0" dirty="0">
                <a:solidFill>
                  <a:srgbClr val="222222"/>
                </a:solidFill>
                <a:effectLst/>
                <a:latin typeface="Arial" panose="020B0604020202020204" pitchFamily="34" charset="0"/>
                <a:hlinkClick r:id="rId6"/>
              </a:rPr>
              <a:t>https://</a:t>
            </a:r>
            <a:r>
              <a:rPr lang="en-GB" sz="1200" b="0" i="0" dirty="0" err="1">
                <a:solidFill>
                  <a:srgbClr val="222222"/>
                </a:solidFill>
                <a:effectLst/>
                <a:latin typeface="Arial" panose="020B0604020202020204" pitchFamily="34" charset="0"/>
                <a:hlinkClick r:id="rId6"/>
              </a:rPr>
              <a:t>journals.sagepub.com</a:t>
            </a:r>
            <a:r>
              <a:rPr lang="en-GB" sz="1200" b="0" i="0" dirty="0">
                <a:solidFill>
                  <a:srgbClr val="222222"/>
                </a:solidFill>
                <a:effectLst/>
                <a:latin typeface="Arial" panose="020B0604020202020204" pitchFamily="34" charset="0"/>
                <a:hlinkClick r:id="rId6"/>
              </a:rPr>
              <a:t>/</a:t>
            </a:r>
            <a:r>
              <a:rPr lang="en-GB" sz="1200" b="0" i="0" dirty="0" err="1">
                <a:solidFill>
                  <a:srgbClr val="222222"/>
                </a:solidFill>
                <a:effectLst/>
                <a:latin typeface="Arial" panose="020B0604020202020204" pitchFamily="34" charset="0"/>
                <a:hlinkClick r:id="rId6"/>
              </a:rPr>
              <a:t>doi</a:t>
            </a:r>
            <a:r>
              <a:rPr lang="en-GB" sz="1200" b="0" i="0" dirty="0">
                <a:solidFill>
                  <a:srgbClr val="222222"/>
                </a:solidFill>
                <a:effectLst/>
                <a:latin typeface="Arial" panose="020B0604020202020204" pitchFamily="34" charset="0"/>
                <a:hlinkClick r:id="rId6"/>
              </a:rPr>
              <a:t>/abs/10.1177/1053825921992388</a:t>
            </a:r>
            <a:r>
              <a:rPr lang="en-GB" sz="1200" b="0" i="0" dirty="0">
                <a:solidFill>
                  <a:srgbClr val="222222"/>
                </a:solidFill>
                <a:effectLst/>
                <a:latin typeface="Arial" panose="020B0604020202020204" pitchFamily="34" charset="0"/>
              </a:rPr>
              <a:t> accessed </a:t>
            </a:r>
            <a:r>
              <a:rPr lang="en-GB" sz="1200" dirty="0">
                <a:solidFill>
                  <a:srgbClr val="222222"/>
                </a:solidFill>
                <a:latin typeface="Arial" panose="020B0604020202020204" pitchFamily="34" charset="0"/>
              </a:rPr>
              <a:t>May 1st </a:t>
            </a:r>
          </a:p>
          <a:p>
            <a:r>
              <a:rPr lang="en-GB" sz="1200" b="0" i="0" dirty="0">
                <a:solidFill>
                  <a:srgbClr val="222222"/>
                </a:solidFill>
                <a:effectLst/>
                <a:latin typeface="Arial" panose="020B0604020202020204" pitchFamily="34" charset="0"/>
              </a:rPr>
              <a:t>Mercer, J., 2007. The challenges of insider research in educational institutions: Wielding a double‐edged sword and resolving delicate dilemmas.[online]  </a:t>
            </a:r>
            <a:r>
              <a:rPr lang="en-GB" sz="1200" b="0" i="1" dirty="0">
                <a:solidFill>
                  <a:srgbClr val="222222"/>
                </a:solidFill>
                <a:effectLst/>
                <a:latin typeface="Arial" panose="020B0604020202020204" pitchFamily="34" charset="0"/>
              </a:rPr>
              <a:t>Oxford review of education</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33</a:t>
            </a:r>
            <a:r>
              <a:rPr lang="en-GB" sz="1200" b="0" i="0" dirty="0">
                <a:solidFill>
                  <a:srgbClr val="222222"/>
                </a:solidFill>
                <a:effectLst/>
                <a:latin typeface="Arial" panose="020B0604020202020204" pitchFamily="34" charset="0"/>
              </a:rPr>
              <a:t>(1), available at: </a:t>
            </a:r>
            <a:r>
              <a:rPr lang="en-GB" sz="1200" b="0" i="0" dirty="0">
                <a:solidFill>
                  <a:srgbClr val="222222"/>
                </a:solidFill>
                <a:effectLst/>
                <a:latin typeface="Arial" panose="020B0604020202020204" pitchFamily="34" charset="0"/>
                <a:hlinkClick r:id="rId7"/>
              </a:rPr>
              <a:t>https://</a:t>
            </a:r>
            <a:r>
              <a:rPr lang="en-GB" sz="1200" b="0" i="0" dirty="0" err="1">
                <a:solidFill>
                  <a:srgbClr val="222222"/>
                </a:solidFill>
                <a:effectLst/>
                <a:latin typeface="Arial" panose="020B0604020202020204" pitchFamily="34" charset="0"/>
                <a:hlinkClick r:id="rId7"/>
              </a:rPr>
              <a:t>www.tandfonline.com</a:t>
            </a:r>
            <a:r>
              <a:rPr lang="en-GB" sz="1200" b="0" i="0" dirty="0">
                <a:solidFill>
                  <a:srgbClr val="222222"/>
                </a:solidFill>
                <a:effectLst/>
                <a:latin typeface="Arial" panose="020B0604020202020204" pitchFamily="34" charset="0"/>
                <a:hlinkClick r:id="rId7"/>
              </a:rPr>
              <a:t>/</a:t>
            </a:r>
            <a:r>
              <a:rPr lang="en-GB" sz="1200" b="0" i="0" dirty="0" err="1">
                <a:solidFill>
                  <a:srgbClr val="222222"/>
                </a:solidFill>
                <a:effectLst/>
                <a:latin typeface="Arial" panose="020B0604020202020204" pitchFamily="34" charset="0"/>
                <a:hlinkClick r:id="rId7"/>
              </a:rPr>
              <a:t>doi</a:t>
            </a:r>
            <a:r>
              <a:rPr lang="en-GB" sz="1200" b="0" i="0" dirty="0">
                <a:solidFill>
                  <a:srgbClr val="222222"/>
                </a:solidFill>
                <a:effectLst/>
                <a:latin typeface="Arial" panose="020B0604020202020204" pitchFamily="34" charset="0"/>
                <a:hlinkClick r:id="rId7"/>
              </a:rPr>
              <a:t>/full/10.1080/03054980601094651</a:t>
            </a:r>
            <a:r>
              <a:rPr lang="en-GB" sz="1200" b="0" i="0" dirty="0">
                <a:solidFill>
                  <a:srgbClr val="222222"/>
                </a:solidFill>
                <a:effectLst/>
                <a:latin typeface="Arial" panose="020B0604020202020204" pitchFamily="34" charset="0"/>
              </a:rPr>
              <a:t>  </a:t>
            </a:r>
            <a:r>
              <a:rPr lang="en-GB" sz="1200" b="0" i="0" dirty="0" err="1">
                <a:solidFill>
                  <a:srgbClr val="222222"/>
                </a:solidFill>
                <a:effectLst/>
                <a:latin typeface="Arial" panose="020B0604020202020204" pitchFamily="34" charset="0"/>
              </a:rPr>
              <a:t>pp.1</a:t>
            </a:r>
            <a:r>
              <a:rPr lang="en-GB" sz="1200" b="0" i="0" dirty="0">
                <a:solidFill>
                  <a:srgbClr val="222222"/>
                </a:solidFill>
                <a:effectLst/>
                <a:latin typeface="Arial" panose="020B0604020202020204" pitchFamily="34" charset="0"/>
              </a:rPr>
              <a:t>-17. accessed on May 5</a:t>
            </a:r>
            <a:r>
              <a:rPr lang="en-GB" sz="1200" b="0" i="0" baseline="30000" dirty="0">
                <a:solidFill>
                  <a:srgbClr val="222222"/>
                </a:solidFill>
                <a:effectLst/>
                <a:latin typeface="Arial" panose="020B0604020202020204" pitchFamily="34" charset="0"/>
              </a:rPr>
              <a:t>th</a:t>
            </a:r>
          </a:p>
          <a:p>
            <a:r>
              <a:rPr lang="en-GB" sz="1200" b="0" i="0" dirty="0">
                <a:solidFill>
                  <a:srgbClr val="222222"/>
                </a:solidFill>
                <a:effectLst/>
                <a:latin typeface="Arial" panose="020B0604020202020204" pitchFamily="34" charset="0"/>
              </a:rPr>
              <a:t>Cameron, J. and Pierce, </a:t>
            </a:r>
            <a:r>
              <a:rPr lang="en-GB" sz="1200" b="0" i="0" dirty="0" err="1">
                <a:solidFill>
                  <a:srgbClr val="222222"/>
                </a:solidFill>
                <a:effectLst/>
                <a:latin typeface="Arial" panose="020B0604020202020204" pitchFamily="34" charset="0"/>
              </a:rPr>
              <a:t>W.D</a:t>
            </a:r>
            <a:r>
              <a:rPr lang="en-GB" sz="1200" b="0" i="0" dirty="0">
                <a:solidFill>
                  <a:srgbClr val="222222"/>
                </a:solidFill>
                <a:effectLst/>
                <a:latin typeface="Arial" panose="020B0604020202020204" pitchFamily="34" charset="0"/>
              </a:rPr>
              <a:t>., 1994. Reinforcement, reward, and intrinsic motivation: A meta-analysis.[online]  </a:t>
            </a:r>
            <a:r>
              <a:rPr lang="en-GB" sz="1200" b="0" i="1" dirty="0">
                <a:solidFill>
                  <a:srgbClr val="222222"/>
                </a:solidFill>
                <a:effectLst/>
                <a:latin typeface="Arial" panose="020B0604020202020204" pitchFamily="34" charset="0"/>
              </a:rPr>
              <a:t>Review of Educational research</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64</a:t>
            </a:r>
            <a:r>
              <a:rPr lang="en-GB" sz="1200" b="0" i="0" dirty="0">
                <a:solidFill>
                  <a:srgbClr val="222222"/>
                </a:solidFill>
                <a:effectLst/>
                <a:latin typeface="Arial" panose="020B0604020202020204" pitchFamily="34" charset="0"/>
              </a:rPr>
              <a:t>(3), </a:t>
            </a:r>
            <a:r>
              <a:rPr lang="en-GB" sz="1200" b="0" i="0" dirty="0" err="1">
                <a:solidFill>
                  <a:srgbClr val="222222"/>
                </a:solidFill>
                <a:effectLst/>
                <a:latin typeface="Arial" panose="020B0604020202020204" pitchFamily="34" charset="0"/>
              </a:rPr>
              <a:t>pp.363</a:t>
            </a:r>
            <a:r>
              <a:rPr lang="en-GB" sz="1200" b="0" i="0" dirty="0">
                <a:solidFill>
                  <a:srgbClr val="222222"/>
                </a:solidFill>
                <a:effectLst/>
                <a:latin typeface="Arial" panose="020B0604020202020204" pitchFamily="34" charset="0"/>
              </a:rPr>
              <a:t>-423.</a:t>
            </a:r>
            <a:r>
              <a:rPr lang="en-GB" sz="1200" baseline="30000" dirty="0">
                <a:solidFill>
                  <a:srgbClr val="222222"/>
                </a:solidFill>
                <a:latin typeface="Arial" panose="020B0604020202020204" pitchFamily="34" charset="0"/>
              </a:rPr>
              <a:t> </a:t>
            </a:r>
            <a:r>
              <a:rPr lang="en-GB" sz="1200" b="0" i="0" dirty="0">
                <a:solidFill>
                  <a:srgbClr val="222222"/>
                </a:solidFill>
                <a:effectLst/>
                <a:latin typeface="Arial" panose="020B0604020202020204" pitchFamily="34" charset="0"/>
              </a:rPr>
              <a:t> available at: </a:t>
            </a:r>
            <a:r>
              <a:rPr lang="en-GB" sz="1200" b="0" i="0" dirty="0">
                <a:solidFill>
                  <a:srgbClr val="222222"/>
                </a:solidFill>
                <a:effectLst/>
                <a:latin typeface="Arial" panose="020B0604020202020204" pitchFamily="34" charset="0"/>
                <a:hlinkClick r:id="rId8"/>
              </a:rPr>
              <a:t>https://</a:t>
            </a:r>
            <a:r>
              <a:rPr lang="en-GB" sz="1200" b="0" i="0" dirty="0" err="1">
                <a:solidFill>
                  <a:srgbClr val="222222"/>
                </a:solidFill>
                <a:effectLst/>
                <a:latin typeface="Arial" panose="020B0604020202020204" pitchFamily="34" charset="0"/>
                <a:hlinkClick r:id="rId8"/>
              </a:rPr>
              <a:t>journals.sagepub.com</a:t>
            </a:r>
            <a:r>
              <a:rPr lang="en-GB" sz="1200" b="0" i="0" dirty="0">
                <a:solidFill>
                  <a:srgbClr val="222222"/>
                </a:solidFill>
                <a:effectLst/>
                <a:latin typeface="Arial" panose="020B0604020202020204" pitchFamily="34" charset="0"/>
                <a:hlinkClick r:id="rId8"/>
              </a:rPr>
              <a:t>/</a:t>
            </a:r>
            <a:r>
              <a:rPr lang="en-GB" sz="1200" b="0" i="0" dirty="0" err="1">
                <a:solidFill>
                  <a:srgbClr val="222222"/>
                </a:solidFill>
                <a:effectLst/>
                <a:latin typeface="Arial" panose="020B0604020202020204" pitchFamily="34" charset="0"/>
                <a:hlinkClick r:id="rId8"/>
              </a:rPr>
              <a:t>doi</a:t>
            </a:r>
            <a:r>
              <a:rPr lang="en-GB" sz="1200" b="0" i="0" dirty="0">
                <a:solidFill>
                  <a:srgbClr val="222222"/>
                </a:solidFill>
                <a:effectLst/>
                <a:latin typeface="Arial" panose="020B0604020202020204" pitchFamily="34" charset="0"/>
                <a:hlinkClick r:id="rId8"/>
              </a:rPr>
              <a:t>/abs/10.3102/00346543064003363</a:t>
            </a:r>
            <a:r>
              <a:rPr lang="en-GB" sz="1200" b="0" i="0" dirty="0">
                <a:solidFill>
                  <a:srgbClr val="222222"/>
                </a:solidFill>
                <a:effectLst/>
                <a:latin typeface="Arial" panose="020B0604020202020204" pitchFamily="34" charset="0"/>
              </a:rPr>
              <a:t> accessed May 7th</a:t>
            </a:r>
          </a:p>
          <a:p>
            <a:r>
              <a:rPr lang="en-GB" sz="1200" b="0" i="0" dirty="0">
                <a:solidFill>
                  <a:srgbClr val="222222"/>
                </a:solidFill>
                <a:effectLst/>
                <a:latin typeface="Arial" panose="020B0604020202020204" pitchFamily="34" charset="0"/>
              </a:rPr>
              <a:t>Varley, P., 2006. Confecting adventure and playing with meaning: The adventure commodification continuum. [online]  </a:t>
            </a:r>
            <a:r>
              <a:rPr lang="en-GB" sz="1200" b="0" i="1" dirty="0">
                <a:solidFill>
                  <a:srgbClr val="222222"/>
                </a:solidFill>
                <a:effectLst/>
                <a:latin typeface="Arial" panose="020B0604020202020204" pitchFamily="34" charset="0"/>
              </a:rPr>
              <a:t>Journal of sport &amp; tourism</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11</a:t>
            </a:r>
            <a:r>
              <a:rPr lang="en-GB" sz="1200" b="0" i="0" dirty="0">
                <a:solidFill>
                  <a:srgbClr val="222222"/>
                </a:solidFill>
                <a:effectLst/>
                <a:latin typeface="Arial" panose="020B0604020202020204" pitchFamily="34" charset="0"/>
              </a:rPr>
              <a:t>(2), </a:t>
            </a:r>
            <a:r>
              <a:rPr lang="en-GB" sz="1200" b="0" i="0" dirty="0" err="1">
                <a:solidFill>
                  <a:srgbClr val="222222"/>
                </a:solidFill>
                <a:effectLst/>
                <a:latin typeface="Arial" panose="020B0604020202020204" pitchFamily="34" charset="0"/>
              </a:rPr>
              <a:t>pp.173</a:t>
            </a:r>
            <a:r>
              <a:rPr lang="en-GB" sz="1200" b="0" i="0" dirty="0">
                <a:solidFill>
                  <a:srgbClr val="222222"/>
                </a:solidFill>
                <a:effectLst/>
                <a:latin typeface="Arial" panose="020B0604020202020204" pitchFamily="34" charset="0"/>
              </a:rPr>
              <a:t>-194. available at: </a:t>
            </a:r>
            <a:r>
              <a:rPr lang="en-GB" sz="1200" b="0" i="0" dirty="0">
                <a:solidFill>
                  <a:srgbClr val="222222"/>
                </a:solidFill>
                <a:effectLst/>
                <a:latin typeface="Arial" panose="020B0604020202020204" pitchFamily="34" charset="0"/>
                <a:hlinkClick r:id="rId9"/>
              </a:rPr>
              <a:t>https://</a:t>
            </a:r>
            <a:r>
              <a:rPr lang="en-GB" sz="1200" b="0" i="0" dirty="0" err="1">
                <a:solidFill>
                  <a:srgbClr val="222222"/>
                </a:solidFill>
                <a:effectLst/>
                <a:latin typeface="Arial" panose="020B0604020202020204" pitchFamily="34" charset="0"/>
                <a:hlinkClick r:id="rId9"/>
              </a:rPr>
              <a:t>www.tandfonline.com</a:t>
            </a:r>
            <a:r>
              <a:rPr lang="en-GB" sz="1200" b="0" i="0" dirty="0">
                <a:solidFill>
                  <a:srgbClr val="222222"/>
                </a:solidFill>
                <a:effectLst/>
                <a:latin typeface="Arial" panose="020B0604020202020204" pitchFamily="34" charset="0"/>
                <a:hlinkClick r:id="rId9"/>
              </a:rPr>
              <a:t>/</a:t>
            </a:r>
            <a:r>
              <a:rPr lang="en-GB" sz="1200" b="0" i="0" dirty="0" err="1">
                <a:solidFill>
                  <a:srgbClr val="222222"/>
                </a:solidFill>
                <a:effectLst/>
                <a:latin typeface="Arial" panose="020B0604020202020204" pitchFamily="34" charset="0"/>
                <a:hlinkClick r:id="rId9"/>
              </a:rPr>
              <a:t>doi</a:t>
            </a:r>
            <a:r>
              <a:rPr lang="en-GB" sz="1200" b="0" i="0" dirty="0">
                <a:solidFill>
                  <a:srgbClr val="222222"/>
                </a:solidFill>
                <a:effectLst/>
                <a:latin typeface="Arial" panose="020B0604020202020204" pitchFamily="34" charset="0"/>
                <a:hlinkClick r:id="rId9"/>
              </a:rPr>
              <a:t>/abs/10.1080/</a:t>
            </a:r>
            <a:r>
              <a:rPr lang="en-GB" sz="1200" b="0" i="0" dirty="0" err="1">
                <a:solidFill>
                  <a:srgbClr val="222222"/>
                </a:solidFill>
                <a:effectLst/>
                <a:latin typeface="Arial" panose="020B0604020202020204" pitchFamily="34" charset="0"/>
                <a:hlinkClick r:id="rId9"/>
              </a:rPr>
              <a:t>14775080601155217?casa_token</a:t>
            </a:r>
            <a:r>
              <a:rPr lang="en-GB" sz="1200" b="0" i="0" dirty="0">
                <a:solidFill>
                  <a:srgbClr val="222222"/>
                </a:solidFill>
                <a:effectLst/>
                <a:latin typeface="Arial" panose="020B0604020202020204" pitchFamily="34" charset="0"/>
                <a:hlinkClick r:id="rId9"/>
              </a:rPr>
              <a:t>=TMX29RiWbD8AAAAA:JNvLHBVs0FXHell2BBndir9y3fLmOlKRiMixBvLQjQCmkkv9ZLtDSxf5tke2K8DNA-Y0OSriiei1Ew</a:t>
            </a:r>
            <a:r>
              <a:rPr lang="en-GB" sz="1200" b="0" i="0" dirty="0">
                <a:solidFill>
                  <a:srgbClr val="222222"/>
                </a:solidFill>
                <a:effectLst/>
                <a:latin typeface="Arial" panose="020B0604020202020204" pitchFamily="34" charset="0"/>
              </a:rPr>
              <a:t> accessed May 7</a:t>
            </a:r>
            <a:r>
              <a:rPr lang="en-GB" sz="1200" b="0" i="0" baseline="30000" dirty="0">
                <a:solidFill>
                  <a:srgbClr val="222222"/>
                </a:solidFill>
                <a:effectLst/>
                <a:latin typeface="Arial" panose="020B0604020202020204" pitchFamily="34" charset="0"/>
              </a:rPr>
              <a:t>th</a:t>
            </a:r>
            <a:r>
              <a:rPr lang="en-GB" sz="1200" b="0" i="0" dirty="0">
                <a:solidFill>
                  <a:srgbClr val="222222"/>
                </a:solidFill>
                <a:effectLst/>
                <a:latin typeface="Arial" panose="020B0604020202020204" pitchFamily="34" charset="0"/>
              </a:rPr>
              <a:t>  </a:t>
            </a:r>
            <a:r>
              <a:rPr lang="en-GB" sz="1200" dirty="0">
                <a:solidFill>
                  <a:srgbClr val="222222"/>
                </a:solidFill>
                <a:latin typeface="Arial" panose="020B0604020202020204" pitchFamily="34" charset="0"/>
              </a:rPr>
              <a:t> </a:t>
            </a:r>
          </a:p>
        </p:txBody>
      </p:sp>
      <p:sp>
        <p:nvSpPr>
          <p:cNvPr id="4" name="TextBox 3">
            <a:extLst>
              <a:ext uri="{FF2B5EF4-FFF2-40B4-BE49-F238E27FC236}">
                <a16:creationId xmlns:a16="http://schemas.microsoft.com/office/drawing/2014/main" id="{811D06BE-1FB2-488C-A007-6F0379755BC1}"/>
              </a:ext>
            </a:extLst>
          </p:cNvPr>
          <p:cNvSpPr txBox="1"/>
          <p:nvPr/>
        </p:nvSpPr>
        <p:spPr>
          <a:xfrm>
            <a:off x="10263673" y="561622"/>
            <a:ext cx="1828800" cy="646331"/>
          </a:xfrm>
          <a:prstGeom prst="rect">
            <a:avLst/>
          </a:prstGeom>
          <a:noFill/>
        </p:spPr>
        <p:txBody>
          <a:bodyPr wrap="square" rtlCol="0">
            <a:spAutoFit/>
          </a:bodyPr>
          <a:lstStyle/>
          <a:p>
            <a:r>
              <a:rPr lang="en-GB" dirty="0"/>
              <a:t>(All accessed in year 2022)</a:t>
            </a:r>
          </a:p>
        </p:txBody>
      </p:sp>
    </p:spTree>
    <p:extLst>
      <p:ext uri="{BB962C8B-B14F-4D97-AF65-F5344CB8AC3E}">
        <p14:creationId xmlns:p14="http://schemas.microsoft.com/office/powerpoint/2010/main" val="9329088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62502-4E10-4C9F-979F-70BEE46E7475}"/>
              </a:ext>
            </a:extLst>
          </p:cNvPr>
          <p:cNvSpPr>
            <a:spLocks noGrp="1"/>
          </p:cNvSpPr>
          <p:nvPr>
            <p:ph type="title"/>
          </p:nvPr>
        </p:nvSpPr>
        <p:spPr>
          <a:xfrm>
            <a:off x="2941837" y="599520"/>
            <a:ext cx="6472751" cy="772081"/>
          </a:xfrm>
        </p:spPr>
        <p:txBody>
          <a:bodyPr>
            <a:normAutofit/>
          </a:bodyPr>
          <a:lstStyle/>
          <a:p>
            <a:r>
              <a:rPr lang="en-GB" sz="4000" dirty="0">
                <a:latin typeface="Goudy Stout" panose="0202090407030B020401" pitchFamily="18" charset="0"/>
              </a:rPr>
              <a:t>References</a:t>
            </a:r>
            <a:endParaRPr lang="en-GB" sz="4000" dirty="0"/>
          </a:p>
        </p:txBody>
      </p:sp>
      <p:sp>
        <p:nvSpPr>
          <p:cNvPr id="3" name="Content Placeholder 2">
            <a:extLst>
              <a:ext uri="{FF2B5EF4-FFF2-40B4-BE49-F238E27FC236}">
                <a16:creationId xmlns:a16="http://schemas.microsoft.com/office/drawing/2014/main" id="{169778EA-F4EB-4D1A-9C14-42CC499CE8A0}"/>
              </a:ext>
            </a:extLst>
          </p:cNvPr>
          <p:cNvSpPr>
            <a:spLocks noGrp="1"/>
          </p:cNvSpPr>
          <p:nvPr>
            <p:ph idx="1"/>
          </p:nvPr>
        </p:nvSpPr>
        <p:spPr>
          <a:xfrm>
            <a:off x="233267" y="1679511"/>
            <a:ext cx="11536162" cy="4818354"/>
          </a:xfrm>
        </p:spPr>
        <p:txBody>
          <a:bodyPr>
            <a:normAutofit fontScale="70000" lnSpcReduction="20000"/>
          </a:bodyPr>
          <a:lstStyle/>
          <a:p>
            <a:r>
              <a:rPr lang="en-GB" sz="1800" b="0" i="0" dirty="0">
                <a:solidFill>
                  <a:srgbClr val="222222"/>
                </a:solidFill>
                <a:effectLst/>
                <a:latin typeface="Arial" panose="020B0604020202020204" pitchFamily="34" charset="0"/>
              </a:rPr>
              <a:t>Beedie, P., 2015. [online] Adventure in leisure: An exploration of indoor and outdoor climbing communities. In </a:t>
            </a:r>
            <a:r>
              <a:rPr lang="en-GB" sz="1800" b="0" i="1" dirty="0">
                <a:solidFill>
                  <a:srgbClr val="222222"/>
                </a:solidFill>
                <a:effectLst/>
                <a:latin typeface="Arial" panose="020B0604020202020204" pitchFamily="34" charset="0"/>
              </a:rPr>
              <a:t>Experiencing the Outdoors</a:t>
            </a:r>
            <a:r>
              <a:rPr lang="en-GB" sz="1800" b="0" i="0" dirty="0">
                <a:solidFill>
                  <a:srgbClr val="222222"/>
                </a:solidFill>
                <a:effectLst/>
                <a:latin typeface="Arial" panose="020B0604020202020204" pitchFamily="34" charset="0"/>
              </a:rPr>
              <a:t> (pp. 101-111)</a:t>
            </a:r>
            <a:r>
              <a:rPr lang="en-GB" sz="1800" dirty="0">
                <a:solidFill>
                  <a:srgbClr val="222222"/>
                </a:solidFill>
                <a:latin typeface="Arial" panose="020B0604020202020204" pitchFamily="34" charset="0"/>
              </a:rPr>
              <a:t> </a:t>
            </a:r>
            <a:r>
              <a:rPr lang="en-GB" sz="1800" b="0" i="0" dirty="0">
                <a:solidFill>
                  <a:srgbClr val="222222"/>
                </a:solidFill>
                <a:effectLst/>
                <a:latin typeface="Arial" panose="020B0604020202020204" pitchFamily="34" charset="0"/>
              </a:rPr>
              <a:t> Brill Sense. Available at: </a:t>
            </a:r>
            <a:r>
              <a:rPr lang="en-GB" sz="1800" b="0" i="0" dirty="0">
                <a:solidFill>
                  <a:srgbClr val="222222"/>
                </a:solidFill>
                <a:effectLst/>
                <a:latin typeface="Arial" panose="020B0604020202020204" pitchFamily="34" charset="0"/>
                <a:hlinkClick r:id="rId2"/>
              </a:rPr>
              <a:t>https://</a:t>
            </a:r>
            <a:r>
              <a:rPr lang="en-GB" sz="1800" b="0" i="0" dirty="0" err="1">
                <a:solidFill>
                  <a:srgbClr val="222222"/>
                </a:solidFill>
                <a:effectLst/>
                <a:latin typeface="Arial" panose="020B0604020202020204" pitchFamily="34" charset="0"/>
                <a:hlinkClick r:id="rId2"/>
              </a:rPr>
              <a:t>brill.com</a:t>
            </a:r>
            <a:r>
              <a:rPr lang="en-GB" sz="1800" b="0" i="0" dirty="0">
                <a:solidFill>
                  <a:srgbClr val="222222"/>
                </a:solidFill>
                <a:effectLst/>
                <a:latin typeface="Arial" panose="020B0604020202020204" pitchFamily="34" charset="0"/>
                <a:hlinkClick r:id="rId2"/>
              </a:rPr>
              <a:t>/</a:t>
            </a:r>
            <a:r>
              <a:rPr lang="en-GB" sz="1800" b="0" i="0" dirty="0" err="1">
                <a:solidFill>
                  <a:srgbClr val="222222"/>
                </a:solidFill>
                <a:effectLst/>
                <a:latin typeface="Arial" panose="020B0604020202020204" pitchFamily="34" charset="0"/>
                <a:hlinkClick r:id="rId2"/>
              </a:rPr>
              <a:t>downloadpdf</a:t>
            </a:r>
            <a:r>
              <a:rPr lang="en-GB" sz="1800" b="0" i="0" dirty="0">
                <a:solidFill>
                  <a:srgbClr val="222222"/>
                </a:solidFill>
                <a:effectLst/>
                <a:latin typeface="Arial" panose="020B0604020202020204" pitchFamily="34" charset="0"/>
                <a:hlinkClick r:id="rId2"/>
              </a:rPr>
              <a:t>/book/</a:t>
            </a:r>
            <a:r>
              <a:rPr lang="en-GB" sz="1800" b="0" i="0" dirty="0" err="1">
                <a:solidFill>
                  <a:srgbClr val="222222"/>
                </a:solidFill>
                <a:effectLst/>
                <a:latin typeface="Arial" panose="020B0604020202020204" pitchFamily="34" charset="0"/>
                <a:hlinkClick r:id="rId2"/>
              </a:rPr>
              <a:t>edcoll</a:t>
            </a:r>
            <a:r>
              <a:rPr lang="en-GB" sz="1800" b="0" i="0" dirty="0">
                <a:solidFill>
                  <a:srgbClr val="222222"/>
                </a:solidFill>
                <a:effectLst/>
                <a:latin typeface="Arial" panose="020B0604020202020204" pitchFamily="34" charset="0"/>
                <a:hlinkClick r:id="rId2"/>
              </a:rPr>
              <a:t>/9789462099449/</a:t>
            </a:r>
            <a:r>
              <a:rPr lang="en-GB" sz="1800" b="0" i="0" dirty="0" err="1">
                <a:solidFill>
                  <a:srgbClr val="222222"/>
                </a:solidFill>
                <a:effectLst/>
                <a:latin typeface="Arial" panose="020B0604020202020204" pitchFamily="34" charset="0"/>
                <a:hlinkClick r:id="rId2"/>
              </a:rPr>
              <a:t>BP000010.pdf</a:t>
            </a:r>
            <a:r>
              <a:rPr lang="en-GB" sz="1800" b="0" i="0" dirty="0">
                <a:solidFill>
                  <a:srgbClr val="222222"/>
                </a:solidFill>
                <a:effectLst/>
                <a:latin typeface="Arial" panose="020B0604020202020204" pitchFamily="34" charset="0"/>
              </a:rPr>
              <a:t> accessed May 10th </a:t>
            </a:r>
          </a:p>
          <a:p>
            <a:r>
              <a:rPr lang="en-GB" sz="1800" b="0" i="0" dirty="0">
                <a:solidFill>
                  <a:srgbClr val="222222"/>
                </a:solidFill>
                <a:effectLst/>
                <a:latin typeface="Arial" panose="020B0604020202020204" pitchFamily="34" charset="0"/>
              </a:rPr>
              <a:t>Morgenroth, T., Ryan, M.K. and Peters, K., 2015. [online The motivational theory of role </a:t>
            </a:r>
            <a:r>
              <a:rPr lang="en-GB" sz="1800" b="0" i="0" dirty="0" err="1">
                <a:solidFill>
                  <a:srgbClr val="222222"/>
                </a:solidFill>
                <a:effectLst/>
                <a:latin typeface="Arial" panose="020B0604020202020204" pitchFamily="34" charset="0"/>
              </a:rPr>
              <a:t>modeling</a:t>
            </a:r>
            <a:r>
              <a:rPr lang="en-GB" sz="1800" b="0" i="0" dirty="0">
                <a:solidFill>
                  <a:srgbClr val="222222"/>
                </a:solidFill>
                <a:effectLst/>
                <a:latin typeface="Arial" panose="020B0604020202020204" pitchFamily="34" charset="0"/>
              </a:rPr>
              <a:t>: How role models influence role aspirants’ goals. </a:t>
            </a:r>
            <a:r>
              <a:rPr lang="en-GB" sz="1800" b="0" i="1" dirty="0">
                <a:solidFill>
                  <a:srgbClr val="222222"/>
                </a:solidFill>
                <a:effectLst/>
                <a:latin typeface="Arial" panose="020B0604020202020204" pitchFamily="34" charset="0"/>
              </a:rPr>
              <a:t>Review of general psychology</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19</a:t>
            </a:r>
            <a:r>
              <a:rPr lang="en-GB" sz="1800" b="0" i="0" dirty="0">
                <a:solidFill>
                  <a:srgbClr val="222222"/>
                </a:solidFill>
                <a:effectLst/>
                <a:latin typeface="Arial" panose="020B0604020202020204" pitchFamily="34" charset="0"/>
              </a:rPr>
              <a:t>(4), </a:t>
            </a:r>
            <a:r>
              <a:rPr lang="en-GB" sz="1800" b="0" i="0" dirty="0" err="1">
                <a:solidFill>
                  <a:srgbClr val="222222"/>
                </a:solidFill>
                <a:effectLst/>
                <a:latin typeface="Arial" panose="020B0604020202020204" pitchFamily="34" charset="0"/>
              </a:rPr>
              <a:t>pp.465</a:t>
            </a:r>
            <a:r>
              <a:rPr lang="en-GB" sz="1800" b="0" i="0" dirty="0">
                <a:solidFill>
                  <a:srgbClr val="222222"/>
                </a:solidFill>
                <a:effectLst/>
                <a:latin typeface="Arial" panose="020B0604020202020204" pitchFamily="34" charset="0"/>
              </a:rPr>
              <a:t>-483. </a:t>
            </a:r>
            <a:r>
              <a:rPr lang="en-GB" sz="1800" b="0" i="0" dirty="0" err="1">
                <a:solidFill>
                  <a:srgbClr val="222222"/>
                </a:solidFill>
                <a:effectLst/>
                <a:latin typeface="Arial" panose="020B0604020202020204" pitchFamily="34" charset="0"/>
              </a:rPr>
              <a:t>avalible</a:t>
            </a:r>
            <a:r>
              <a:rPr lang="en-GB" sz="1800" b="0" i="0" dirty="0">
                <a:solidFill>
                  <a:srgbClr val="222222"/>
                </a:solidFill>
                <a:effectLst/>
                <a:latin typeface="Arial" panose="020B0604020202020204" pitchFamily="34" charset="0"/>
              </a:rPr>
              <a:t> at; </a:t>
            </a:r>
            <a:r>
              <a:rPr lang="en-GB" sz="1800" b="0" i="0" dirty="0">
                <a:solidFill>
                  <a:srgbClr val="222222"/>
                </a:solidFill>
                <a:effectLst/>
                <a:latin typeface="Arial" panose="020B0604020202020204" pitchFamily="34" charset="0"/>
                <a:hlinkClick r:id="rId3"/>
              </a:rPr>
              <a:t>https://</a:t>
            </a:r>
            <a:r>
              <a:rPr lang="en-GB" sz="1800" b="0" i="0" dirty="0" err="1">
                <a:solidFill>
                  <a:srgbClr val="222222"/>
                </a:solidFill>
                <a:effectLst/>
                <a:latin typeface="Arial" panose="020B0604020202020204" pitchFamily="34" charset="0"/>
                <a:hlinkClick r:id="rId3"/>
              </a:rPr>
              <a:t>journals.sagepub.com</a:t>
            </a:r>
            <a:r>
              <a:rPr lang="en-GB" sz="1800" b="0" i="0" dirty="0">
                <a:solidFill>
                  <a:srgbClr val="222222"/>
                </a:solidFill>
                <a:effectLst/>
                <a:latin typeface="Arial" panose="020B0604020202020204" pitchFamily="34" charset="0"/>
                <a:hlinkClick r:id="rId3"/>
              </a:rPr>
              <a:t>/</a:t>
            </a:r>
            <a:r>
              <a:rPr lang="en-GB" sz="1800" b="0" i="0" dirty="0" err="1">
                <a:solidFill>
                  <a:srgbClr val="222222"/>
                </a:solidFill>
                <a:effectLst/>
                <a:latin typeface="Arial" panose="020B0604020202020204" pitchFamily="34" charset="0"/>
                <a:hlinkClick r:id="rId3"/>
              </a:rPr>
              <a:t>doi</a:t>
            </a:r>
            <a:r>
              <a:rPr lang="en-GB" sz="1800" b="0" i="0" dirty="0">
                <a:solidFill>
                  <a:srgbClr val="222222"/>
                </a:solidFill>
                <a:effectLst/>
                <a:latin typeface="Arial" panose="020B0604020202020204" pitchFamily="34" charset="0"/>
                <a:hlinkClick r:id="rId3"/>
              </a:rPr>
              <a:t>/abs/10.1037/</a:t>
            </a:r>
            <a:r>
              <a:rPr lang="en-GB" sz="1800" b="0" i="0" dirty="0" err="1">
                <a:solidFill>
                  <a:srgbClr val="222222"/>
                </a:solidFill>
                <a:effectLst/>
                <a:latin typeface="Arial" panose="020B0604020202020204" pitchFamily="34" charset="0"/>
                <a:hlinkClick r:id="rId3"/>
              </a:rPr>
              <a:t>gpr0000059?casa_token</a:t>
            </a:r>
            <a:r>
              <a:rPr lang="en-GB" sz="1800" b="0" i="0" dirty="0">
                <a:solidFill>
                  <a:srgbClr val="222222"/>
                </a:solidFill>
                <a:effectLst/>
                <a:latin typeface="Arial" panose="020B0604020202020204" pitchFamily="34" charset="0"/>
                <a:hlinkClick r:id="rId3"/>
              </a:rPr>
              <a:t>=afG2eiqnxaUAAAAA:Rdzw6IMrlE3uphiungmxLGMwZGdsxoI-xHUwxHvDveahfNYpieinVAEWAWGOfvZVc5mb6AbBZXlEjA</a:t>
            </a:r>
            <a:r>
              <a:rPr lang="en-GB" sz="1800" b="0" i="0" dirty="0">
                <a:solidFill>
                  <a:srgbClr val="222222"/>
                </a:solidFill>
                <a:effectLst/>
                <a:latin typeface="Arial" panose="020B0604020202020204" pitchFamily="34" charset="0"/>
              </a:rPr>
              <a:t> accessed May 10</a:t>
            </a:r>
            <a:r>
              <a:rPr lang="en-GB" sz="1800" b="0" i="0" baseline="30000" dirty="0">
                <a:solidFill>
                  <a:srgbClr val="222222"/>
                </a:solidFill>
                <a:effectLst/>
                <a:latin typeface="Arial" panose="020B0604020202020204" pitchFamily="34" charset="0"/>
              </a:rPr>
              <a:t>th</a:t>
            </a:r>
            <a:r>
              <a:rPr lang="en-GB" sz="1800" b="0" i="0" dirty="0">
                <a:solidFill>
                  <a:srgbClr val="222222"/>
                </a:solidFill>
                <a:effectLst/>
                <a:latin typeface="Arial" panose="020B0604020202020204" pitchFamily="34" charset="0"/>
              </a:rPr>
              <a:t> </a:t>
            </a:r>
          </a:p>
          <a:p>
            <a:r>
              <a:rPr lang="en-GB" sz="1800" b="0" i="0" dirty="0">
                <a:solidFill>
                  <a:srgbClr val="222222"/>
                </a:solidFill>
                <a:effectLst/>
                <a:latin typeface="Arial" panose="020B0604020202020204" pitchFamily="34" charset="0"/>
              </a:rPr>
              <a:t>Bandura, A., Freeman, </a:t>
            </a:r>
            <a:r>
              <a:rPr lang="en-GB" sz="1800" b="0" i="0" dirty="0" err="1">
                <a:solidFill>
                  <a:srgbClr val="222222"/>
                </a:solidFill>
                <a:effectLst/>
                <a:latin typeface="Arial" panose="020B0604020202020204" pitchFamily="34" charset="0"/>
              </a:rPr>
              <a:t>W.H</a:t>
            </a:r>
            <a:r>
              <a:rPr lang="en-GB" sz="1800" b="0" i="0" dirty="0">
                <a:solidFill>
                  <a:srgbClr val="222222"/>
                </a:solidFill>
                <a:effectLst/>
                <a:latin typeface="Arial" panose="020B0604020202020204" pitchFamily="34" charset="0"/>
              </a:rPr>
              <a:t>. and Lightsey, R., 1999. [online] Self-efficacy: The exercise of control .</a:t>
            </a:r>
            <a:r>
              <a:rPr lang="en-GB" sz="1800" b="0" i="0" dirty="0" err="1">
                <a:solidFill>
                  <a:srgbClr val="222222"/>
                </a:solidFill>
                <a:effectLst/>
                <a:latin typeface="Arial" panose="020B0604020202020204" pitchFamily="34" charset="0"/>
              </a:rPr>
              <a:t>avallable</a:t>
            </a:r>
            <a:r>
              <a:rPr lang="en-GB" sz="1800" b="0" i="0" dirty="0">
                <a:solidFill>
                  <a:srgbClr val="222222"/>
                </a:solidFill>
                <a:effectLst/>
                <a:latin typeface="Arial" panose="020B0604020202020204" pitchFamily="34" charset="0"/>
              </a:rPr>
              <a:t> at: </a:t>
            </a:r>
            <a:r>
              <a:rPr lang="en-GB" sz="1800" b="0" i="0" dirty="0">
                <a:solidFill>
                  <a:srgbClr val="222222"/>
                </a:solidFill>
                <a:effectLst/>
                <a:latin typeface="Arial" panose="020B0604020202020204" pitchFamily="34" charset="0"/>
                <a:hlinkClick r:id="rId4"/>
              </a:rPr>
              <a:t>https://</a:t>
            </a:r>
            <a:r>
              <a:rPr lang="en-GB" sz="1800" b="0" i="0" dirty="0" err="1">
                <a:solidFill>
                  <a:srgbClr val="222222"/>
                </a:solidFill>
                <a:effectLst/>
                <a:latin typeface="Arial" panose="020B0604020202020204" pitchFamily="34" charset="0"/>
                <a:hlinkClick r:id="rId4"/>
              </a:rPr>
              <a:t>connect.springerpub.com</a:t>
            </a:r>
            <a:r>
              <a:rPr lang="en-GB" sz="1800" b="0" i="0" dirty="0">
                <a:solidFill>
                  <a:srgbClr val="222222"/>
                </a:solidFill>
                <a:effectLst/>
                <a:latin typeface="Arial" panose="020B0604020202020204" pitchFamily="34" charset="0"/>
                <a:hlinkClick r:id="rId4"/>
              </a:rPr>
              <a:t>/content/</a:t>
            </a:r>
            <a:r>
              <a:rPr lang="en-GB" sz="1800" b="0" i="0" dirty="0" err="1">
                <a:solidFill>
                  <a:srgbClr val="222222"/>
                </a:solidFill>
                <a:effectLst/>
                <a:latin typeface="Arial" panose="020B0604020202020204" pitchFamily="34" charset="0"/>
                <a:hlinkClick r:id="rId4"/>
              </a:rPr>
              <a:t>sgrjcp</a:t>
            </a:r>
            <a:r>
              <a:rPr lang="en-GB" sz="1800" b="0" i="0" dirty="0">
                <a:solidFill>
                  <a:srgbClr val="222222"/>
                </a:solidFill>
                <a:effectLst/>
                <a:latin typeface="Arial" panose="020B0604020202020204" pitchFamily="34" charset="0"/>
                <a:hlinkClick r:id="rId4"/>
              </a:rPr>
              <a:t>/13/2/</a:t>
            </a:r>
            <a:r>
              <a:rPr lang="en-GB" sz="1800" b="0" i="0" dirty="0" err="1">
                <a:solidFill>
                  <a:srgbClr val="222222"/>
                </a:solidFill>
                <a:effectLst/>
                <a:latin typeface="Arial" panose="020B0604020202020204" pitchFamily="34" charset="0"/>
                <a:hlinkClick r:id="rId4"/>
              </a:rPr>
              <a:t>158.full.pdf</a:t>
            </a:r>
            <a:r>
              <a:rPr lang="en-GB" sz="1800" b="0" i="0" dirty="0">
                <a:solidFill>
                  <a:srgbClr val="222222"/>
                </a:solidFill>
                <a:effectLst/>
                <a:latin typeface="Arial" panose="020B0604020202020204" pitchFamily="34" charset="0"/>
              </a:rPr>
              <a:t> accessed May 10th</a:t>
            </a:r>
          </a:p>
          <a:p>
            <a:r>
              <a:rPr lang="en-GB" sz="1800" b="0" i="0" dirty="0">
                <a:solidFill>
                  <a:srgbClr val="222222"/>
                </a:solidFill>
                <a:effectLst/>
                <a:latin typeface="Arial" panose="020B0604020202020204" pitchFamily="34" charset="0"/>
              </a:rPr>
              <a:t>Clough, P., </a:t>
            </a:r>
            <a:r>
              <a:rPr lang="en-GB" sz="1800" b="0" i="0" dirty="0" err="1">
                <a:solidFill>
                  <a:srgbClr val="222222"/>
                </a:solidFill>
                <a:effectLst/>
                <a:latin typeface="Arial" panose="020B0604020202020204" pitchFamily="34" charset="0"/>
              </a:rPr>
              <a:t>Houge</a:t>
            </a:r>
            <a:r>
              <a:rPr lang="en-GB" sz="1800" b="0" i="0" dirty="0">
                <a:solidFill>
                  <a:srgbClr val="222222"/>
                </a:solidFill>
                <a:effectLst/>
                <a:latin typeface="Arial" panose="020B0604020202020204" pitchFamily="34" charset="0"/>
              </a:rPr>
              <a:t> Mackenzie, S., </a:t>
            </a:r>
            <a:r>
              <a:rPr lang="en-GB" sz="1800" b="0" i="0" dirty="0" err="1">
                <a:solidFill>
                  <a:srgbClr val="222222"/>
                </a:solidFill>
                <a:effectLst/>
                <a:latin typeface="Arial" panose="020B0604020202020204" pitchFamily="34" charset="0"/>
              </a:rPr>
              <a:t>Mallabon</a:t>
            </a:r>
            <a:r>
              <a:rPr lang="en-GB" sz="1800" b="0" i="0" dirty="0">
                <a:solidFill>
                  <a:srgbClr val="222222"/>
                </a:solidFill>
                <a:effectLst/>
                <a:latin typeface="Arial" panose="020B0604020202020204" pitchFamily="34" charset="0"/>
              </a:rPr>
              <a:t>, L. and </a:t>
            </a:r>
            <a:r>
              <a:rPr lang="en-GB" sz="1800" b="0" i="0" dirty="0" err="1">
                <a:solidFill>
                  <a:srgbClr val="222222"/>
                </a:solidFill>
                <a:effectLst/>
                <a:latin typeface="Arial" panose="020B0604020202020204" pitchFamily="34" charset="0"/>
              </a:rPr>
              <a:t>Brymer</a:t>
            </a:r>
            <a:r>
              <a:rPr lang="en-GB" sz="1800" b="0" i="0" dirty="0">
                <a:solidFill>
                  <a:srgbClr val="222222"/>
                </a:solidFill>
                <a:effectLst/>
                <a:latin typeface="Arial" panose="020B0604020202020204" pitchFamily="34" charset="0"/>
              </a:rPr>
              <a:t>, E., 2016.[online]  Adventurous physical activity environments: a mainstream intervention for mental health. </a:t>
            </a:r>
            <a:r>
              <a:rPr lang="en-GB" sz="1800" b="0" i="1" dirty="0">
                <a:solidFill>
                  <a:srgbClr val="222222"/>
                </a:solidFill>
                <a:effectLst/>
                <a:latin typeface="Arial" panose="020B0604020202020204" pitchFamily="34" charset="0"/>
              </a:rPr>
              <a:t>Sports Medicine</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46</a:t>
            </a:r>
            <a:r>
              <a:rPr lang="en-GB" sz="1800" b="0" i="0" dirty="0">
                <a:solidFill>
                  <a:srgbClr val="222222"/>
                </a:solidFill>
                <a:effectLst/>
                <a:latin typeface="Arial" panose="020B0604020202020204" pitchFamily="34" charset="0"/>
              </a:rPr>
              <a:t>(7), </a:t>
            </a:r>
            <a:r>
              <a:rPr lang="en-GB" sz="1800" b="0" i="0" dirty="0" err="1">
                <a:solidFill>
                  <a:srgbClr val="222222"/>
                </a:solidFill>
                <a:effectLst/>
                <a:latin typeface="Arial" panose="020B0604020202020204" pitchFamily="34" charset="0"/>
              </a:rPr>
              <a:t>pp.963</a:t>
            </a:r>
            <a:r>
              <a:rPr lang="en-GB" sz="1800" b="0" i="0" dirty="0">
                <a:solidFill>
                  <a:srgbClr val="222222"/>
                </a:solidFill>
                <a:effectLst/>
                <a:latin typeface="Arial" panose="020B0604020202020204" pitchFamily="34" charset="0"/>
              </a:rPr>
              <a:t>-968. available at: </a:t>
            </a:r>
            <a:r>
              <a:rPr lang="en-GB" sz="1800" b="0" i="0" dirty="0">
                <a:solidFill>
                  <a:srgbClr val="222222"/>
                </a:solidFill>
                <a:effectLst/>
                <a:latin typeface="Arial" panose="020B0604020202020204" pitchFamily="34" charset="0"/>
                <a:hlinkClick r:id="rId5"/>
              </a:rPr>
              <a:t>https://</a:t>
            </a:r>
            <a:r>
              <a:rPr lang="en-GB" sz="1800" b="0" i="0" dirty="0" err="1">
                <a:solidFill>
                  <a:srgbClr val="222222"/>
                </a:solidFill>
                <a:effectLst/>
                <a:latin typeface="Arial" panose="020B0604020202020204" pitchFamily="34" charset="0"/>
                <a:hlinkClick r:id="rId5"/>
              </a:rPr>
              <a:t>link.springer.com</a:t>
            </a:r>
            <a:r>
              <a:rPr lang="en-GB" sz="1800" b="0" i="0" dirty="0">
                <a:solidFill>
                  <a:srgbClr val="222222"/>
                </a:solidFill>
                <a:effectLst/>
                <a:latin typeface="Arial" panose="020B0604020202020204" pitchFamily="34" charset="0"/>
                <a:hlinkClick r:id="rId5"/>
              </a:rPr>
              <a:t>/article/10.1007/</a:t>
            </a:r>
            <a:r>
              <a:rPr lang="en-GB" sz="1800" b="0" i="0" dirty="0" err="1">
                <a:solidFill>
                  <a:srgbClr val="222222"/>
                </a:solidFill>
                <a:effectLst/>
                <a:latin typeface="Arial" panose="020B0604020202020204" pitchFamily="34" charset="0"/>
                <a:hlinkClick r:id="rId5"/>
              </a:rPr>
              <a:t>s40279</a:t>
            </a:r>
            <a:r>
              <a:rPr lang="en-GB" sz="1800" b="0" i="0" dirty="0">
                <a:solidFill>
                  <a:srgbClr val="222222"/>
                </a:solidFill>
                <a:effectLst/>
                <a:latin typeface="Arial" panose="020B0604020202020204" pitchFamily="34" charset="0"/>
                <a:hlinkClick r:id="rId5"/>
              </a:rPr>
              <a:t>-016-0503-3</a:t>
            </a:r>
            <a:r>
              <a:rPr lang="en-GB" sz="1800" b="0" i="0" dirty="0">
                <a:solidFill>
                  <a:srgbClr val="222222"/>
                </a:solidFill>
                <a:effectLst/>
                <a:latin typeface="Arial" panose="020B0604020202020204" pitchFamily="34" charset="0"/>
              </a:rPr>
              <a:t> accessed on May 10th </a:t>
            </a:r>
          </a:p>
          <a:p>
            <a:r>
              <a:rPr lang="en-GB" sz="1800" b="0" i="0" dirty="0">
                <a:solidFill>
                  <a:srgbClr val="222222"/>
                </a:solidFill>
                <a:effectLst/>
                <a:latin typeface="Arial" panose="020B0604020202020204" pitchFamily="34" charset="0"/>
              </a:rPr>
              <a:t>Deci, </a:t>
            </a:r>
            <a:r>
              <a:rPr lang="en-GB" sz="1800" b="0" i="0" dirty="0" err="1">
                <a:solidFill>
                  <a:srgbClr val="222222"/>
                </a:solidFill>
                <a:effectLst/>
                <a:latin typeface="Arial" panose="020B0604020202020204" pitchFamily="34" charset="0"/>
              </a:rPr>
              <a:t>E.L</a:t>
            </a:r>
            <a:r>
              <a:rPr lang="en-GB" sz="1800" b="0" i="0" dirty="0">
                <a:solidFill>
                  <a:srgbClr val="222222"/>
                </a:solidFill>
                <a:effectLst/>
                <a:latin typeface="Arial" panose="020B0604020202020204" pitchFamily="34" charset="0"/>
              </a:rPr>
              <a:t>. and Ryan, </a:t>
            </a:r>
            <a:r>
              <a:rPr lang="en-GB" sz="1800" b="0" i="0" dirty="0" err="1">
                <a:solidFill>
                  <a:srgbClr val="222222"/>
                </a:solidFill>
                <a:effectLst/>
                <a:latin typeface="Arial" panose="020B0604020202020204" pitchFamily="34" charset="0"/>
              </a:rPr>
              <a:t>R.M</a:t>
            </a:r>
            <a:r>
              <a:rPr lang="en-GB" sz="1800" b="0" i="0" dirty="0">
                <a:solidFill>
                  <a:srgbClr val="222222"/>
                </a:solidFill>
                <a:effectLst/>
                <a:latin typeface="Arial" panose="020B0604020202020204" pitchFamily="34" charset="0"/>
              </a:rPr>
              <a:t>., 2012. Self-determination theory.</a:t>
            </a:r>
            <a:r>
              <a:rPr lang="en-GB" sz="1800" dirty="0">
                <a:solidFill>
                  <a:srgbClr val="222222"/>
                </a:solidFill>
                <a:latin typeface="Arial" panose="020B0604020202020204" pitchFamily="34" charset="0"/>
              </a:rPr>
              <a:t> [online] available at: </a:t>
            </a:r>
            <a:r>
              <a:rPr lang="en-GB" sz="1800" dirty="0">
                <a:solidFill>
                  <a:srgbClr val="222222"/>
                </a:solidFill>
                <a:latin typeface="Arial" panose="020B0604020202020204" pitchFamily="34" charset="0"/>
                <a:hlinkClick r:id="rId6"/>
              </a:rPr>
              <a:t>https://</a:t>
            </a:r>
            <a:r>
              <a:rPr lang="en-GB" sz="1800" dirty="0" err="1">
                <a:solidFill>
                  <a:srgbClr val="222222"/>
                </a:solidFill>
                <a:latin typeface="Arial" panose="020B0604020202020204" pitchFamily="34" charset="0"/>
                <a:hlinkClick r:id="rId6"/>
              </a:rPr>
              <a:t>psycnet.apa.org</a:t>
            </a:r>
            <a:r>
              <a:rPr lang="en-GB" sz="1800" dirty="0">
                <a:solidFill>
                  <a:srgbClr val="222222"/>
                </a:solidFill>
                <a:latin typeface="Arial" panose="020B0604020202020204" pitchFamily="34" charset="0"/>
                <a:hlinkClick r:id="rId6"/>
              </a:rPr>
              <a:t>/record/2011-21800-020</a:t>
            </a:r>
            <a:r>
              <a:rPr lang="en-GB" sz="1800" dirty="0">
                <a:solidFill>
                  <a:srgbClr val="222222"/>
                </a:solidFill>
                <a:latin typeface="Arial" panose="020B0604020202020204" pitchFamily="34" charset="0"/>
              </a:rPr>
              <a:t> accessed May 11th </a:t>
            </a:r>
          </a:p>
          <a:p>
            <a:r>
              <a:rPr lang="en-GB" sz="1800" b="0" i="0" dirty="0">
                <a:solidFill>
                  <a:srgbClr val="222222"/>
                </a:solidFill>
                <a:effectLst/>
                <a:latin typeface="Arial" panose="020B0604020202020204" pitchFamily="34" charset="0"/>
              </a:rPr>
              <a:t>Michie, S., Van </a:t>
            </a:r>
            <a:r>
              <a:rPr lang="en-GB" sz="1800" b="0" i="0" dirty="0" err="1">
                <a:solidFill>
                  <a:srgbClr val="222222"/>
                </a:solidFill>
                <a:effectLst/>
                <a:latin typeface="Arial" panose="020B0604020202020204" pitchFamily="34" charset="0"/>
              </a:rPr>
              <a:t>Stralen</a:t>
            </a:r>
            <a:r>
              <a:rPr lang="en-GB" sz="1800" b="0" i="0" dirty="0">
                <a:solidFill>
                  <a:srgbClr val="222222"/>
                </a:solidFill>
                <a:effectLst/>
                <a:latin typeface="Arial" panose="020B0604020202020204" pitchFamily="34" charset="0"/>
              </a:rPr>
              <a:t>, M.M. and West, R., 2011. The behaviour change wheel: a new method for characterising and designing behaviour change interventions. [ONLINE] </a:t>
            </a:r>
            <a:r>
              <a:rPr lang="en-GB" sz="1800" b="0" i="1" dirty="0">
                <a:solidFill>
                  <a:srgbClr val="222222"/>
                </a:solidFill>
                <a:effectLst/>
                <a:latin typeface="Arial" panose="020B0604020202020204" pitchFamily="34" charset="0"/>
              </a:rPr>
              <a:t>Implementation science</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6</a:t>
            </a:r>
            <a:r>
              <a:rPr lang="en-GB" sz="1800" b="0" i="0" dirty="0">
                <a:solidFill>
                  <a:srgbClr val="222222"/>
                </a:solidFill>
                <a:effectLst/>
                <a:latin typeface="Arial" panose="020B0604020202020204" pitchFamily="34" charset="0"/>
              </a:rPr>
              <a:t>(1), </a:t>
            </a:r>
            <a:r>
              <a:rPr lang="en-GB" sz="1800" b="0" i="0" dirty="0" err="1">
                <a:solidFill>
                  <a:srgbClr val="222222"/>
                </a:solidFill>
                <a:effectLst/>
                <a:latin typeface="Arial" panose="020B0604020202020204" pitchFamily="34" charset="0"/>
              </a:rPr>
              <a:t>pp.1</a:t>
            </a:r>
            <a:r>
              <a:rPr lang="en-GB" sz="1800" b="0" i="0" dirty="0">
                <a:solidFill>
                  <a:srgbClr val="222222"/>
                </a:solidFill>
                <a:effectLst/>
                <a:latin typeface="Arial" panose="020B0604020202020204" pitchFamily="34" charset="0"/>
              </a:rPr>
              <a:t>-12. </a:t>
            </a:r>
            <a:r>
              <a:rPr lang="en-GB" sz="1800" dirty="0">
                <a:solidFill>
                  <a:srgbClr val="222222"/>
                </a:solidFill>
                <a:latin typeface="Arial" panose="020B0604020202020204" pitchFamily="34" charset="0"/>
              </a:rPr>
              <a:t>available at: </a:t>
            </a:r>
            <a:r>
              <a:rPr lang="en-GB" sz="1800" dirty="0">
                <a:solidFill>
                  <a:srgbClr val="222222"/>
                </a:solidFill>
                <a:latin typeface="Arial" panose="020B0604020202020204" pitchFamily="34" charset="0"/>
                <a:hlinkClick r:id="rId7"/>
              </a:rPr>
              <a:t>https://</a:t>
            </a:r>
            <a:r>
              <a:rPr lang="en-GB" sz="1800" dirty="0" err="1">
                <a:solidFill>
                  <a:srgbClr val="222222"/>
                </a:solidFill>
                <a:latin typeface="Arial" panose="020B0604020202020204" pitchFamily="34" charset="0"/>
                <a:hlinkClick r:id="rId7"/>
              </a:rPr>
              <a:t>implementationscience.biomedcentral.com</a:t>
            </a:r>
            <a:r>
              <a:rPr lang="en-GB" sz="1800" dirty="0">
                <a:solidFill>
                  <a:srgbClr val="222222"/>
                </a:solidFill>
                <a:latin typeface="Arial" panose="020B0604020202020204" pitchFamily="34" charset="0"/>
                <a:hlinkClick r:id="rId7"/>
              </a:rPr>
              <a:t>/articles/10.1186/</a:t>
            </a:r>
            <a:r>
              <a:rPr lang="en-GB" sz="1800" dirty="0" err="1">
                <a:solidFill>
                  <a:srgbClr val="222222"/>
                </a:solidFill>
                <a:latin typeface="Arial" panose="020B0604020202020204" pitchFamily="34" charset="0"/>
                <a:hlinkClick r:id="rId7"/>
              </a:rPr>
              <a:t>1748-5908-6-42?report</a:t>
            </a:r>
            <a:r>
              <a:rPr lang="en-GB" sz="1800" dirty="0">
                <a:solidFill>
                  <a:srgbClr val="222222"/>
                </a:solidFill>
                <a:latin typeface="Arial" panose="020B0604020202020204" pitchFamily="34" charset="0"/>
                <a:hlinkClick r:id="rId7"/>
              </a:rPr>
              <a:t>=reader</a:t>
            </a:r>
            <a:r>
              <a:rPr lang="en-GB" sz="1800" dirty="0">
                <a:solidFill>
                  <a:srgbClr val="222222"/>
                </a:solidFill>
                <a:latin typeface="Arial" panose="020B0604020202020204" pitchFamily="34" charset="0"/>
              </a:rPr>
              <a:t> accessed May 11</a:t>
            </a:r>
            <a:r>
              <a:rPr lang="en-GB" sz="1800" baseline="30000" dirty="0">
                <a:solidFill>
                  <a:srgbClr val="222222"/>
                </a:solidFill>
                <a:latin typeface="Arial" panose="020B0604020202020204" pitchFamily="34" charset="0"/>
              </a:rPr>
              <a:t>th</a:t>
            </a:r>
            <a:r>
              <a:rPr lang="en-GB" sz="1800" dirty="0">
                <a:solidFill>
                  <a:srgbClr val="222222"/>
                </a:solidFill>
                <a:latin typeface="Arial" panose="020B0604020202020204" pitchFamily="34" charset="0"/>
              </a:rPr>
              <a:t> </a:t>
            </a:r>
          </a:p>
          <a:p>
            <a:r>
              <a:rPr lang="en-GB" sz="1800" b="0" i="0" dirty="0">
                <a:solidFill>
                  <a:srgbClr val="222222"/>
                </a:solidFill>
                <a:effectLst/>
                <a:latin typeface="Arial" panose="020B0604020202020204" pitchFamily="34" charset="0"/>
              </a:rPr>
              <a:t>Huddart, D. and Stott, T., 2019. </a:t>
            </a:r>
            <a:r>
              <a:rPr lang="en-GB" sz="1800" b="0" i="1" dirty="0">
                <a:solidFill>
                  <a:srgbClr val="222222"/>
                </a:solidFill>
                <a:effectLst/>
                <a:latin typeface="Arial" panose="020B0604020202020204" pitchFamily="34" charset="0"/>
              </a:rPr>
              <a:t>Adventure tourism: Environmental impacts and management</a:t>
            </a:r>
            <a:r>
              <a:rPr lang="en-GB" sz="1800" b="0" i="0" dirty="0">
                <a:solidFill>
                  <a:srgbClr val="222222"/>
                </a:solidFill>
                <a:effectLst/>
                <a:latin typeface="Arial" panose="020B0604020202020204" pitchFamily="34" charset="0"/>
              </a:rPr>
              <a:t>. [online] Springer Nature. available at: </a:t>
            </a:r>
            <a:r>
              <a:rPr lang="en-GB" sz="1800" b="0" i="0" dirty="0">
                <a:solidFill>
                  <a:srgbClr val="222222"/>
                </a:solidFill>
                <a:effectLst/>
                <a:latin typeface="Arial" panose="020B0604020202020204" pitchFamily="34" charset="0"/>
                <a:hlinkClick r:id="rId8"/>
              </a:rPr>
              <a:t>https://</a:t>
            </a:r>
            <a:r>
              <a:rPr lang="en-GB" sz="1800" b="0" i="0" dirty="0" err="1">
                <a:solidFill>
                  <a:srgbClr val="222222"/>
                </a:solidFill>
                <a:effectLst/>
                <a:latin typeface="Arial" panose="020B0604020202020204" pitchFamily="34" charset="0"/>
                <a:hlinkClick r:id="rId8"/>
              </a:rPr>
              <a:t>books.google.com</a:t>
            </a:r>
            <a:r>
              <a:rPr lang="en-GB" sz="1800" b="0" i="0" dirty="0">
                <a:solidFill>
                  <a:srgbClr val="222222"/>
                </a:solidFill>
                <a:effectLst/>
                <a:latin typeface="Arial" panose="020B0604020202020204" pitchFamily="34" charset="0"/>
                <a:hlinkClick r:id="rId8"/>
              </a:rPr>
              <a:t>/</a:t>
            </a:r>
            <a:r>
              <a:rPr lang="en-GB" sz="1800" b="0" i="0" dirty="0" err="1">
                <a:solidFill>
                  <a:srgbClr val="222222"/>
                </a:solidFill>
                <a:effectLst/>
                <a:latin typeface="Arial" panose="020B0604020202020204" pitchFamily="34" charset="0"/>
                <a:hlinkClick r:id="rId8"/>
              </a:rPr>
              <a:t>books?hl</a:t>
            </a:r>
            <a:r>
              <a:rPr lang="en-GB" sz="1800" b="0" i="0" dirty="0">
                <a:solidFill>
                  <a:srgbClr val="222222"/>
                </a:solidFill>
                <a:effectLst/>
                <a:latin typeface="Arial" panose="020B0604020202020204" pitchFamily="34" charset="0"/>
                <a:hlinkClick r:id="rId8"/>
              </a:rPr>
              <a:t>=</a:t>
            </a:r>
            <a:r>
              <a:rPr lang="en-GB" sz="1800" b="0" i="0" dirty="0" err="1">
                <a:solidFill>
                  <a:srgbClr val="222222"/>
                </a:solidFill>
                <a:effectLst/>
                <a:latin typeface="Arial" panose="020B0604020202020204" pitchFamily="34" charset="0"/>
                <a:hlinkClick r:id="rId8"/>
              </a:rPr>
              <a:t>en&amp;lr</a:t>
            </a:r>
            <a:r>
              <a:rPr lang="en-GB" sz="1800" b="0" i="0" dirty="0">
                <a:solidFill>
                  <a:srgbClr val="222222"/>
                </a:solidFill>
                <a:effectLst/>
                <a:latin typeface="Arial" panose="020B0604020202020204" pitchFamily="34" charset="0"/>
                <a:hlinkClick r:id="rId8"/>
              </a:rPr>
              <a:t>=&amp;id=</a:t>
            </a:r>
            <a:r>
              <a:rPr lang="en-GB" sz="1800" b="0" i="0" dirty="0" err="1">
                <a:solidFill>
                  <a:srgbClr val="222222"/>
                </a:solidFill>
                <a:effectLst/>
                <a:latin typeface="Arial" panose="020B0604020202020204" pitchFamily="34" charset="0"/>
                <a:hlinkClick r:id="rId8"/>
              </a:rPr>
              <a:t>NDy5DwAAQBAJ&amp;oi</a:t>
            </a:r>
            <a:r>
              <a:rPr lang="en-GB" sz="1800" b="0" i="0" dirty="0">
                <a:solidFill>
                  <a:srgbClr val="222222"/>
                </a:solidFill>
                <a:effectLst/>
                <a:latin typeface="Arial" panose="020B0604020202020204" pitchFamily="34" charset="0"/>
                <a:hlinkClick r:id="rId8"/>
              </a:rPr>
              <a:t>=</a:t>
            </a:r>
            <a:r>
              <a:rPr lang="en-GB" sz="1800" b="0" i="0" dirty="0" err="1">
                <a:solidFill>
                  <a:srgbClr val="222222"/>
                </a:solidFill>
                <a:effectLst/>
                <a:latin typeface="Arial" panose="020B0604020202020204" pitchFamily="34" charset="0"/>
                <a:hlinkClick r:id="rId8"/>
              </a:rPr>
              <a:t>fnd&amp;pg</a:t>
            </a:r>
            <a:r>
              <a:rPr lang="en-GB" sz="1800" b="0" i="0" dirty="0">
                <a:solidFill>
                  <a:srgbClr val="222222"/>
                </a:solidFill>
                <a:effectLst/>
                <a:latin typeface="Arial" panose="020B0604020202020204" pitchFamily="34" charset="0"/>
                <a:hlinkClick r:id="rId8"/>
              </a:rPr>
              <a:t>=</a:t>
            </a:r>
            <a:r>
              <a:rPr lang="en-GB" sz="1800" b="0" i="0" dirty="0" err="1">
                <a:solidFill>
                  <a:srgbClr val="222222"/>
                </a:solidFill>
                <a:effectLst/>
                <a:latin typeface="Arial" panose="020B0604020202020204" pitchFamily="34" charset="0"/>
                <a:hlinkClick r:id="rId8"/>
              </a:rPr>
              <a:t>PR6&amp;dq</a:t>
            </a:r>
            <a:r>
              <a:rPr lang="en-GB" sz="1800" b="0" i="0" dirty="0">
                <a:solidFill>
                  <a:srgbClr val="222222"/>
                </a:solidFill>
                <a:effectLst/>
                <a:latin typeface="Arial" panose="020B0604020202020204" pitchFamily="34" charset="0"/>
                <a:hlinkClick r:id="rId8"/>
              </a:rPr>
              <a:t>=</a:t>
            </a:r>
            <a:r>
              <a:rPr lang="en-GB" sz="1800" b="0" i="0" dirty="0" err="1">
                <a:solidFill>
                  <a:srgbClr val="222222"/>
                </a:solidFill>
                <a:effectLst/>
                <a:latin typeface="Arial" panose="020B0604020202020204" pitchFamily="34" charset="0"/>
                <a:hlinkClick r:id="rId8"/>
              </a:rPr>
              <a:t>environmental+impacts+of+outdoor+adventure&amp;ots</a:t>
            </a:r>
            <a:r>
              <a:rPr lang="en-GB" sz="1800" b="0" i="0" dirty="0">
                <a:solidFill>
                  <a:srgbClr val="222222"/>
                </a:solidFill>
                <a:effectLst/>
                <a:latin typeface="Arial" panose="020B0604020202020204" pitchFamily="34" charset="0"/>
                <a:hlinkClick r:id="rId8"/>
              </a:rPr>
              <a:t>=</a:t>
            </a:r>
            <a:r>
              <a:rPr lang="en-GB" sz="1800" b="0" i="0" dirty="0" err="1">
                <a:solidFill>
                  <a:srgbClr val="222222"/>
                </a:solidFill>
                <a:effectLst/>
                <a:latin typeface="Arial" panose="020B0604020202020204" pitchFamily="34" charset="0"/>
                <a:hlinkClick r:id="rId8"/>
              </a:rPr>
              <a:t>zk7AXNOAGw&amp;sig</a:t>
            </a:r>
            <a:r>
              <a:rPr lang="en-GB" sz="1800" b="0" i="0" dirty="0">
                <a:solidFill>
                  <a:srgbClr val="222222"/>
                </a:solidFill>
                <a:effectLst/>
                <a:latin typeface="Arial" panose="020B0604020202020204" pitchFamily="34" charset="0"/>
                <a:hlinkClick r:id="rId8"/>
              </a:rPr>
              <a:t>=</a:t>
            </a:r>
            <a:r>
              <a:rPr lang="en-GB" sz="1800" b="0" i="0" dirty="0" err="1">
                <a:solidFill>
                  <a:srgbClr val="222222"/>
                </a:solidFill>
                <a:effectLst/>
                <a:latin typeface="Arial" panose="020B0604020202020204" pitchFamily="34" charset="0"/>
                <a:hlinkClick r:id="rId8"/>
              </a:rPr>
              <a:t>xpO6QSM6r3fWxuL5IpgX8XPY4aw</a:t>
            </a:r>
            <a:r>
              <a:rPr lang="en-GB" sz="1800" b="0" i="0" dirty="0">
                <a:solidFill>
                  <a:srgbClr val="222222"/>
                </a:solidFill>
                <a:effectLst/>
                <a:latin typeface="Arial" panose="020B0604020202020204" pitchFamily="34" charset="0"/>
              </a:rPr>
              <a:t> accessed May 11</a:t>
            </a:r>
            <a:r>
              <a:rPr lang="en-GB" sz="1800" b="0" i="0" baseline="30000" dirty="0">
                <a:solidFill>
                  <a:srgbClr val="222222"/>
                </a:solidFill>
                <a:effectLst/>
                <a:latin typeface="Arial" panose="020B0604020202020204" pitchFamily="34" charset="0"/>
              </a:rPr>
              <a:t>th</a:t>
            </a:r>
            <a:r>
              <a:rPr lang="en-GB" sz="1800" b="0" i="0" dirty="0">
                <a:solidFill>
                  <a:srgbClr val="222222"/>
                </a:solidFill>
                <a:effectLst/>
                <a:latin typeface="Arial" panose="020B0604020202020204" pitchFamily="34" charset="0"/>
              </a:rPr>
              <a:t> </a:t>
            </a:r>
          </a:p>
          <a:p>
            <a:r>
              <a:rPr lang="en-GB" sz="2000" b="0" i="0" dirty="0">
                <a:solidFill>
                  <a:srgbClr val="222222"/>
                </a:solidFill>
                <a:effectLst/>
                <a:latin typeface="Arial" panose="020B0604020202020204" pitchFamily="34" charset="0"/>
              </a:rPr>
              <a:t>Schweizer, A., 2020. Sport Climbing/Bouldering. In </a:t>
            </a:r>
            <a:r>
              <a:rPr lang="en-GB" sz="2000" b="0" i="1" dirty="0">
                <a:solidFill>
                  <a:srgbClr val="222222"/>
                </a:solidFill>
                <a:effectLst/>
                <a:latin typeface="Arial" panose="020B0604020202020204" pitchFamily="34" charset="0"/>
              </a:rPr>
              <a:t>Injury and Health Risk Management in Sports</a:t>
            </a:r>
            <a:r>
              <a:rPr lang="en-GB" sz="2000" b="0" i="0" dirty="0">
                <a:solidFill>
                  <a:srgbClr val="222222"/>
                </a:solidFill>
                <a:effectLst/>
                <a:latin typeface="Arial" panose="020B0604020202020204" pitchFamily="34" charset="0"/>
              </a:rPr>
              <a:t> (pp. 627-633). Springer, Berlin, Heidelberg. available at; </a:t>
            </a:r>
            <a:r>
              <a:rPr lang="en-GB" sz="2000" b="0" i="0" dirty="0">
                <a:solidFill>
                  <a:srgbClr val="222222"/>
                </a:solidFill>
                <a:effectLst/>
                <a:latin typeface="Arial" panose="020B0604020202020204" pitchFamily="34" charset="0"/>
                <a:hlinkClick r:id="rId9"/>
              </a:rPr>
              <a:t>https://</a:t>
            </a:r>
            <a:r>
              <a:rPr lang="en-GB" sz="2000" b="0" i="0" dirty="0" err="1">
                <a:solidFill>
                  <a:srgbClr val="222222"/>
                </a:solidFill>
                <a:effectLst/>
                <a:latin typeface="Arial" panose="020B0604020202020204" pitchFamily="34" charset="0"/>
                <a:hlinkClick r:id="rId9"/>
              </a:rPr>
              <a:t>link.springer.com</a:t>
            </a:r>
            <a:r>
              <a:rPr lang="en-GB" sz="2000" b="0" i="0" dirty="0">
                <a:solidFill>
                  <a:srgbClr val="222222"/>
                </a:solidFill>
                <a:effectLst/>
                <a:latin typeface="Arial" panose="020B0604020202020204" pitchFamily="34" charset="0"/>
                <a:hlinkClick r:id="rId9"/>
              </a:rPr>
              <a:t>/chapter/10.1007/978-3-662-60752-7_95</a:t>
            </a:r>
            <a:r>
              <a:rPr lang="en-GB" sz="2000" b="0" i="0" dirty="0">
                <a:solidFill>
                  <a:srgbClr val="222222"/>
                </a:solidFill>
                <a:effectLst/>
                <a:latin typeface="Arial" panose="020B0604020202020204" pitchFamily="34" charset="0"/>
              </a:rPr>
              <a:t>  Accessed May 11</a:t>
            </a:r>
            <a:r>
              <a:rPr lang="en-GB" sz="2000" b="0" i="0" baseline="30000" dirty="0">
                <a:solidFill>
                  <a:srgbClr val="222222"/>
                </a:solidFill>
                <a:effectLst/>
                <a:latin typeface="Arial" panose="020B0604020202020204" pitchFamily="34" charset="0"/>
              </a:rPr>
              <a:t>th</a:t>
            </a:r>
            <a:r>
              <a:rPr lang="en-GB" sz="2000" b="0" i="0" dirty="0">
                <a:solidFill>
                  <a:srgbClr val="222222"/>
                </a:solidFill>
                <a:effectLst/>
                <a:latin typeface="Arial" panose="020B0604020202020204" pitchFamily="34" charset="0"/>
              </a:rPr>
              <a:t> </a:t>
            </a:r>
            <a:endParaRPr lang="en-GB" sz="1800" dirty="0"/>
          </a:p>
          <a:p>
            <a:endParaRPr lang="en-GB" dirty="0"/>
          </a:p>
        </p:txBody>
      </p:sp>
      <p:sp>
        <p:nvSpPr>
          <p:cNvPr id="5" name="TextBox 4">
            <a:extLst>
              <a:ext uri="{FF2B5EF4-FFF2-40B4-BE49-F238E27FC236}">
                <a16:creationId xmlns:a16="http://schemas.microsoft.com/office/drawing/2014/main" id="{0746D726-D70B-450A-8AA1-E2AACCE7D3BF}"/>
              </a:ext>
            </a:extLst>
          </p:cNvPr>
          <p:cNvSpPr txBox="1"/>
          <p:nvPr/>
        </p:nvSpPr>
        <p:spPr>
          <a:xfrm>
            <a:off x="9250163" y="748607"/>
            <a:ext cx="2829508" cy="646331"/>
          </a:xfrm>
          <a:prstGeom prst="rect">
            <a:avLst/>
          </a:prstGeom>
          <a:noFill/>
        </p:spPr>
        <p:txBody>
          <a:bodyPr wrap="square">
            <a:spAutoFit/>
          </a:bodyPr>
          <a:lstStyle/>
          <a:p>
            <a:r>
              <a:rPr lang="en-GB" dirty="0"/>
              <a:t>(All still  accessed in year 2022)</a:t>
            </a:r>
          </a:p>
        </p:txBody>
      </p:sp>
    </p:spTree>
    <p:extLst>
      <p:ext uri="{BB962C8B-B14F-4D97-AF65-F5344CB8AC3E}">
        <p14:creationId xmlns:p14="http://schemas.microsoft.com/office/powerpoint/2010/main" val="3826879886"/>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b23fa32-4003-4364-bee1-59546296639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0" ma:contentTypeDescription="Create a new document." ma:contentTypeScope="" ma:versionID="dd87aae9ffb29e8ec408b90f98958698">
  <xsd:schema xmlns:xsd="http://www.w3.org/2001/XMLSchema" xmlns:xs="http://www.w3.org/2001/XMLSchema" xmlns:p="http://schemas.microsoft.com/office/2006/metadata/properties" xmlns:ns3="f54e4810-f1f5-4bce-aa8e-e4722dc561be" xmlns:ns4="7b23fa32-4003-4364-bee1-595462966394" targetNamespace="http://schemas.microsoft.com/office/2006/metadata/properties" ma:root="true" ma:fieldsID="560b537cf8f4e4a89ccc9e97369bddaa" ns3:_="" ns4:_="">
    <xsd:import namespace="f54e4810-f1f5-4bce-aa8e-e4722dc561be"/>
    <xsd:import namespace="7b23fa32-4003-4364-bee1-59546296639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A6D3478-2986-4664-940C-67E0CAA21E04}">
  <ds:schemaRefs>
    <ds:schemaRef ds:uri="http://purl.org/dc/elements/1.1/"/>
    <ds:schemaRef ds:uri="http://schemas.microsoft.com/office/2006/metadata/properties"/>
    <ds:schemaRef ds:uri="http://purl.org/dc/terms/"/>
    <ds:schemaRef ds:uri="http://www.w3.org/XML/1998/namespace"/>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f54e4810-f1f5-4bce-aa8e-e4722dc561be"/>
    <ds:schemaRef ds:uri="http://purl.org/dc/dcmitype/"/>
  </ds:schemaRefs>
</ds:datastoreItem>
</file>

<file path=customXml/itemProps2.xml><?xml version="1.0" encoding="utf-8"?>
<ds:datastoreItem xmlns:ds="http://schemas.openxmlformats.org/officeDocument/2006/customXml" ds:itemID="{B116C154-5A0F-4CDC-8C15-D2E21584649C}">
  <ds:schemaRefs>
    <ds:schemaRef ds:uri="http://schemas.microsoft.com/sharepoint/v3/contenttype/forms"/>
  </ds:schemaRefs>
</ds:datastoreItem>
</file>

<file path=customXml/itemProps3.xml><?xml version="1.0" encoding="utf-8"?>
<ds:datastoreItem xmlns:ds="http://schemas.openxmlformats.org/officeDocument/2006/customXml" ds:itemID="{17873E61-D3E7-4141-A842-E84B7F6E3C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4e4810-f1f5-4bce-aa8e-e4722dc561be"/>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{35058C01-EC15-46EB-A3C8-412911E24018}tf56535239_win32</Template>
  <TotalTime>19201</TotalTime>
  <Words>3003</Words>
  <Application>Microsoft Office PowerPoint</Application>
  <PresentationFormat>Widescreen</PresentationFormat>
  <Paragraphs>90</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Calibri</vt:lpstr>
      <vt:lpstr>Franklin Gothic Book</vt:lpstr>
      <vt:lpstr>Franklin Gothic Demi</vt:lpstr>
      <vt:lpstr>Goudy Stout</vt:lpstr>
      <vt:lpstr>Times New Roman</vt:lpstr>
      <vt:lpstr>Wingdings</vt:lpstr>
      <vt:lpstr>Wingdings 2</vt:lpstr>
      <vt:lpstr>DividendVTI</vt:lpstr>
      <vt:lpstr>Establish the motives for taking part in an outdoor adventurous activity (OA) for an individual of your choice. You should consider any impact the Covid19 pandemic may have had in relation to this. Evaluate your results in light of previous research.  </vt:lpstr>
      <vt:lpstr> </vt:lpstr>
      <vt:lpstr>Summarise participants’ interview results in appropriate format.  </vt:lpstr>
      <vt:lpstr>Evaluate the results from your interview in light of previous research. </vt:lpstr>
      <vt:lpstr>Stress and anxiety- </vt:lpstr>
      <vt:lpstr>Self-efficacy - </vt:lpstr>
      <vt:lpstr>Relate the findings to current behaviour change theory</vt:lpstr>
      <vt:lpstr>COM-B Behaviour change model (Michie and Van Stralen, 2011)  </vt:lpstr>
      <vt:lpstr>Explain the practical implications for your findings</vt:lpstr>
      <vt:lpstr>Personal  implications  </vt:lpstr>
      <vt:lpstr>Environmental impactions  </vt:lpstr>
      <vt:lpstr>The risk of landowners  </vt:lpstr>
      <vt:lpstr>Present ideas for future research in this area. </vt:lpstr>
      <vt:lpstr>Location</vt:lpstr>
      <vt:lpstr>Furter research summary</vt:lpstr>
      <vt:lpstr>Thank you for sitting there and listening to me waffle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Establish the motives for taking part in an outdoor adventurous activity for an individual of your choice. You should consider any impact the Covid19 pandemic may have had in relation to this. Evaluate your results in light of previous research.</dc:title>
  <dc:creator>Lewis Thornton</dc:creator>
  <cp:lastModifiedBy>Lewis Thornton</cp:lastModifiedBy>
  <cp:revision>9</cp:revision>
  <dcterms:created xsi:type="dcterms:W3CDTF">2022-04-27T09:38:18Z</dcterms:created>
  <dcterms:modified xsi:type="dcterms:W3CDTF">2022-05-13T08:42:15Z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