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257" r:id="rId2"/>
    <p:sldId id="258" r:id="rId3"/>
    <p:sldId id="260" r:id="rId4"/>
    <p:sldId id="261" r:id="rId5"/>
    <p:sldId id="262" r:id="rId6"/>
    <p:sldId id="263" r:id="rId7"/>
    <p:sldId id="264" r:id="rId8"/>
    <p:sldId id="265" r:id="rId9"/>
    <p:sldId id="266" r:id="rId10"/>
    <p:sldId id="267" r:id="rId11"/>
    <p:sldId id="268" r:id="rId12"/>
    <p:sldId id="301" r:id="rId13"/>
    <p:sldId id="269" r:id="rId14"/>
    <p:sldId id="270" r:id="rId15"/>
    <p:sldId id="271" r:id="rId16"/>
    <p:sldId id="272" r:id="rId17"/>
    <p:sldId id="273" r:id="rId18"/>
    <p:sldId id="274" r:id="rId19"/>
    <p:sldId id="275" r:id="rId20"/>
    <p:sldId id="278" r:id="rId21"/>
    <p:sldId id="279" r:id="rId22"/>
    <p:sldId id="302" r:id="rId23"/>
    <p:sldId id="280" r:id="rId24"/>
    <p:sldId id="281" r:id="rId25"/>
    <p:sldId id="282" r:id="rId26"/>
    <p:sldId id="283" r:id="rId27"/>
    <p:sldId id="284" r:id="rId28"/>
    <p:sldId id="285" r:id="rId29"/>
    <p:sldId id="286" r:id="rId30"/>
    <p:sldId id="287" r:id="rId31"/>
    <p:sldId id="288" r:id="rId32"/>
    <p:sldId id="290" r:id="rId33"/>
    <p:sldId id="291" r:id="rId34"/>
    <p:sldId id="292" r:id="rId35"/>
    <p:sldId id="317" r:id="rId36"/>
    <p:sldId id="293" r:id="rId37"/>
    <p:sldId id="294" r:id="rId38"/>
    <p:sldId id="295" r:id="rId39"/>
    <p:sldId id="296" r:id="rId40"/>
    <p:sldId id="299" r:id="rId41"/>
    <p:sldId id="318" r:id="rId42"/>
    <p:sldId id="315" r:id="rId43"/>
    <p:sldId id="319" r:id="rId44"/>
    <p:sldId id="298" r:id="rId45"/>
    <p:sldId id="316" r:id="rId46"/>
    <p:sldId id="300" r:id="rId47"/>
    <p:sldId id="310" r:id="rId48"/>
    <p:sldId id="311" r:id="rId49"/>
    <p:sldId id="314" r:id="rId50"/>
    <p:sldId id="312" r:id="rId51"/>
    <p:sldId id="313"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60" autoAdjust="0"/>
    <p:restoredTop sz="91815" autoAdjust="0"/>
  </p:normalViewPr>
  <p:slideViewPr>
    <p:cSldViewPr>
      <p:cViewPr>
        <p:scale>
          <a:sx n="70" d="100"/>
          <a:sy n="70" d="100"/>
        </p:scale>
        <p:origin x="-1356" y="-1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F6FE3-8FE2-4A47-B354-96DB2C7D74CD}" type="datetimeFigureOut">
              <a:rPr lang="en-GB" smtClean="0"/>
              <a:t>19/03/2019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D1E5AC-93BD-4F74-8B85-E2FB59813A15}" type="slidenum">
              <a:rPr lang="en-GB" smtClean="0"/>
              <a:t>‹#›</a:t>
            </a:fld>
            <a:endParaRPr lang="en-GB"/>
          </a:p>
        </p:txBody>
      </p:sp>
    </p:spTree>
    <p:extLst>
      <p:ext uri="{BB962C8B-B14F-4D97-AF65-F5344CB8AC3E}">
        <p14:creationId xmlns:p14="http://schemas.microsoft.com/office/powerpoint/2010/main" val="225925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D1E5AC-93BD-4F74-8B85-E2FB59813A15}" type="slidenum">
              <a:rPr lang="en-GB" smtClean="0"/>
              <a:t>24</a:t>
            </a:fld>
            <a:endParaRPr lang="en-GB"/>
          </a:p>
        </p:txBody>
      </p:sp>
    </p:spTree>
    <p:extLst>
      <p:ext uri="{BB962C8B-B14F-4D97-AF65-F5344CB8AC3E}">
        <p14:creationId xmlns:p14="http://schemas.microsoft.com/office/powerpoint/2010/main" val="4055801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584FC283-5917-4443-8D8B-4CE6F56C05B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834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6C693B6-F42D-4C5D-8C44-5FD58582ADD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8259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21FE35D6-8122-4696-BC1A-342A82BFF1D5}"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289386045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83ECFA41-BFC2-4939-97B0-5B6CC630B2F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13888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C984786D-18A1-4BD6-B8FE-C528226BA58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78359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5EE34A82-ED0C-4531-BEDA-9E8A58DB905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437847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E605E390-B40A-4EC7-BA94-2417B97AB3D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362428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587786-DBE3-464D-A052-AC5B7F3E2C5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28371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FF321A2E-20B4-498E-AF5B-EDEAD721D1F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880656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755ED310-1113-48CC-A130-AA23596C95A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9334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FFB102EF-50B7-4033-A22A-BEF2BFAA2BE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86788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00743FD0-87A7-46CA-8C56-94414B7AE3E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074864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C1915315-49D2-47AF-99A0-D5301DBFAE6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598650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164293F3-FBCC-4B4D-9EE8-5B2C5EA3140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73919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2222475F-AB33-4876-B5F0-FB4626BD0A8C}"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31913797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fontAlgn="auto" hangingPunct="1">
              <a:spcAft>
                <a:spcPts val="0"/>
              </a:spcAft>
              <a:defRPr/>
            </a:pPr>
            <a:r>
              <a:rPr lang="en-GB" altLang="en-US" dirty="0" smtClean="0"/>
              <a:t>Satan and the Idea of Hell </a:t>
            </a:r>
            <a:endParaRPr lang="en-GB" altLang="en-US" dirty="0"/>
          </a:p>
        </p:txBody>
      </p:sp>
      <p:sp>
        <p:nvSpPr>
          <p:cNvPr id="9219" name="Rectangle 3"/>
          <p:cNvSpPr>
            <a:spLocks noGrp="1" noChangeArrowheads="1"/>
          </p:cNvSpPr>
          <p:nvPr>
            <p:ph type="subTitle" idx="1"/>
          </p:nvPr>
        </p:nvSpPr>
        <p:spPr/>
        <p:txBody>
          <a:bodyPr/>
          <a:lstStyle/>
          <a:p>
            <a:pPr eaLnBrk="1" hangingPunct="1"/>
            <a:r>
              <a:rPr lang="en-GB" altLang="en-US" dirty="0" smtClean="0"/>
              <a:t>HPRS5033/6033</a:t>
            </a:r>
          </a:p>
          <a:p>
            <a:pPr eaLnBrk="1" hangingPunct="1"/>
            <a:endParaRPr lang="en-GB" altLang="en-US" dirty="0" smtClean="0"/>
          </a:p>
        </p:txBody>
      </p:sp>
    </p:spTree>
    <p:extLst>
      <p:ext uri="{BB962C8B-B14F-4D97-AF65-F5344CB8AC3E}">
        <p14:creationId xmlns:p14="http://schemas.microsoft.com/office/powerpoint/2010/main" val="2248684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descr="south-park-s10e11c01-satans-super-sweet-16-16x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936" y="1340768"/>
            <a:ext cx="7704138" cy="496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9205" y="-171400"/>
            <a:ext cx="8229600" cy="1143000"/>
          </a:xfrm>
        </p:spPr>
        <p:txBody>
          <a:bodyPr/>
          <a:lstStyle/>
          <a:p>
            <a:r>
              <a:rPr lang="en-GB" dirty="0" smtClean="0"/>
              <a:t>Satan: Ruler of Hell?</a:t>
            </a:r>
            <a:endParaRPr lang="en-GB" dirty="0"/>
          </a:p>
        </p:txBody>
      </p:sp>
    </p:spTree>
    <p:extLst>
      <p:ext uri="{BB962C8B-B14F-4D97-AF65-F5344CB8AC3E}">
        <p14:creationId xmlns:p14="http://schemas.microsoft.com/office/powerpoint/2010/main" val="937378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10732"/>
            <a:ext cx="8229600" cy="1143000"/>
          </a:xfrm>
        </p:spPr>
        <p:txBody>
          <a:bodyPr/>
          <a:lstStyle/>
          <a:p>
            <a:pPr eaLnBrk="1" fontAlgn="auto" hangingPunct="1">
              <a:spcAft>
                <a:spcPts val="0"/>
              </a:spcAft>
              <a:defRPr/>
            </a:pPr>
            <a:r>
              <a:rPr lang="en-GB" altLang="en-US" dirty="0" smtClean="0">
                <a:solidFill>
                  <a:schemeClr val="accent6">
                    <a:tint val="1000"/>
                  </a:schemeClr>
                </a:solidFill>
              </a:rPr>
              <a:t>The Underworld in the Hebrew Bible</a:t>
            </a:r>
            <a:endParaRPr lang="en-GB" altLang="en-US" dirty="0">
              <a:solidFill>
                <a:schemeClr val="accent6">
                  <a:tint val="1000"/>
                </a:schemeClr>
              </a:solidFill>
            </a:endParaRPr>
          </a:p>
        </p:txBody>
      </p:sp>
      <p:sp>
        <p:nvSpPr>
          <p:cNvPr id="12291" name="Rectangle 3"/>
          <p:cNvSpPr>
            <a:spLocks noGrp="1" noChangeArrowheads="1"/>
          </p:cNvSpPr>
          <p:nvPr>
            <p:ph idx="1"/>
          </p:nvPr>
        </p:nvSpPr>
        <p:spPr>
          <a:xfrm>
            <a:off x="395288" y="1412875"/>
            <a:ext cx="8229600" cy="4525963"/>
          </a:xfrm>
        </p:spPr>
        <p:txBody>
          <a:bodyPr/>
          <a:lstStyle/>
          <a:p>
            <a:pPr algn="just" eaLnBrk="1" hangingPunct="1">
              <a:lnSpc>
                <a:spcPct val="90000"/>
              </a:lnSpc>
            </a:pPr>
            <a:endParaRPr lang="en-GB" altLang="en-US" dirty="0" smtClean="0"/>
          </a:p>
          <a:p>
            <a:pPr algn="just" eaLnBrk="1" hangingPunct="1">
              <a:lnSpc>
                <a:spcPct val="90000"/>
              </a:lnSpc>
            </a:pPr>
            <a:r>
              <a:rPr lang="en-GB" altLang="en-US" dirty="0" smtClean="0"/>
              <a:t>No </a:t>
            </a:r>
            <a:r>
              <a:rPr lang="en-GB" altLang="en-US" dirty="0"/>
              <a:t>h</a:t>
            </a:r>
            <a:r>
              <a:rPr lang="en-GB" altLang="en-US" dirty="0" smtClean="0"/>
              <a:t>ell </a:t>
            </a:r>
            <a:r>
              <a:rPr lang="en-GB" altLang="en-US" dirty="0" smtClean="0"/>
              <a:t>in the Hebrew Bible. </a:t>
            </a:r>
          </a:p>
          <a:p>
            <a:pPr algn="just" eaLnBrk="1" hangingPunct="1">
              <a:lnSpc>
                <a:spcPct val="90000"/>
              </a:lnSpc>
            </a:pPr>
            <a:endParaRPr lang="en-GB" altLang="en-US" dirty="0"/>
          </a:p>
          <a:p>
            <a:pPr algn="just" eaLnBrk="1" hangingPunct="1">
              <a:lnSpc>
                <a:spcPct val="90000"/>
              </a:lnSpc>
            </a:pPr>
            <a:r>
              <a:rPr lang="en-GB" altLang="en-US" dirty="0" smtClean="0"/>
              <a:t>The dead, both the righteous and the wicked, share a common fate: </a:t>
            </a:r>
            <a:r>
              <a:rPr lang="en-GB" altLang="en-US" i="1" dirty="0" err="1" smtClean="0"/>
              <a:t>Sheol</a:t>
            </a:r>
            <a:r>
              <a:rPr lang="en-GB" altLang="en-US" i="1" dirty="0" smtClean="0"/>
              <a:t> </a:t>
            </a:r>
            <a:r>
              <a:rPr lang="en-GB" altLang="en-US" dirty="0" smtClean="0"/>
              <a:t>(see, for example, Gen. 42:38; Isa.</a:t>
            </a:r>
            <a:r>
              <a:rPr lang="en-GB" altLang="en-US" dirty="0"/>
              <a:t> </a:t>
            </a:r>
            <a:r>
              <a:rPr lang="en-GB" altLang="en-US" dirty="0" smtClean="0"/>
              <a:t>14:11; Psalm 141:7; Dan. 12:2; Job 10:21, 22). </a:t>
            </a:r>
          </a:p>
          <a:p>
            <a:pPr algn="just" eaLnBrk="1" hangingPunct="1">
              <a:lnSpc>
                <a:spcPct val="90000"/>
              </a:lnSpc>
            </a:pPr>
            <a:endParaRPr lang="en-GB" altLang="en-US" dirty="0"/>
          </a:p>
          <a:p>
            <a:pPr algn="just" eaLnBrk="1" hangingPunct="1">
              <a:lnSpc>
                <a:spcPct val="90000"/>
              </a:lnSpc>
            </a:pPr>
            <a:r>
              <a:rPr lang="en-GB" altLang="en-US" dirty="0" err="1" smtClean="0"/>
              <a:t>Sheol</a:t>
            </a:r>
            <a:r>
              <a:rPr lang="en-GB" altLang="en-US" dirty="0" smtClean="0"/>
              <a:t> is not a place of punishment but the final destination of all souls. It does not have a ruler. </a:t>
            </a:r>
          </a:p>
          <a:p>
            <a:pPr algn="just" eaLnBrk="1" hangingPunct="1">
              <a:lnSpc>
                <a:spcPct val="90000"/>
              </a:lnSpc>
            </a:pPr>
            <a:endParaRPr lang="en-GB" altLang="en-US" dirty="0"/>
          </a:p>
          <a:p>
            <a:pPr algn="just" eaLnBrk="1" hangingPunct="1">
              <a:lnSpc>
                <a:spcPct val="90000"/>
              </a:lnSpc>
            </a:pPr>
            <a:r>
              <a:rPr lang="en-GB" altLang="en-US" dirty="0" smtClean="0"/>
              <a:t>In the LXX, </a:t>
            </a:r>
            <a:r>
              <a:rPr lang="en-GB" altLang="en-US" dirty="0" err="1" smtClean="0"/>
              <a:t>Sheol</a:t>
            </a:r>
            <a:r>
              <a:rPr lang="en-GB" altLang="en-US" dirty="0" smtClean="0"/>
              <a:t> = </a:t>
            </a:r>
            <a:r>
              <a:rPr lang="en-GB" altLang="en-US" i="1" dirty="0" smtClean="0"/>
              <a:t>Hades</a:t>
            </a:r>
          </a:p>
          <a:p>
            <a:pPr algn="just" eaLnBrk="1" hangingPunct="1">
              <a:lnSpc>
                <a:spcPct val="90000"/>
              </a:lnSpc>
            </a:pPr>
            <a:endParaRPr lang="en-GB" altLang="en-US" dirty="0" smtClean="0"/>
          </a:p>
        </p:txBody>
      </p:sp>
    </p:spTree>
    <p:extLst>
      <p:ext uri="{BB962C8B-B14F-4D97-AF65-F5344CB8AC3E}">
        <p14:creationId xmlns:p14="http://schemas.microsoft.com/office/powerpoint/2010/main" val="1881682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smtClean="0">
                <a:solidFill>
                  <a:schemeClr val="accent6">
                    <a:tint val="1000"/>
                  </a:schemeClr>
                </a:solidFill>
              </a:rPr>
              <a:t>The Cosmology of the Hebrew Bible</a:t>
            </a:r>
            <a:endParaRPr lang="en-GB" altLang="en-US" dirty="0">
              <a:solidFill>
                <a:schemeClr val="accent6">
                  <a:tint val="1000"/>
                </a:schemeClr>
              </a:solidFill>
            </a:endParaRPr>
          </a:p>
        </p:txBody>
      </p:sp>
      <p:pic>
        <p:nvPicPr>
          <p:cNvPr id="13315" name="Picture 4" descr="OTcosmo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584" y="1628800"/>
            <a:ext cx="7488832" cy="4681537"/>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505083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8" name="Rectangle 10"/>
          <p:cNvSpPr>
            <a:spLocks noGrp="1" noChangeArrowheads="1"/>
          </p:cNvSpPr>
          <p:nvPr>
            <p:ph type="title"/>
          </p:nvPr>
        </p:nvSpPr>
        <p:spPr>
          <a:xfrm>
            <a:off x="467544" y="-171400"/>
            <a:ext cx="8229600" cy="1143000"/>
          </a:xfrm>
        </p:spPr>
        <p:txBody>
          <a:bodyPr>
            <a:normAutofit/>
          </a:bodyPr>
          <a:lstStyle/>
          <a:p>
            <a:pPr eaLnBrk="1" fontAlgn="auto" hangingPunct="1">
              <a:spcAft>
                <a:spcPts val="0"/>
              </a:spcAft>
              <a:defRPr/>
            </a:pPr>
            <a:r>
              <a:rPr lang="en-GB" altLang="en-US" dirty="0" smtClean="0">
                <a:solidFill>
                  <a:schemeClr val="accent6">
                    <a:tint val="1000"/>
                  </a:schemeClr>
                </a:solidFill>
              </a:rPr>
              <a:t>Life after Death in the Hebrew Bible</a:t>
            </a:r>
            <a:endParaRPr lang="en-GB" altLang="en-US" dirty="0">
              <a:solidFill>
                <a:schemeClr val="accent6">
                  <a:tint val="1000"/>
                </a:schemeClr>
              </a:solidFill>
            </a:endParaRPr>
          </a:p>
        </p:txBody>
      </p:sp>
      <p:sp>
        <p:nvSpPr>
          <p:cNvPr id="14339" name="Rectangle 11"/>
          <p:cNvSpPr>
            <a:spLocks noGrp="1" noChangeArrowheads="1"/>
          </p:cNvSpPr>
          <p:nvPr>
            <p:ph type="body" sz="half" idx="1"/>
          </p:nvPr>
        </p:nvSpPr>
        <p:spPr>
          <a:xfrm>
            <a:off x="323528" y="1772816"/>
            <a:ext cx="4038600" cy="4525962"/>
          </a:xfrm>
        </p:spPr>
        <p:txBody>
          <a:bodyPr/>
          <a:lstStyle/>
          <a:p>
            <a:pPr eaLnBrk="1" hangingPunct="1"/>
            <a:r>
              <a:rPr lang="en-GB" altLang="en-US" dirty="0" smtClean="0"/>
              <a:t>Heaven accessible to humans only in special circumstances. </a:t>
            </a:r>
          </a:p>
          <a:p>
            <a:pPr eaLnBrk="1" hangingPunct="1"/>
            <a:endParaRPr lang="en-GB" altLang="en-US" dirty="0"/>
          </a:p>
          <a:p>
            <a:pPr eaLnBrk="1" hangingPunct="1"/>
            <a:r>
              <a:rPr lang="en-GB" altLang="en-US" dirty="0" smtClean="0"/>
              <a:t>It is said that Enoch (Gen. 5:24) and Elijah (2 Kings 2:11) bypassed death and </a:t>
            </a:r>
            <a:r>
              <a:rPr lang="en-GB" altLang="en-US" dirty="0" err="1" smtClean="0"/>
              <a:t>Sheol</a:t>
            </a:r>
            <a:r>
              <a:rPr lang="en-GB" altLang="en-US" dirty="0" smtClean="0"/>
              <a:t>, going straight from mortal life to be with God in heaven. </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8024" y="1412776"/>
            <a:ext cx="3791656"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79354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9552" y="116632"/>
            <a:ext cx="8229600" cy="1143000"/>
          </a:xfrm>
        </p:spPr>
        <p:txBody>
          <a:bodyPr>
            <a:normAutofit/>
          </a:bodyPr>
          <a:lstStyle/>
          <a:p>
            <a:pPr eaLnBrk="1" fontAlgn="auto" hangingPunct="1">
              <a:spcAft>
                <a:spcPts val="0"/>
              </a:spcAft>
              <a:defRPr/>
            </a:pPr>
            <a:r>
              <a:rPr lang="en-GB" altLang="en-US" dirty="0" smtClean="0">
                <a:solidFill>
                  <a:schemeClr val="accent6">
                    <a:tint val="1000"/>
                  </a:schemeClr>
                </a:solidFill>
              </a:rPr>
              <a:t>The Underworld in the NT</a:t>
            </a:r>
            <a:endParaRPr lang="en-GB" altLang="en-US" dirty="0">
              <a:solidFill>
                <a:schemeClr val="accent6">
                  <a:tint val="1000"/>
                </a:schemeClr>
              </a:solidFill>
            </a:endParaRPr>
          </a:p>
        </p:txBody>
      </p:sp>
      <p:sp>
        <p:nvSpPr>
          <p:cNvPr id="15363" name="Rectangle 3"/>
          <p:cNvSpPr>
            <a:spLocks noGrp="1" noChangeArrowheads="1"/>
          </p:cNvSpPr>
          <p:nvPr>
            <p:ph idx="1"/>
          </p:nvPr>
        </p:nvSpPr>
        <p:spPr>
          <a:xfrm>
            <a:off x="395536" y="1844824"/>
            <a:ext cx="8229600" cy="4525962"/>
          </a:xfrm>
        </p:spPr>
        <p:txBody>
          <a:bodyPr/>
          <a:lstStyle/>
          <a:p>
            <a:pPr algn="just" eaLnBrk="1" hangingPunct="1"/>
            <a:r>
              <a:rPr lang="en-GB" altLang="en-US" sz="2800" dirty="0" smtClean="0"/>
              <a:t>The English word ‘Hell’ has its roots in Norse mythology.</a:t>
            </a:r>
          </a:p>
          <a:p>
            <a:pPr algn="just" eaLnBrk="1" hangingPunct="1"/>
            <a:endParaRPr lang="en-GB" altLang="en-US" sz="2800" i="1" dirty="0"/>
          </a:p>
          <a:p>
            <a:pPr algn="just" eaLnBrk="1" hangingPunct="1"/>
            <a:r>
              <a:rPr lang="en-GB" altLang="en-US" sz="2800" i="1" dirty="0" smtClean="0"/>
              <a:t>Hades </a:t>
            </a:r>
            <a:r>
              <a:rPr lang="en-GB" altLang="en-US" sz="2800" dirty="0" smtClean="0"/>
              <a:t>(x10)</a:t>
            </a:r>
            <a:r>
              <a:rPr lang="en-GB" altLang="en-US" sz="2800" i="1" dirty="0" smtClean="0"/>
              <a:t> </a:t>
            </a:r>
            <a:r>
              <a:rPr lang="en-GB" altLang="en-US" sz="2800" dirty="0" smtClean="0"/>
              <a:t>and </a:t>
            </a:r>
            <a:r>
              <a:rPr lang="en-GB" altLang="en-US" sz="2800" i="1" dirty="0" err="1" smtClean="0"/>
              <a:t>Gehenna</a:t>
            </a:r>
            <a:r>
              <a:rPr lang="en-GB" altLang="en-US" sz="2800" dirty="0" smtClean="0"/>
              <a:t> (x11) are the two most common NT terms for the concept known today as ‘hell’. </a:t>
            </a:r>
          </a:p>
          <a:p>
            <a:pPr algn="just" eaLnBrk="1" hangingPunct="1"/>
            <a:endParaRPr lang="en-GB" altLang="en-US" sz="2800" dirty="0" smtClean="0"/>
          </a:p>
          <a:p>
            <a:pPr algn="just" eaLnBrk="1" hangingPunct="1"/>
            <a:r>
              <a:rPr lang="en-GB" altLang="en-US" sz="2800" i="1" dirty="0" smtClean="0"/>
              <a:t>Tartarus</a:t>
            </a:r>
            <a:r>
              <a:rPr lang="en-GB" altLang="en-US" sz="2800" dirty="0" smtClean="0"/>
              <a:t> x1 (2 Pet. 2:4) </a:t>
            </a:r>
            <a:endParaRPr lang="en-GB" altLang="en-US" sz="2800" i="1" dirty="0"/>
          </a:p>
          <a:p>
            <a:pPr algn="just" eaLnBrk="1" hangingPunct="1"/>
            <a:endParaRPr lang="en-GB" altLang="en-US" sz="2800" dirty="0" smtClean="0"/>
          </a:p>
          <a:p>
            <a:pPr algn="just" eaLnBrk="1" hangingPunct="1"/>
            <a:endParaRPr lang="en-GB" altLang="en-US" sz="2800" dirty="0"/>
          </a:p>
        </p:txBody>
      </p:sp>
    </p:spTree>
    <p:extLst>
      <p:ext uri="{BB962C8B-B14F-4D97-AF65-F5344CB8AC3E}">
        <p14:creationId xmlns:p14="http://schemas.microsoft.com/office/powerpoint/2010/main" val="30396994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11560" y="116632"/>
            <a:ext cx="8229600" cy="1143000"/>
          </a:xfrm>
        </p:spPr>
        <p:txBody>
          <a:bodyPr/>
          <a:lstStyle/>
          <a:p>
            <a:pPr eaLnBrk="1" fontAlgn="auto" hangingPunct="1">
              <a:spcAft>
                <a:spcPts val="0"/>
              </a:spcAft>
              <a:defRPr/>
            </a:pPr>
            <a:r>
              <a:rPr lang="en-GB" altLang="en-US" i="1" dirty="0">
                <a:solidFill>
                  <a:schemeClr val="accent6">
                    <a:tint val="1000"/>
                  </a:schemeClr>
                </a:solidFill>
              </a:rPr>
              <a:t>Hades</a:t>
            </a:r>
          </a:p>
        </p:txBody>
      </p:sp>
      <p:sp>
        <p:nvSpPr>
          <p:cNvPr id="16387" name="Rectangle 3"/>
          <p:cNvSpPr>
            <a:spLocks noGrp="1" noChangeArrowheads="1"/>
          </p:cNvSpPr>
          <p:nvPr>
            <p:ph idx="1"/>
          </p:nvPr>
        </p:nvSpPr>
        <p:spPr>
          <a:xfrm>
            <a:off x="395288" y="1773238"/>
            <a:ext cx="8229600" cy="4525962"/>
          </a:xfrm>
        </p:spPr>
        <p:txBody>
          <a:bodyPr/>
          <a:lstStyle/>
          <a:p>
            <a:pPr algn="just" eaLnBrk="1" hangingPunct="1"/>
            <a:r>
              <a:rPr lang="en-GB" altLang="en-US" sz="2800" dirty="0" smtClean="0"/>
              <a:t>In the same way as the LXX, Hades is used to translate the Hebrew </a:t>
            </a:r>
            <a:r>
              <a:rPr lang="en-GB" altLang="en-US" sz="2800" dirty="0" err="1" smtClean="0"/>
              <a:t>Sheol</a:t>
            </a:r>
            <a:r>
              <a:rPr lang="en-GB" altLang="en-US" sz="2800" dirty="0" smtClean="0"/>
              <a:t>, and it represents more or less the same concept (albeit with an increased emphasis on torture and suffering – this is in keeping with the Greek concept of Hades). </a:t>
            </a:r>
          </a:p>
          <a:p>
            <a:pPr algn="just" eaLnBrk="1" hangingPunct="1"/>
            <a:endParaRPr lang="en-GB" altLang="en-US" sz="2800" dirty="0"/>
          </a:p>
          <a:p>
            <a:pPr algn="just" eaLnBrk="1" hangingPunct="1"/>
            <a:r>
              <a:rPr lang="en-GB" altLang="en-US" sz="2800" dirty="0" smtClean="0"/>
              <a:t>Hades is the subterranean realm in which souls await the time of eschatological judgment (cf. Dan. 12:2). </a:t>
            </a:r>
          </a:p>
          <a:p>
            <a:pPr marL="0" indent="0" algn="just" eaLnBrk="1" hangingPunct="1">
              <a:buNone/>
            </a:pPr>
            <a:endParaRPr lang="en-GB" altLang="en-US" sz="2800" dirty="0"/>
          </a:p>
        </p:txBody>
      </p:sp>
    </p:spTree>
    <p:extLst>
      <p:ext uri="{BB962C8B-B14F-4D97-AF65-F5344CB8AC3E}">
        <p14:creationId xmlns:p14="http://schemas.microsoft.com/office/powerpoint/2010/main" val="40569877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611560" y="116632"/>
            <a:ext cx="8229600" cy="1143000"/>
          </a:xfrm>
        </p:spPr>
        <p:txBody>
          <a:bodyPr/>
          <a:lstStyle/>
          <a:p>
            <a:pPr eaLnBrk="1" fontAlgn="auto" hangingPunct="1">
              <a:spcAft>
                <a:spcPts val="0"/>
              </a:spcAft>
              <a:defRPr/>
            </a:pPr>
            <a:r>
              <a:rPr lang="en-GB" altLang="en-US" i="1" dirty="0" err="1">
                <a:solidFill>
                  <a:schemeClr val="accent6">
                    <a:tint val="1000"/>
                  </a:schemeClr>
                </a:solidFill>
              </a:rPr>
              <a:t>Gehenna</a:t>
            </a:r>
            <a:endParaRPr lang="en-GB" altLang="en-US" i="1" dirty="0">
              <a:solidFill>
                <a:schemeClr val="accent6">
                  <a:tint val="1000"/>
                </a:schemeClr>
              </a:solidFill>
            </a:endParaRPr>
          </a:p>
        </p:txBody>
      </p:sp>
      <p:sp>
        <p:nvSpPr>
          <p:cNvPr id="17411" name="Rectangle 6"/>
          <p:cNvSpPr>
            <a:spLocks noGrp="1" noChangeArrowheads="1"/>
          </p:cNvSpPr>
          <p:nvPr>
            <p:ph idx="1"/>
          </p:nvPr>
        </p:nvSpPr>
        <p:spPr>
          <a:xfrm>
            <a:off x="395536" y="1628800"/>
            <a:ext cx="8064896" cy="4679950"/>
          </a:xfrm>
        </p:spPr>
        <p:txBody>
          <a:bodyPr/>
          <a:lstStyle/>
          <a:p>
            <a:pPr algn="just" eaLnBrk="1" hangingPunct="1">
              <a:lnSpc>
                <a:spcPct val="80000"/>
              </a:lnSpc>
            </a:pPr>
            <a:r>
              <a:rPr lang="en-GB" altLang="en-US" sz="2800" dirty="0" err="1" smtClean="0"/>
              <a:t>Gehenna</a:t>
            </a:r>
            <a:r>
              <a:rPr lang="en-GB" altLang="en-US" sz="2800" dirty="0" smtClean="0"/>
              <a:t> is the fiery abyss associated with the punishment of the wicked</a:t>
            </a:r>
            <a:r>
              <a:rPr lang="en-GB" altLang="en-US" sz="2800" dirty="0"/>
              <a:t> </a:t>
            </a:r>
            <a:r>
              <a:rPr lang="en-GB" altLang="en-US" sz="2800" dirty="0" smtClean="0"/>
              <a:t>(connection with final judgement). </a:t>
            </a:r>
          </a:p>
          <a:p>
            <a:pPr algn="just" eaLnBrk="1" hangingPunct="1">
              <a:lnSpc>
                <a:spcPct val="80000"/>
              </a:lnSpc>
            </a:pPr>
            <a:endParaRPr lang="en-GB" altLang="en-US" sz="2800" dirty="0" smtClean="0"/>
          </a:p>
          <a:p>
            <a:pPr algn="just" eaLnBrk="1" hangingPunct="1">
              <a:lnSpc>
                <a:spcPct val="80000"/>
              </a:lnSpc>
            </a:pPr>
            <a:r>
              <a:rPr lang="en-GB" altLang="en-US" sz="2800" dirty="0" err="1"/>
              <a:t>Gehenna</a:t>
            </a:r>
            <a:r>
              <a:rPr lang="en-GB" altLang="en-US" sz="2800" dirty="0"/>
              <a:t> (Hebrew: </a:t>
            </a:r>
            <a:r>
              <a:rPr lang="en-GB" altLang="en-US" sz="2800" i="1" dirty="0"/>
              <a:t>Ge </a:t>
            </a:r>
            <a:r>
              <a:rPr lang="en-GB" altLang="en-US" sz="2800" i="1" dirty="0" err="1"/>
              <a:t>Hinnom</a:t>
            </a:r>
            <a:r>
              <a:rPr lang="en-GB" altLang="en-US" sz="2800" dirty="0"/>
              <a:t>, </a:t>
            </a:r>
            <a:r>
              <a:rPr lang="en-GB" altLang="en-US" sz="2800" dirty="0" smtClean="0"/>
              <a:t>‘Valley </a:t>
            </a:r>
            <a:r>
              <a:rPr lang="en-GB" altLang="en-US" sz="2800" dirty="0"/>
              <a:t>of </a:t>
            </a:r>
            <a:r>
              <a:rPr lang="en-GB" altLang="en-US" sz="2800" dirty="0" err="1" smtClean="0"/>
              <a:t>Hinnom</a:t>
            </a:r>
            <a:r>
              <a:rPr lang="en-GB" altLang="en-US" sz="2800" dirty="0" smtClean="0"/>
              <a:t>’) </a:t>
            </a:r>
            <a:r>
              <a:rPr lang="en-GB" altLang="en-US" sz="2800" dirty="0"/>
              <a:t>was </a:t>
            </a:r>
            <a:r>
              <a:rPr lang="en-GB" altLang="en-US" sz="2800" dirty="0" smtClean="0"/>
              <a:t>the valley on the south side </a:t>
            </a:r>
            <a:r>
              <a:rPr lang="en-GB" altLang="en-US" sz="2800" dirty="0"/>
              <a:t>of </a:t>
            </a:r>
            <a:r>
              <a:rPr lang="en-GB" altLang="en-US" sz="2800" dirty="0" smtClean="0"/>
              <a:t>Jerusalem used as a rubbish dump during the Roman period. </a:t>
            </a:r>
          </a:p>
          <a:p>
            <a:pPr algn="just" eaLnBrk="1" hangingPunct="1">
              <a:lnSpc>
                <a:spcPct val="80000"/>
              </a:lnSpc>
            </a:pPr>
            <a:endParaRPr lang="en-GB" altLang="en-US" sz="2800" dirty="0"/>
          </a:p>
          <a:p>
            <a:pPr algn="just" eaLnBrk="1" hangingPunct="1">
              <a:lnSpc>
                <a:spcPct val="80000"/>
              </a:lnSpc>
            </a:pPr>
            <a:r>
              <a:rPr lang="en-GB" altLang="en-US" sz="2800" dirty="0" smtClean="0"/>
              <a:t>According to the Hebrew Bible, the valley was once the </a:t>
            </a:r>
            <a:r>
              <a:rPr lang="en-GB" altLang="en-US" sz="2800" dirty="0"/>
              <a:t>site of ritual child sacrifice </a:t>
            </a:r>
            <a:r>
              <a:rPr lang="en-GB" altLang="en-US" sz="2800" dirty="0" smtClean="0"/>
              <a:t>(see 2 </a:t>
            </a:r>
            <a:r>
              <a:rPr lang="en-GB" altLang="en-US" sz="2800" dirty="0"/>
              <a:t>Chron. 28:3; 33:6).</a:t>
            </a:r>
          </a:p>
          <a:p>
            <a:pPr eaLnBrk="1" hangingPunct="1">
              <a:lnSpc>
                <a:spcPct val="80000"/>
              </a:lnSpc>
            </a:pPr>
            <a:endParaRPr lang="en-GB" altLang="en-US" sz="2800" dirty="0" smtClean="0"/>
          </a:p>
          <a:p>
            <a:pPr eaLnBrk="1" hangingPunct="1">
              <a:lnSpc>
                <a:spcPct val="80000"/>
              </a:lnSpc>
            </a:pPr>
            <a:endParaRPr lang="en-GB" altLang="en-US" sz="2800" dirty="0" smtClean="0"/>
          </a:p>
        </p:txBody>
      </p:sp>
    </p:spTree>
    <p:extLst>
      <p:ext uri="{BB962C8B-B14F-4D97-AF65-F5344CB8AC3E}">
        <p14:creationId xmlns:p14="http://schemas.microsoft.com/office/powerpoint/2010/main" val="8716001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539552" y="-99392"/>
            <a:ext cx="8229600" cy="1143000"/>
          </a:xfrm>
        </p:spPr>
        <p:txBody>
          <a:bodyPr/>
          <a:lstStyle/>
          <a:p>
            <a:pPr eaLnBrk="1" fontAlgn="auto" hangingPunct="1">
              <a:spcAft>
                <a:spcPts val="0"/>
              </a:spcAft>
              <a:defRPr/>
            </a:pPr>
            <a:r>
              <a:rPr lang="en-GB" altLang="en-US" dirty="0" err="1">
                <a:solidFill>
                  <a:schemeClr val="accent6">
                    <a:tint val="1000"/>
                  </a:schemeClr>
                </a:solidFill>
              </a:rPr>
              <a:t>Gehenna</a:t>
            </a:r>
            <a:endParaRPr lang="en-GB" altLang="en-US" dirty="0">
              <a:solidFill>
                <a:schemeClr val="accent6">
                  <a:tint val="1000"/>
                </a:schemeClr>
              </a:solidFill>
            </a:endParaRPr>
          </a:p>
        </p:txBody>
      </p:sp>
      <p:pic>
        <p:nvPicPr>
          <p:cNvPr id="3075"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412776"/>
            <a:ext cx="7272808"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90857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a:solidFill>
                  <a:schemeClr val="accent6">
                    <a:tint val="1000"/>
                  </a:schemeClr>
                </a:solidFill>
              </a:rPr>
              <a:t>Paul </a:t>
            </a:r>
            <a:r>
              <a:rPr lang="en-GB" altLang="en-US" dirty="0" smtClean="0">
                <a:solidFill>
                  <a:schemeClr val="accent6">
                    <a:tint val="1000"/>
                  </a:schemeClr>
                </a:solidFill>
              </a:rPr>
              <a:t>and the Punishment of the Wicked</a:t>
            </a:r>
            <a:endParaRPr lang="en-GB" altLang="en-US" dirty="0">
              <a:solidFill>
                <a:schemeClr val="accent6">
                  <a:tint val="1000"/>
                </a:schemeClr>
              </a:solidFill>
            </a:endParaRPr>
          </a:p>
        </p:txBody>
      </p:sp>
      <p:sp>
        <p:nvSpPr>
          <p:cNvPr id="19459" name="Rectangle 3"/>
          <p:cNvSpPr>
            <a:spLocks noGrp="1" noChangeArrowheads="1"/>
          </p:cNvSpPr>
          <p:nvPr>
            <p:ph idx="1"/>
          </p:nvPr>
        </p:nvSpPr>
        <p:spPr>
          <a:xfrm>
            <a:off x="395536" y="1700808"/>
            <a:ext cx="8208962" cy="4997450"/>
          </a:xfrm>
        </p:spPr>
        <p:txBody>
          <a:bodyPr/>
          <a:lstStyle/>
          <a:p>
            <a:pPr algn="just" eaLnBrk="1" hangingPunct="1">
              <a:lnSpc>
                <a:spcPct val="90000"/>
              </a:lnSpc>
            </a:pPr>
            <a:r>
              <a:rPr lang="en-GB" altLang="en-US" dirty="0" smtClean="0"/>
              <a:t>Paul makes no mention of hell; the idea of the eternal punishment of the sinful plays no part in his theology. HOWEVER, the Apostle speaks in detail about the transgressions that will prevent the individual from participating in the Kingdom of God. </a:t>
            </a:r>
            <a:endParaRPr lang="en-GB" altLang="en-US" dirty="0"/>
          </a:p>
          <a:p>
            <a:pPr marL="0" indent="0" algn="just" eaLnBrk="1" hangingPunct="1">
              <a:lnSpc>
                <a:spcPct val="90000"/>
              </a:lnSpc>
              <a:buNone/>
            </a:pPr>
            <a:endParaRPr lang="en-GB" altLang="en-US" dirty="0" smtClean="0"/>
          </a:p>
          <a:p>
            <a:pPr algn="just" eaLnBrk="1" hangingPunct="1">
              <a:lnSpc>
                <a:spcPct val="90000"/>
              </a:lnSpc>
            </a:pPr>
            <a:r>
              <a:rPr lang="en-GB" altLang="en-US" dirty="0" smtClean="0"/>
              <a:t>‘Do you not know that wrongdoers will not inherit the kingdom of God? Do not be deceived! Fornicators, idolaters, adulterers, male prostitutes, sodomites, thieves, the greedy, drunkards, </a:t>
            </a:r>
            <a:r>
              <a:rPr lang="en-GB" altLang="en-US" dirty="0" err="1" smtClean="0"/>
              <a:t>revilers</a:t>
            </a:r>
            <a:r>
              <a:rPr lang="en-GB" altLang="en-US" dirty="0" smtClean="0"/>
              <a:t>, robbers – none of these will inherit the kingdom of God’ (1 Cor. 6:9-10; cf. Gal. 5:19-21). </a:t>
            </a:r>
          </a:p>
          <a:p>
            <a:pPr eaLnBrk="1" hangingPunct="1">
              <a:lnSpc>
                <a:spcPct val="90000"/>
              </a:lnSpc>
            </a:pPr>
            <a:endParaRPr lang="en-GB" altLang="en-US" dirty="0" smtClean="0"/>
          </a:p>
          <a:p>
            <a:pPr eaLnBrk="1" hangingPunct="1">
              <a:lnSpc>
                <a:spcPct val="90000"/>
              </a:lnSpc>
              <a:buFontTx/>
              <a:buNone/>
            </a:pPr>
            <a:endParaRPr lang="en-GB" altLang="en-US" dirty="0" smtClean="0"/>
          </a:p>
        </p:txBody>
      </p:sp>
    </p:spTree>
    <p:extLst>
      <p:ext uri="{BB962C8B-B14F-4D97-AF65-F5344CB8AC3E}">
        <p14:creationId xmlns:p14="http://schemas.microsoft.com/office/powerpoint/2010/main" val="35621718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p:cNvSpPr>
            <a:spLocks noGrp="1" noChangeArrowheads="1"/>
          </p:cNvSpPr>
          <p:nvPr>
            <p:ph type="title"/>
          </p:nvPr>
        </p:nvSpPr>
        <p:spPr>
          <a:xfrm>
            <a:off x="467544" y="16202"/>
            <a:ext cx="8229600" cy="1143000"/>
          </a:xfrm>
        </p:spPr>
        <p:txBody>
          <a:bodyPr/>
          <a:lstStyle/>
          <a:p>
            <a:pPr eaLnBrk="1" fontAlgn="auto" hangingPunct="1">
              <a:spcAft>
                <a:spcPts val="0"/>
              </a:spcAft>
              <a:defRPr/>
            </a:pPr>
            <a:r>
              <a:rPr lang="en-GB" altLang="en-US" dirty="0">
                <a:solidFill>
                  <a:schemeClr val="accent6">
                    <a:tint val="1000"/>
                  </a:schemeClr>
                </a:solidFill>
              </a:rPr>
              <a:t>Paul </a:t>
            </a:r>
            <a:r>
              <a:rPr lang="en-GB" altLang="en-US" dirty="0" smtClean="0">
                <a:solidFill>
                  <a:schemeClr val="accent6">
                    <a:tint val="1000"/>
                  </a:schemeClr>
                </a:solidFill>
              </a:rPr>
              <a:t>and the Punishment of the Wicked</a:t>
            </a:r>
            <a:endParaRPr lang="en-GB" altLang="en-US" dirty="0">
              <a:solidFill>
                <a:schemeClr val="accent6">
                  <a:tint val="1000"/>
                </a:schemeClr>
              </a:solidFill>
            </a:endParaRPr>
          </a:p>
        </p:txBody>
      </p:sp>
      <p:sp>
        <p:nvSpPr>
          <p:cNvPr id="20483" name="Rectangle 5"/>
          <p:cNvSpPr>
            <a:spLocks noGrp="1" noChangeArrowheads="1"/>
          </p:cNvSpPr>
          <p:nvPr>
            <p:ph type="body" sz="half" idx="1"/>
          </p:nvPr>
        </p:nvSpPr>
        <p:spPr>
          <a:xfrm>
            <a:off x="323528" y="1700808"/>
            <a:ext cx="3672408" cy="4895850"/>
          </a:xfrm>
        </p:spPr>
        <p:txBody>
          <a:bodyPr/>
          <a:lstStyle/>
          <a:p>
            <a:pPr eaLnBrk="1" hangingPunct="1"/>
            <a:r>
              <a:rPr lang="en-GB" altLang="en-US" sz="3600" dirty="0" smtClean="0"/>
              <a:t>‘For the wages of sin is </a:t>
            </a:r>
            <a:r>
              <a:rPr lang="en-GB" altLang="en-US" sz="3600" i="1" dirty="0" smtClean="0"/>
              <a:t>death</a:t>
            </a:r>
            <a:r>
              <a:rPr lang="en-GB" altLang="en-US" sz="3600" dirty="0" smtClean="0"/>
              <a:t>, but the free gift of God is eternal life in Christ Jesus our Lord’ (Romans 6:23). </a:t>
            </a: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283968" y="1844824"/>
            <a:ext cx="4536554"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85855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0"/>
            <a:ext cx="8229600" cy="1143000"/>
          </a:xfrm>
        </p:spPr>
        <p:txBody>
          <a:bodyPr/>
          <a:lstStyle/>
          <a:p>
            <a:r>
              <a:rPr lang="en-GB" i="1" dirty="0" smtClean="0"/>
              <a:t>Tartarus</a:t>
            </a:r>
            <a:r>
              <a:rPr lang="en-GB" dirty="0" smtClean="0"/>
              <a:t> in 2 Peter</a:t>
            </a:r>
            <a:endParaRPr lang="en-GB" dirty="0"/>
          </a:p>
        </p:txBody>
      </p:sp>
      <p:sp>
        <p:nvSpPr>
          <p:cNvPr id="6" name="Content Placeholder 5"/>
          <p:cNvSpPr>
            <a:spLocks noGrp="1"/>
          </p:cNvSpPr>
          <p:nvPr>
            <p:ph idx="1"/>
          </p:nvPr>
        </p:nvSpPr>
        <p:spPr>
          <a:xfrm>
            <a:off x="457200" y="1600200"/>
            <a:ext cx="8003232" cy="4525963"/>
          </a:xfrm>
        </p:spPr>
        <p:txBody>
          <a:bodyPr/>
          <a:lstStyle/>
          <a:p>
            <a:pPr algn="just"/>
            <a:r>
              <a:rPr lang="en-GB" dirty="0" smtClean="0"/>
              <a:t>‘For if God did not spare the angels when they sinned, but </a:t>
            </a:r>
            <a:r>
              <a:rPr lang="en-GB" i="1" dirty="0" smtClean="0"/>
              <a:t>cast them into hell </a:t>
            </a:r>
            <a:r>
              <a:rPr lang="en-GB" dirty="0" smtClean="0"/>
              <a:t>[</a:t>
            </a:r>
            <a:r>
              <a:rPr lang="en-GB" dirty="0"/>
              <a:t>τα</a:t>
            </a:r>
            <a:r>
              <a:rPr lang="en-GB" dirty="0" err="1"/>
              <a:t>ρτ</a:t>
            </a:r>
            <a:r>
              <a:rPr lang="en-GB" dirty="0"/>
              <a:t>αρόω, </a:t>
            </a:r>
            <a:r>
              <a:rPr lang="en-GB" dirty="0" smtClean="0"/>
              <a:t>‘to throw </a:t>
            </a:r>
            <a:r>
              <a:rPr lang="en-GB" dirty="0"/>
              <a:t>to Tartarus</a:t>
            </a:r>
            <a:r>
              <a:rPr lang="en-GB" dirty="0" smtClean="0"/>
              <a:t>’] and committed them to chains of deepest darkness to be kept until the judgement…then the Lord knows how to rescue the godly from trial, and to keep the righteous under punishment until the day of judgement’ (2 Pet. 2:4-9; cf. 1 Enoch 10:12; 20:2; 21:1-6). </a:t>
            </a:r>
          </a:p>
          <a:p>
            <a:pPr algn="just"/>
            <a:endParaRPr lang="en-GB" dirty="0"/>
          </a:p>
          <a:p>
            <a:pPr algn="just"/>
            <a:r>
              <a:rPr lang="en-GB" dirty="0" smtClean="0"/>
              <a:t>In Greek mythology, Tartarus is the lowest region of the underworld (i.e. the abyss). It functions as a prison for the wicked (see the example of the Titans).</a:t>
            </a:r>
          </a:p>
          <a:p>
            <a:pPr marL="0" indent="0" algn="just">
              <a:buNone/>
            </a:pPr>
            <a:endParaRPr lang="en-GB" dirty="0"/>
          </a:p>
        </p:txBody>
      </p:sp>
    </p:spTree>
    <p:extLst>
      <p:ext uri="{BB962C8B-B14F-4D97-AF65-F5344CB8AC3E}">
        <p14:creationId xmlns:p14="http://schemas.microsoft.com/office/powerpoint/2010/main" val="4112416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9552" y="13467"/>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Mark’s Gospel</a:t>
            </a:r>
            <a:endParaRPr lang="en-GB" altLang="en-US" dirty="0">
              <a:solidFill>
                <a:schemeClr val="accent6">
                  <a:tint val="1000"/>
                </a:schemeClr>
              </a:solidFill>
            </a:endParaRPr>
          </a:p>
        </p:txBody>
      </p:sp>
      <p:sp>
        <p:nvSpPr>
          <p:cNvPr id="21507" name="Rectangle 3"/>
          <p:cNvSpPr>
            <a:spLocks noGrp="1" noChangeArrowheads="1"/>
          </p:cNvSpPr>
          <p:nvPr>
            <p:ph idx="1"/>
          </p:nvPr>
        </p:nvSpPr>
        <p:spPr>
          <a:xfrm>
            <a:off x="395536" y="1556792"/>
            <a:ext cx="8229600" cy="4997450"/>
          </a:xfrm>
        </p:spPr>
        <p:txBody>
          <a:bodyPr/>
          <a:lstStyle/>
          <a:p>
            <a:pPr algn="just" eaLnBrk="1" hangingPunct="1">
              <a:lnSpc>
                <a:spcPct val="90000"/>
              </a:lnSpc>
            </a:pPr>
            <a:r>
              <a:rPr lang="en-GB" altLang="en-US" sz="2800" dirty="0" smtClean="0"/>
              <a:t>‘If your hand causes you to stumble, cut it off; it is better for you to enter life maimed than to have two hands and to go to hell [</a:t>
            </a:r>
            <a:r>
              <a:rPr lang="en-GB" altLang="en-US" sz="2800" i="1" dirty="0" err="1" smtClean="0"/>
              <a:t>Gehenna</a:t>
            </a:r>
            <a:r>
              <a:rPr lang="en-GB" altLang="en-US" sz="2800" dirty="0" smtClean="0"/>
              <a:t>], to the unquenchable fire. And if your foot causes you to stumble, cut it off; it is better for you to enter life lame than to have two feet and to be thrown into hell [</a:t>
            </a:r>
            <a:r>
              <a:rPr lang="en-GB" altLang="en-US" sz="2800" i="1" dirty="0" err="1" smtClean="0"/>
              <a:t>Gehenna</a:t>
            </a:r>
            <a:r>
              <a:rPr lang="en-GB" altLang="en-US" sz="2800" dirty="0" smtClean="0"/>
              <a:t>]. And if your eye causes you to stumble, tear it out; it is better for you to enter the kingdom of God with one eye than to have two eyes and to be thrown into hell, where their worm never dies, and the fire is never quenched’ (9:43-48). </a:t>
            </a:r>
          </a:p>
        </p:txBody>
      </p:sp>
    </p:spTree>
    <p:extLst>
      <p:ext uri="{BB962C8B-B14F-4D97-AF65-F5344CB8AC3E}">
        <p14:creationId xmlns:p14="http://schemas.microsoft.com/office/powerpoint/2010/main" val="42281738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sz="4000" dirty="0" smtClean="0">
                <a:solidFill>
                  <a:schemeClr val="accent6">
                    <a:tint val="1000"/>
                  </a:schemeClr>
                </a:solidFill>
              </a:rPr>
              <a:t>Hell in Luke’s Gospel: The Case of the Rich Man</a:t>
            </a:r>
            <a:endParaRPr lang="en-GB" altLang="en-US" sz="4000" dirty="0">
              <a:solidFill>
                <a:schemeClr val="accent6">
                  <a:tint val="1000"/>
                </a:schemeClr>
              </a:solidFill>
            </a:endParaRPr>
          </a:p>
        </p:txBody>
      </p:sp>
      <p:sp>
        <p:nvSpPr>
          <p:cNvPr id="22531" name="Rectangle 4"/>
          <p:cNvSpPr>
            <a:spLocks noGrp="1" noChangeArrowheads="1"/>
          </p:cNvSpPr>
          <p:nvPr>
            <p:ph sz="half" idx="1"/>
          </p:nvPr>
        </p:nvSpPr>
        <p:spPr/>
        <p:txBody>
          <a:bodyPr/>
          <a:lstStyle/>
          <a:p>
            <a:pPr eaLnBrk="1" hangingPunct="1">
              <a:lnSpc>
                <a:spcPct val="90000"/>
              </a:lnSpc>
            </a:pPr>
            <a:endParaRPr lang="en-US" altLang="en-US" smtClean="0"/>
          </a:p>
        </p:txBody>
      </p:sp>
      <p:sp>
        <p:nvSpPr>
          <p:cNvPr id="22532" name="Rectangle 5"/>
          <p:cNvSpPr>
            <a:spLocks noGrp="1" noChangeArrowheads="1"/>
          </p:cNvSpPr>
          <p:nvPr>
            <p:ph type="body" sz="half" idx="2"/>
          </p:nvPr>
        </p:nvSpPr>
        <p:spPr>
          <a:xfrm>
            <a:off x="4716016" y="1608859"/>
            <a:ext cx="4038600" cy="4824412"/>
          </a:xfrm>
        </p:spPr>
        <p:txBody>
          <a:bodyPr/>
          <a:lstStyle/>
          <a:p>
            <a:pPr eaLnBrk="1" hangingPunct="1">
              <a:lnSpc>
                <a:spcPct val="90000"/>
              </a:lnSpc>
            </a:pPr>
            <a:r>
              <a:rPr lang="en-GB" altLang="en-US" sz="2800" dirty="0" smtClean="0"/>
              <a:t>‘In </a:t>
            </a:r>
            <a:r>
              <a:rPr lang="en-GB" altLang="en-US" sz="2800" i="1" dirty="0" smtClean="0"/>
              <a:t>Hades</a:t>
            </a:r>
            <a:r>
              <a:rPr lang="en-GB" altLang="en-US" sz="2800" dirty="0" smtClean="0"/>
              <a:t>, where he was being tormented, he looked up and saw Abraham far away with Lazarus by his side. He called out, “Father Abraham, have mercy on me, and send Lazarus to dip the tip of his finger in water; for I am in agony in these flames”’</a:t>
            </a:r>
            <a:r>
              <a:rPr lang="en-GB" altLang="en-US" sz="2800" i="1" dirty="0" smtClean="0"/>
              <a:t> </a:t>
            </a:r>
            <a:r>
              <a:rPr lang="en-GB" altLang="en-US" sz="2800" dirty="0" smtClean="0"/>
              <a:t>(16:23-24). </a:t>
            </a:r>
          </a:p>
        </p:txBody>
      </p:sp>
      <p:pic>
        <p:nvPicPr>
          <p:cNvPr id="22533" name="Picture 7" descr="rich_man_and_lazar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619112"/>
            <a:ext cx="3887787"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93776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39552" y="16202"/>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Matthew’s Gospel</a:t>
            </a:r>
            <a:endParaRPr lang="en-GB" altLang="en-US" dirty="0">
              <a:solidFill>
                <a:schemeClr val="accent6">
                  <a:tint val="1000"/>
                </a:schemeClr>
              </a:solidFill>
            </a:endParaRPr>
          </a:p>
        </p:txBody>
      </p:sp>
      <p:sp>
        <p:nvSpPr>
          <p:cNvPr id="23555" name="Rectangle 3"/>
          <p:cNvSpPr>
            <a:spLocks noGrp="1" noChangeArrowheads="1"/>
          </p:cNvSpPr>
          <p:nvPr>
            <p:ph idx="1"/>
          </p:nvPr>
        </p:nvSpPr>
        <p:spPr>
          <a:xfrm>
            <a:off x="467544" y="1628800"/>
            <a:ext cx="8147248" cy="4525963"/>
          </a:xfrm>
        </p:spPr>
        <p:txBody>
          <a:bodyPr/>
          <a:lstStyle/>
          <a:p>
            <a:pPr algn="just" eaLnBrk="1" hangingPunct="1"/>
            <a:r>
              <a:rPr lang="en-GB" altLang="en-US" sz="2800" dirty="0" smtClean="0"/>
              <a:t>Of the 4 gospels, </a:t>
            </a:r>
            <a:r>
              <a:rPr lang="en-GB" altLang="en-US" sz="2800" dirty="0"/>
              <a:t>h</a:t>
            </a:r>
            <a:r>
              <a:rPr lang="en-GB" altLang="en-US" sz="2800" dirty="0" smtClean="0"/>
              <a:t>ell features most prominently in Matthew. </a:t>
            </a:r>
          </a:p>
          <a:p>
            <a:pPr algn="just" eaLnBrk="1" hangingPunct="1"/>
            <a:endParaRPr lang="en-GB" altLang="en-US" sz="2800" dirty="0"/>
          </a:p>
          <a:p>
            <a:pPr algn="just" eaLnBrk="1" hangingPunct="1"/>
            <a:r>
              <a:rPr lang="en-GB" altLang="en-US" sz="2800" dirty="0" smtClean="0"/>
              <a:t>Matthew’s </a:t>
            </a:r>
            <a:r>
              <a:rPr lang="en-GB" altLang="en-US" sz="2800" dirty="0"/>
              <a:t>Jesus </a:t>
            </a:r>
            <a:r>
              <a:rPr lang="en-GB" altLang="en-US" sz="2800" dirty="0" smtClean="0"/>
              <a:t>distinguishes </a:t>
            </a:r>
            <a:r>
              <a:rPr lang="en-GB" altLang="en-US" sz="2800" dirty="0"/>
              <a:t>between the righteous, who will be saved, and the evildoers, who will be </a:t>
            </a:r>
            <a:r>
              <a:rPr lang="en-GB" altLang="en-US" sz="2800" dirty="0" smtClean="0"/>
              <a:t>sent to </a:t>
            </a:r>
            <a:r>
              <a:rPr lang="en-GB" altLang="en-US" sz="2800" dirty="0"/>
              <a:t>hell. Jesus warns the Pharisees: ‘You snakes, you brood of vipers! How can you escape being sentenced to hell [</a:t>
            </a:r>
            <a:r>
              <a:rPr lang="en-GB" altLang="en-US" sz="2800" i="1" dirty="0" err="1"/>
              <a:t>Gehenna</a:t>
            </a:r>
            <a:r>
              <a:rPr lang="en-GB" altLang="en-US" sz="2800" dirty="0"/>
              <a:t>]?’ (</a:t>
            </a:r>
            <a:r>
              <a:rPr lang="en-GB" altLang="en-US" sz="2800" dirty="0" smtClean="0"/>
              <a:t>Mt. 23:33)</a:t>
            </a:r>
            <a:endParaRPr lang="en-GB" altLang="en-US" sz="2800" dirty="0"/>
          </a:p>
        </p:txBody>
      </p:sp>
    </p:spTree>
    <p:extLst>
      <p:ext uri="{BB962C8B-B14F-4D97-AF65-F5344CB8AC3E}">
        <p14:creationId xmlns:p14="http://schemas.microsoft.com/office/powerpoint/2010/main" val="7462007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39552" y="27321"/>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Matthew’s Gospel</a:t>
            </a:r>
            <a:endParaRPr lang="en-GB" altLang="en-US" dirty="0">
              <a:solidFill>
                <a:schemeClr val="accent6">
                  <a:tint val="1000"/>
                </a:schemeClr>
              </a:solidFill>
            </a:endParaRPr>
          </a:p>
        </p:txBody>
      </p:sp>
      <p:sp>
        <p:nvSpPr>
          <p:cNvPr id="24579" name="Rectangle 3"/>
          <p:cNvSpPr>
            <a:spLocks noGrp="1" noChangeArrowheads="1"/>
          </p:cNvSpPr>
          <p:nvPr>
            <p:ph idx="1"/>
          </p:nvPr>
        </p:nvSpPr>
        <p:spPr>
          <a:xfrm>
            <a:off x="395536" y="1700808"/>
            <a:ext cx="8229600" cy="4525963"/>
          </a:xfrm>
        </p:spPr>
        <p:txBody>
          <a:bodyPr/>
          <a:lstStyle/>
          <a:p>
            <a:pPr algn="just" eaLnBrk="1" hangingPunct="1">
              <a:lnSpc>
                <a:spcPct val="90000"/>
              </a:lnSpc>
            </a:pPr>
            <a:r>
              <a:rPr lang="en-GB" altLang="en-US" sz="2800" dirty="0" smtClean="0"/>
              <a:t>‘Do not fear those who kill the body but cannot kill the soul; rather fear him who can destroy both soul and body in hell [</a:t>
            </a:r>
            <a:r>
              <a:rPr lang="en-GB" altLang="en-US" sz="2800" i="1" dirty="0" err="1" smtClean="0"/>
              <a:t>Gehenna</a:t>
            </a:r>
            <a:r>
              <a:rPr lang="en-GB" altLang="en-US" sz="2800" dirty="0" smtClean="0"/>
              <a:t>]’ (10:28). </a:t>
            </a:r>
          </a:p>
          <a:p>
            <a:pPr algn="just" eaLnBrk="1" hangingPunct="1">
              <a:lnSpc>
                <a:spcPct val="90000"/>
              </a:lnSpc>
            </a:pPr>
            <a:endParaRPr lang="en-GB" altLang="en-US" sz="2800" dirty="0" smtClean="0"/>
          </a:p>
          <a:p>
            <a:pPr algn="just" eaLnBrk="1" hangingPunct="1">
              <a:lnSpc>
                <a:spcPct val="90000"/>
              </a:lnSpc>
            </a:pPr>
            <a:r>
              <a:rPr lang="en-GB" altLang="en-US" sz="2800" dirty="0" smtClean="0"/>
              <a:t>‘So it will be at the end of the age. The angels will come out and separate the evil from the righteous and throw them into the furnace of fire, where there will be weeping and gnashing of teeth’ (13:49-50; cf. 13:40-43; 25:30). </a:t>
            </a:r>
          </a:p>
        </p:txBody>
      </p:sp>
    </p:spTree>
    <p:extLst>
      <p:ext uri="{BB962C8B-B14F-4D97-AF65-F5344CB8AC3E}">
        <p14:creationId xmlns:p14="http://schemas.microsoft.com/office/powerpoint/2010/main" val="30505670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2526"/>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Matthew’s Gospel</a:t>
            </a:r>
            <a:endParaRPr lang="en-GB" altLang="en-US" dirty="0">
              <a:solidFill>
                <a:schemeClr val="accent6">
                  <a:tint val="1000"/>
                </a:schemeClr>
              </a:solidFill>
            </a:endParaRPr>
          </a:p>
        </p:txBody>
      </p:sp>
      <p:sp>
        <p:nvSpPr>
          <p:cNvPr id="25603" name="Rectangle 4"/>
          <p:cNvSpPr>
            <a:spLocks noGrp="1" noChangeArrowheads="1"/>
          </p:cNvSpPr>
          <p:nvPr>
            <p:ph idx="1"/>
          </p:nvPr>
        </p:nvSpPr>
        <p:spPr>
          <a:xfrm>
            <a:off x="323528" y="1628800"/>
            <a:ext cx="8064896" cy="4525963"/>
          </a:xfrm>
        </p:spPr>
        <p:txBody>
          <a:bodyPr/>
          <a:lstStyle/>
          <a:p>
            <a:pPr algn="just" eaLnBrk="1" hangingPunct="1"/>
            <a:r>
              <a:rPr lang="en-GB" altLang="en-US" dirty="0" smtClean="0"/>
              <a:t>‘Then he will say to those at his left hand, “You that are accursed, depart from me into the eternal fire prepared for the devil and his angels; for I was hungry and you gave me no food, I was thirsty and you gave me nothing to drink, I was a stranger and you did not welcome me, naked and you did not give me clothing, sick and in prison and you did not visit me”’ (25:41-43; cf. 25:46). </a:t>
            </a:r>
          </a:p>
          <a:p>
            <a:pPr algn="just" eaLnBrk="1" hangingPunct="1"/>
            <a:endParaRPr lang="en-GB" altLang="en-US" dirty="0"/>
          </a:p>
          <a:p>
            <a:pPr algn="just" eaLnBrk="1" hangingPunct="1"/>
            <a:r>
              <a:rPr lang="en-GB" altLang="en-US" dirty="0" smtClean="0"/>
              <a:t>Satan and his angels destined for hell, along with those who have no regard for those in need.  </a:t>
            </a:r>
          </a:p>
          <a:p>
            <a:pPr eaLnBrk="1" hangingPunct="1"/>
            <a:endParaRPr lang="en-GB" altLang="en-US" sz="2800" dirty="0"/>
          </a:p>
          <a:p>
            <a:pPr marL="0" indent="0" eaLnBrk="1" hangingPunct="1">
              <a:buNone/>
            </a:pPr>
            <a:endParaRPr lang="en-GB" altLang="en-US" sz="2800" dirty="0" smtClean="0"/>
          </a:p>
        </p:txBody>
      </p:sp>
    </p:spTree>
    <p:extLst>
      <p:ext uri="{BB962C8B-B14F-4D97-AF65-F5344CB8AC3E}">
        <p14:creationId xmlns:p14="http://schemas.microsoft.com/office/powerpoint/2010/main" val="22595210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4"/>
          <p:cNvSpPr>
            <a:spLocks noGrp="1" noChangeArrowheads="1"/>
          </p:cNvSpPr>
          <p:nvPr>
            <p:ph type="title"/>
          </p:nvPr>
        </p:nvSpPr>
        <p:spPr>
          <a:xfrm>
            <a:off x="528638" y="16202"/>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the Book of Revelation</a:t>
            </a:r>
            <a:endParaRPr lang="en-GB" altLang="en-US" dirty="0">
              <a:solidFill>
                <a:schemeClr val="accent6">
                  <a:tint val="1000"/>
                </a:schemeClr>
              </a:solidFill>
            </a:endParaRPr>
          </a:p>
        </p:txBody>
      </p:sp>
      <p:sp>
        <p:nvSpPr>
          <p:cNvPr id="26628" name="Rectangle 6"/>
          <p:cNvSpPr>
            <a:spLocks noGrp="1" noChangeArrowheads="1"/>
          </p:cNvSpPr>
          <p:nvPr>
            <p:ph type="body" sz="half" idx="2"/>
          </p:nvPr>
        </p:nvSpPr>
        <p:spPr>
          <a:xfrm>
            <a:off x="5076056" y="1484784"/>
            <a:ext cx="3816424" cy="4741962"/>
          </a:xfrm>
        </p:spPr>
        <p:txBody>
          <a:bodyPr/>
          <a:lstStyle/>
          <a:p>
            <a:pPr eaLnBrk="1" hangingPunct="1"/>
            <a:r>
              <a:rPr lang="en-GB" altLang="en-US" dirty="0" smtClean="0"/>
              <a:t>‘But as with the development of Satan, hell’s fullest exposition is found in the final book of the Bible…More than any other book in the Bible, Revelation contributes most to our modern understanding of hell as a place of fire, damnation, and, of course, Satan’ (Wray and Mobley, p. 154).</a:t>
            </a:r>
          </a:p>
          <a:p>
            <a:pPr eaLnBrk="1" hangingPunct="1"/>
            <a:endParaRPr lang="en-GB" altLang="en-US" sz="2800" dirty="0"/>
          </a:p>
          <a:p>
            <a:pPr marL="0" indent="0" eaLnBrk="1" hangingPunct="1">
              <a:buNone/>
            </a:pPr>
            <a:endParaRPr lang="en-GB" altLang="en-US" sz="2800" dirty="0" smtClean="0"/>
          </a:p>
          <a:p>
            <a:pPr eaLnBrk="1" hangingPunct="1">
              <a:buFontTx/>
              <a:buNone/>
            </a:pPr>
            <a:endParaRPr lang="en-GB" altLang="en-US" sz="2800" dirty="0" smtClean="0"/>
          </a:p>
        </p:txBody>
      </p:sp>
      <p:pic>
        <p:nvPicPr>
          <p:cNvPr id="5122"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844824"/>
            <a:ext cx="4392488"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85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smtClean="0">
                <a:solidFill>
                  <a:schemeClr val="accent6">
                    <a:tint val="1000"/>
                  </a:schemeClr>
                </a:solidFill>
              </a:rPr>
              <a:t>The Lake of Fire and Sulphur (Rev.)</a:t>
            </a:r>
            <a:endParaRPr lang="en-GB" altLang="en-US" dirty="0">
              <a:solidFill>
                <a:schemeClr val="accent6">
                  <a:tint val="1000"/>
                </a:schemeClr>
              </a:solidFill>
            </a:endParaRPr>
          </a:p>
        </p:txBody>
      </p:sp>
      <p:sp>
        <p:nvSpPr>
          <p:cNvPr id="27651" name="Rectangle 4"/>
          <p:cNvSpPr>
            <a:spLocks noGrp="1" noChangeArrowheads="1"/>
          </p:cNvSpPr>
          <p:nvPr>
            <p:ph idx="1"/>
          </p:nvPr>
        </p:nvSpPr>
        <p:spPr>
          <a:xfrm>
            <a:off x="323528" y="1556792"/>
            <a:ext cx="8280920" cy="5832648"/>
          </a:xfrm>
        </p:spPr>
        <p:txBody>
          <a:bodyPr/>
          <a:lstStyle/>
          <a:p>
            <a:pPr algn="just" eaLnBrk="1" hangingPunct="1"/>
            <a:r>
              <a:rPr lang="en-GB" altLang="en-US" sz="2000" dirty="0" smtClean="0"/>
              <a:t>‘And the devil who had deceived [the nations] was thrown into the lake of fire and sulphur, where the beast and the false prophet were, and they will be tormented day and night for ever and ever’ (Rev. 20:10)</a:t>
            </a:r>
          </a:p>
          <a:p>
            <a:pPr algn="just" eaLnBrk="1" hangingPunct="1"/>
            <a:endParaRPr lang="en-GB" altLang="en-US" sz="2000" dirty="0"/>
          </a:p>
          <a:p>
            <a:pPr algn="just" eaLnBrk="1" hangingPunct="1"/>
            <a:r>
              <a:rPr lang="en-GB" altLang="en-US" sz="2000" dirty="0" smtClean="0"/>
              <a:t> ‘And the sea gave up the dead that were in it, Death and Hades gave up the dead that were in them, all were judged according to what they had done. Then Death and Hades were thrown into the lake of fire. The is the second death, the lake of fire’ (20:13-14). </a:t>
            </a:r>
          </a:p>
          <a:p>
            <a:pPr algn="just" eaLnBrk="1" hangingPunct="1"/>
            <a:endParaRPr lang="en-GB" altLang="en-US" sz="2000" dirty="0"/>
          </a:p>
          <a:p>
            <a:pPr algn="just" eaLnBrk="1" hangingPunct="1"/>
            <a:r>
              <a:rPr lang="en-GB" altLang="en-US" sz="2000" dirty="0" smtClean="0"/>
              <a:t>‘But as for the cowardly, the faithless, the polluted, the murderers, the fornicators, the sorcerers, the idolaters, and all liars, their place will be in the lake that burns with fire and sulphur, which is the second death’ (21:8). </a:t>
            </a:r>
          </a:p>
        </p:txBody>
      </p:sp>
    </p:spTree>
    <p:extLst>
      <p:ext uri="{BB962C8B-B14F-4D97-AF65-F5344CB8AC3E}">
        <p14:creationId xmlns:p14="http://schemas.microsoft.com/office/powerpoint/2010/main" val="1830200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67544" y="332656"/>
            <a:ext cx="8229600" cy="1143000"/>
          </a:xfrm>
        </p:spPr>
        <p:txBody>
          <a:bodyPr>
            <a:normAutofit fontScale="90000"/>
          </a:bodyPr>
          <a:lstStyle/>
          <a:p>
            <a:pPr eaLnBrk="1" fontAlgn="auto" hangingPunct="1">
              <a:spcAft>
                <a:spcPts val="0"/>
              </a:spcAft>
              <a:defRPr/>
            </a:pPr>
            <a:r>
              <a:rPr lang="en-GB" altLang="en-US" sz="4000" dirty="0" smtClean="0">
                <a:solidFill>
                  <a:schemeClr val="accent6">
                    <a:tint val="1000"/>
                  </a:schemeClr>
                </a:solidFill>
              </a:rPr>
              <a:t>The Eternal Punishment of the Wicked (Rev.)</a:t>
            </a:r>
            <a:endParaRPr lang="en-GB" altLang="en-US" sz="4000" dirty="0">
              <a:solidFill>
                <a:schemeClr val="accent6">
                  <a:tint val="1000"/>
                </a:schemeClr>
              </a:solidFill>
            </a:endParaRPr>
          </a:p>
        </p:txBody>
      </p:sp>
      <p:sp>
        <p:nvSpPr>
          <p:cNvPr id="30723" name="Rectangle 3"/>
          <p:cNvSpPr>
            <a:spLocks noGrp="1" noChangeArrowheads="1"/>
          </p:cNvSpPr>
          <p:nvPr>
            <p:ph idx="1"/>
          </p:nvPr>
        </p:nvSpPr>
        <p:spPr>
          <a:xfrm>
            <a:off x="467544" y="1772816"/>
            <a:ext cx="8064896" cy="4525962"/>
          </a:xfrm>
        </p:spPr>
        <p:txBody>
          <a:bodyPr/>
          <a:lstStyle/>
          <a:p>
            <a:pPr algn="just" eaLnBrk="1" hangingPunct="1">
              <a:lnSpc>
                <a:spcPct val="90000"/>
              </a:lnSpc>
            </a:pPr>
            <a:r>
              <a:rPr lang="en-GB" altLang="en-US" sz="2800" dirty="0" smtClean="0"/>
              <a:t>‘Then another angel, a third, followed them, crying with a loud voice, “Those who worship the beast and its image, and receive a mark on their foreheads or on their hands, they will also drink the wine of God’s wrath, poured unmixed into the cup of his anger, and they will be tormented with fire and sulphur in the presence of the holy angels and in the presence of the Lamb. And the smoke of their torment goes up for ever and ever. There is no rest day or night for those who worship the beast and its image and for anyone who receives the mark of its name”’ (14:9-11). </a:t>
            </a:r>
          </a:p>
        </p:txBody>
      </p:sp>
    </p:spTree>
    <p:extLst>
      <p:ext uri="{BB962C8B-B14F-4D97-AF65-F5344CB8AC3E}">
        <p14:creationId xmlns:p14="http://schemas.microsoft.com/office/powerpoint/2010/main" val="32279907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67544" y="260648"/>
            <a:ext cx="8229600" cy="1143000"/>
          </a:xfrm>
        </p:spPr>
        <p:txBody>
          <a:bodyPr>
            <a:normAutofit fontScale="90000"/>
          </a:bodyPr>
          <a:lstStyle/>
          <a:p>
            <a:pPr eaLnBrk="1" fontAlgn="auto" hangingPunct="1">
              <a:spcAft>
                <a:spcPts val="0"/>
              </a:spcAft>
              <a:defRPr/>
            </a:pPr>
            <a:r>
              <a:rPr lang="en-GB" altLang="en-US" dirty="0" smtClean="0">
                <a:solidFill>
                  <a:schemeClr val="accent6">
                    <a:tint val="1000"/>
                  </a:schemeClr>
                </a:solidFill>
              </a:rPr>
              <a:t>Hell Beyond the Canon (</a:t>
            </a:r>
            <a:r>
              <a:rPr lang="en-GB" altLang="en-US" i="1" dirty="0" smtClean="0">
                <a:solidFill>
                  <a:schemeClr val="accent6">
                    <a:tint val="1000"/>
                  </a:schemeClr>
                </a:solidFill>
              </a:rPr>
              <a:t>The Apocalypse of Peter</a:t>
            </a:r>
            <a:r>
              <a:rPr lang="en-GB" altLang="en-US" dirty="0" smtClean="0">
                <a:solidFill>
                  <a:schemeClr val="accent6">
                    <a:tint val="1000"/>
                  </a:schemeClr>
                </a:solidFill>
              </a:rPr>
              <a:t>, 2</a:t>
            </a:r>
            <a:r>
              <a:rPr lang="en-GB" altLang="en-US" baseline="30000" dirty="0" smtClean="0">
                <a:solidFill>
                  <a:schemeClr val="accent6">
                    <a:tint val="1000"/>
                  </a:schemeClr>
                </a:solidFill>
              </a:rPr>
              <a:t>nd</a:t>
            </a:r>
            <a:r>
              <a:rPr lang="en-GB" altLang="en-US" dirty="0" smtClean="0">
                <a:solidFill>
                  <a:schemeClr val="accent6">
                    <a:tint val="1000"/>
                  </a:schemeClr>
                </a:solidFill>
              </a:rPr>
              <a:t> century)</a:t>
            </a:r>
            <a:endParaRPr lang="en-GB" altLang="en-US" dirty="0">
              <a:solidFill>
                <a:schemeClr val="accent6">
                  <a:tint val="1000"/>
                </a:schemeClr>
              </a:solidFill>
            </a:endParaRPr>
          </a:p>
        </p:txBody>
      </p:sp>
      <p:sp>
        <p:nvSpPr>
          <p:cNvPr id="31747" name="Rectangle 3"/>
          <p:cNvSpPr>
            <a:spLocks noGrp="1" noChangeArrowheads="1"/>
          </p:cNvSpPr>
          <p:nvPr>
            <p:ph idx="1"/>
          </p:nvPr>
        </p:nvSpPr>
        <p:spPr>
          <a:xfrm>
            <a:off x="467544" y="1700808"/>
            <a:ext cx="8229600" cy="5040560"/>
          </a:xfrm>
        </p:spPr>
        <p:txBody>
          <a:bodyPr/>
          <a:lstStyle/>
          <a:p>
            <a:pPr algn="just" eaLnBrk="1" hangingPunct="1">
              <a:lnSpc>
                <a:spcPct val="90000"/>
              </a:lnSpc>
            </a:pPr>
            <a:r>
              <a:rPr lang="en-GB" altLang="en-US" sz="2000" dirty="0" smtClean="0"/>
              <a:t>‘Then shall men and women come to the place prepared for them. By their tongues wherewith they have blasphemed the way of righteousness shall they be hanged up…And again behold two women: they hang up by their neck and by their hair…And the men who lay with them in fornication shall be hung by their loins in that place of fire…</a:t>
            </a:r>
            <a:r>
              <a:rPr lang="en-GB" altLang="en-US" sz="2000" dirty="0" err="1" smtClean="0"/>
              <a:t>Ezrael</a:t>
            </a:r>
            <a:r>
              <a:rPr lang="en-GB" altLang="en-US" sz="2000" dirty="0" smtClean="0"/>
              <a:t> the angel of wrath shall bring men and women, with half of their bodies burning, and cast them into a place of darkness…and a worm that never sleeps shall devour their entrails; and these are the persecutors and betrayers of my righteous ones. And beside those who are there, shall be other men and women, gnawing their tongues; and they shall torment them with red-hot irons and burn their eyes. These are they who slander and doubt my righteousness. Other men and women whose works were done in deceitfulness shall have their lips cut off; and fire enters into their mouth and entrails. These are they who caused the martyrs to die by their lying…’ </a:t>
            </a:r>
          </a:p>
          <a:p>
            <a:pPr marL="0" indent="0" algn="just" eaLnBrk="1" hangingPunct="1">
              <a:lnSpc>
                <a:spcPct val="90000"/>
              </a:lnSpc>
              <a:buNone/>
            </a:pPr>
            <a:endParaRPr lang="en-GB" altLang="en-US" sz="2000" dirty="0" smtClean="0"/>
          </a:p>
          <a:p>
            <a:pPr marL="0" indent="0" algn="just" eaLnBrk="1" hangingPunct="1">
              <a:lnSpc>
                <a:spcPct val="90000"/>
              </a:lnSpc>
              <a:buNone/>
            </a:pPr>
            <a:r>
              <a:rPr lang="en-GB" altLang="en-US" sz="2000" dirty="0" smtClean="0"/>
              <a:t>– chaps. 7-9 (Ethiopic text)</a:t>
            </a:r>
          </a:p>
        </p:txBody>
      </p:sp>
    </p:spTree>
    <p:extLst>
      <p:ext uri="{BB962C8B-B14F-4D97-AF65-F5344CB8AC3E}">
        <p14:creationId xmlns:p14="http://schemas.microsoft.com/office/powerpoint/2010/main" val="41836406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95536" y="188640"/>
            <a:ext cx="8229600" cy="1143000"/>
          </a:xfrm>
        </p:spPr>
        <p:txBody>
          <a:bodyPr>
            <a:normAutofit fontScale="90000"/>
          </a:bodyPr>
          <a:lstStyle/>
          <a:p>
            <a:pPr eaLnBrk="1" fontAlgn="auto" hangingPunct="1">
              <a:spcAft>
                <a:spcPts val="0"/>
              </a:spcAft>
              <a:defRPr/>
            </a:pPr>
            <a:r>
              <a:rPr lang="en-GB" altLang="en-US" dirty="0" smtClean="0">
                <a:solidFill>
                  <a:schemeClr val="accent6">
                    <a:tint val="1000"/>
                  </a:schemeClr>
                </a:solidFill>
              </a:rPr>
              <a:t>Hell Beyond the Canon (</a:t>
            </a:r>
            <a:r>
              <a:rPr lang="en-GB" altLang="en-US" i="1" dirty="0" smtClean="0">
                <a:solidFill>
                  <a:schemeClr val="accent6">
                    <a:tint val="1000"/>
                  </a:schemeClr>
                </a:solidFill>
              </a:rPr>
              <a:t>The Apocalypse of Paul</a:t>
            </a:r>
            <a:r>
              <a:rPr lang="en-GB" altLang="en-US" dirty="0" smtClean="0">
                <a:solidFill>
                  <a:schemeClr val="accent6">
                    <a:tint val="1000"/>
                  </a:schemeClr>
                </a:solidFill>
              </a:rPr>
              <a:t>, 3</a:t>
            </a:r>
            <a:r>
              <a:rPr lang="en-GB" altLang="en-US" baseline="30000" dirty="0" smtClean="0">
                <a:solidFill>
                  <a:schemeClr val="accent6">
                    <a:tint val="1000"/>
                  </a:schemeClr>
                </a:solidFill>
              </a:rPr>
              <a:t>rd</a:t>
            </a:r>
            <a:r>
              <a:rPr lang="en-GB" altLang="en-US" dirty="0" smtClean="0">
                <a:solidFill>
                  <a:schemeClr val="accent6">
                    <a:tint val="1000"/>
                  </a:schemeClr>
                </a:solidFill>
              </a:rPr>
              <a:t> century)</a:t>
            </a:r>
            <a:endParaRPr lang="en-GB" altLang="en-US" dirty="0">
              <a:solidFill>
                <a:schemeClr val="accent6">
                  <a:tint val="1000"/>
                </a:schemeClr>
              </a:solidFill>
            </a:endParaRPr>
          </a:p>
        </p:txBody>
      </p:sp>
      <p:sp>
        <p:nvSpPr>
          <p:cNvPr id="31747" name="Rectangle 3"/>
          <p:cNvSpPr>
            <a:spLocks noGrp="1" noChangeArrowheads="1"/>
          </p:cNvSpPr>
          <p:nvPr>
            <p:ph idx="1"/>
          </p:nvPr>
        </p:nvSpPr>
        <p:spPr>
          <a:xfrm>
            <a:off x="467544" y="1700808"/>
            <a:ext cx="8229600" cy="4525963"/>
          </a:xfrm>
        </p:spPr>
        <p:txBody>
          <a:bodyPr/>
          <a:lstStyle/>
          <a:p>
            <a:pPr algn="just" eaLnBrk="1" hangingPunct="1">
              <a:lnSpc>
                <a:spcPct val="90000"/>
              </a:lnSpc>
            </a:pPr>
            <a:r>
              <a:rPr lang="en-GB" altLang="en-US" dirty="0" smtClean="0"/>
              <a:t>‘And I saw to the north a place of various and diverse punishments full of men and women, and a river of fire ran down into it. I observed and I saw very deep pits…and the depth of that place was about three thousand cubits, and I saw them groaning and weeping and saying, “Have pity on us, O Lord!”, and no one had pity on them. And I asked the angel and said, “Who are these, sir?” And the angel answered and said to me, “These are they who did not hope in the Lord…The Abyss has no measure, for beneath it there stretches down below that which is below it; and so it is that if perchance anyone should take a stone and throw it into a very deep well after many hours it would reach the bottom, such is the abyss. For when the souls are thrown in there, they hardly reach the bottom in fifty years”’ (chap. 32). </a:t>
            </a:r>
          </a:p>
        </p:txBody>
      </p:sp>
    </p:spTree>
    <p:extLst>
      <p:ext uri="{BB962C8B-B14F-4D97-AF65-F5344CB8AC3E}">
        <p14:creationId xmlns:p14="http://schemas.microsoft.com/office/powerpoint/2010/main" val="5507291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7544" y="27321"/>
            <a:ext cx="8229600" cy="1143000"/>
          </a:xfrm>
        </p:spPr>
        <p:txBody>
          <a:bodyPr/>
          <a:lstStyle/>
          <a:p>
            <a:pPr eaLnBrk="1" fontAlgn="auto" hangingPunct="1">
              <a:spcAft>
                <a:spcPts val="0"/>
              </a:spcAft>
              <a:defRPr/>
            </a:pPr>
            <a:r>
              <a:rPr lang="en-GB" altLang="en-US" dirty="0" smtClean="0">
                <a:solidFill>
                  <a:schemeClr val="accent6">
                    <a:tint val="1000"/>
                  </a:schemeClr>
                </a:solidFill>
              </a:rPr>
              <a:t>Towards the Modern Idea of Hell</a:t>
            </a:r>
            <a:endParaRPr lang="en-GB" altLang="en-US" dirty="0">
              <a:solidFill>
                <a:schemeClr val="accent6">
                  <a:tint val="1000"/>
                </a:schemeClr>
              </a:solidFill>
            </a:endParaRPr>
          </a:p>
        </p:txBody>
      </p:sp>
      <p:sp>
        <p:nvSpPr>
          <p:cNvPr id="32771" name="Rectangle 3"/>
          <p:cNvSpPr>
            <a:spLocks noGrp="1" noChangeArrowheads="1"/>
          </p:cNvSpPr>
          <p:nvPr>
            <p:ph idx="1"/>
          </p:nvPr>
        </p:nvSpPr>
        <p:spPr>
          <a:xfrm>
            <a:off x="323528" y="1700808"/>
            <a:ext cx="8229600" cy="4525963"/>
          </a:xfrm>
        </p:spPr>
        <p:txBody>
          <a:bodyPr/>
          <a:lstStyle/>
          <a:p>
            <a:pPr algn="just" eaLnBrk="1" hangingPunct="1"/>
            <a:r>
              <a:rPr lang="en-GB" altLang="en-US" sz="2800" dirty="0" smtClean="0"/>
              <a:t>The modern understanding of hell owes much to the literature of the Medieval period, and to the works of two poets in particular. </a:t>
            </a:r>
          </a:p>
          <a:p>
            <a:pPr marL="0" indent="0" algn="just" eaLnBrk="1" hangingPunct="1">
              <a:buNone/>
            </a:pPr>
            <a:endParaRPr lang="en-GB" altLang="en-US" sz="2800" dirty="0" smtClean="0"/>
          </a:p>
          <a:p>
            <a:pPr algn="just" eaLnBrk="1" hangingPunct="1"/>
            <a:r>
              <a:rPr lang="en-GB" altLang="en-US" sz="2800" dirty="0" smtClean="0"/>
              <a:t>Dante’s </a:t>
            </a:r>
            <a:r>
              <a:rPr lang="en-GB" altLang="en-US" sz="2800" i="1" dirty="0" smtClean="0"/>
              <a:t>The Divine Comedy </a:t>
            </a:r>
            <a:r>
              <a:rPr lang="en-GB" altLang="en-US" sz="2800" dirty="0" smtClean="0"/>
              <a:t>and Milton’s </a:t>
            </a:r>
            <a:r>
              <a:rPr lang="en-GB" altLang="en-US" sz="2800" i="1" dirty="0" smtClean="0"/>
              <a:t>Paradise Lost </a:t>
            </a:r>
            <a:r>
              <a:rPr lang="en-GB" altLang="en-US" sz="2800" dirty="0" smtClean="0"/>
              <a:t>would provided ‘the blueprint for our Western conception of the Devil’s abode’ (Wray and Mobley, p. 154).</a:t>
            </a:r>
          </a:p>
        </p:txBody>
      </p:sp>
    </p:spTree>
    <p:extLst>
      <p:ext uri="{BB962C8B-B14F-4D97-AF65-F5344CB8AC3E}">
        <p14:creationId xmlns:p14="http://schemas.microsoft.com/office/powerpoint/2010/main" val="3931462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46088" y="-11329"/>
            <a:ext cx="8229600" cy="1143000"/>
          </a:xfrm>
        </p:spPr>
        <p:txBody>
          <a:bodyPr/>
          <a:lstStyle/>
          <a:p>
            <a:pPr eaLnBrk="1" fontAlgn="auto" hangingPunct="1">
              <a:spcAft>
                <a:spcPts val="0"/>
              </a:spcAft>
              <a:defRPr/>
            </a:pPr>
            <a:r>
              <a:rPr lang="en-GB" altLang="en-US" dirty="0" smtClean="0">
                <a:solidFill>
                  <a:schemeClr val="accent6">
                    <a:tint val="1000"/>
                  </a:schemeClr>
                </a:solidFill>
              </a:rPr>
              <a:t>Dante’s </a:t>
            </a:r>
            <a:r>
              <a:rPr lang="en-GB" altLang="en-US" i="1" dirty="0" smtClean="0">
                <a:solidFill>
                  <a:schemeClr val="accent6">
                    <a:tint val="1000"/>
                  </a:schemeClr>
                </a:solidFill>
              </a:rPr>
              <a:t>Inferno</a:t>
            </a:r>
            <a:endParaRPr lang="en-GB" altLang="en-US" i="1" dirty="0">
              <a:solidFill>
                <a:schemeClr val="accent6">
                  <a:tint val="1000"/>
                </a:schemeClr>
              </a:solidFill>
            </a:endParaRPr>
          </a:p>
        </p:txBody>
      </p:sp>
      <p:sp>
        <p:nvSpPr>
          <p:cNvPr id="33795" name="Rectangle 4"/>
          <p:cNvSpPr>
            <a:spLocks noGrp="1" noChangeArrowheads="1"/>
          </p:cNvSpPr>
          <p:nvPr>
            <p:ph type="body" sz="half" idx="1"/>
          </p:nvPr>
        </p:nvSpPr>
        <p:spPr>
          <a:xfrm>
            <a:off x="395536" y="1700808"/>
            <a:ext cx="4248472" cy="5040313"/>
          </a:xfrm>
        </p:spPr>
        <p:txBody>
          <a:bodyPr/>
          <a:lstStyle/>
          <a:p>
            <a:pPr eaLnBrk="1" hangingPunct="1">
              <a:lnSpc>
                <a:spcPct val="90000"/>
              </a:lnSpc>
            </a:pPr>
            <a:r>
              <a:rPr lang="en-GB" altLang="en-US" sz="2000" dirty="0" smtClean="0"/>
              <a:t>Dante Alighieri (c. 1265-1321) </a:t>
            </a:r>
          </a:p>
          <a:p>
            <a:pPr eaLnBrk="1" hangingPunct="1">
              <a:lnSpc>
                <a:spcPct val="90000"/>
              </a:lnSpc>
            </a:pPr>
            <a:endParaRPr lang="en-GB" altLang="en-US" sz="2000" dirty="0" smtClean="0"/>
          </a:p>
          <a:p>
            <a:pPr eaLnBrk="1" hangingPunct="1">
              <a:lnSpc>
                <a:spcPct val="90000"/>
              </a:lnSpc>
            </a:pPr>
            <a:r>
              <a:rPr lang="en-GB" altLang="en-US" sz="2000" i="1" dirty="0" smtClean="0"/>
              <a:t>The Divine Comedy </a:t>
            </a:r>
            <a:r>
              <a:rPr lang="en-GB" altLang="en-US" sz="2000" dirty="0" smtClean="0"/>
              <a:t>(</a:t>
            </a:r>
            <a:r>
              <a:rPr lang="en-GB" altLang="en-US" sz="2000" i="1" dirty="0" smtClean="0"/>
              <a:t>Divina Commedia</a:t>
            </a:r>
            <a:r>
              <a:rPr lang="en-GB" altLang="en-US" sz="2000" dirty="0" smtClean="0"/>
              <a:t>) written between c. 1308-1321 and published1472. </a:t>
            </a:r>
          </a:p>
          <a:p>
            <a:pPr eaLnBrk="1" hangingPunct="1">
              <a:lnSpc>
                <a:spcPct val="90000"/>
              </a:lnSpc>
            </a:pPr>
            <a:endParaRPr lang="en-GB" altLang="en-US" sz="2000" dirty="0" smtClean="0"/>
          </a:p>
          <a:p>
            <a:pPr eaLnBrk="1" hangingPunct="1">
              <a:lnSpc>
                <a:spcPct val="90000"/>
              </a:lnSpc>
            </a:pPr>
            <a:r>
              <a:rPr lang="en-GB" altLang="en-US" sz="2000" dirty="0" smtClean="0"/>
              <a:t>The first part of Dante’s epic mystical poem (</a:t>
            </a:r>
            <a:r>
              <a:rPr lang="en-GB" altLang="en-US" sz="2000" i="1" dirty="0" smtClean="0"/>
              <a:t>Inferno</a:t>
            </a:r>
            <a:r>
              <a:rPr lang="en-GB" altLang="en-US" sz="2000" dirty="0" smtClean="0"/>
              <a:t>) describes a journey through the 9 circles of hell. </a:t>
            </a:r>
            <a:endParaRPr lang="en-GB" altLang="en-US" sz="2000" dirty="0"/>
          </a:p>
          <a:p>
            <a:pPr marL="0" indent="0" eaLnBrk="1" hangingPunct="1">
              <a:lnSpc>
                <a:spcPct val="90000"/>
              </a:lnSpc>
              <a:buNone/>
            </a:pPr>
            <a:endParaRPr lang="en-GB" altLang="en-US" sz="2000" dirty="0" smtClean="0"/>
          </a:p>
          <a:p>
            <a:pPr eaLnBrk="1" hangingPunct="1">
              <a:lnSpc>
                <a:spcPct val="90000"/>
              </a:lnSpc>
            </a:pPr>
            <a:r>
              <a:rPr lang="en-GB" altLang="en-US" sz="2000" dirty="0" smtClean="0"/>
              <a:t>Dante’s poem has had an enormous impact on popular Christian thought.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1867" y="836712"/>
            <a:ext cx="3573438" cy="5333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06362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0979" y="-21668"/>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Dante’s </a:t>
            </a:r>
            <a:r>
              <a:rPr lang="en-GB" altLang="en-US" i="1" dirty="0" smtClean="0">
                <a:solidFill>
                  <a:schemeClr val="accent6">
                    <a:tint val="1000"/>
                  </a:schemeClr>
                </a:solidFill>
              </a:rPr>
              <a:t>Inferno</a:t>
            </a:r>
            <a:endParaRPr lang="en-GB" altLang="en-US" i="1" dirty="0">
              <a:solidFill>
                <a:schemeClr val="accent6">
                  <a:tint val="1000"/>
                </a:schemeClr>
              </a:solidFill>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6345" y="1517081"/>
            <a:ext cx="7044342" cy="491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40674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7544" y="27321"/>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Dante’s </a:t>
            </a:r>
            <a:r>
              <a:rPr lang="en-GB" altLang="en-US" i="1" dirty="0" smtClean="0">
                <a:solidFill>
                  <a:schemeClr val="accent6">
                    <a:tint val="1000"/>
                  </a:schemeClr>
                </a:solidFill>
              </a:rPr>
              <a:t>Inferno</a:t>
            </a:r>
            <a:endParaRPr lang="en-GB" altLang="en-US" i="1" dirty="0">
              <a:solidFill>
                <a:schemeClr val="accent6">
                  <a:tint val="1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1772816"/>
            <a:ext cx="8572500" cy="426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73798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95536" y="-171400"/>
            <a:ext cx="8229600" cy="1143000"/>
          </a:xfrm>
        </p:spPr>
        <p:txBody>
          <a:bodyPr/>
          <a:lstStyle/>
          <a:p>
            <a:pPr eaLnBrk="1" fontAlgn="auto" hangingPunct="1">
              <a:spcAft>
                <a:spcPts val="0"/>
              </a:spcAft>
              <a:defRPr/>
            </a:pPr>
            <a:r>
              <a:rPr lang="en-GB" altLang="en-US" dirty="0" smtClean="0">
                <a:solidFill>
                  <a:schemeClr val="accent6">
                    <a:tint val="1000"/>
                  </a:schemeClr>
                </a:solidFill>
              </a:rPr>
              <a:t>First Circle: </a:t>
            </a:r>
            <a:r>
              <a:rPr lang="en-GB" altLang="en-US" dirty="0">
                <a:solidFill>
                  <a:schemeClr val="accent6">
                    <a:tint val="1000"/>
                  </a:schemeClr>
                </a:solidFill>
              </a:rPr>
              <a:t>Limbo</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1196752"/>
            <a:ext cx="6541805"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65440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23528" y="-99392"/>
            <a:ext cx="8229600" cy="1143000"/>
          </a:xfrm>
        </p:spPr>
        <p:txBody>
          <a:bodyPr/>
          <a:lstStyle/>
          <a:p>
            <a:pPr eaLnBrk="1" fontAlgn="auto" hangingPunct="1">
              <a:spcAft>
                <a:spcPts val="0"/>
              </a:spcAft>
              <a:defRPr/>
            </a:pPr>
            <a:r>
              <a:rPr lang="en-GB" altLang="en-US" dirty="0" smtClean="0">
                <a:solidFill>
                  <a:schemeClr val="accent6">
                    <a:tint val="1000"/>
                  </a:schemeClr>
                </a:solidFill>
              </a:rPr>
              <a:t>Second Circle: Lust</a:t>
            </a:r>
            <a:endParaRPr lang="en-GB" altLang="en-US" dirty="0">
              <a:solidFill>
                <a:schemeClr val="accent6">
                  <a:tint val="1000"/>
                </a:schemeClr>
              </a:solidFill>
            </a:endParaRPr>
          </a:p>
        </p:txBody>
      </p:sp>
      <p:sp>
        <p:nvSpPr>
          <p:cNvPr id="6" name="Content Placeholder 5"/>
          <p:cNvSpPr>
            <a:spLocks noGrp="1"/>
          </p:cNvSpPr>
          <p:nvPr>
            <p:ph sz="half" idx="1"/>
          </p:nvPr>
        </p:nvSpPr>
        <p:spPr>
          <a:xfrm>
            <a:off x="323528" y="1589550"/>
            <a:ext cx="3816424" cy="5234563"/>
          </a:xfrm>
        </p:spPr>
        <p:txBody>
          <a:bodyPr/>
          <a:lstStyle/>
          <a:p>
            <a:r>
              <a:rPr lang="en-GB" sz="2400" dirty="0" smtClean="0"/>
              <a:t>‘The swirling wind of Hell will never rest. It drags these spirits onwards in its force. It chafes them – rolling, clashing – grievously…Caught in this torment, as I understood, were those who – here condemned for carnal sin – made reason bow to their instinctual bent’ (Canto V, 31-39). </a:t>
            </a:r>
            <a:endParaRPr lang="en-GB" sz="2400" dirty="0"/>
          </a:p>
        </p:txBody>
      </p:sp>
      <p:sp>
        <p:nvSpPr>
          <p:cNvPr id="7" name="Content Placeholder 6"/>
          <p:cNvSpPr>
            <a:spLocks noGrp="1"/>
          </p:cNvSpPr>
          <p:nvPr>
            <p:ph sz="half" idx="2"/>
          </p:nvPr>
        </p:nvSpPr>
        <p:spPr/>
        <p:txBody>
          <a:bodyPr/>
          <a:lstStyle/>
          <a:p>
            <a:endParaRPr lang="en-GB"/>
          </a:p>
        </p:txBody>
      </p:sp>
      <p:pic>
        <p:nvPicPr>
          <p:cNvPr id="512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77108" y="1239678"/>
            <a:ext cx="4320480" cy="5234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19051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23528" y="-21668"/>
            <a:ext cx="8229600" cy="1143000"/>
          </a:xfrm>
        </p:spPr>
        <p:txBody>
          <a:bodyPr/>
          <a:lstStyle/>
          <a:p>
            <a:pPr eaLnBrk="1" fontAlgn="auto" hangingPunct="1">
              <a:spcAft>
                <a:spcPts val="0"/>
              </a:spcAft>
              <a:defRPr/>
            </a:pPr>
            <a:r>
              <a:rPr lang="en-GB" altLang="en-US" dirty="0" smtClean="0">
                <a:solidFill>
                  <a:schemeClr val="accent6">
                    <a:tint val="1000"/>
                  </a:schemeClr>
                </a:solidFill>
              </a:rPr>
              <a:t>Third Circle: Gluttony</a:t>
            </a:r>
            <a:endParaRPr lang="en-GB" altLang="en-US" dirty="0">
              <a:solidFill>
                <a:schemeClr val="accent6">
                  <a:tint val="1000"/>
                </a:schemeClr>
              </a:solidFill>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539536"/>
            <a:ext cx="6191250" cy="4772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23120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smtClean="0">
                <a:solidFill>
                  <a:schemeClr val="accent6">
                    <a:tint val="1000"/>
                  </a:schemeClr>
                </a:solidFill>
              </a:rPr>
              <a:t>Fourth Circle: Greed</a:t>
            </a:r>
            <a:endParaRPr lang="en-GB" altLang="en-US" dirty="0">
              <a:solidFill>
                <a:schemeClr val="accent6">
                  <a:tint val="1000"/>
                </a:schemeClr>
              </a:solidFill>
            </a:endParaRPr>
          </a:p>
        </p:txBody>
      </p:sp>
      <p:sp>
        <p:nvSpPr>
          <p:cNvPr id="4" name="Content Placeholder 3"/>
          <p:cNvSpPr>
            <a:spLocks noGrp="1"/>
          </p:cNvSpPr>
          <p:nvPr>
            <p:ph idx="1"/>
          </p:nvPr>
        </p:nvSpPr>
        <p:spPr>
          <a:xfrm>
            <a:off x="323528" y="1340768"/>
            <a:ext cx="8229600" cy="4525963"/>
          </a:xfrm>
        </p:spPr>
        <p:txBody>
          <a:bodyPr/>
          <a:lstStyle/>
          <a:p>
            <a:pPr algn="just"/>
            <a:r>
              <a:rPr lang="en-GB" sz="2000" dirty="0" smtClean="0"/>
              <a:t>‘I saw, in numbers greater than elsewhere, two factions, hollering, this one to that, who rolled great boulders, thrust by rib and chest. Their stones would clash. Then wheeling they’d retreat and yell, across their shoulders, cry and counter-cry…Clerics they were – all those whose heads aren’t dressed with shaggy hair. All popes – or cardinals. In that lot, avarice displays its worst’ (Cano VIII, 25-48)</a:t>
            </a:r>
            <a:endParaRPr lang="en-GB" sz="2000"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3127999"/>
            <a:ext cx="4608512"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03612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23528" y="-99392"/>
            <a:ext cx="8229600" cy="1143000"/>
          </a:xfrm>
        </p:spPr>
        <p:txBody>
          <a:bodyPr/>
          <a:lstStyle/>
          <a:p>
            <a:pPr eaLnBrk="1" fontAlgn="auto" hangingPunct="1">
              <a:spcAft>
                <a:spcPts val="0"/>
              </a:spcAft>
              <a:defRPr/>
            </a:pPr>
            <a:r>
              <a:rPr lang="en-GB" altLang="en-US" dirty="0" smtClean="0">
                <a:solidFill>
                  <a:schemeClr val="accent6">
                    <a:tint val="1000"/>
                  </a:schemeClr>
                </a:solidFill>
              </a:rPr>
              <a:t>Fifth Circle: Anger</a:t>
            </a:r>
            <a:endParaRPr lang="en-GB" altLang="en-US" dirty="0">
              <a:solidFill>
                <a:schemeClr val="accent6">
                  <a:tint val="1000"/>
                </a:schemeClr>
              </a:solidFill>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354575"/>
            <a:ext cx="7056784" cy="5095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162916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383753" y="-99392"/>
            <a:ext cx="8229600" cy="1143000"/>
          </a:xfrm>
        </p:spPr>
        <p:txBody>
          <a:bodyPr/>
          <a:lstStyle/>
          <a:p>
            <a:pPr eaLnBrk="1" fontAlgn="auto" hangingPunct="1">
              <a:spcAft>
                <a:spcPts val="0"/>
              </a:spcAft>
              <a:defRPr/>
            </a:pPr>
            <a:r>
              <a:rPr lang="en-GB" altLang="en-US" dirty="0" smtClean="0">
                <a:solidFill>
                  <a:schemeClr val="accent6">
                    <a:tint val="1000"/>
                  </a:schemeClr>
                </a:solidFill>
              </a:rPr>
              <a:t>Sixth Circle: Heresy</a:t>
            </a:r>
            <a:endParaRPr lang="en-GB" altLang="en-US" dirty="0">
              <a:solidFill>
                <a:schemeClr val="accent6">
                  <a:tint val="1000"/>
                </a:schemeClr>
              </a:solidFill>
            </a:endParaRPr>
          </a:p>
        </p:txBody>
      </p:sp>
      <p:sp>
        <p:nvSpPr>
          <p:cNvPr id="2" name="Content Placeholder 1"/>
          <p:cNvSpPr>
            <a:spLocks noGrp="1"/>
          </p:cNvSpPr>
          <p:nvPr>
            <p:ph sz="half" idx="1"/>
          </p:nvPr>
        </p:nvSpPr>
        <p:spPr/>
        <p:txBody>
          <a:bodyPr/>
          <a:lstStyle/>
          <a:p>
            <a:endParaRPr lang="en-GB"/>
          </a:p>
        </p:txBody>
      </p:sp>
      <p:sp>
        <p:nvSpPr>
          <p:cNvPr id="3" name="Content Placeholder 2"/>
          <p:cNvSpPr>
            <a:spLocks noGrp="1"/>
          </p:cNvSpPr>
          <p:nvPr>
            <p:ph sz="half" idx="2"/>
          </p:nvPr>
        </p:nvSpPr>
        <p:spPr>
          <a:xfrm>
            <a:off x="4716016" y="1387927"/>
            <a:ext cx="4038600" cy="4525963"/>
          </a:xfrm>
        </p:spPr>
        <p:txBody>
          <a:bodyPr/>
          <a:lstStyle/>
          <a:p>
            <a:r>
              <a:rPr lang="en-GB" sz="2000" dirty="0" smtClean="0"/>
              <a:t>‘And so, too, here, a tomb at every turn, except that all was done more bitterly. For flames were scattered round among these tombs…The covers of the tombs all stood half-raised; and out of each there came such cruel lamenting these must have been the cries from pain within. And I to my master: “Who can these all be, these people buried in the sepulchres? They make their presence felt in such pained sighs?” The answer: “These are the master heretics, with all their followers from every sect…”’ (Canto IX, 116-28)</a:t>
            </a:r>
            <a:endParaRPr lang="en-GB" sz="2000"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405" y="1417295"/>
            <a:ext cx="4031009" cy="4999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979617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20158" y="-99392"/>
            <a:ext cx="8229600" cy="1143000"/>
          </a:xfrm>
        </p:spPr>
        <p:txBody>
          <a:bodyPr/>
          <a:lstStyle/>
          <a:p>
            <a:pPr eaLnBrk="1" fontAlgn="auto" hangingPunct="1">
              <a:spcAft>
                <a:spcPts val="0"/>
              </a:spcAft>
              <a:defRPr/>
            </a:pPr>
            <a:r>
              <a:rPr lang="en-GB" altLang="en-US" dirty="0" smtClean="0">
                <a:solidFill>
                  <a:schemeClr val="accent6">
                    <a:tint val="1000"/>
                  </a:schemeClr>
                </a:solidFill>
              </a:rPr>
              <a:t>Seventh Circle: Violence</a:t>
            </a:r>
            <a:endParaRPr lang="en-GB" altLang="en-US" dirty="0">
              <a:solidFill>
                <a:schemeClr val="accent6">
                  <a:tint val="1000"/>
                </a:schemeClr>
              </a:solidFill>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158" y="1293096"/>
            <a:ext cx="4032448"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2924944"/>
            <a:ext cx="4631914" cy="3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99683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313184" y="-171400"/>
            <a:ext cx="8229600" cy="1143000"/>
          </a:xfrm>
        </p:spPr>
        <p:txBody>
          <a:bodyPr/>
          <a:lstStyle/>
          <a:p>
            <a:pPr eaLnBrk="1" fontAlgn="auto" hangingPunct="1">
              <a:spcAft>
                <a:spcPts val="0"/>
              </a:spcAft>
              <a:defRPr/>
            </a:pPr>
            <a:r>
              <a:rPr lang="en-GB" altLang="en-US" dirty="0" smtClean="0">
                <a:solidFill>
                  <a:schemeClr val="accent6">
                    <a:tint val="1000"/>
                  </a:schemeClr>
                </a:solidFill>
              </a:rPr>
              <a:t>Eighth Circle: Fraud</a:t>
            </a:r>
            <a:endParaRPr lang="en-GB" altLang="en-US" dirty="0">
              <a:solidFill>
                <a:schemeClr val="accent6">
                  <a:tint val="1000"/>
                </a:schemeClr>
              </a:solidFill>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96752"/>
            <a:ext cx="5145580" cy="4219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9384" y="2852936"/>
            <a:ext cx="4412844" cy="3618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08638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95536" y="-8020"/>
            <a:ext cx="8229600" cy="1143000"/>
          </a:xfrm>
        </p:spPr>
        <p:txBody>
          <a:bodyPr/>
          <a:lstStyle/>
          <a:p>
            <a:pPr eaLnBrk="1" fontAlgn="auto" hangingPunct="1">
              <a:spcAft>
                <a:spcPts val="0"/>
              </a:spcAft>
              <a:defRPr/>
            </a:pPr>
            <a:r>
              <a:rPr lang="en-GB" altLang="en-US" dirty="0" smtClean="0">
                <a:solidFill>
                  <a:schemeClr val="accent6">
                    <a:tint val="1000"/>
                  </a:schemeClr>
                </a:solidFill>
              </a:rPr>
              <a:t>Ninth Circle: Treachery</a:t>
            </a:r>
            <a:endParaRPr lang="en-GB" altLang="en-US" dirty="0">
              <a:solidFill>
                <a:schemeClr val="accent6">
                  <a:tint val="1000"/>
                </a:schemeClr>
              </a:solidFill>
            </a:endParaRPr>
          </a:p>
        </p:txBody>
      </p:sp>
      <p:sp>
        <p:nvSpPr>
          <p:cNvPr id="2" name="Content Placeholder 1"/>
          <p:cNvSpPr>
            <a:spLocks noGrp="1"/>
          </p:cNvSpPr>
          <p:nvPr>
            <p:ph idx="1"/>
          </p:nvPr>
        </p:nvSpPr>
        <p:spPr>
          <a:xfrm>
            <a:off x="395536" y="1484784"/>
            <a:ext cx="8229600" cy="4781128"/>
          </a:xfrm>
        </p:spPr>
        <p:txBody>
          <a:bodyPr/>
          <a:lstStyle/>
          <a:p>
            <a:pPr algn="just"/>
            <a:r>
              <a:rPr lang="en-GB" sz="1800" dirty="0" smtClean="0"/>
              <a:t>‘The emperor of all these realms of gloom stuck from the ice and mid-point on his breast. And I am more a giant (to compare) than any giant measured to his arm. So now you’ll see how huge the whole must be, when viewed in proportion to that limb. If, once, he was as lovely as now vile, when first he raised his brow against his maker, then truly grief must all proceed from him. How great a wonder it now seemed to me to see three faces on a single head! The forward face was bright vermillion. The other two attached themselves to that along each shoulder on the central point, and joined together at the crest of hair. The rightward face was whitish, dirty yellow. The left in colour had the tint of those beyond the source from which the Nile first swells. Behind each face there issued two great vanes, all six proportioned to a fowl like this. I never saw such size in ocean sails. Not feathered as a bird’s wings are, bat-like and leathery, each fanned away the air, so three unchanging winds moved out from him, Cocytus being frozen hard by these. He wept from all six eyes. And down each chin both tears and bloody slobber ran. In every mouth he mangled with his teeth (as flax combs do) a single sinning soul, but brought this agony to three at once’ (Canto XXXIV, 28-57). </a:t>
            </a:r>
            <a:endParaRPr lang="en-GB" sz="1800" dirty="0"/>
          </a:p>
        </p:txBody>
      </p:sp>
    </p:spTree>
    <p:extLst>
      <p:ext uri="{BB962C8B-B14F-4D97-AF65-F5344CB8AC3E}">
        <p14:creationId xmlns:p14="http://schemas.microsoft.com/office/powerpoint/2010/main" val="125486026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idx="4294967295"/>
          </p:nvPr>
        </p:nvSpPr>
        <p:spPr>
          <a:xfrm>
            <a:off x="323528" y="-171400"/>
            <a:ext cx="8229600" cy="1143000"/>
          </a:xfrm>
        </p:spPr>
        <p:txBody>
          <a:bodyPr/>
          <a:lstStyle/>
          <a:p>
            <a:pPr eaLnBrk="1" fontAlgn="auto" hangingPunct="1">
              <a:spcAft>
                <a:spcPts val="0"/>
              </a:spcAft>
              <a:defRPr/>
            </a:pPr>
            <a:r>
              <a:rPr lang="en-GB" altLang="en-US" dirty="0" smtClean="0">
                <a:solidFill>
                  <a:schemeClr val="accent6">
                    <a:tint val="1000"/>
                  </a:schemeClr>
                </a:solidFill>
              </a:rPr>
              <a:t>Ninth Circle: Treachery</a:t>
            </a:r>
            <a:endParaRPr lang="en-GB" altLang="en-US" dirty="0">
              <a:solidFill>
                <a:schemeClr val="accent6">
                  <a:tint val="1000"/>
                </a:schemeClr>
              </a:solidFill>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3" y="1340768"/>
            <a:ext cx="6615716" cy="5086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27904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7544" y="5628"/>
            <a:ext cx="8229600" cy="1143000"/>
          </a:xfrm>
        </p:spPr>
        <p:txBody>
          <a:bodyPr>
            <a:normAutofit/>
          </a:bodyPr>
          <a:lstStyle/>
          <a:p>
            <a:pPr eaLnBrk="1" fontAlgn="auto" hangingPunct="1">
              <a:spcAft>
                <a:spcPts val="0"/>
              </a:spcAft>
              <a:defRPr/>
            </a:pPr>
            <a:r>
              <a:rPr lang="en-GB" altLang="en-US" dirty="0">
                <a:solidFill>
                  <a:schemeClr val="accent6">
                    <a:tint val="1000"/>
                  </a:schemeClr>
                </a:solidFill>
              </a:rPr>
              <a:t>Satan </a:t>
            </a:r>
            <a:r>
              <a:rPr lang="en-GB" altLang="en-US" dirty="0" smtClean="0">
                <a:solidFill>
                  <a:schemeClr val="accent6">
                    <a:tint val="1000"/>
                  </a:schemeClr>
                </a:solidFill>
              </a:rPr>
              <a:t>in Dante’s </a:t>
            </a:r>
            <a:r>
              <a:rPr lang="en-GB" altLang="en-US" i="1" dirty="0" smtClean="0">
                <a:solidFill>
                  <a:schemeClr val="accent6">
                    <a:tint val="1000"/>
                  </a:schemeClr>
                </a:solidFill>
              </a:rPr>
              <a:t>Inferno</a:t>
            </a:r>
            <a:endParaRPr lang="en-GB" altLang="en-US" i="1" dirty="0">
              <a:solidFill>
                <a:schemeClr val="accent6">
                  <a:tint val="1000"/>
                </a:schemeClr>
              </a:solidFill>
            </a:endParaRPr>
          </a:p>
        </p:txBody>
      </p:sp>
      <p:sp>
        <p:nvSpPr>
          <p:cNvPr id="2" name="Content Placeholder 1"/>
          <p:cNvSpPr>
            <a:spLocks noGrp="1"/>
          </p:cNvSpPr>
          <p:nvPr>
            <p:ph idx="1"/>
          </p:nvPr>
        </p:nvSpPr>
        <p:spPr>
          <a:xfrm>
            <a:off x="467544" y="1700808"/>
            <a:ext cx="8136904" cy="4525963"/>
          </a:xfrm>
        </p:spPr>
        <p:txBody>
          <a:bodyPr/>
          <a:lstStyle/>
          <a:p>
            <a:pPr algn="just"/>
            <a:r>
              <a:rPr lang="en-GB" dirty="0" smtClean="0"/>
              <a:t>‘When the Devil makes his rare appearances onstage, notably in the last canto of Inferno, he is more pathetic and repulsive than terrifying…The lack of dramatic action on the part of Dante’s Lucifer is a deliberate statement about his essential lack of being. Satan’s true being is his lack of being, his futility and nothingness…The ugliness of this hulking, pathetic creature who had once been an angel of light is in complete contrast to the beauty of God’ (Jeffrey Burton Russell, </a:t>
            </a:r>
            <a:r>
              <a:rPr lang="en-GB" i="1" dirty="0" smtClean="0"/>
              <a:t>Lucifer: The Devil in the Middle Ages</a:t>
            </a:r>
            <a:r>
              <a:rPr lang="en-GB" dirty="0" smtClean="0"/>
              <a:t>, pp. 225-31). </a:t>
            </a:r>
            <a:endParaRPr lang="en-GB" dirty="0"/>
          </a:p>
        </p:txBody>
      </p:sp>
    </p:spTree>
    <p:extLst>
      <p:ext uri="{BB962C8B-B14F-4D97-AF65-F5344CB8AC3E}">
        <p14:creationId xmlns:p14="http://schemas.microsoft.com/office/powerpoint/2010/main" val="16827416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Rectangle 4"/>
          <p:cNvSpPr>
            <a:spLocks noGrp="1" noChangeArrowheads="1"/>
          </p:cNvSpPr>
          <p:nvPr>
            <p:ph type="title"/>
          </p:nvPr>
        </p:nvSpPr>
        <p:spPr>
          <a:xfrm>
            <a:off x="467544" y="-99392"/>
            <a:ext cx="8229600" cy="1143000"/>
          </a:xfrm>
        </p:spPr>
        <p:txBody>
          <a:bodyPr/>
          <a:lstStyle/>
          <a:p>
            <a:pPr eaLnBrk="1" fontAlgn="auto" hangingPunct="1">
              <a:spcAft>
                <a:spcPts val="0"/>
              </a:spcAft>
              <a:defRPr/>
            </a:pPr>
            <a:r>
              <a:rPr lang="en-GB" altLang="en-US" i="1" dirty="0">
                <a:solidFill>
                  <a:schemeClr val="accent6">
                    <a:tint val="1000"/>
                  </a:schemeClr>
                </a:solidFill>
              </a:rPr>
              <a:t>Paradise Lost</a:t>
            </a:r>
          </a:p>
        </p:txBody>
      </p:sp>
      <p:sp>
        <p:nvSpPr>
          <p:cNvPr id="48132" name="Rectangle 6"/>
          <p:cNvSpPr>
            <a:spLocks noGrp="1" noChangeArrowheads="1"/>
          </p:cNvSpPr>
          <p:nvPr>
            <p:ph type="body" sz="half" idx="2"/>
          </p:nvPr>
        </p:nvSpPr>
        <p:spPr>
          <a:xfrm>
            <a:off x="4644008" y="1700808"/>
            <a:ext cx="4104580" cy="4997450"/>
          </a:xfrm>
        </p:spPr>
        <p:txBody>
          <a:bodyPr/>
          <a:lstStyle/>
          <a:p>
            <a:pPr eaLnBrk="1" hangingPunct="1">
              <a:lnSpc>
                <a:spcPct val="80000"/>
              </a:lnSpc>
            </a:pPr>
            <a:r>
              <a:rPr lang="en-GB" altLang="en-US" dirty="0" smtClean="0"/>
              <a:t>John Milton (1608-1674)</a:t>
            </a:r>
          </a:p>
          <a:p>
            <a:pPr eaLnBrk="1" hangingPunct="1">
              <a:lnSpc>
                <a:spcPct val="80000"/>
              </a:lnSpc>
            </a:pPr>
            <a:endParaRPr lang="en-GB" altLang="en-US" dirty="0" smtClean="0"/>
          </a:p>
          <a:p>
            <a:pPr eaLnBrk="1" hangingPunct="1">
              <a:lnSpc>
                <a:spcPct val="80000"/>
              </a:lnSpc>
            </a:pPr>
            <a:r>
              <a:rPr lang="en-GB" altLang="en-US" i="1" dirty="0" smtClean="0"/>
              <a:t>Paradise Lost </a:t>
            </a:r>
            <a:r>
              <a:rPr lang="en-GB" altLang="en-US" dirty="0" smtClean="0"/>
              <a:t>(1667)</a:t>
            </a:r>
          </a:p>
          <a:p>
            <a:pPr eaLnBrk="1" hangingPunct="1">
              <a:lnSpc>
                <a:spcPct val="80000"/>
              </a:lnSpc>
            </a:pPr>
            <a:endParaRPr lang="en-GB" altLang="en-US" dirty="0" smtClean="0"/>
          </a:p>
          <a:p>
            <a:pPr eaLnBrk="1" hangingPunct="1">
              <a:lnSpc>
                <a:spcPct val="80000"/>
              </a:lnSpc>
            </a:pPr>
            <a:r>
              <a:rPr lang="en-GB" altLang="en-US" dirty="0" smtClean="0"/>
              <a:t>Satan portrayed in a majestic, almost heroic manner. </a:t>
            </a:r>
          </a:p>
          <a:p>
            <a:pPr eaLnBrk="1" hangingPunct="1">
              <a:lnSpc>
                <a:spcPct val="80000"/>
              </a:lnSpc>
            </a:pPr>
            <a:endParaRPr lang="en-GB" altLang="en-US" dirty="0" smtClean="0"/>
          </a:p>
          <a:p>
            <a:pPr eaLnBrk="1" hangingPunct="1">
              <a:lnSpc>
                <a:spcPct val="80000"/>
              </a:lnSpc>
            </a:pPr>
            <a:r>
              <a:rPr lang="en-GB" altLang="en-US" dirty="0" smtClean="0"/>
              <a:t>The largest part of the poem deals with the Fall but the situation in hell explained in books I-II. </a:t>
            </a:r>
            <a:endParaRPr lang="en-GB" altLang="en-US" sz="20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9" y="1398188"/>
            <a:ext cx="3528392" cy="50551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57050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395536" y="-35316"/>
            <a:ext cx="8229600" cy="1143000"/>
          </a:xfrm>
        </p:spPr>
        <p:txBody>
          <a:bodyPr/>
          <a:lstStyle/>
          <a:p>
            <a:pPr eaLnBrk="1" fontAlgn="auto" hangingPunct="1">
              <a:spcAft>
                <a:spcPts val="0"/>
              </a:spcAft>
              <a:defRPr/>
            </a:pPr>
            <a:r>
              <a:rPr lang="en-GB" altLang="en-US" dirty="0" smtClean="0">
                <a:solidFill>
                  <a:schemeClr val="accent6">
                    <a:tint val="1000"/>
                  </a:schemeClr>
                </a:solidFill>
              </a:rPr>
              <a:t>Satan’s Rebellion in </a:t>
            </a:r>
            <a:r>
              <a:rPr lang="en-GB" altLang="en-US" i="1" dirty="0">
                <a:solidFill>
                  <a:schemeClr val="accent6">
                    <a:tint val="1000"/>
                  </a:schemeClr>
                </a:solidFill>
              </a:rPr>
              <a:t>Paradise Lost</a:t>
            </a:r>
          </a:p>
        </p:txBody>
      </p:sp>
      <p:sp>
        <p:nvSpPr>
          <p:cNvPr id="49155" name="Rectangle 3"/>
          <p:cNvSpPr>
            <a:spLocks noGrp="1" noChangeArrowheads="1"/>
          </p:cNvSpPr>
          <p:nvPr>
            <p:ph idx="1"/>
          </p:nvPr>
        </p:nvSpPr>
        <p:spPr>
          <a:xfrm>
            <a:off x="467544" y="1700808"/>
            <a:ext cx="8229600" cy="4525963"/>
          </a:xfrm>
        </p:spPr>
        <p:txBody>
          <a:bodyPr/>
          <a:lstStyle/>
          <a:p>
            <a:pPr eaLnBrk="1" hangingPunct="1">
              <a:lnSpc>
                <a:spcPct val="80000"/>
              </a:lnSpc>
            </a:pPr>
            <a:r>
              <a:rPr lang="en-GB" altLang="en-US" dirty="0" smtClean="0"/>
              <a:t>Following their unsuccessful rebellion against God, Satan and his crew are banished from heaven and cast into the fiery abyss.</a:t>
            </a:r>
            <a:endParaRPr lang="en-GB" altLang="en-US" dirty="0"/>
          </a:p>
          <a:p>
            <a:pPr marL="0" indent="0" eaLnBrk="1" hangingPunct="1">
              <a:lnSpc>
                <a:spcPct val="80000"/>
              </a:lnSpc>
              <a:buNone/>
            </a:pPr>
            <a:endParaRPr lang="en-GB" altLang="en-US" dirty="0" smtClean="0"/>
          </a:p>
          <a:p>
            <a:pPr eaLnBrk="1" hangingPunct="1">
              <a:lnSpc>
                <a:spcPct val="80000"/>
              </a:lnSpc>
              <a:buFontTx/>
              <a:buNone/>
            </a:pPr>
            <a:endParaRPr lang="en-GB" altLang="en-US" dirty="0" smtClean="0"/>
          </a:p>
          <a:p>
            <a:pPr eaLnBrk="1" hangingPunct="1">
              <a:lnSpc>
                <a:spcPct val="80000"/>
              </a:lnSpc>
              <a:buFontTx/>
              <a:buNone/>
            </a:pPr>
            <a:r>
              <a:rPr lang="en-GB" altLang="en-US" dirty="0" smtClean="0"/>
              <a:t>‘Hurled headlong flaming from the ethereal sky,</a:t>
            </a:r>
          </a:p>
          <a:p>
            <a:pPr eaLnBrk="1" hangingPunct="1">
              <a:lnSpc>
                <a:spcPct val="80000"/>
              </a:lnSpc>
              <a:buFontTx/>
              <a:buNone/>
            </a:pPr>
            <a:r>
              <a:rPr lang="en-GB" altLang="en-US" dirty="0" smtClean="0"/>
              <a:t>With hideous ruin and combustion, down</a:t>
            </a:r>
          </a:p>
          <a:p>
            <a:pPr eaLnBrk="1" hangingPunct="1">
              <a:lnSpc>
                <a:spcPct val="80000"/>
              </a:lnSpc>
              <a:buFontTx/>
              <a:buNone/>
            </a:pPr>
            <a:r>
              <a:rPr lang="en-GB" altLang="en-US" dirty="0" smtClean="0"/>
              <a:t>To bottomless perdition, there to dwell</a:t>
            </a:r>
          </a:p>
          <a:p>
            <a:pPr eaLnBrk="1" hangingPunct="1">
              <a:lnSpc>
                <a:spcPct val="80000"/>
              </a:lnSpc>
              <a:buFontTx/>
              <a:buNone/>
            </a:pPr>
            <a:r>
              <a:rPr lang="en-GB" altLang="en-US" dirty="0" smtClean="0"/>
              <a:t>In adamantine chains and penal fire,</a:t>
            </a:r>
          </a:p>
          <a:p>
            <a:pPr eaLnBrk="1" hangingPunct="1">
              <a:lnSpc>
                <a:spcPct val="80000"/>
              </a:lnSpc>
              <a:buFontTx/>
              <a:buNone/>
            </a:pPr>
            <a:r>
              <a:rPr lang="en-GB" altLang="en-US" dirty="0" smtClean="0"/>
              <a:t>Who durst defy the Omnipotent to arms.</a:t>
            </a:r>
          </a:p>
          <a:p>
            <a:pPr eaLnBrk="1" hangingPunct="1">
              <a:lnSpc>
                <a:spcPct val="80000"/>
              </a:lnSpc>
              <a:buFontTx/>
              <a:buNone/>
            </a:pPr>
            <a:r>
              <a:rPr lang="en-GB" altLang="en-US" dirty="0" smtClean="0"/>
              <a:t>Nine times the space that measures day and night</a:t>
            </a:r>
          </a:p>
          <a:p>
            <a:pPr eaLnBrk="1" hangingPunct="1">
              <a:lnSpc>
                <a:spcPct val="80000"/>
              </a:lnSpc>
              <a:buFontTx/>
              <a:buNone/>
            </a:pPr>
            <a:r>
              <a:rPr lang="en-GB" altLang="en-US" dirty="0" smtClean="0"/>
              <a:t>To mortal men, he, with his horrid crew,</a:t>
            </a:r>
          </a:p>
          <a:p>
            <a:pPr eaLnBrk="1" hangingPunct="1">
              <a:lnSpc>
                <a:spcPct val="80000"/>
              </a:lnSpc>
              <a:buFontTx/>
              <a:buNone/>
            </a:pPr>
            <a:r>
              <a:rPr lang="en-GB" altLang="en-US" dirty="0" smtClean="0"/>
              <a:t>Lay vanquished, rolling in the fiery gulf’ (Book I:45-52). </a:t>
            </a:r>
          </a:p>
        </p:txBody>
      </p:sp>
    </p:spTree>
    <p:extLst>
      <p:ext uri="{BB962C8B-B14F-4D97-AF65-F5344CB8AC3E}">
        <p14:creationId xmlns:p14="http://schemas.microsoft.com/office/powerpoint/2010/main" val="345705482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a:t>
            </a:r>
            <a:r>
              <a:rPr lang="en-GB" altLang="en-US" i="1" dirty="0">
                <a:solidFill>
                  <a:schemeClr val="accent6">
                    <a:tint val="1000"/>
                  </a:schemeClr>
                </a:solidFill>
              </a:rPr>
              <a:t>Paradise Lost</a:t>
            </a:r>
          </a:p>
        </p:txBody>
      </p:sp>
      <p:sp>
        <p:nvSpPr>
          <p:cNvPr id="52227" name="Rectangle 3"/>
          <p:cNvSpPr>
            <a:spLocks noGrp="1" noChangeArrowheads="1"/>
          </p:cNvSpPr>
          <p:nvPr>
            <p:ph idx="1"/>
          </p:nvPr>
        </p:nvSpPr>
        <p:spPr>
          <a:xfrm>
            <a:off x="539552" y="1556792"/>
            <a:ext cx="7776864" cy="4897413"/>
          </a:xfrm>
        </p:spPr>
        <p:txBody>
          <a:bodyPr/>
          <a:lstStyle/>
          <a:p>
            <a:pPr eaLnBrk="1" hangingPunct="1">
              <a:lnSpc>
                <a:spcPct val="80000"/>
              </a:lnSpc>
              <a:buFontTx/>
              <a:buNone/>
            </a:pPr>
            <a:r>
              <a:rPr lang="en-GB" altLang="en-US" sz="1800" dirty="0" smtClean="0"/>
              <a:t>‘Confounded, though immortal. But his doom</a:t>
            </a:r>
          </a:p>
          <a:p>
            <a:pPr eaLnBrk="1" hangingPunct="1">
              <a:lnSpc>
                <a:spcPct val="80000"/>
              </a:lnSpc>
              <a:buFontTx/>
              <a:buNone/>
            </a:pPr>
            <a:r>
              <a:rPr lang="en-GB" altLang="en-US" sz="1800" dirty="0" smtClean="0"/>
              <a:t>Reserved him to more wrath; for now the thought</a:t>
            </a:r>
          </a:p>
          <a:p>
            <a:pPr eaLnBrk="1" hangingPunct="1">
              <a:lnSpc>
                <a:spcPct val="80000"/>
              </a:lnSpc>
              <a:buFontTx/>
              <a:buNone/>
            </a:pPr>
            <a:r>
              <a:rPr lang="en-GB" altLang="en-US" sz="1800" dirty="0" smtClean="0"/>
              <a:t>Both of lost happiness and lasting pain</a:t>
            </a:r>
          </a:p>
          <a:p>
            <a:pPr eaLnBrk="1" hangingPunct="1">
              <a:lnSpc>
                <a:spcPct val="80000"/>
              </a:lnSpc>
              <a:buFontTx/>
              <a:buNone/>
            </a:pPr>
            <a:r>
              <a:rPr lang="en-GB" altLang="en-US" sz="1800" dirty="0" smtClean="0"/>
              <a:t>Torments him: round he throws his baleful eyes,</a:t>
            </a:r>
          </a:p>
          <a:p>
            <a:pPr eaLnBrk="1" hangingPunct="1">
              <a:lnSpc>
                <a:spcPct val="80000"/>
              </a:lnSpc>
              <a:buFontTx/>
              <a:buNone/>
            </a:pPr>
            <a:r>
              <a:rPr lang="en-GB" altLang="en-US" sz="1800" dirty="0" smtClean="0"/>
              <a:t>That witnessed huge affliction and dismay,</a:t>
            </a:r>
          </a:p>
          <a:p>
            <a:pPr eaLnBrk="1" hangingPunct="1">
              <a:lnSpc>
                <a:spcPct val="80000"/>
              </a:lnSpc>
              <a:buFontTx/>
              <a:buNone/>
            </a:pPr>
            <a:r>
              <a:rPr lang="en-GB" altLang="en-US" sz="1800" dirty="0" smtClean="0"/>
              <a:t>Mixed with obdurate pride and steadfast hate.</a:t>
            </a:r>
          </a:p>
          <a:p>
            <a:pPr eaLnBrk="1" hangingPunct="1">
              <a:lnSpc>
                <a:spcPct val="80000"/>
              </a:lnSpc>
              <a:buFontTx/>
              <a:buNone/>
            </a:pPr>
            <a:r>
              <a:rPr lang="en-GB" altLang="en-US" sz="1800" dirty="0" smtClean="0"/>
              <a:t>At once, as far as Angels ken, he views</a:t>
            </a:r>
          </a:p>
          <a:p>
            <a:pPr eaLnBrk="1" hangingPunct="1">
              <a:lnSpc>
                <a:spcPct val="80000"/>
              </a:lnSpc>
              <a:buFontTx/>
              <a:buNone/>
            </a:pPr>
            <a:r>
              <a:rPr lang="en-GB" altLang="en-US" sz="1800" dirty="0" smtClean="0"/>
              <a:t>The dismal situation waste and wild. </a:t>
            </a:r>
          </a:p>
          <a:p>
            <a:pPr eaLnBrk="1" hangingPunct="1">
              <a:lnSpc>
                <a:spcPct val="80000"/>
              </a:lnSpc>
              <a:buFontTx/>
              <a:buNone/>
            </a:pPr>
            <a:r>
              <a:rPr lang="en-GB" altLang="en-US" sz="1800" dirty="0" smtClean="0"/>
              <a:t>A dungeon horrible, on all side round, </a:t>
            </a:r>
          </a:p>
          <a:p>
            <a:pPr eaLnBrk="1" hangingPunct="1">
              <a:lnSpc>
                <a:spcPct val="80000"/>
              </a:lnSpc>
              <a:buFontTx/>
              <a:buNone/>
            </a:pPr>
            <a:r>
              <a:rPr lang="en-GB" altLang="en-US" sz="1800" dirty="0" smtClean="0"/>
              <a:t>As one great furnace flamed; yet from those flames</a:t>
            </a:r>
          </a:p>
          <a:p>
            <a:pPr eaLnBrk="1" hangingPunct="1">
              <a:lnSpc>
                <a:spcPct val="80000"/>
              </a:lnSpc>
              <a:buFontTx/>
              <a:buNone/>
            </a:pPr>
            <a:r>
              <a:rPr lang="en-GB" altLang="en-US" sz="1800" dirty="0" smtClean="0"/>
              <a:t>No light; but rather darkness visible</a:t>
            </a:r>
          </a:p>
          <a:p>
            <a:pPr eaLnBrk="1" hangingPunct="1">
              <a:lnSpc>
                <a:spcPct val="80000"/>
              </a:lnSpc>
              <a:buFontTx/>
              <a:buNone/>
            </a:pPr>
            <a:r>
              <a:rPr lang="en-GB" altLang="en-US" sz="1800" dirty="0" smtClean="0"/>
              <a:t>Served only to discover sights of woe,</a:t>
            </a:r>
          </a:p>
          <a:p>
            <a:pPr eaLnBrk="1" hangingPunct="1">
              <a:lnSpc>
                <a:spcPct val="80000"/>
              </a:lnSpc>
              <a:buFontTx/>
              <a:buNone/>
            </a:pPr>
            <a:r>
              <a:rPr lang="en-GB" altLang="en-US" sz="1800" dirty="0" smtClean="0"/>
              <a:t>Regions of sorrow, doleful shades, where peace</a:t>
            </a:r>
          </a:p>
          <a:p>
            <a:pPr eaLnBrk="1" hangingPunct="1">
              <a:lnSpc>
                <a:spcPct val="80000"/>
              </a:lnSpc>
              <a:buFontTx/>
              <a:buNone/>
            </a:pPr>
            <a:r>
              <a:rPr lang="en-GB" altLang="en-US" sz="1800" dirty="0" smtClean="0"/>
              <a:t>And rest can never dwell, hope never comes</a:t>
            </a:r>
          </a:p>
          <a:p>
            <a:pPr eaLnBrk="1" hangingPunct="1">
              <a:lnSpc>
                <a:spcPct val="80000"/>
              </a:lnSpc>
              <a:buFontTx/>
              <a:buNone/>
            </a:pPr>
            <a:r>
              <a:rPr lang="en-GB" altLang="en-US" sz="1800" dirty="0" smtClean="0"/>
              <a:t>That comes to all, but torture without end</a:t>
            </a:r>
          </a:p>
          <a:p>
            <a:pPr eaLnBrk="1" hangingPunct="1">
              <a:lnSpc>
                <a:spcPct val="80000"/>
              </a:lnSpc>
              <a:buFontTx/>
              <a:buNone/>
            </a:pPr>
            <a:r>
              <a:rPr lang="en-GB" altLang="en-US" sz="1800" dirty="0" smtClean="0"/>
              <a:t>Still urges, and a fiery deluge, fed</a:t>
            </a:r>
          </a:p>
          <a:p>
            <a:pPr eaLnBrk="1" hangingPunct="1">
              <a:lnSpc>
                <a:spcPct val="80000"/>
              </a:lnSpc>
              <a:buFontTx/>
              <a:buNone/>
            </a:pPr>
            <a:r>
              <a:rPr lang="en-GB" altLang="en-US" sz="1800" dirty="0" smtClean="0"/>
              <a:t>With ever-burning sulphur unconsumed’ (Book I:53-77). </a:t>
            </a:r>
          </a:p>
        </p:txBody>
      </p:sp>
    </p:spTree>
    <p:extLst>
      <p:ext uri="{BB962C8B-B14F-4D97-AF65-F5344CB8AC3E}">
        <p14:creationId xmlns:p14="http://schemas.microsoft.com/office/powerpoint/2010/main" val="344611168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323528" y="-99392"/>
            <a:ext cx="8229600" cy="1143000"/>
          </a:xfrm>
        </p:spPr>
        <p:txBody>
          <a:bodyPr/>
          <a:lstStyle/>
          <a:p>
            <a:pPr eaLnBrk="1" fontAlgn="auto" hangingPunct="1">
              <a:spcAft>
                <a:spcPts val="0"/>
              </a:spcAft>
              <a:defRPr/>
            </a:pPr>
            <a:r>
              <a:rPr lang="en-GB" altLang="en-US" dirty="0" smtClean="0">
                <a:solidFill>
                  <a:schemeClr val="accent6">
                    <a:tint val="1000"/>
                  </a:schemeClr>
                </a:solidFill>
              </a:rPr>
              <a:t>Hell in </a:t>
            </a:r>
            <a:r>
              <a:rPr lang="en-GB" altLang="en-US" i="1" dirty="0">
                <a:solidFill>
                  <a:schemeClr val="accent6">
                    <a:tint val="1000"/>
                  </a:schemeClr>
                </a:solidFill>
              </a:rPr>
              <a:t>Paradise Lost</a:t>
            </a:r>
          </a:p>
        </p:txBody>
      </p:sp>
      <p:sp>
        <p:nvSpPr>
          <p:cNvPr id="52227" name="Rectangle 3"/>
          <p:cNvSpPr>
            <a:spLocks noGrp="1" noChangeArrowheads="1"/>
          </p:cNvSpPr>
          <p:nvPr>
            <p:ph idx="1"/>
          </p:nvPr>
        </p:nvSpPr>
        <p:spPr>
          <a:xfrm>
            <a:off x="395536" y="1196752"/>
            <a:ext cx="7992888" cy="5112568"/>
          </a:xfrm>
        </p:spPr>
        <p:txBody>
          <a:bodyPr/>
          <a:lstStyle/>
          <a:p>
            <a:pPr eaLnBrk="1" hangingPunct="1">
              <a:lnSpc>
                <a:spcPct val="80000"/>
              </a:lnSpc>
              <a:buFontTx/>
              <a:buNone/>
            </a:pPr>
            <a:r>
              <a:rPr lang="en-GB" altLang="en-US" sz="1600" dirty="0" smtClean="0"/>
              <a:t>‘Is this the region, this the soil, the clime,</a:t>
            </a:r>
          </a:p>
          <a:p>
            <a:pPr eaLnBrk="1" hangingPunct="1">
              <a:lnSpc>
                <a:spcPct val="80000"/>
              </a:lnSpc>
              <a:buFontTx/>
              <a:buNone/>
            </a:pPr>
            <a:r>
              <a:rPr lang="en-GB" altLang="en-US" sz="1600" dirty="0" smtClean="0"/>
              <a:t>Said then the lost Archangel, this the seat</a:t>
            </a:r>
          </a:p>
          <a:p>
            <a:pPr eaLnBrk="1" hangingPunct="1">
              <a:lnSpc>
                <a:spcPct val="80000"/>
              </a:lnSpc>
              <a:buFontTx/>
              <a:buNone/>
            </a:pPr>
            <a:r>
              <a:rPr lang="en-GB" altLang="en-US" sz="1600" dirty="0" smtClean="0"/>
              <a:t>That we must change for Heav’n, this mournful gloom</a:t>
            </a:r>
          </a:p>
          <a:p>
            <a:pPr eaLnBrk="1" hangingPunct="1">
              <a:lnSpc>
                <a:spcPct val="80000"/>
              </a:lnSpc>
              <a:buFontTx/>
              <a:buNone/>
            </a:pPr>
            <a:r>
              <a:rPr lang="en-GB" altLang="en-US" sz="1600" dirty="0" smtClean="0"/>
              <a:t>For that celestial light? Be it so, since he</a:t>
            </a:r>
          </a:p>
          <a:p>
            <a:pPr eaLnBrk="1" hangingPunct="1">
              <a:lnSpc>
                <a:spcPct val="80000"/>
              </a:lnSpc>
              <a:buFontTx/>
              <a:buNone/>
            </a:pPr>
            <a:r>
              <a:rPr lang="en-GB" altLang="en-US" sz="1600" dirty="0" smtClean="0"/>
              <a:t>Who now is </a:t>
            </a:r>
            <a:r>
              <a:rPr lang="en-GB" altLang="en-US" sz="1600" dirty="0" err="1" smtClean="0"/>
              <a:t>sov’reign</a:t>
            </a:r>
            <a:r>
              <a:rPr lang="en-GB" altLang="en-US" sz="1600" dirty="0" smtClean="0"/>
              <a:t> can dispose and bid</a:t>
            </a:r>
          </a:p>
          <a:p>
            <a:pPr eaLnBrk="1" hangingPunct="1">
              <a:lnSpc>
                <a:spcPct val="80000"/>
              </a:lnSpc>
              <a:buFontTx/>
              <a:buNone/>
            </a:pPr>
            <a:r>
              <a:rPr lang="en-GB" altLang="en-US" sz="1600" dirty="0" smtClean="0"/>
              <a:t>What shall be right: farthest from him is best</a:t>
            </a:r>
          </a:p>
          <a:p>
            <a:pPr eaLnBrk="1" hangingPunct="1">
              <a:lnSpc>
                <a:spcPct val="80000"/>
              </a:lnSpc>
              <a:buFontTx/>
              <a:buNone/>
            </a:pPr>
            <a:r>
              <a:rPr lang="en-GB" altLang="en-US" sz="1600" dirty="0" smtClean="0"/>
              <a:t>Whom reason hath equalled, force hath made supreme</a:t>
            </a:r>
          </a:p>
          <a:p>
            <a:pPr eaLnBrk="1" hangingPunct="1">
              <a:lnSpc>
                <a:spcPct val="80000"/>
              </a:lnSpc>
              <a:buFontTx/>
              <a:buNone/>
            </a:pPr>
            <a:r>
              <a:rPr lang="en-GB" altLang="en-US" sz="1600" dirty="0" smtClean="0"/>
              <a:t>Above his equals. Farewell happy fields</a:t>
            </a:r>
          </a:p>
          <a:p>
            <a:pPr eaLnBrk="1" hangingPunct="1">
              <a:lnSpc>
                <a:spcPct val="80000"/>
              </a:lnSpc>
              <a:buFontTx/>
              <a:buNone/>
            </a:pPr>
            <a:r>
              <a:rPr lang="en-GB" altLang="en-US" sz="1600" dirty="0" smtClean="0"/>
              <a:t>Where joy for ever dwells: hail horrors, hail</a:t>
            </a:r>
          </a:p>
          <a:p>
            <a:pPr eaLnBrk="1" hangingPunct="1">
              <a:lnSpc>
                <a:spcPct val="80000"/>
              </a:lnSpc>
              <a:buFontTx/>
              <a:buNone/>
            </a:pPr>
            <a:r>
              <a:rPr lang="en-GB" altLang="en-US" sz="1600" dirty="0" smtClean="0"/>
              <a:t>Infernal world, and thou profoundest Hell</a:t>
            </a:r>
          </a:p>
          <a:p>
            <a:pPr eaLnBrk="1" hangingPunct="1">
              <a:lnSpc>
                <a:spcPct val="80000"/>
              </a:lnSpc>
              <a:buFontTx/>
              <a:buNone/>
            </a:pPr>
            <a:r>
              <a:rPr lang="en-GB" altLang="en-US" sz="1600" dirty="0" smtClean="0"/>
              <a:t>Receive thy new possessor: one who brings</a:t>
            </a:r>
          </a:p>
          <a:p>
            <a:pPr eaLnBrk="1" hangingPunct="1">
              <a:lnSpc>
                <a:spcPct val="80000"/>
              </a:lnSpc>
              <a:buFontTx/>
              <a:buNone/>
            </a:pPr>
            <a:r>
              <a:rPr lang="en-GB" altLang="en-US" sz="1600" dirty="0" smtClean="0"/>
              <a:t>A mind not to be changed by place or time.</a:t>
            </a:r>
          </a:p>
          <a:p>
            <a:pPr eaLnBrk="1" hangingPunct="1">
              <a:lnSpc>
                <a:spcPct val="80000"/>
              </a:lnSpc>
              <a:buFontTx/>
              <a:buNone/>
            </a:pPr>
            <a:r>
              <a:rPr lang="en-GB" altLang="en-US" sz="1600" dirty="0" smtClean="0"/>
              <a:t>The mind is its own place, and in itself</a:t>
            </a:r>
          </a:p>
          <a:p>
            <a:pPr eaLnBrk="1" hangingPunct="1">
              <a:lnSpc>
                <a:spcPct val="80000"/>
              </a:lnSpc>
              <a:buFontTx/>
              <a:buNone/>
            </a:pPr>
            <a:r>
              <a:rPr lang="en-GB" altLang="en-US" sz="1600" dirty="0" smtClean="0"/>
              <a:t>Can make a Heav’n of Hell, a Hell of Heav’n. </a:t>
            </a:r>
          </a:p>
          <a:p>
            <a:pPr eaLnBrk="1" hangingPunct="1">
              <a:lnSpc>
                <a:spcPct val="80000"/>
              </a:lnSpc>
              <a:buFontTx/>
              <a:buNone/>
            </a:pPr>
            <a:r>
              <a:rPr lang="en-GB" altLang="en-US" sz="1600" dirty="0" smtClean="0"/>
              <a:t>What matter where, if I still be the same,</a:t>
            </a:r>
          </a:p>
          <a:p>
            <a:pPr eaLnBrk="1" hangingPunct="1">
              <a:lnSpc>
                <a:spcPct val="80000"/>
              </a:lnSpc>
              <a:buFontTx/>
              <a:buNone/>
            </a:pPr>
            <a:r>
              <a:rPr lang="en-GB" altLang="en-US" sz="1600" dirty="0" smtClean="0"/>
              <a:t>And what I should be, all but less than he</a:t>
            </a:r>
          </a:p>
          <a:p>
            <a:pPr eaLnBrk="1" hangingPunct="1">
              <a:lnSpc>
                <a:spcPct val="80000"/>
              </a:lnSpc>
              <a:buFontTx/>
              <a:buNone/>
            </a:pPr>
            <a:r>
              <a:rPr lang="en-GB" altLang="en-US" sz="1600" dirty="0" smtClean="0"/>
              <a:t>Whom thunder hath made greater? Here at last</a:t>
            </a:r>
          </a:p>
          <a:p>
            <a:pPr eaLnBrk="1" hangingPunct="1">
              <a:lnSpc>
                <a:spcPct val="80000"/>
              </a:lnSpc>
              <a:buFontTx/>
              <a:buNone/>
            </a:pPr>
            <a:r>
              <a:rPr lang="en-GB" altLang="en-US" sz="1600" dirty="0" smtClean="0"/>
              <a:t>We shall be free; the Almighty hath not built</a:t>
            </a:r>
          </a:p>
          <a:p>
            <a:pPr eaLnBrk="1" hangingPunct="1">
              <a:lnSpc>
                <a:spcPct val="80000"/>
              </a:lnSpc>
              <a:buFontTx/>
              <a:buNone/>
            </a:pPr>
            <a:r>
              <a:rPr lang="en-GB" altLang="en-US" sz="1600" dirty="0" smtClean="0"/>
              <a:t>Here for his envy, will not drive us hence:</a:t>
            </a:r>
          </a:p>
          <a:p>
            <a:pPr eaLnBrk="1" hangingPunct="1">
              <a:lnSpc>
                <a:spcPct val="80000"/>
              </a:lnSpc>
              <a:buFontTx/>
              <a:buNone/>
            </a:pPr>
            <a:r>
              <a:rPr lang="en-GB" altLang="en-US" sz="1600" dirty="0" smtClean="0"/>
              <a:t>Here we may reign secure, and in my choice</a:t>
            </a:r>
          </a:p>
          <a:p>
            <a:pPr eaLnBrk="1" hangingPunct="1">
              <a:lnSpc>
                <a:spcPct val="80000"/>
              </a:lnSpc>
              <a:buFontTx/>
              <a:buNone/>
            </a:pPr>
            <a:r>
              <a:rPr lang="en-GB" altLang="en-US" sz="1600" dirty="0" smtClean="0"/>
              <a:t>To reign is worth ambition though in Hell:</a:t>
            </a:r>
          </a:p>
          <a:p>
            <a:pPr eaLnBrk="1" hangingPunct="1">
              <a:lnSpc>
                <a:spcPct val="80000"/>
              </a:lnSpc>
              <a:buFontTx/>
              <a:buNone/>
            </a:pPr>
            <a:r>
              <a:rPr lang="en-GB" altLang="en-US" sz="1600" dirty="0" smtClean="0"/>
              <a:t>Better to reign in Hell, than serve in Heav’n’ (Book I:242-63). </a:t>
            </a:r>
          </a:p>
        </p:txBody>
      </p:sp>
    </p:spTree>
    <p:extLst>
      <p:ext uri="{BB962C8B-B14F-4D97-AF65-F5344CB8AC3E}">
        <p14:creationId xmlns:p14="http://schemas.microsoft.com/office/powerpoint/2010/main" val="347644475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67544" y="-17899"/>
            <a:ext cx="8229600" cy="1143000"/>
          </a:xfrm>
        </p:spPr>
        <p:txBody>
          <a:bodyPr>
            <a:normAutofit fontScale="90000"/>
          </a:bodyPr>
          <a:lstStyle/>
          <a:p>
            <a:pPr eaLnBrk="1" fontAlgn="auto" hangingPunct="1">
              <a:spcAft>
                <a:spcPts val="0"/>
              </a:spcAft>
              <a:defRPr/>
            </a:pPr>
            <a:r>
              <a:rPr lang="en-GB" altLang="en-US" dirty="0" smtClean="0">
                <a:solidFill>
                  <a:schemeClr val="accent6">
                    <a:tint val="1000"/>
                  </a:schemeClr>
                </a:solidFill>
              </a:rPr>
              <a:t>‘Pandemonium’, John Martin (c. 1823-27)</a:t>
            </a:r>
            <a:endParaRPr lang="en-GB" altLang="en-US" dirty="0">
              <a:solidFill>
                <a:schemeClr val="accent6">
                  <a:tint val="1000"/>
                </a:schemeClr>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613133"/>
            <a:ext cx="7193523" cy="4774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802551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87"/>
            <a:ext cx="8229600" cy="1143000"/>
          </a:xfrm>
        </p:spPr>
        <p:txBody>
          <a:bodyPr/>
          <a:lstStyle/>
          <a:p>
            <a:r>
              <a:rPr lang="en-GB" dirty="0" smtClean="0"/>
              <a:t>Satan as Ruler of Hell in </a:t>
            </a:r>
            <a:r>
              <a:rPr lang="en-GB" i="1" dirty="0" smtClean="0"/>
              <a:t>Paradise Lost</a:t>
            </a:r>
            <a:endParaRPr lang="en-GB" i="1" dirty="0"/>
          </a:p>
        </p:txBody>
      </p:sp>
      <p:sp>
        <p:nvSpPr>
          <p:cNvPr id="3" name="Content Placeholder 2"/>
          <p:cNvSpPr>
            <a:spLocks noGrp="1"/>
          </p:cNvSpPr>
          <p:nvPr>
            <p:ph idx="1"/>
          </p:nvPr>
        </p:nvSpPr>
        <p:spPr/>
        <p:txBody>
          <a:bodyPr/>
          <a:lstStyle/>
          <a:p>
            <a:pPr marL="0" indent="0">
              <a:buNone/>
            </a:pPr>
            <a:r>
              <a:rPr lang="en-GB" dirty="0" smtClean="0"/>
              <a:t>‘High on a throne of royal state, which far</a:t>
            </a:r>
          </a:p>
          <a:p>
            <a:pPr marL="0" indent="0">
              <a:buNone/>
            </a:pPr>
            <a:r>
              <a:rPr lang="en-GB" dirty="0" smtClean="0"/>
              <a:t>Outshone the wealth of </a:t>
            </a:r>
            <a:r>
              <a:rPr lang="en-GB" dirty="0" err="1" smtClean="0"/>
              <a:t>Ormus</a:t>
            </a:r>
            <a:r>
              <a:rPr lang="en-GB" dirty="0" smtClean="0"/>
              <a:t> and of </a:t>
            </a:r>
            <a:r>
              <a:rPr lang="en-GB" dirty="0" err="1" smtClean="0"/>
              <a:t>Ind</a:t>
            </a:r>
            <a:r>
              <a:rPr lang="en-GB" dirty="0" smtClean="0"/>
              <a:t>,</a:t>
            </a:r>
          </a:p>
          <a:p>
            <a:pPr marL="0" indent="0">
              <a:buNone/>
            </a:pPr>
            <a:r>
              <a:rPr lang="en-GB" dirty="0" smtClean="0"/>
              <a:t>Or where the gorgeous East with richest hand</a:t>
            </a:r>
          </a:p>
          <a:p>
            <a:pPr marL="0" indent="0">
              <a:buNone/>
            </a:pPr>
            <a:r>
              <a:rPr lang="en-GB" dirty="0" err="1" smtClean="0"/>
              <a:t>Show’rs</a:t>
            </a:r>
            <a:r>
              <a:rPr lang="en-GB" dirty="0" smtClean="0"/>
              <a:t> on her kings barbaric pearl and gold, </a:t>
            </a:r>
          </a:p>
          <a:p>
            <a:pPr marL="0" indent="0">
              <a:buNone/>
            </a:pPr>
            <a:r>
              <a:rPr lang="en-GB" dirty="0" smtClean="0"/>
              <a:t>Satan exalted sat, by merit raised</a:t>
            </a:r>
          </a:p>
          <a:p>
            <a:pPr marL="0" indent="0">
              <a:buNone/>
            </a:pPr>
            <a:r>
              <a:rPr lang="en-GB" dirty="0" smtClean="0"/>
              <a:t>To that bad eminence; and from despair</a:t>
            </a:r>
          </a:p>
          <a:p>
            <a:pPr marL="0" indent="0">
              <a:buNone/>
            </a:pPr>
            <a:r>
              <a:rPr lang="en-GB" dirty="0" smtClean="0"/>
              <a:t>Thus high uplifted beyond hope, aspires</a:t>
            </a:r>
          </a:p>
          <a:p>
            <a:pPr marL="0" indent="0">
              <a:buNone/>
            </a:pPr>
            <a:r>
              <a:rPr lang="en-GB" dirty="0" smtClean="0"/>
              <a:t>Beyond thus high, insatiate to pursue</a:t>
            </a:r>
          </a:p>
          <a:p>
            <a:pPr marL="0" indent="0">
              <a:buNone/>
            </a:pPr>
            <a:r>
              <a:rPr lang="en-GB" dirty="0" smtClean="0"/>
              <a:t>Vain war with Heav’n, and by success untaught</a:t>
            </a:r>
          </a:p>
          <a:p>
            <a:pPr marL="0" indent="0">
              <a:buNone/>
            </a:pPr>
            <a:r>
              <a:rPr lang="en-GB" dirty="0" smtClean="0"/>
              <a:t>His proud imaginations thus displayed’ (Book II:1-10). </a:t>
            </a:r>
            <a:endParaRPr lang="en-GB" dirty="0"/>
          </a:p>
        </p:txBody>
      </p:sp>
    </p:spTree>
    <p:extLst>
      <p:ext uri="{BB962C8B-B14F-4D97-AF65-F5344CB8AC3E}">
        <p14:creationId xmlns:p14="http://schemas.microsoft.com/office/powerpoint/2010/main" val="6906181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0776" y="260648"/>
            <a:ext cx="8229600" cy="1143000"/>
          </a:xfrm>
        </p:spPr>
        <p:txBody>
          <a:bodyPr>
            <a:normAutofit fontScale="90000"/>
          </a:bodyPr>
          <a:lstStyle/>
          <a:p>
            <a:pPr eaLnBrk="1" fontAlgn="auto" hangingPunct="1">
              <a:spcAft>
                <a:spcPts val="0"/>
              </a:spcAft>
              <a:defRPr/>
            </a:pPr>
            <a:r>
              <a:rPr lang="en-GB" altLang="en-US" dirty="0" smtClean="0">
                <a:solidFill>
                  <a:schemeClr val="accent6">
                    <a:tint val="1000"/>
                  </a:schemeClr>
                </a:solidFill>
              </a:rPr>
              <a:t>‘Satan Presiding at the Infernal Council’, John Martin (c. 1823-27)</a:t>
            </a:r>
            <a:endParaRPr lang="en-GB" altLang="en-US" dirty="0">
              <a:solidFill>
                <a:schemeClr val="accent6">
                  <a:tint val="1000"/>
                </a:schemeClr>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772816"/>
            <a:ext cx="6899920" cy="4769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516120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67544" y="-17899"/>
            <a:ext cx="8229600" cy="1143000"/>
          </a:xfrm>
        </p:spPr>
        <p:txBody>
          <a:bodyPr>
            <a:normAutofit/>
          </a:bodyPr>
          <a:lstStyle/>
          <a:p>
            <a:pPr eaLnBrk="1" fontAlgn="auto" hangingPunct="1">
              <a:spcAft>
                <a:spcPts val="0"/>
              </a:spcAft>
              <a:defRPr/>
            </a:pPr>
            <a:r>
              <a:rPr lang="en-GB" altLang="en-US" dirty="0" smtClean="0">
                <a:solidFill>
                  <a:schemeClr val="accent6">
                    <a:tint val="1000"/>
                  </a:schemeClr>
                </a:solidFill>
              </a:rPr>
              <a:t>‘Pandemonium’, John Martin (1841)</a:t>
            </a:r>
            <a:endParaRPr lang="en-GB" altLang="en-US" dirty="0">
              <a:solidFill>
                <a:schemeClr val="accent6">
                  <a:tint val="1000"/>
                </a:schemeClr>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742" y="1484784"/>
            <a:ext cx="7620000"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215347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67544" y="16202"/>
            <a:ext cx="8229600" cy="1143000"/>
          </a:xfrm>
        </p:spPr>
        <p:txBody>
          <a:bodyPr/>
          <a:lstStyle/>
          <a:p>
            <a:pPr eaLnBrk="1" fontAlgn="auto" hangingPunct="1">
              <a:spcAft>
                <a:spcPts val="0"/>
              </a:spcAft>
              <a:defRPr/>
            </a:pPr>
            <a:r>
              <a:rPr lang="en-GB" altLang="en-US" dirty="0" smtClean="0">
                <a:solidFill>
                  <a:schemeClr val="accent6">
                    <a:tint val="1000"/>
                  </a:schemeClr>
                </a:solidFill>
              </a:rPr>
              <a:t>The Influence of Dante and Milton</a:t>
            </a:r>
            <a:endParaRPr lang="en-GB" altLang="en-US" dirty="0">
              <a:solidFill>
                <a:schemeClr val="accent6">
                  <a:tint val="1000"/>
                </a:schemeClr>
              </a:solidFill>
            </a:endParaRPr>
          </a:p>
        </p:txBody>
      </p:sp>
      <p:sp>
        <p:nvSpPr>
          <p:cNvPr id="53251" name="Rectangle 3"/>
          <p:cNvSpPr>
            <a:spLocks noGrp="1" noChangeArrowheads="1"/>
          </p:cNvSpPr>
          <p:nvPr>
            <p:ph idx="1"/>
          </p:nvPr>
        </p:nvSpPr>
        <p:spPr>
          <a:xfrm>
            <a:off x="457200" y="1600200"/>
            <a:ext cx="8003232" cy="4525963"/>
          </a:xfrm>
        </p:spPr>
        <p:txBody>
          <a:bodyPr/>
          <a:lstStyle/>
          <a:p>
            <a:pPr algn="just" eaLnBrk="1" hangingPunct="1">
              <a:lnSpc>
                <a:spcPct val="90000"/>
              </a:lnSpc>
            </a:pPr>
            <a:r>
              <a:rPr lang="en-GB" altLang="en-US" sz="2800" dirty="0" smtClean="0"/>
              <a:t>‘But the most important contributions of both </a:t>
            </a:r>
            <a:r>
              <a:rPr lang="en-GB" altLang="en-US" sz="2800" i="1" dirty="0" smtClean="0"/>
              <a:t>Paradise Lost</a:t>
            </a:r>
            <a:r>
              <a:rPr lang="en-GB" altLang="en-US" sz="2800" dirty="0" smtClean="0"/>
              <a:t> and </a:t>
            </a:r>
            <a:r>
              <a:rPr lang="en-GB" altLang="en-US" sz="2800" i="1" dirty="0" smtClean="0"/>
              <a:t>The Inferno</a:t>
            </a:r>
            <a:r>
              <a:rPr lang="en-GB" altLang="en-US" sz="2800" dirty="0" smtClean="0"/>
              <a:t> with regard to hell, come when they flow from their literary sources into the main current of Christian thought. The blending of these two poems with biblical texts, creeds, and systematic theologies creates a new vision of hell and of Satan that will endure for centuries. This vision of a terrifying, after-death torture is rendered even more frightening with the addition of a warden, Satan, the overseer of hell’ (Wray and Mobley, </a:t>
            </a:r>
            <a:r>
              <a:rPr lang="en-GB" altLang="en-US" sz="2800" dirty="0"/>
              <a:t>p</a:t>
            </a:r>
            <a:r>
              <a:rPr lang="en-GB" altLang="en-US" sz="2800" dirty="0" smtClean="0"/>
              <a:t>. 160). </a:t>
            </a:r>
          </a:p>
        </p:txBody>
      </p:sp>
    </p:spTree>
    <p:extLst>
      <p:ext uri="{BB962C8B-B14F-4D97-AF65-F5344CB8AC3E}">
        <p14:creationId xmlns:p14="http://schemas.microsoft.com/office/powerpoint/2010/main" val="222804952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Hell in the Islamic Tradition</a:t>
            </a:r>
            <a:endParaRPr lang="en-GB" dirty="0"/>
          </a:p>
        </p:txBody>
      </p:sp>
      <p:sp>
        <p:nvSpPr>
          <p:cNvPr id="3" name="Content Placeholder 2"/>
          <p:cNvSpPr>
            <a:spLocks noGrp="1"/>
          </p:cNvSpPr>
          <p:nvPr>
            <p:ph idx="1"/>
          </p:nvPr>
        </p:nvSpPr>
        <p:spPr>
          <a:xfrm>
            <a:off x="395536" y="1700808"/>
            <a:ext cx="8064896" cy="4525963"/>
          </a:xfrm>
        </p:spPr>
        <p:txBody>
          <a:bodyPr/>
          <a:lstStyle/>
          <a:p>
            <a:pPr algn="just"/>
            <a:r>
              <a:rPr lang="en-GB" dirty="0"/>
              <a:t>Integral to the message of the </a:t>
            </a:r>
            <a:r>
              <a:rPr lang="en-GB" dirty="0" smtClean="0"/>
              <a:t>Qur’an is </a:t>
            </a:r>
            <a:r>
              <a:rPr lang="en-GB" dirty="0"/>
              <a:t>the belief that all individuals will face the Day of Judgement, and an eventual fate in either Paradise or Hell (</a:t>
            </a:r>
            <a:r>
              <a:rPr lang="en-GB" i="1" dirty="0"/>
              <a:t>Jannah</a:t>
            </a:r>
            <a:r>
              <a:rPr lang="en-GB" dirty="0"/>
              <a:t> and </a:t>
            </a:r>
            <a:r>
              <a:rPr lang="en-GB" i="1" dirty="0"/>
              <a:t>Jahannam</a:t>
            </a:r>
            <a:r>
              <a:rPr lang="en-GB" dirty="0"/>
              <a:t>). </a:t>
            </a:r>
            <a:endParaRPr lang="en-GB" dirty="0" smtClean="0"/>
          </a:p>
          <a:p>
            <a:pPr algn="just"/>
            <a:endParaRPr lang="en-GB" dirty="0"/>
          </a:p>
          <a:p>
            <a:pPr algn="just"/>
            <a:r>
              <a:rPr lang="en-GB" dirty="0" smtClean="0"/>
              <a:t>‘</a:t>
            </a:r>
            <a:r>
              <a:rPr lang="en-GB" dirty="0" smtClean="0"/>
              <a:t>As for one who is given his book in his right hand, he will be reckoned with an easy reckoning and will return to his people joyful. But as for one who is given his book from behind his back, he will cry out for destruction, and will enter a Blaze</a:t>
            </a:r>
            <a:r>
              <a:rPr lang="en-GB" dirty="0" smtClean="0"/>
              <a:t>’ </a:t>
            </a:r>
            <a:r>
              <a:rPr lang="en-GB" dirty="0" smtClean="0"/>
              <a:t>(84.7-12</a:t>
            </a:r>
            <a:r>
              <a:rPr lang="en-GB" dirty="0" smtClean="0"/>
              <a:t>).</a:t>
            </a:r>
            <a:endParaRPr lang="en-GB" dirty="0"/>
          </a:p>
        </p:txBody>
      </p:sp>
    </p:spTree>
    <p:extLst>
      <p:ext uri="{BB962C8B-B14F-4D97-AF65-F5344CB8AC3E}">
        <p14:creationId xmlns:p14="http://schemas.microsoft.com/office/powerpoint/2010/main" val="389569686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Hell in the Islamic Tradition</a:t>
            </a:r>
            <a:endParaRPr lang="en-GB" dirty="0"/>
          </a:p>
        </p:txBody>
      </p:sp>
      <p:sp>
        <p:nvSpPr>
          <p:cNvPr id="3" name="Content Placeholder 2"/>
          <p:cNvSpPr>
            <a:spLocks noGrp="1"/>
          </p:cNvSpPr>
          <p:nvPr>
            <p:ph idx="1"/>
          </p:nvPr>
        </p:nvSpPr>
        <p:spPr>
          <a:xfrm>
            <a:off x="395536" y="1628800"/>
            <a:ext cx="8219256" cy="4525963"/>
          </a:xfrm>
        </p:spPr>
        <p:txBody>
          <a:bodyPr/>
          <a:lstStyle/>
          <a:p>
            <a:pPr algn="just"/>
            <a:r>
              <a:rPr lang="en-GB" dirty="0" smtClean="0"/>
              <a:t>Heaven </a:t>
            </a:r>
            <a:r>
              <a:rPr lang="en-GB" dirty="0"/>
              <a:t>and </a:t>
            </a:r>
            <a:r>
              <a:rPr lang="en-GB" dirty="0" smtClean="0"/>
              <a:t>hell frequently </a:t>
            </a:r>
            <a:r>
              <a:rPr lang="en-GB" dirty="0"/>
              <a:t>described in graphic physical </a:t>
            </a:r>
            <a:r>
              <a:rPr lang="en-GB" dirty="0" smtClean="0"/>
              <a:t>terms in the Qur’an.</a:t>
            </a:r>
          </a:p>
          <a:p>
            <a:pPr algn="just"/>
            <a:endParaRPr lang="en-GB" dirty="0"/>
          </a:p>
          <a:p>
            <a:pPr algn="just"/>
            <a:r>
              <a:rPr lang="en-GB" dirty="0" smtClean="0"/>
              <a:t>Heaven</a:t>
            </a:r>
            <a:r>
              <a:rPr lang="en-GB" dirty="0"/>
              <a:t>, or Paradise</a:t>
            </a:r>
            <a:r>
              <a:rPr lang="en-GB" dirty="0" smtClean="0"/>
              <a:t>, is </a:t>
            </a:r>
            <a:r>
              <a:rPr lang="en-GB" dirty="0"/>
              <a:t>like a beautiful garden, where people become young again and enjoy untainted pleasures, </a:t>
            </a:r>
            <a:r>
              <a:rPr lang="en-GB" dirty="0" smtClean="0"/>
              <a:t>while Hell – </a:t>
            </a:r>
            <a:r>
              <a:rPr lang="en-GB" i="1" dirty="0" smtClean="0"/>
              <a:t>overseen by </a:t>
            </a:r>
            <a:r>
              <a:rPr lang="en-GB" i="1" dirty="0" err="1" smtClean="0"/>
              <a:t>Maalik</a:t>
            </a:r>
            <a:r>
              <a:rPr lang="en-GB" i="1" dirty="0" smtClean="0"/>
              <a:t> </a:t>
            </a:r>
            <a:r>
              <a:rPr lang="en-GB" dirty="0" smtClean="0"/>
              <a:t>– is </a:t>
            </a:r>
            <a:r>
              <a:rPr lang="en-GB" dirty="0"/>
              <a:t>a terrible, scorching place of torment, sorrow and remorse. </a:t>
            </a:r>
            <a:endParaRPr lang="en-GB" dirty="0" smtClean="0"/>
          </a:p>
          <a:p>
            <a:pPr marL="0" indent="0" algn="just">
              <a:buNone/>
            </a:pPr>
            <a:endParaRPr lang="en-GB" dirty="0"/>
          </a:p>
          <a:p>
            <a:pPr algn="just"/>
            <a:r>
              <a:rPr lang="en-GB" i="1" dirty="0" smtClean="0"/>
              <a:t>Al-</a:t>
            </a:r>
            <a:r>
              <a:rPr lang="en-GB" i="1" dirty="0" err="1" smtClean="0"/>
              <a:t>nar</a:t>
            </a:r>
            <a:r>
              <a:rPr lang="en-GB" dirty="0" smtClean="0"/>
              <a:t> (‘the fire’), or </a:t>
            </a:r>
            <a:r>
              <a:rPr lang="en-GB" i="1" dirty="0"/>
              <a:t>Jahannam</a:t>
            </a:r>
            <a:r>
              <a:rPr lang="en-GB" dirty="0"/>
              <a:t> </a:t>
            </a:r>
            <a:r>
              <a:rPr lang="en-GB" dirty="0" smtClean="0"/>
              <a:t>(Arabic </a:t>
            </a:r>
            <a:r>
              <a:rPr lang="en-GB" dirty="0"/>
              <a:t>cognate of </a:t>
            </a:r>
            <a:r>
              <a:rPr lang="en-GB" i="1" dirty="0" err="1" smtClean="0"/>
              <a:t>Gehenna</a:t>
            </a:r>
            <a:r>
              <a:rPr lang="en-GB" dirty="0" smtClean="0"/>
              <a:t>), </a:t>
            </a:r>
            <a:r>
              <a:rPr lang="en-GB" dirty="0"/>
              <a:t>is often interpreted as having seven gates (</a:t>
            </a:r>
            <a:r>
              <a:rPr lang="en-GB" dirty="0" smtClean="0"/>
              <a:t>15.44), intended </a:t>
            </a:r>
            <a:r>
              <a:rPr lang="en-GB" dirty="0"/>
              <a:t>for different categories of </a:t>
            </a:r>
            <a:r>
              <a:rPr lang="en-GB" dirty="0" smtClean="0"/>
              <a:t>sinners. </a:t>
            </a:r>
            <a:endParaRPr lang="en-GB" sz="1400" dirty="0"/>
          </a:p>
          <a:p>
            <a:pPr algn="just"/>
            <a:endParaRPr lang="en-GB" sz="1400" dirty="0" smtClean="0"/>
          </a:p>
          <a:p>
            <a:pPr algn="just"/>
            <a:endParaRPr lang="en-GB" sz="1400" dirty="0"/>
          </a:p>
          <a:p>
            <a:pPr algn="just"/>
            <a:endParaRPr lang="en-GB" sz="1400" dirty="0" smtClean="0"/>
          </a:p>
        </p:txBody>
      </p:sp>
    </p:spTree>
    <p:extLst>
      <p:ext uri="{BB962C8B-B14F-4D97-AF65-F5344CB8AC3E}">
        <p14:creationId xmlns:p14="http://schemas.microsoft.com/office/powerpoint/2010/main" val="1066550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GB" dirty="0" smtClean="0"/>
              <a:t>Hell in the Islamic Tradition</a:t>
            </a:r>
            <a:endParaRPr lang="en-GB" dirty="0"/>
          </a:p>
        </p:txBody>
      </p:sp>
      <p:sp>
        <p:nvSpPr>
          <p:cNvPr id="3" name="Content Placeholder 2"/>
          <p:cNvSpPr>
            <a:spLocks noGrp="1"/>
          </p:cNvSpPr>
          <p:nvPr>
            <p:ph sz="half" idx="1"/>
          </p:nvPr>
        </p:nvSpPr>
        <p:spPr>
          <a:xfrm>
            <a:off x="323528" y="1484784"/>
            <a:ext cx="3888432" cy="4835309"/>
          </a:xfrm>
        </p:spPr>
        <p:txBody>
          <a:bodyPr/>
          <a:lstStyle/>
          <a:p>
            <a:r>
              <a:rPr lang="en-GB" sz="1800" dirty="0" smtClean="0"/>
              <a:t>‘</a:t>
            </a:r>
            <a:r>
              <a:rPr lang="en-GB" sz="1800" dirty="0" smtClean="0"/>
              <a:t>Those who disbelieve in Our signs, We shall surely cause them to burn in a Fire. As often their skins are consumed, We shall replace them with other. Truly God is Mighty, Wise</a:t>
            </a:r>
            <a:r>
              <a:rPr lang="en-GB" sz="1800" dirty="0" smtClean="0"/>
              <a:t>’ </a:t>
            </a:r>
            <a:r>
              <a:rPr lang="en-GB" sz="1800" dirty="0" smtClean="0"/>
              <a:t>(4.56). </a:t>
            </a:r>
            <a:endParaRPr lang="en-GB" sz="1800" dirty="0"/>
          </a:p>
          <a:p>
            <a:endParaRPr lang="en-GB" sz="1800" dirty="0" smtClean="0"/>
          </a:p>
          <a:p>
            <a:r>
              <a:rPr lang="en-GB" sz="1800" dirty="0" smtClean="0"/>
              <a:t>‘Verily We have prepared for the wrongdoers a Fire whose canopies will encompass them. And if they plead for relief, they will be showered with water like molten lead that will scald faces – an evil drink indeed, and how evil a resting place!’ </a:t>
            </a:r>
            <a:r>
              <a:rPr lang="en-GB" sz="1800" dirty="0" smtClean="0"/>
              <a:t>(18.29). </a:t>
            </a:r>
          </a:p>
        </p:txBody>
      </p:sp>
      <p:sp>
        <p:nvSpPr>
          <p:cNvPr id="4" name="Content Placeholder 3"/>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9180" y="2141626"/>
            <a:ext cx="4345664" cy="3190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157270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Hell in the Islamic Tradition</a:t>
            </a:r>
            <a:endParaRPr lang="en-GB" dirty="0"/>
          </a:p>
        </p:txBody>
      </p:sp>
      <p:sp>
        <p:nvSpPr>
          <p:cNvPr id="3" name="Content Placeholder 2"/>
          <p:cNvSpPr>
            <a:spLocks noGrp="1"/>
          </p:cNvSpPr>
          <p:nvPr>
            <p:ph idx="1"/>
          </p:nvPr>
        </p:nvSpPr>
        <p:spPr>
          <a:xfrm>
            <a:off x="395536" y="1196752"/>
            <a:ext cx="8229600" cy="4525963"/>
          </a:xfrm>
        </p:spPr>
        <p:txBody>
          <a:bodyPr/>
          <a:lstStyle/>
          <a:p>
            <a:endParaRPr lang="en-GB" dirty="0"/>
          </a:p>
          <a:p>
            <a:pPr algn="just"/>
            <a:r>
              <a:rPr lang="en-GB" dirty="0"/>
              <a:t>The prospect of </a:t>
            </a:r>
            <a:r>
              <a:rPr lang="en-GB" dirty="0" smtClean="0"/>
              <a:t>eternal punishment in hell </a:t>
            </a:r>
            <a:r>
              <a:rPr lang="en-GB" dirty="0"/>
              <a:t>is constantly mentioned </a:t>
            </a:r>
            <a:r>
              <a:rPr lang="en-GB" dirty="0" smtClean="0"/>
              <a:t>in the Qur’an and </a:t>
            </a:r>
            <a:r>
              <a:rPr lang="en-GB" dirty="0"/>
              <a:t>people are warned of the inevitable consequences of their behaviour. </a:t>
            </a:r>
            <a:endParaRPr lang="en-GB" dirty="0" smtClean="0"/>
          </a:p>
          <a:p>
            <a:pPr algn="just"/>
            <a:endParaRPr lang="en-GB" dirty="0"/>
          </a:p>
          <a:p>
            <a:pPr algn="just"/>
            <a:r>
              <a:rPr lang="en-GB" dirty="0" smtClean="0"/>
              <a:t>‘</a:t>
            </a:r>
            <a:r>
              <a:rPr lang="en-GB" dirty="0" smtClean="0"/>
              <a:t>As for those who are wretched, they shall be in the Fire, wherein there shall be for them groaning and wailing, abiding therein for so long as the heavens and the earth endure, </a:t>
            </a:r>
            <a:r>
              <a:rPr lang="en-GB" i="1" dirty="0" smtClean="0"/>
              <a:t>save as thy Lord wills</a:t>
            </a:r>
            <a:r>
              <a:rPr lang="en-GB" dirty="0" smtClean="0"/>
              <a:t>. Surely thy Lord does whatsoever He wills</a:t>
            </a:r>
            <a:r>
              <a:rPr lang="en-GB" dirty="0" smtClean="0"/>
              <a:t>’ </a:t>
            </a:r>
            <a:r>
              <a:rPr lang="en-GB" dirty="0" smtClean="0"/>
              <a:t>(11.106-107). </a:t>
            </a:r>
            <a:endParaRPr lang="en-GB" dirty="0"/>
          </a:p>
          <a:p>
            <a:pPr marL="0" indent="0" algn="just">
              <a:buNone/>
            </a:pPr>
            <a:endParaRPr lang="en-GB" dirty="0"/>
          </a:p>
          <a:p>
            <a:pPr algn="just"/>
            <a:r>
              <a:rPr lang="en-GB" dirty="0" smtClean="0"/>
              <a:t>Possibility of rehabilitation? </a:t>
            </a:r>
            <a:endParaRPr lang="en-GB" dirty="0"/>
          </a:p>
          <a:p>
            <a:endParaRPr lang="en-GB" dirty="0"/>
          </a:p>
        </p:txBody>
      </p:sp>
    </p:spTree>
    <p:extLst>
      <p:ext uri="{BB962C8B-B14F-4D97-AF65-F5344CB8AC3E}">
        <p14:creationId xmlns:p14="http://schemas.microsoft.com/office/powerpoint/2010/main" val="30561110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Summary</a:t>
            </a:r>
            <a:endParaRPr lang="en-GB" dirty="0"/>
          </a:p>
        </p:txBody>
      </p:sp>
      <p:sp>
        <p:nvSpPr>
          <p:cNvPr id="3" name="Content Placeholder 2"/>
          <p:cNvSpPr>
            <a:spLocks noGrp="1"/>
          </p:cNvSpPr>
          <p:nvPr>
            <p:ph idx="1"/>
          </p:nvPr>
        </p:nvSpPr>
        <p:spPr>
          <a:xfrm>
            <a:off x="467544" y="1484784"/>
            <a:ext cx="7992888" cy="4525963"/>
          </a:xfrm>
        </p:spPr>
        <p:txBody>
          <a:bodyPr/>
          <a:lstStyle/>
          <a:p>
            <a:pPr algn="just"/>
            <a:r>
              <a:rPr lang="en-GB" dirty="0" smtClean="0"/>
              <a:t>NT texts testify to a growing belief in a place of eternal damnation, even if this concept lacks definition. Satan destined for hell! </a:t>
            </a:r>
          </a:p>
          <a:p>
            <a:pPr algn="just"/>
            <a:endParaRPr lang="en-GB" dirty="0"/>
          </a:p>
          <a:p>
            <a:pPr algn="just"/>
            <a:r>
              <a:rPr lang="en-GB" dirty="0"/>
              <a:t>H</a:t>
            </a:r>
            <a:r>
              <a:rPr lang="en-GB" dirty="0" smtClean="0"/>
              <a:t>ell becomes an even more terrifying prospect in the hands of later Christian authors (see the apocalypses of Peter and Paul), and in the Islamic tradition.</a:t>
            </a:r>
          </a:p>
          <a:p>
            <a:pPr algn="just"/>
            <a:endParaRPr lang="en-GB" dirty="0"/>
          </a:p>
          <a:p>
            <a:pPr algn="just"/>
            <a:r>
              <a:rPr lang="en-GB" dirty="0" smtClean="0"/>
              <a:t>The modern understanding of hell (and Satan’s role in it) informed by major works of the Medieval period (</a:t>
            </a:r>
            <a:r>
              <a:rPr lang="en-GB" i="1" dirty="0" smtClean="0"/>
              <a:t>Inferno</a:t>
            </a:r>
            <a:r>
              <a:rPr lang="en-GB" dirty="0" smtClean="0"/>
              <a:t> and </a:t>
            </a:r>
            <a:r>
              <a:rPr lang="en-GB" i="1" smtClean="0"/>
              <a:t>Paradise Lost</a:t>
            </a:r>
            <a:r>
              <a:rPr lang="en-GB" smtClean="0"/>
              <a:t>).   </a:t>
            </a:r>
            <a:endParaRPr lang="en-GB" dirty="0"/>
          </a:p>
        </p:txBody>
      </p:sp>
    </p:spTree>
    <p:extLst>
      <p:ext uri="{BB962C8B-B14F-4D97-AF65-F5344CB8AC3E}">
        <p14:creationId xmlns:p14="http://schemas.microsoft.com/office/powerpoint/2010/main" val="2564319862"/>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1856</TotalTime>
  <Words>3903</Words>
  <Application>Microsoft Office PowerPoint</Application>
  <PresentationFormat>On-screen Show (4:3)</PresentationFormat>
  <Paragraphs>213</Paragraphs>
  <Slides>51</Slides>
  <Notes>1</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Thatch</vt:lpstr>
      <vt:lpstr>Satan and the Idea of Hell </vt:lpstr>
      <vt:lpstr>Satan: Ruler of Hell?</vt:lpstr>
      <vt:lpstr>The Underworld in the Hebrew Bible</vt:lpstr>
      <vt:lpstr>The Cosmology of the Hebrew Bible</vt:lpstr>
      <vt:lpstr>Life after Death in the Hebrew Bible</vt:lpstr>
      <vt:lpstr>The Underworld in the NT</vt:lpstr>
      <vt:lpstr>Hades</vt:lpstr>
      <vt:lpstr>Gehenna</vt:lpstr>
      <vt:lpstr>Gehenna</vt:lpstr>
      <vt:lpstr>Paul and the Punishment of the Wicked</vt:lpstr>
      <vt:lpstr>Paul and the Punishment of the Wicked</vt:lpstr>
      <vt:lpstr>Tartarus in 2 Peter</vt:lpstr>
      <vt:lpstr>Hell in Mark’s Gospel</vt:lpstr>
      <vt:lpstr>Hell in Luke’s Gospel: The Case of the Rich Man</vt:lpstr>
      <vt:lpstr>Hell in Matthew’s Gospel</vt:lpstr>
      <vt:lpstr>Hell in Matthew’s Gospel</vt:lpstr>
      <vt:lpstr>Hell in Matthew’s Gospel</vt:lpstr>
      <vt:lpstr>Hell in the Book of Revelation</vt:lpstr>
      <vt:lpstr>The Lake of Fire and Sulphur (Rev.)</vt:lpstr>
      <vt:lpstr>The Eternal Punishment of the Wicked (Rev.)</vt:lpstr>
      <vt:lpstr>Hell Beyond the Canon (The Apocalypse of Peter, 2nd century)</vt:lpstr>
      <vt:lpstr>Hell Beyond the Canon (The Apocalypse of Paul, 3rd century)</vt:lpstr>
      <vt:lpstr>Towards the Modern Idea of Hell</vt:lpstr>
      <vt:lpstr>Dante’s Inferno</vt:lpstr>
      <vt:lpstr>Hell in Dante’s Inferno</vt:lpstr>
      <vt:lpstr>Hell in Dante’s Inferno</vt:lpstr>
      <vt:lpstr>First Circle: Limbo</vt:lpstr>
      <vt:lpstr>Second Circle: Lust</vt:lpstr>
      <vt:lpstr>Third Circle: Gluttony</vt:lpstr>
      <vt:lpstr>Fourth Circle: Greed</vt:lpstr>
      <vt:lpstr>Fifth Circle: Anger</vt:lpstr>
      <vt:lpstr>Sixth Circle: Heresy</vt:lpstr>
      <vt:lpstr>Seventh Circle: Violence</vt:lpstr>
      <vt:lpstr>Eighth Circle: Fraud</vt:lpstr>
      <vt:lpstr>Ninth Circle: Treachery</vt:lpstr>
      <vt:lpstr>Ninth Circle: Treachery</vt:lpstr>
      <vt:lpstr>Satan in Dante’s Inferno</vt:lpstr>
      <vt:lpstr>Paradise Lost</vt:lpstr>
      <vt:lpstr>Satan’s Rebellion in Paradise Lost</vt:lpstr>
      <vt:lpstr>Hell in Paradise Lost</vt:lpstr>
      <vt:lpstr>Hell in Paradise Lost</vt:lpstr>
      <vt:lpstr>‘Pandemonium’, John Martin (c. 1823-27)</vt:lpstr>
      <vt:lpstr>Satan as Ruler of Hell in Paradise Lost</vt:lpstr>
      <vt:lpstr>‘Satan Presiding at the Infernal Council’, John Martin (c. 1823-27)</vt:lpstr>
      <vt:lpstr>‘Pandemonium’, John Martin (1841)</vt:lpstr>
      <vt:lpstr>The Influence of Dante and Milton</vt:lpstr>
      <vt:lpstr>Hell in the Islamic Tradition</vt:lpstr>
      <vt:lpstr>Hell in the Islamic Tradition</vt:lpstr>
      <vt:lpstr>Hell in the Islamic Tradition</vt:lpstr>
      <vt:lpstr>Hell in the Islamic Tradition</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Uffern: Cartref Satan</dc:title>
  <dc:creator>Rhodri Thomas</dc:creator>
  <cp:lastModifiedBy>Rhodri Thomas</cp:lastModifiedBy>
  <cp:revision>103</cp:revision>
  <dcterms:created xsi:type="dcterms:W3CDTF">2018-11-04T14:34:08Z</dcterms:created>
  <dcterms:modified xsi:type="dcterms:W3CDTF">2019-03-19T18:41:46Z</dcterms:modified>
</cp:coreProperties>
</file>