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59" r:id="rId4"/>
    <p:sldId id="308" r:id="rId5"/>
    <p:sldId id="309" r:id="rId6"/>
    <p:sldId id="312" r:id="rId7"/>
    <p:sldId id="318" r:id="rId8"/>
    <p:sldId id="320" r:id="rId9"/>
    <p:sldId id="321" r:id="rId10"/>
    <p:sldId id="322" r:id="rId11"/>
    <p:sldId id="258" r:id="rId12"/>
    <p:sldId id="260" r:id="rId13"/>
    <p:sldId id="262" r:id="rId14"/>
    <p:sldId id="263" r:id="rId15"/>
    <p:sldId id="264" r:id="rId16"/>
    <p:sldId id="265" r:id="rId17"/>
    <p:sldId id="266" r:id="rId18"/>
    <p:sldId id="267" r:id="rId19"/>
    <p:sldId id="269" r:id="rId20"/>
    <p:sldId id="270" r:id="rId21"/>
    <p:sldId id="319"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37398" autoAdjust="0"/>
  </p:normalViewPr>
  <p:slideViewPr>
    <p:cSldViewPr>
      <p:cViewPr varScale="1">
        <p:scale>
          <a:sx n="37" d="100"/>
          <a:sy n="37" d="100"/>
        </p:scale>
        <p:origin x="1964" y="12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p:scale>
          <a:sx n="76" d="100"/>
          <a:sy n="76" d="100"/>
        </p:scale>
        <p:origin x="2824" y="3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F9844B-2204-49D0-9152-27C5230BC84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2C69B04-E53D-440C-BD53-D5A343E117E5}">
      <dgm:prSet/>
      <dgm:spPr/>
      <dgm:t>
        <a:bodyPr/>
        <a:lstStyle/>
        <a:p>
          <a:r>
            <a:rPr lang="en-GB" dirty="0"/>
            <a:t>Inevitable and relentless</a:t>
          </a:r>
          <a:endParaRPr lang="en-US" dirty="0"/>
        </a:p>
      </dgm:t>
    </dgm:pt>
    <dgm:pt modelId="{7E5B2140-E44F-4D5B-B6FF-A5F97E5199EE}" type="parTrans" cxnId="{262E51DC-9999-4349-8107-B6BC5572DC40}">
      <dgm:prSet/>
      <dgm:spPr/>
      <dgm:t>
        <a:bodyPr/>
        <a:lstStyle/>
        <a:p>
          <a:endParaRPr lang="en-US"/>
        </a:p>
      </dgm:t>
    </dgm:pt>
    <dgm:pt modelId="{7B004271-C26F-4743-8FCF-B56D8B1B1DE8}" type="sibTrans" cxnId="{262E51DC-9999-4349-8107-B6BC5572DC40}">
      <dgm:prSet/>
      <dgm:spPr/>
      <dgm:t>
        <a:bodyPr/>
        <a:lstStyle/>
        <a:p>
          <a:endParaRPr lang="en-US"/>
        </a:p>
      </dgm:t>
    </dgm:pt>
    <dgm:pt modelId="{F3414636-1723-4598-9308-0AF0FF5CF161}">
      <dgm:prSet/>
      <dgm:spPr/>
      <dgm:t>
        <a:bodyPr/>
        <a:lstStyle/>
        <a:p>
          <a:r>
            <a:rPr lang="en-GB">
              <a:solidFill>
                <a:schemeClr val="tx2"/>
              </a:solidFill>
            </a:rPr>
            <a:t>Instigated by external forces</a:t>
          </a:r>
          <a:endParaRPr lang="en-US">
            <a:solidFill>
              <a:schemeClr val="tx2"/>
            </a:solidFill>
          </a:endParaRPr>
        </a:p>
      </dgm:t>
    </dgm:pt>
    <dgm:pt modelId="{D5C68B4E-9D33-47C6-A57E-387B1312CD7D}" type="parTrans" cxnId="{4279C1BB-92B1-44EF-834D-74A471D2C34C}">
      <dgm:prSet/>
      <dgm:spPr/>
      <dgm:t>
        <a:bodyPr/>
        <a:lstStyle/>
        <a:p>
          <a:endParaRPr lang="en-US"/>
        </a:p>
      </dgm:t>
    </dgm:pt>
    <dgm:pt modelId="{9C50701E-0E4A-412C-AE6F-EDBAE67707A3}" type="sibTrans" cxnId="{4279C1BB-92B1-44EF-834D-74A471D2C34C}">
      <dgm:prSet/>
      <dgm:spPr/>
      <dgm:t>
        <a:bodyPr/>
        <a:lstStyle/>
        <a:p>
          <a:endParaRPr lang="en-US"/>
        </a:p>
      </dgm:t>
    </dgm:pt>
    <dgm:pt modelId="{9B2C00F3-E2F5-45AA-BCE8-2FB093DBC58F}">
      <dgm:prSet/>
      <dgm:spPr/>
      <dgm:t>
        <a:bodyPr/>
        <a:lstStyle/>
        <a:p>
          <a:r>
            <a:rPr lang="en-GB"/>
            <a:t>Instigated by internal forces</a:t>
          </a:r>
          <a:endParaRPr lang="en-US"/>
        </a:p>
      </dgm:t>
    </dgm:pt>
    <dgm:pt modelId="{6235E544-3999-4BED-A25B-3ED94D0D9390}" type="parTrans" cxnId="{29FE1A14-6CFD-4BEF-8339-0341EAB9B602}">
      <dgm:prSet/>
      <dgm:spPr/>
      <dgm:t>
        <a:bodyPr/>
        <a:lstStyle/>
        <a:p>
          <a:endParaRPr lang="en-US"/>
        </a:p>
      </dgm:t>
    </dgm:pt>
    <dgm:pt modelId="{114CFDE3-3067-475E-AB56-762350CE864A}" type="sibTrans" cxnId="{29FE1A14-6CFD-4BEF-8339-0341EAB9B602}">
      <dgm:prSet/>
      <dgm:spPr/>
      <dgm:t>
        <a:bodyPr/>
        <a:lstStyle/>
        <a:p>
          <a:endParaRPr lang="en-US"/>
        </a:p>
      </dgm:t>
    </dgm:pt>
    <dgm:pt modelId="{6814551C-A45F-4CFC-9C85-B1F8DF2AA9A4}">
      <dgm:prSet/>
      <dgm:spPr/>
      <dgm:t>
        <a:bodyPr/>
        <a:lstStyle/>
        <a:p>
          <a:r>
            <a:rPr lang="en-GB"/>
            <a:t>Positive or negative</a:t>
          </a:r>
          <a:endParaRPr lang="en-US"/>
        </a:p>
      </dgm:t>
    </dgm:pt>
    <dgm:pt modelId="{A7DE7192-AB14-4783-A68C-407A064C9EA2}" type="parTrans" cxnId="{C2B238A5-CF8B-4116-9CA7-2B9932DAD816}">
      <dgm:prSet/>
      <dgm:spPr/>
      <dgm:t>
        <a:bodyPr/>
        <a:lstStyle/>
        <a:p>
          <a:endParaRPr lang="en-US"/>
        </a:p>
      </dgm:t>
    </dgm:pt>
    <dgm:pt modelId="{58196BEE-2AB1-485D-BF03-B6DB71611C4A}" type="sibTrans" cxnId="{C2B238A5-CF8B-4116-9CA7-2B9932DAD816}">
      <dgm:prSet/>
      <dgm:spPr/>
      <dgm:t>
        <a:bodyPr/>
        <a:lstStyle/>
        <a:p>
          <a:endParaRPr lang="en-US"/>
        </a:p>
      </dgm:t>
    </dgm:pt>
    <dgm:pt modelId="{E75662C8-D666-45A9-A955-A671F7A59F9A}">
      <dgm:prSet/>
      <dgm:spPr/>
      <dgm:t>
        <a:bodyPr/>
        <a:lstStyle/>
        <a:p>
          <a:r>
            <a:rPr lang="en-GB"/>
            <a:t>Perceived differently</a:t>
          </a:r>
          <a:endParaRPr lang="en-US"/>
        </a:p>
      </dgm:t>
    </dgm:pt>
    <dgm:pt modelId="{D4F57263-F678-4924-889B-4CB932D233D3}" type="parTrans" cxnId="{077F1164-2473-4BFF-BDDA-B822F669A881}">
      <dgm:prSet/>
      <dgm:spPr/>
      <dgm:t>
        <a:bodyPr/>
        <a:lstStyle/>
        <a:p>
          <a:endParaRPr lang="en-US"/>
        </a:p>
      </dgm:t>
    </dgm:pt>
    <dgm:pt modelId="{CDFDA946-AC88-4E3F-8067-F12FE1ECC518}" type="sibTrans" cxnId="{077F1164-2473-4BFF-BDDA-B822F669A881}">
      <dgm:prSet/>
      <dgm:spPr/>
      <dgm:t>
        <a:bodyPr/>
        <a:lstStyle/>
        <a:p>
          <a:endParaRPr lang="en-US"/>
        </a:p>
      </dgm:t>
    </dgm:pt>
    <dgm:pt modelId="{F561CC19-B548-457C-A911-C3240B95AD4E}">
      <dgm:prSet/>
      <dgm:spPr/>
      <dgm:t>
        <a:bodyPr/>
        <a:lstStyle/>
        <a:p>
          <a:r>
            <a:rPr lang="en-GB"/>
            <a:t>Sometimes sudden</a:t>
          </a:r>
          <a:endParaRPr lang="en-US"/>
        </a:p>
      </dgm:t>
    </dgm:pt>
    <dgm:pt modelId="{741C88CD-4FE3-4C7F-BB24-211D0F2ED223}" type="parTrans" cxnId="{6E710D3F-9005-47B5-A7D8-9F3D17370E69}">
      <dgm:prSet/>
      <dgm:spPr/>
      <dgm:t>
        <a:bodyPr/>
        <a:lstStyle/>
        <a:p>
          <a:endParaRPr lang="en-US"/>
        </a:p>
      </dgm:t>
    </dgm:pt>
    <dgm:pt modelId="{09F4634F-0320-44AE-A8C8-7F5028CA0384}" type="sibTrans" cxnId="{6E710D3F-9005-47B5-A7D8-9F3D17370E69}">
      <dgm:prSet/>
      <dgm:spPr/>
      <dgm:t>
        <a:bodyPr/>
        <a:lstStyle/>
        <a:p>
          <a:endParaRPr lang="en-US"/>
        </a:p>
      </dgm:t>
    </dgm:pt>
    <dgm:pt modelId="{D101D2C8-1B5D-4535-9435-4729D6664F7B}">
      <dgm:prSet/>
      <dgm:spPr/>
      <dgm:t>
        <a:bodyPr/>
        <a:lstStyle/>
        <a:p>
          <a:r>
            <a:rPr lang="en-GB"/>
            <a:t>Sometime gradual/ongoing</a:t>
          </a:r>
          <a:endParaRPr lang="en-US"/>
        </a:p>
      </dgm:t>
    </dgm:pt>
    <dgm:pt modelId="{C740E011-82C6-48F8-A0C2-2C7F5E7393CC}" type="parTrans" cxnId="{C85AC700-B854-4C17-85FE-3010CE9D7A1F}">
      <dgm:prSet/>
      <dgm:spPr/>
      <dgm:t>
        <a:bodyPr/>
        <a:lstStyle/>
        <a:p>
          <a:endParaRPr lang="en-US"/>
        </a:p>
      </dgm:t>
    </dgm:pt>
    <dgm:pt modelId="{29A4BA94-820E-4FC8-9D15-E6E1DF8FFE23}" type="sibTrans" cxnId="{C85AC700-B854-4C17-85FE-3010CE9D7A1F}">
      <dgm:prSet/>
      <dgm:spPr/>
      <dgm:t>
        <a:bodyPr/>
        <a:lstStyle/>
        <a:p>
          <a:endParaRPr lang="en-US"/>
        </a:p>
      </dgm:t>
    </dgm:pt>
    <dgm:pt modelId="{636B37DE-C196-4882-9E88-E2A745F57A0D}">
      <dgm:prSet/>
      <dgm:spPr/>
      <dgm:t>
        <a:bodyPr/>
        <a:lstStyle/>
        <a:p>
          <a:r>
            <a:rPr lang="en-GB"/>
            <a:t>Embraced or feared</a:t>
          </a:r>
          <a:endParaRPr lang="en-US"/>
        </a:p>
      </dgm:t>
    </dgm:pt>
    <dgm:pt modelId="{3BC2BDE5-926F-4696-B8F8-6457D5288BAE}" type="parTrans" cxnId="{EB1179DF-2871-44E4-9C42-2CBA0042269B}">
      <dgm:prSet/>
      <dgm:spPr/>
      <dgm:t>
        <a:bodyPr/>
        <a:lstStyle/>
        <a:p>
          <a:endParaRPr lang="en-US"/>
        </a:p>
      </dgm:t>
    </dgm:pt>
    <dgm:pt modelId="{027F7C59-F71D-41FC-9DA1-FFC0BA48AFFC}" type="sibTrans" cxnId="{EB1179DF-2871-44E4-9C42-2CBA0042269B}">
      <dgm:prSet/>
      <dgm:spPr/>
      <dgm:t>
        <a:bodyPr/>
        <a:lstStyle/>
        <a:p>
          <a:endParaRPr lang="en-US"/>
        </a:p>
      </dgm:t>
    </dgm:pt>
    <dgm:pt modelId="{95A92B96-866C-42AD-9865-049335A0ED64}" type="pres">
      <dgm:prSet presAssocID="{E6F9844B-2204-49D0-9152-27C5230BC843}" presName="diagram" presStyleCnt="0">
        <dgm:presLayoutVars>
          <dgm:dir/>
          <dgm:resizeHandles val="exact"/>
        </dgm:presLayoutVars>
      </dgm:prSet>
      <dgm:spPr/>
    </dgm:pt>
    <dgm:pt modelId="{DE3C0650-8BC9-4C20-8802-182A8B9CF8E2}" type="pres">
      <dgm:prSet presAssocID="{E2C69B04-E53D-440C-BD53-D5A343E117E5}" presName="node" presStyleLbl="node1" presStyleIdx="0" presStyleCnt="8">
        <dgm:presLayoutVars>
          <dgm:bulletEnabled val="1"/>
        </dgm:presLayoutVars>
      </dgm:prSet>
      <dgm:spPr/>
    </dgm:pt>
    <dgm:pt modelId="{EA72CC3E-CD77-4E23-A429-D15B482AFE1D}" type="pres">
      <dgm:prSet presAssocID="{7B004271-C26F-4743-8FCF-B56D8B1B1DE8}" presName="sibTrans" presStyleCnt="0"/>
      <dgm:spPr/>
    </dgm:pt>
    <dgm:pt modelId="{A6280AD1-C2A9-4D25-9C97-1B191D2D81FC}" type="pres">
      <dgm:prSet presAssocID="{F3414636-1723-4598-9308-0AF0FF5CF161}" presName="node" presStyleLbl="node1" presStyleIdx="1" presStyleCnt="8">
        <dgm:presLayoutVars>
          <dgm:bulletEnabled val="1"/>
        </dgm:presLayoutVars>
      </dgm:prSet>
      <dgm:spPr/>
    </dgm:pt>
    <dgm:pt modelId="{A15861F3-36A2-4490-9A98-D31D4DB6F7A7}" type="pres">
      <dgm:prSet presAssocID="{9C50701E-0E4A-412C-AE6F-EDBAE67707A3}" presName="sibTrans" presStyleCnt="0"/>
      <dgm:spPr/>
    </dgm:pt>
    <dgm:pt modelId="{A8D414A8-9431-48F3-99D5-916CF9D5356C}" type="pres">
      <dgm:prSet presAssocID="{9B2C00F3-E2F5-45AA-BCE8-2FB093DBC58F}" presName="node" presStyleLbl="node1" presStyleIdx="2" presStyleCnt="8">
        <dgm:presLayoutVars>
          <dgm:bulletEnabled val="1"/>
        </dgm:presLayoutVars>
      </dgm:prSet>
      <dgm:spPr/>
    </dgm:pt>
    <dgm:pt modelId="{39C9669D-075D-47AA-B44D-822513F4E28A}" type="pres">
      <dgm:prSet presAssocID="{114CFDE3-3067-475E-AB56-762350CE864A}" presName="sibTrans" presStyleCnt="0"/>
      <dgm:spPr/>
    </dgm:pt>
    <dgm:pt modelId="{0A738553-57F7-4BA3-9D00-FF5875B0E020}" type="pres">
      <dgm:prSet presAssocID="{6814551C-A45F-4CFC-9C85-B1F8DF2AA9A4}" presName="node" presStyleLbl="node1" presStyleIdx="3" presStyleCnt="8">
        <dgm:presLayoutVars>
          <dgm:bulletEnabled val="1"/>
        </dgm:presLayoutVars>
      </dgm:prSet>
      <dgm:spPr/>
    </dgm:pt>
    <dgm:pt modelId="{4D341729-FD06-4B72-B177-321BCA68D88B}" type="pres">
      <dgm:prSet presAssocID="{58196BEE-2AB1-485D-BF03-B6DB71611C4A}" presName="sibTrans" presStyleCnt="0"/>
      <dgm:spPr/>
    </dgm:pt>
    <dgm:pt modelId="{6EAF8241-8959-4D84-8228-F0A72238C20F}" type="pres">
      <dgm:prSet presAssocID="{E75662C8-D666-45A9-A955-A671F7A59F9A}" presName="node" presStyleLbl="node1" presStyleIdx="4" presStyleCnt="8">
        <dgm:presLayoutVars>
          <dgm:bulletEnabled val="1"/>
        </dgm:presLayoutVars>
      </dgm:prSet>
      <dgm:spPr/>
    </dgm:pt>
    <dgm:pt modelId="{AD99C785-7DFF-4A4A-A5EC-BF64925DA70C}" type="pres">
      <dgm:prSet presAssocID="{CDFDA946-AC88-4E3F-8067-F12FE1ECC518}" presName="sibTrans" presStyleCnt="0"/>
      <dgm:spPr/>
    </dgm:pt>
    <dgm:pt modelId="{1DD82AC3-6D3A-43DF-B5AD-C45A23D39CCD}" type="pres">
      <dgm:prSet presAssocID="{F561CC19-B548-457C-A911-C3240B95AD4E}" presName="node" presStyleLbl="node1" presStyleIdx="5" presStyleCnt="8">
        <dgm:presLayoutVars>
          <dgm:bulletEnabled val="1"/>
        </dgm:presLayoutVars>
      </dgm:prSet>
      <dgm:spPr/>
    </dgm:pt>
    <dgm:pt modelId="{8779CD18-4249-4975-BFD2-371BE5948727}" type="pres">
      <dgm:prSet presAssocID="{09F4634F-0320-44AE-A8C8-7F5028CA0384}" presName="sibTrans" presStyleCnt="0"/>
      <dgm:spPr/>
    </dgm:pt>
    <dgm:pt modelId="{B477F2A5-7808-4D3D-8660-0536E398B06C}" type="pres">
      <dgm:prSet presAssocID="{D101D2C8-1B5D-4535-9435-4729D6664F7B}" presName="node" presStyleLbl="node1" presStyleIdx="6" presStyleCnt="8">
        <dgm:presLayoutVars>
          <dgm:bulletEnabled val="1"/>
        </dgm:presLayoutVars>
      </dgm:prSet>
      <dgm:spPr/>
    </dgm:pt>
    <dgm:pt modelId="{634BB2A2-52CA-4846-8580-062FC84A0637}" type="pres">
      <dgm:prSet presAssocID="{29A4BA94-820E-4FC8-9D15-E6E1DF8FFE23}" presName="sibTrans" presStyleCnt="0"/>
      <dgm:spPr/>
    </dgm:pt>
    <dgm:pt modelId="{A99746D3-7338-4310-969E-E75B707A4E1B}" type="pres">
      <dgm:prSet presAssocID="{636B37DE-C196-4882-9E88-E2A745F57A0D}" presName="node" presStyleLbl="node1" presStyleIdx="7" presStyleCnt="8">
        <dgm:presLayoutVars>
          <dgm:bulletEnabled val="1"/>
        </dgm:presLayoutVars>
      </dgm:prSet>
      <dgm:spPr/>
    </dgm:pt>
  </dgm:ptLst>
  <dgm:cxnLst>
    <dgm:cxn modelId="{C85AC700-B854-4C17-85FE-3010CE9D7A1F}" srcId="{E6F9844B-2204-49D0-9152-27C5230BC843}" destId="{D101D2C8-1B5D-4535-9435-4729D6664F7B}" srcOrd="6" destOrd="0" parTransId="{C740E011-82C6-48F8-A0C2-2C7F5E7393CC}" sibTransId="{29A4BA94-820E-4FC8-9D15-E6E1DF8FFE23}"/>
    <dgm:cxn modelId="{29FE1A14-6CFD-4BEF-8339-0341EAB9B602}" srcId="{E6F9844B-2204-49D0-9152-27C5230BC843}" destId="{9B2C00F3-E2F5-45AA-BCE8-2FB093DBC58F}" srcOrd="2" destOrd="0" parTransId="{6235E544-3999-4BED-A25B-3ED94D0D9390}" sibTransId="{114CFDE3-3067-475E-AB56-762350CE864A}"/>
    <dgm:cxn modelId="{3B8A8E28-3FBF-46C3-AF98-161714AE636F}" type="presOf" srcId="{E6F9844B-2204-49D0-9152-27C5230BC843}" destId="{95A92B96-866C-42AD-9865-049335A0ED64}" srcOrd="0" destOrd="0" presId="urn:microsoft.com/office/officeart/2005/8/layout/default"/>
    <dgm:cxn modelId="{8934C734-98B5-4497-87DA-762B1B68D8FF}" type="presOf" srcId="{F561CC19-B548-457C-A911-C3240B95AD4E}" destId="{1DD82AC3-6D3A-43DF-B5AD-C45A23D39CCD}" srcOrd="0" destOrd="0" presId="urn:microsoft.com/office/officeart/2005/8/layout/default"/>
    <dgm:cxn modelId="{6E710D3F-9005-47B5-A7D8-9F3D17370E69}" srcId="{E6F9844B-2204-49D0-9152-27C5230BC843}" destId="{F561CC19-B548-457C-A911-C3240B95AD4E}" srcOrd="5" destOrd="0" parTransId="{741C88CD-4FE3-4C7F-BB24-211D0F2ED223}" sibTransId="{09F4634F-0320-44AE-A8C8-7F5028CA0384}"/>
    <dgm:cxn modelId="{077F1164-2473-4BFF-BDDA-B822F669A881}" srcId="{E6F9844B-2204-49D0-9152-27C5230BC843}" destId="{E75662C8-D666-45A9-A955-A671F7A59F9A}" srcOrd="4" destOrd="0" parTransId="{D4F57263-F678-4924-889B-4CB932D233D3}" sibTransId="{CDFDA946-AC88-4E3F-8067-F12FE1ECC518}"/>
    <dgm:cxn modelId="{1C6F9C50-FC0A-4EA3-A828-1EC859AD7B76}" type="presOf" srcId="{9B2C00F3-E2F5-45AA-BCE8-2FB093DBC58F}" destId="{A8D414A8-9431-48F3-99D5-916CF9D5356C}" srcOrd="0" destOrd="0" presId="urn:microsoft.com/office/officeart/2005/8/layout/default"/>
    <dgm:cxn modelId="{74E10B83-AF64-429D-9757-8836AC15EE09}" type="presOf" srcId="{E75662C8-D666-45A9-A955-A671F7A59F9A}" destId="{6EAF8241-8959-4D84-8228-F0A72238C20F}" srcOrd="0" destOrd="0" presId="urn:microsoft.com/office/officeart/2005/8/layout/default"/>
    <dgm:cxn modelId="{75510799-E87F-4E00-8B6A-066B1487A84C}" type="presOf" srcId="{6814551C-A45F-4CFC-9C85-B1F8DF2AA9A4}" destId="{0A738553-57F7-4BA3-9D00-FF5875B0E020}" srcOrd="0" destOrd="0" presId="urn:microsoft.com/office/officeart/2005/8/layout/default"/>
    <dgm:cxn modelId="{3028E69E-B6B6-4AB9-95A4-6152554D86EB}" type="presOf" srcId="{E2C69B04-E53D-440C-BD53-D5A343E117E5}" destId="{DE3C0650-8BC9-4C20-8802-182A8B9CF8E2}" srcOrd="0" destOrd="0" presId="urn:microsoft.com/office/officeart/2005/8/layout/default"/>
    <dgm:cxn modelId="{C2B238A5-CF8B-4116-9CA7-2B9932DAD816}" srcId="{E6F9844B-2204-49D0-9152-27C5230BC843}" destId="{6814551C-A45F-4CFC-9C85-B1F8DF2AA9A4}" srcOrd="3" destOrd="0" parTransId="{A7DE7192-AB14-4783-A68C-407A064C9EA2}" sibTransId="{58196BEE-2AB1-485D-BF03-B6DB71611C4A}"/>
    <dgm:cxn modelId="{4279C1BB-92B1-44EF-834D-74A471D2C34C}" srcId="{E6F9844B-2204-49D0-9152-27C5230BC843}" destId="{F3414636-1723-4598-9308-0AF0FF5CF161}" srcOrd="1" destOrd="0" parTransId="{D5C68B4E-9D33-47C6-A57E-387B1312CD7D}" sibTransId="{9C50701E-0E4A-412C-AE6F-EDBAE67707A3}"/>
    <dgm:cxn modelId="{0299EFC0-8C8D-4E92-A882-D4DBB68C0679}" type="presOf" srcId="{D101D2C8-1B5D-4535-9435-4729D6664F7B}" destId="{B477F2A5-7808-4D3D-8660-0536E398B06C}" srcOrd="0" destOrd="0" presId="urn:microsoft.com/office/officeart/2005/8/layout/default"/>
    <dgm:cxn modelId="{262E51DC-9999-4349-8107-B6BC5572DC40}" srcId="{E6F9844B-2204-49D0-9152-27C5230BC843}" destId="{E2C69B04-E53D-440C-BD53-D5A343E117E5}" srcOrd="0" destOrd="0" parTransId="{7E5B2140-E44F-4D5B-B6FF-A5F97E5199EE}" sibTransId="{7B004271-C26F-4743-8FCF-B56D8B1B1DE8}"/>
    <dgm:cxn modelId="{EB1179DF-2871-44E4-9C42-2CBA0042269B}" srcId="{E6F9844B-2204-49D0-9152-27C5230BC843}" destId="{636B37DE-C196-4882-9E88-E2A745F57A0D}" srcOrd="7" destOrd="0" parTransId="{3BC2BDE5-926F-4696-B8F8-6457D5288BAE}" sibTransId="{027F7C59-F71D-41FC-9DA1-FFC0BA48AFFC}"/>
    <dgm:cxn modelId="{53F521E2-4161-4144-A509-49327101B045}" type="presOf" srcId="{636B37DE-C196-4882-9E88-E2A745F57A0D}" destId="{A99746D3-7338-4310-969E-E75B707A4E1B}" srcOrd="0" destOrd="0" presId="urn:microsoft.com/office/officeart/2005/8/layout/default"/>
    <dgm:cxn modelId="{8FB52FEC-F1DD-4B22-9E6F-C59BC5C1B66D}" type="presOf" srcId="{F3414636-1723-4598-9308-0AF0FF5CF161}" destId="{A6280AD1-C2A9-4D25-9C97-1B191D2D81FC}" srcOrd="0" destOrd="0" presId="urn:microsoft.com/office/officeart/2005/8/layout/default"/>
    <dgm:cxn modelId="{500B936A-DA2A-40D1-9485-CA81C1B58136}" type="presParOf" srcId="{95A92B96-866C-42AD-9865-049335A0ED64}" destId="{DE3C0650-8BC9-4C20-8802-182A8B9CF8E2}" srcOrd="0" destOrd="0" presId="urn:microsoft.com/office/officeart/2005/8/layout/default"/>
    <dgm:cxn modelId="{98BE4967-1335-4983-97F3-A3B7D4AA3EBF}" type="presParOf" srcId="{95A92B96-866C-42AD-9865-049335A0ED64}" destId="{EA72CC3E-CD77-4E23-A429-D15B482AFE1D}" srcOrd="1" destOrd="0" presId="urn:microsoft.com/office/officeart/2005/8/layout/default"/>
    <dgm:cxn modelId="{408022C2-6DC5-4F98-A20F-EA59AA034C26}" type="presParOf" srcId="{95A92B96-866C-42AD-9865-049335A0ED64}" destId="{A6280AD1-C2A9-4D25-9C97-1B191D2D81FC}" srcOrd="2" destOrd="0" presId="urn:microsoft.com/office/officeart/2005/8/layout/default"/>
    <dgm:cxn modelId="{37392CF5-801F-4C0C-A56B-29FC7EF0F4DB}" type="presParOf" srcId="{95A92B96-866C-42AD-9865-049335A0ED64}" destId="{A15861F3-36A2-4490-9A98-D31D4DB6F7A7}" srcOrd="3" destOrd="0" presId="urn:microsoft.com/office/officeart/2005/8/layout/default"/>
    <dgm:cxn modelId="{E8D23DCC-4742-44AC-8D2C-8A1D4560A89B}" type="presParOf" srcId="{95A92B96-866C-42AD-9865-049335A0ED64}" destId="{A8D414A8-9431-48F3-99D5-916CF9D5356C}" srcOrd="4" destOrd="0" presId="urn:microsoft.com/office/officeart/2005/8/layout/default"/>
    <dgm:cxn modelId="{54C70007-6A5C-46F8-8DE0-A5552773F0B4}" type="presParOf" srcId="{95A92B96-866C-42AD-9865-049335A0ED64}" destId="{39C9669D-075D-47AA-B44D-822513F4E28A}" srcOrd="5" destOrd="0" presId="urn:microsoft.com/office/officeart/2005/8/layout/default"/>
    <dgm:cxn modelId="{6E7EFC2C-B178-4BBB-BB70-962127D8F4A6}" type="presParOf" srcId="{95A92B96-866C-42AD-9865-049335A0ED64}" destId="{0A738553-57F7-4BA3-9D00-FF5875B0E020}" srcOrd="6" destOrd="0" presId="urn:microsoft.com/office/officeart/2005/8/layout/default"/>
    <dgm:cxn modelId="{DDDE4043-B4D0-4F5C-9824-AD750F03B499}" type="presParOf" srcId="{95A92B96-866C-42AD-9865-049335A0ED64}" destId="{4D341729-FD06-4B72-B177-321BCA68D88B}" srcOrd="7" destOrd="0" presId="urn:microsoft.com/office/officeart/2005/8/layout/default"/>
    <dgm:cxn modelId="{A5E3327E-7EBE-4DC6-8A78-057F9E121A8F}" type="presParOf" srcId="{95A92B96-866C-42AD-9865-049335A0ED64}" destId="{6EAF8241-8959-4D84-8228-F0A72238C20F}" srcOrd="8" destOrd="0" presId="urn:microsoft.com/office/officeart/2005/8/layout/default"/>
    <dgm:cxn modelId="{C9E80D42-373E-4E4A-A587-5EDE39B6E57F}" type="presParOf" srcId="{95A92B96-866C-42AD-9865-049335A0ED64}" destId="{AD99C785-7DFF-4A4A-A5EC-BF64925DA70C}" srcOrd="9" destOrd="0" presId="urn:microsoft.com/office/officeart/2005/8/layout/default"/>
    <dgm:cxn modelId="{300AA9AD-7BD9-4C64-985E-4143715743A4}" type="presParOf" srcId="{95A92B96-866C-42AD-9865-049335A0ED64}" destId="{1DD82AC3-6D3A-43DF-B5AD-C45A23D39CCD}" srcOrd="10" destOrd="0" presId="urn:microsoft.com/office/officeart/2005/8/layout/default"/>
    <dgm:cxn modelId="{B5ECB74E-A032-4A05-8FAA-7CD2EEC34053}" type="presParOf" srcId="{95A92B96-866C-42AD-9865-049335A0ED64}" destId="{8779CD18-4249-4975-BFD2-371BE5948727}" srcOrd="11" destOrd="0" presId="urn:microsoft.com/office/officeart/2005/8/layout/default"/>
    <dgm:cxn modelId="{AA9F7AE0-D59E-4D38-92A8-9237676224EE}" type="presParOf" srcId="{95A92B96-866C-42AD-9865-049335A0ED64}" destId="{B477F2A5-7808-4D3D-8660-0536E398B06C}" srcOrd="12" destOrd="0" presId="urn:microsoft.com/office/officeart/2005/8/layout/default"/>
    <dgm:cxn modelId="{A044D03E-AB8B-43C7-8A40-141F6BBB06E0}" type="presParOf" srcId="{95A92B96-866C-42AD-9865-049335A0ED64}" destId="{634BB2A2-52CA-4846-8580-062FC84A0637}" srcOrd="13" destOrd="0" presId="urn:microsoft.com/office/officeart/2005/8/layout/default"/>
    <dgm:cxn modelId="{FB0507B7-D99E-4052-A5FD-3D7420D61D6B}" type="presParOf" srcId="{95A92B96-866C-42AD-9865-049335A0ED64}" destId="{A99746D3-7338-4310-969E-E75B707A4E1B}"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C0650-8BC9-4C20-8802-182A8B9CF8E2}">
      <dsp:nvSpPr>
        <dsp:cNvPr id="0" name=""/>
        <dsp:cNvSpPr/>
      </dsp:nvSpPr>
      <dsp:spPr>
        <a:xfrm>
          <a:off x="0" y="269080"/>
          <a:ext cx="2333625" cy="14001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Inevitable and relentless</a:t>
          </a:r>
          <a:endParaRPr lang="en-US" sz="2000" kern="1200" dirty="0"/>
        </a:p>
      </dsp:txBody>
      <dsp:txXfrm>
        <a:off x="0" y="269080"/>
        <a:ext cx="2333625" cy="1400175"/>
      </dsp:txXfrm>
    </dsp:sp>
    <dsp:sp modelId="{A6280AD1-C2A9-4D25-9C97-1B191D2D81FC}">
      <dsp:nvSpPr>
        <dsp:cNvPr id="0" name=""/>
        <dsp:cNvSpPr/>
      </dsp:nvSpPr>
      <dsp:spPr>
        <a:xfrm>
          <a:off x="2566987" y="269080"/>
          <a:ext cx="2333625" cy="14001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2"/>
              </a:solidFill>
            </a:rPr>
            <a:t>Instigated by external forces</a:t>
          </a:r>
          <a:endParaRPr lang="en-US" sz="2000" kern="1200">
            <a:solidFill>
              <a:schemeClr val="tx2"/>
            </a:solidFill>
          </a:endParaRPr>
        </a:p>
      </dsp:txBody>
      <dsp:txXfrm>
        <a:off x="2566987" y="269080"/>
        <a:ext cx="2333625" cy="1400175"/>
      </dsp:txXfrm>
    </dsp:sp>
    <dsp:sp modelId="{A8D414A8-9431-48F3-99D5-916CF9D5356C}">
      <dsp:nvSpPr>
        <dsp:cNvPr id="0" name=""/>
        <dsp:cNvSpPr/>
      </dsp:nvSpPr>
      <dsp:spPr>
        <a:xfrm>
          <a:off x="5133975" y="269080"/>
          <a:ext cx="2333625" cy="14001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Instigated by internal forces</a:t>
          </a:r>
          <a:endParaRPr lang="en-US" sz="2000" kern="1200"/>
        </a:p>
      </dsp:txBody>
      <dsp:txXfrm>
        <a:off x="5133975" y="269080"/>
        <a:ext cx="2333625" cy="1400175"/>
      </dsp:txXfrm>
    </dsp:sp>
    <dsp:sp modelId="{0A738553-57F7-4BA3-9D00-FF5875B0E020}">
      <dsp:nvSpPr>
        <dsp:cNvPr id="0" name=""/>
        <dsp:cNvSpPr/>
      </dsp:nvSpPr>
      <dsp:spPr>
        <a:xfrm>
          <a:off x="0" y="1902618"/>
          <a:ext cx="2333625" cy="14001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Positive or negative</a:t>
          </a:r>
          <a:endParaRPr lang="en-US" sz="2000" kern="1200"/>
        </a:p>
      </dsp:txBody>
      <dsp:txXfrm>
        <a:off x="0" y="1902618"/>
        <a:ext cx="2333625" cy="1400175"/>
      </dsp:txXfrm>
    </dsp:sp>
    <dsp:sp modelId="{6EAF8241-8959-4D84-8228-F0A72238C20F}">
      <dsp:nvSpPr>
        <dsp:cNvPr id="0" name=""/>
        <dsp:cNvSpPr/>
      </dsp:nvSpPr>
      <dsp:spPr>
        <a:xfrm>
          <a:off x="2566987" y="1902618"/>
          <a:ext cx="2333625" cy="14001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Perceived differently</a:t>
          </a:r>
          <a:endParaRPr lang="en-US" sz="2000" kern="1200"/>
        </a:p>
      </dsp:txBody>
      <dsp:txXfrm>
        <a:off x="2566987" y="1902618"/>
        <a:ext cx="2333625" cy="1400175"/>
      </dsp:txXfrm>
    </dsp:sp>
    <dsp:sp modelId="{1DD82AC3-6D3A-43DF-B5AD-C45A23D39CCD}">
      <dsp:nvSpPr>
        <dsp:cNvPr id="0" name=""/>
        <dsp:cNvSpPr/>
      </dsp:nvSpPr>
      <dsp:spPr>
        <a:xfrm>
          <a:off x="5133975" y="1902618"/>
          <a:ext cx="2333625" cy="14001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Sometimes sudden</a:t>
          </a:r>
          <a:endParaRPr lang="en-US" sz="2000" kern="1200"/>
        </a:p>
      </dsp:txBody>
      <dsp:txXfrm>
        <a:off x="5133975" y="1902618"/>
        <a:ext cx="2333625" cy="1400175"/>
      </dsp:txXfrm>
    </dsp:sp>
    <dsp:sp modelId="{B477F2A5-7808-4D3D-8660-0536E398B06C}">
      <dsp:nvSpPr>
        <dsp:cNvPr id="0" name=""/>
        <dsp:cNvSpPr/>
      </dsp:nvSpPr>
      <dsp:spPr>
        <a:xfrm>
          <a:off x="1283493" y="3536156"/>
          <a:ext cx="2333625" cy="14001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Sometime gradual/ongoing</a:t>
          </a:r>
          <a:endParaRPr lang="en-US" sz="2000" kern="1200"/>
        </a:p>
      </dsp:txBody>
      <dsp:txXfrm>
        <a:off x="1283493" y="3536156"/>
        <a:ext cx="2333625" cy="1400175"/>
      </dsp:txXfrm>
    </dsp:sp>
    <dsp:sp modelId="{A99746D3-7338-4310-969E-E75B707A4E1B}">
      <dsp:nvSpPr>
        <dsp:cNvPr id="0" name=""/>
        <dsp:cNvSpPr/>
      </dsp:nvSpPr>
      <dsp:spPr>
        <a:xfrm>
          <a:off x="3850481" y="3536156"/>
          <a:ext cx="2333625" cy="14001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Embraced or feared</a:t>
          </a:r>
          <a:endParaRPr lang="en-US" sz="2000" kern="1200"/>
        </a:p>
      </dsp:txBody>
      <dsp:txXfrm>
        <a:off x="3850481" y="3536156"/>
        <a:ext cx="2333625" cy="14001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E21D6C4-2033-48E8-A3D9-6B05F739690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7171" name="Rectangle 3">
            <a:extLst>
              <a:ext uri="{FF2B5EF4-FFF2-40B4-BE49-F238E27FC236}">
                <a16:creationId xmlns:a16="http://schemas.microsoft.com/office/drawing/2014/main" id="{C06E2C51-1FB7-4B2E-B118-63C4E3401463}"/>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7172" name="Rectangle 4">
            <a:extLst>
              <a:ext uri="{FF2B5EF4-FFF2-40B4-BE49-F238E27FC236}">
                <a16:creationId xmlns:a16="http://schemas.microsoft.com/office/drawing/2014/main" id="{A068566F-71B7-4C45-BDE3-6EFD5020B7A2}"/>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C0C09B51-2C1C-4062-857B-43D1DCCB345B}"/>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7174" name="Rectangle 6">
            <a:extLst>
              <a:ext uri="{FF2B5EF4-FFF2-40B4-BE49-F238E27FC236}">
                <a16:creationId xmlns:a16="http://schemas.microsoft.com/office/drawing/2014/main" id="{A7E45693-B0D7-48D4-8BAA-28066797A136}"/>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7175" name="Rectangle 7">
            <a:extLst>
              <a:ext uri="{FF2B5EF4-FFF2-40B4-BE49-F238E27FC236}">
                <a16:creationId xmlns:a16="http://schemas.microsoft.com/office/drawing/2014/main" id="{2B9B9C26-C6DF-4913-A842-7E27E2BBBFA6}"/>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100A5A50-6D9C-440E-8499-10E3DE6E25B9}"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1C98529-0346-4682-B1E0-97A8B56E1B79}"/>
              </a:ext>
            </a:extLst>
          </p:cNvPr>
          <p:cNvSpPr>
            <a:spLocks noGrp="1" noChangeArrowheads="1"/>
          </p:cNvSpPr>
          <p:nvPr>
            <p:ph type="sldNum" sz="quarter" idx="5"/>
          </p:nvPr>
        </p:nvSpPr>
        <p:spPr>
          <a:ln/>
        </p:spPr>
        <p:txBody>
          <a:bodyPr/>
          <a:lstStyle/>
          <a:p>
            <a:fld id="{5B04D97B-B7B4-4745-AD9C-CD6FB45ABFFE}" type="slidenum">
              <a:rPr lang="en-US" altLang="en-US"/>
              <a:pPr/>
              <a:t>1</a:t>
            </a:fld>
            <a:endParaRPr lang="en-US" altLang="en-US"/>
          </a:p>
        </p:txBody>
      </p:sp>
      <p:sp>
        <p:nvSpPr>
          <p:cNvPr id="10242" name="Rectangle 2">
            <a:extLst>
              <a:ext uri="{FF2B5EF4-FFF2-40B4-BE49-F238E27FC236}">
                <a16:creationId xmlns:a16="http://schemas.microsoft.com/office/drawing/2014/main" id="{BF25EF57-79C5-4035-AC78-C1FD2AD0C6A6}"/>
              </a:ext>
            </a:extLst>
          </p:cNvPr>
          <p:cNvSpPr>
            <a:spLocks noGrp="1" noRot="1" noChangeAspect="1" noChangeArrowheads="1" noTextEdit="1"/>
          </p:cNvSpPr>
          <p:nvPr>
            <p:ph type="sldImg"/>
          </p:nvPr>
        </p:nvSpPr>
        <p:spPr>
          <a:ln/>
        </p:spPr>
      </p:sp>
      <p:sp>
        <p:nvSpPr>
          <p:cNvPr id="10243" name="Rectangle 3">
            <a:extLst>
              <a:ext uri="{FF2B5EF4-FFF2-40B4-BE49-F238E27FC236}">
                <a16:creationId xmlns:a16="http://schemas.microsoft.com/office/drawing/2014/main" id="{67E0F3F0-8392-4A07-AAA6-6AA6DD3F2D94}"/>
              </a:ext>
            </a:extLst>
          </p:cNvPr>
          <p:cNvSpPr>
            <a:spLocks noGrp="1" noChangeArrowheads="1"/>
          </p:cNvSpPr>
          <p:nvPr>
            <p:ph type="body" idx="1"/>
          </p:nvPr>
        </p:nvSpPr>
        <p:spPr/>
        <p:txBody>
          <a:bodyPr/>
          <a:lstStyle/>
          <a:p>
            <a:r>
              <a:rPr lang="en-GB" altLang="en-US" dirty="0"/>
              <a:t>Last week covered the programme, change, OD and the Classical, Human Relations and Contingency Approaches </a:t>
            </a:r>
          </a:p>
          <a:p>
            <a:r>
              <a:rPr lang="en-GB" altLang="en-US" dirty="0"/>
              <a:t>This week – Attitudes and obstacles to change.</a:t>
            </a:r>
          </a:p>
          <a:p>
            <a:r>
              <a:rPr lang="en-GB" altLang="en-US" dirty="0"/>
              <a:t>Lets take a look at aspects of change using Western versus Eastern management approaches </a:t>
            </a:r>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4CD485B-B089-4B2A-8EC2-81D39C5A8EB0}"/>
              </a:ext>
            </a:extLst>
          </p:cNvPr>
          <p:cNvSpPr>
            <a:spLocks noGrp="1" noChangeArrowheads="1"/>
          </p:cNvSpPr>
          <p:nvPr>
            <p:ph type="sldNum" sz="quarter" idx="5"/>
          </p:nvPr>
        </p:nvSpPr>
        <p:spPr>
          <a:ln/>
        </p:spPr>
        <p:txBody>
          <a:bodyPr/>
          <a:lstStyle/>
          <a:p>
            <a:fld id="{9234E141-BE58-4298-A34B-C056C20681DD}" type="slidenum">
              <a:rPr lang="en-US" altLang="en-US"/>
              <a:pPr/>
              <a:t>2</a:t>
            </a:fld>
            <a:endParaRPr lang="en-US" altLang="en-US"/>
          </a:p>
        </p:txBody>
      </p:sp>
      <p:sp>
        <p:nvSpPr>
          <p:cNvPr id="8194" name="Rectangle 2">
            <a:extLst>
              <a:ext uri="{FF2B5EF4-FFF2-40B4-BE49-F238E27FC236}">
                <a16:creationId xmlns:a16="http://schemas.microsoft.com/office/drawing/2014/main" id="{0F9C3BC6-B480-4D48-80EB-97B3C8F9932D}"/>
              </a:ext>
            </a:extLst>
          </p:cNvPr>
          <p:cNvSpPr>
            <a:spLocks noGrp="1" noRot="1" noChangeAspect="1" noChangeArrowheads="1" noTextEdit="1"/>
          </p:cNvSpPr>
          <p:nvPr>
            <p:ph type="sldImg"/>
          </p:nvPr>
        </p:nvSpPr>
        <p:spPr>
          <a:ln/>
        </p:spPr>
      </p:sp>
      <p:sp>
        <p:nvSpPr>
          <p:cNvPr id="8195" name="Rectangle 3">
            <a:extLst>
              <a:ext uri="{FF2B5EF4-FFF2-40B4-BE49-F238E27FC236}">
                <a16:creationId xmlns:a16="http://schemas.microsoft.com/office/drawing/2014/main" id="{153DF71F-11A6-43A5-AC5A-F6037E494D0B}"/>
              </a:ext>
            </a:extLst>
          </p:cNvPr>
          <p:cNvSpPr>
            <a:spLocks noGrp="1" noChangeArrowheads="1"/>
          </p:cNvSpPr>
          <p:nvPr>
            <p:ph type="body" idx="1"/>
          </p:nvPr>
        </p:nvSpPr>
        <p:spPr/>
        <p:txBody>
          <a:bodyPr/>
          <a:lstStyle/>
          <a:p>
            <a:pPr>
              <a:lnSpc>
                <a:spcPct val="80000"/>
              </a:lnSpc>
            </a:pPr>
            <a:r>
              <a:rPr lang="en-GB" altLang="en-US" sz="1000" dirty="0"/>
              <a:t>There have been repeated, continuous change initiatives - massive resistance - marked professional boundaries - embedded cultural practices - there has been funding and continued support for change but little has happened</a:t>
            </a:r>
          </a:p>
          <a:p>
            <a:pPr>
              <a:lnSpc>
                <a:spcPct val="80000"/>
              </a:lnSpc>
            </a:pPr>
            <a:r>
              <a:rPr lang="en-GB" altLang="en-US" sz="1000" dirty="0"/>
              <a:t>Guardian - NHS ‘the envy of the world’ but since 1980s contentious change around competition and the market - continued under New Labour - incremental under Dobson - rapid under Hewitt - industrial unrest affecting Blair-Brown handover – a period of inaction/stability but ‘not a shred of difference between him and Hewitt’ in a 10 year programme of change!   If you take this case study up to present day, the challenges have continued with changes to Doctors contracts in England, and more privatisation of resources and contracts all seen through the Covid-19 pandemic as well. Much uncertainly and instability, yet the healthcare and medical professional continue to work under more </a:t>
            </a:r>
            <a:r>
              <a:rPr lang="en-GB" altLang="en-US" sz="1000" dirty="0" err="1"/>
              <a:t>demaning</a:t>
            </a:r>
            <a:r>
              <a:rPr lang="en-GB" altLang="en-US" sz="1000" dirty="0"/>
              <a:t> pressures, with higher patient numbers, less funding, higher patient expectations! Merger of health boards - uncertainty of demand for nurses - new conflicts of interest between managers </a:t>
            </a:r>
          </a:p>
          <a:p>
            <a:pPr>
              <a:lnSpc>
                <a:spcPct val="80000"/>
              </a:lnSpc>
            </a:pPr>
            <a:r>
              <a:rPr lang="en-GB" altLang="en-US" sz="1000" dirty="0"/>
              <a:t>The problems? – often a mechanical view of change, lack of focus on key concerns of staff, lack of progress, conflict due to uncertainty over jobs, lack of consultation, poor morale, lack of vision, lack of integration</a:t>
            </a:r>
          </a:p>
          <a:p>
            <a:pPr>
              <a:lnSpc>
                <a:spcPct val="80000"/>
              </a:lnSpc>
            </a:pPr>
            <a:r>
              <a:rPr lang="en-GB" altLang="en-US" sz="1000" dirty="0"/>
              <a:t>How successful have change initiatives been? Not very!</a:t>
            </a:r>
          </a:p>
          <a:p>
            <a:pPr>
              <a:lnSpc>
                <a:spcPct val="80000"/>
              </a:lnSpc>
            </a:pPr>
            <a:endParaRPr lang="en-GB" altLang="en-US" sz="1000" dirty="0"/>
          </a:p>
          <a:p>
            <a:pPr>
              <a:lnSpc>
                <a:spcPct val="80000"/>
              </a:lnSpc>
            </a:pPr>
            <a:r>
              <a:rPr lang="en-GB" altLang="en-US" sz="1000" dirty="0"/>
              <a:t>Why has change not occurred? The creation of a more entrepreneurial culture brings with it a large degree of uncertainty, dislocation and conflict </a:t>
            </a:r>
          </a:p>
          <a:p>
            <a:pPr>
              <a:lnSpc>
                <a:spcPct val="80000"/>
              </a:lnSpc>
            </a:pPr>
            <a:r>
              <a:rPr lang="en-GB" altLang="en-US" sz="1000" dirty="0"/>
              <a:t>Is a classical approach more appropriate to such a complex national institution? Is that a barrier to change? In an uncertain environment the assumption that a planned and mechanical approach will work is flawed! Lack of attention to dealing with conflicts of interest (the social etc)</a:t>
            </a:r>
          </a:p>
          <a:p>
            <a:pPr>
              <a:lnSpc>
                <a:spcPct val="80000"/>
              </a:lnSpc>
            </a:pPr>
            <a:endParaRPr lang="en-GB" altLang="en-US" sz="1000" dirty="0"/>
          </a:p>
          <a:p>
            <a:pPr>
              <a:lnSpc>
                <a:spcPct val="80000"/>
              </a:lnSpc>
            </a:pPr>
            <a:r>
              <a:rPr lang="en-GB" altLang="en-US" sz="1000" dirty="0"/>
              <a:t>Is further change or a period of stability needed? This is the crux of the problem with change as different situations call for different approaches!</a:t>
            </a:r>
          </a:p>
          <a:p>
            <a:pPr>
              <a:lnSpc>
                <a:spcPct val="80000"/>
              </a:lnSpc>
            </a:pPr>
            <a:endParaRPr lang="en-US" altLang="en-US" sz="100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28D1398-4073-4B38-995A-1A44EC93C3AF}"/>
              </a:ext>
            </a:extLst>
          </p:cNvPr>
          <p:cNvSpPr>
            <a:spLocks noGrp="1" noChangeArrowheads="1"/>
          </p:cNvSpPr>
          <p:nvPr>
            <p:ph type="sldNum" sz="quarter" idx="5"/>
          </p:nvPr>
        </p:nvSpPr>
        <p:spPr>
          <a:ln/>
        </p:spPr>
        <p:txBody>
          <a:bodyPr/>
          <a:lstStyle/>
          <a:p>
            <a:fld id="{76FA83EB-F324-4E00-91F8-09AF2C2E82CC}" type="slidenum">
              <a:rPr lang="en-US" altLang="en-US"/>
              <a:pPr/>
              <a:t>3</a:t>
            </a:fld>
            <a:endParaRPr lang="en-US" altLang="en-US"/>
          </a:p>
        </p:txBody>
      </p:sp>
      <p:sp>
        <p:nvSpPr>
          <p:cNvPr id="9218" name="Rectangle 2">
            <a:extLst>
              <a:ext uri="{FF2B5EF4-FFF2-40B4-BE49-F238E27FC236}">
                <a16:creationId xmlns:a16="http://schemas.microsoft.com/office/drawing/2014/main" id="{CBC5C363-35B5-4F21-BA96-8CCF5839DFC2}"/>
              </a:ext>
            </a:extLst>
          </p:cNvPr>
          <p:cNvSpPr>
            <a:spLocks noGrp="1" noRot="1" noChangeAspect="1" noChangeArrowheads="1" noTextEdit="1"/>
          </p:cNvSpPr>
          <p:nvPr>
            <p:ph type="sldImg"/>
          </p:nvPr>
        </p:nvSpPr>
        <p:spPr>
          <a:ln/>
        </p:spPr>
      </p:sp>
      <p:sp>
        <p:nvSpPr>
          <p:cNvPr id="9219" name="Rectangle 3">
            <a:extLst>
              <a:ext uri="{FF2B5EF4-FFF2-40B4-BE49-F238E27FC236}">
                <a16:creationId xmlns:a16="http://schemas.microsoft.com/office/drawing/2014/main" id="{2F1621F2-8C42-4303-B507-BC5D7FBFC58C}"/>
              </a:ext>
            </a:extLst>
          </p:cNvPr>
          <p:cNvSpPr>
            <a:spLocks noGrp="1" noChangeArrowheads="1"/>
          </p:cNvSpPr>
          <p:nvPr>
            <p:ph type="body" idx="1"/>
          </p:nvPr>
        </p:nvSpPr>
        <p:spPr/>
        <p:txBody>
          <a:bodyPr/>
          <a:lstStyle/>
          <a:p>
            <a:r>
              <a:rPr lang="en-GB" altLang="en-US" dirty="0"/>
              <a:t>This lecture covers the challenge to the western management model from  Japan and the east form the 1960s and western management responses in the 1980s. It looks at the development of new organisational paradigm’s, the culture excellence approach - its theorists and critics, the difference between western and the Japanese approach and attempts at assimilation or the learning organisation LO approach and criticism of the Japanese and LO approaches.  </a:t>
            </a:r>
          </a:p>
          <a:p>
            <a:endParaRPr lang="en-GB" altLang="en-US" dirty="0"/>
          </a:p>
          <a:p>
            <a:r>
              <a:rPr lang="en-GB" altLang="en-US" dirty="0"/>
              <a:t>   </a:t>
            </a:r>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Managers need to be leaders and to have focused plans and these involve formal aspects.  These are shared and understood by the employees.</a:t>
            </a:r>
          </a:p>
          <a:p>
            <a:r>
              <a:rPr lang="en-GB" dirty="0"/>
              <a:t>However, the unseen aspects such as behavioural aspects may be obstacle's to change, and managers have to be aware of behavioural aspects to plan for change.</a:t>
            </a:r>
          </a:p>
        </p:txBody>
      </p:sp>
      <p:sp>
        <p:nvSpPr>
          <p:cNvPr id="4" name="Slide Number Placeholder 3"/>
          <p:cNvSpPr>
            <a:spLocks noGrp="1"/>
          </p:cNvSpPr>
          <p:nvPr>
            <p:ph type="sldNum" sz="quarter" idx="5"/>
          </p:nvPr>
        </p:nvSpPr>
        <p:spPr/>
        <p:txBody>
          <a:bodyPr/>
          <a:lstStyle/>
          <a:p>
            <a:fld id="{100A5A50-6D9C-440E-8499-10E3DE6E25B9}" type="slidenum">
              <a:rPr lang="en-US" altLang="en-US" smtClean="0"/>
              <a:pPr/>
              <a:t>4</a:t>
            </a:fld>
            <a:endParaRPr lang="en-US" altLang="en-US"/>
          </a:p>
        </p:txBody>
      </p:sp>
    </p:spTree>
    <p:extLst>
      <p:ext uri="{BB962C8B-B14F-4D97-AF65-F5344CB8AC3E}">
        <p14:creationId xmlns:p14="http://schemas.microsoft.com/office/powerpoint/2010/main" val="1569205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of behavioural aspects is best understood using the organisational iceberg example.</a:t>
            </a:r>
          </a:p>
        </p:txBody>
      </p:sp>
      <p:sp>
        <p:nvSpPr>
          <p:cNvPr id="4" name="Slide Number Placeholder 3"/>
          <p:cNvSpPr>
            <a:spLocks noGrp="1"/>
          </p:cNvSpPr>
          <p:nvPr>
            <p:ph type="sldNum" sz="quarter" idx="5"/>
          </p:nvPr>
        </p:nvSpPr>
        <p:spPr/>
        <p:txBody>
          <a:bodyPr/>
          <a:lstStyle/>
          <a:p>
            <a:fld id="{100A5A50-6D9C-440E-8499-10E3DE6E25B9}" type="slidenum">
              <a:rPr lang="en-US" altLang="en-US" smtClean="0"/>
              <a:pPr/>
              <a:t>5</a:t>
            </a:fld>
            <a:endParaRPr lang="en-US" altLang="en-US"/>
          </a:p>
        </p:txBody>
      </p:sp>
    </p:spTree>
    <p:extLst>
      <p:ext uri="{BB962C8B-B14F-4D97-AF65-F5344CB8AC3E}">
        <p14:creationId xmlns:p14="http://schemas.microsoft.com/office/powerpoint/2010/main" val="3845066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0A5A50-6D9C-440E-8499-10E3DE6E25B9}" type="slidenum">
              <a:rPr lang="en-US" altLang="en-US" smtClean="0"/>
              <a:pPr/>
              <a:t>8</a:t>
            </a:fld>
            <a:endParaRPr lang="en-US" altLang="en-US"/>
          </a:p>
        </p:txBody>
      </p:sp>
    </p:spTree>
    <p:extLst>
      <p:ext uri="{BB962C8B-B14F-4D97-AF65-F5344CB8AC3E}">
        <p14:creationId xmlns:p14="http://schemas.microsoft.com/office/powerpoint/2010/main" val="1617709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8D897682-004E-479A-A825-0F514EDC5DA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2507F6D-302A-4A74-BAD1-5E81A3D77342}" type="slidenum">
              <a:rPr lang="en-GB" altLang="en-US">
                <a:latin typeface="Times New Roman" panose="02020603050405020304" pitchFamily="18" charset="0"/>
              </a:rPr>
              <a:pPr eaLnBrk="1" hangingPunct="1"/>
              <a:t>9</a:t>
            </a:fld>
            <a:endParaRPr lang="en-GB" altLang="en-US">
              <a:latin typeface="Times New Roman" panose="02020603050405020304" pitchFamily="18" charset="0"/>
            </a:endParaRPr>
          </a:p>
        </p:txBody>
      </p:sp>
      <p:sp>
        <p:nvSpPr>
          <p:cNvPr id="28675" name="Rectangle 2">
            <a:extLst>
              <a:ext uri="{FF2B5EF4-FFF2-40B4-BE49-F238E27FC236}">
                <a16:creationId xmlns:a16="http://schemas.microsoft.com/office/drawing/2014/main" id="{F5793453-0BAE-4C3A-8A9C-53593B19A621}"/>
              </a:ext>
            </a:extLst>
          </p:cNvPr>
          <p:cNvSpPr>
            <a:spLocks noChangeArrowheads="1" noTextEdit="1"/>
          </p:cNvSpPr>
          <p:nvPr>
            <p:ph type="sldImg"/>
          </p:nvPr>
        </p:nvSpPr>
        <p:spPr>
          <a:solidFill>
            <a:srgbClr val="FFFFFF"/>
          </a:solidFill>
          <a:ln/>
        </p:spPr>
      </p:sp>
      <p:sp>
        <p:nvSpPr>
          <p:cNvPr id="28676" name="Rectangle 3">
            <a:extLst>
              <a:ext uri="{FF2B5EF4-FFF2-40B4-BE49-F238E27FC236}">
                <a16:creationId xmlns:a16="http://schemas.microsoft.com/office/drawing/2014/main" id="{24156B66-DDE5-4F6E-A53F-5723E7479AA2}"/>
              </a:ext>
            </a:extLst>
          </p:cNvPr>
          <p:cNvSpPr>
            <a:spLocks noChangeArrowheads="1"/>
          </p:cNvSpPr>
          <p:nvPr>
            <p:ph type="body" idx="1"/>
          </p:nvPr>
        </p:nvSpPr>
        <p:spPr>
          <a:solidFill>
            <a:srgbClr val="FFFFFF"/>
          </a:solidFill>
          <a:ln>
            <a:solidFill>
              <a:srgbClr val="000000"/>
            </a:solidFill>
          </a:ln>
        </p:spPr>
        <p:txBody>
          <a:bodyPr/>
          <a:lstStyle/>
          <a:p>
            <a:pPr eaLnBrk="1" hangingPunct="1"/>
            <a:endParaRPr lang="en-US" altLang="en-US">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Hodges and Gill were concerned with exploring how change happens and its focus and what is the magnitude of the change effort on the organisational dynamics.  The diagram depicts the view well showing the range of ways change can occur at a management level and the scale of change that can result from the type of change action.</a:t>
            </a:r>
          </a:p>
        </p:txBody>
      </p:sp>
      <p:sp>
        <p:nvSpPr>
          <p:cNvPr id="4" name="Slide Number Placeholder 3"/>
          <p:cNvSpPr>
            <a:spLocks noGrp="1"/>
          </p:cNvSpPr>
          <p:nvPr>
            <p:ph type="sldNum" sz="quarter" idx="5"/>
          </p:nvPr>
        </p:nvSpPr>
        <p:spPr/>
        <p:txBody>
          <a:bodyPr/>
          <a:lstStyle/>
          <a:p>
            <a:fld id="{100A5A50-6D9C-440E-8499-10E3DE6E25B9}" type="slidenum">
              <a:rPr lang="en-US" altLang="en-US" smtClean="0"/>
              <a:pPr/>
              <a:t>10</a:t>
            </a:fld>
            <a:endParaRPr lang="en-US" altLang="en-US"/>
          </a:p>
        </p:txBody>
      </p:sp>
    </p:spTree>
    <p:extLst>
      <p:ext uri="{BB962C8B-B14F-4D97-AF65-F5344CB8AC3E}">
        <p14:creationId xmlns:p14="http://schemas.microsoft.com/office/powerpoint/2010/main" val="2120929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AA6044-133C-4FCF-AE3E-F77D1B23DA8C}"/>
              </a:ext>
            </a:extLst>
          </p:cNvPr>
          <p:cNvSpPr>
            <a:spLocks noGrp="1" noChangeArrowheads="1"/>
          </p:cNvSpPr>
          <p:nvPr>
            <p:ph type="sldNum" sz="quarter" idx="5"/>
          </p:nvPr>
        </p:nvSpPr>
        <p:spPr>
          <a:ln/>
        </p:spPr>
        <p:txBody>
          <a:bodyPr/>
          <a:lstStyle/>
          <a:p>
            <a:fld id="{8CD14802-A84F-4C7D-805D-25D069AB0BA4}" type="slidenum">
              <a:rPr lang="en-US" altLang="en-US"/>
              <a:pPr/>
              <a:t>11</a:t>
            </a:fld>
            <a:endParaRPr lang="en-US" altLang="en-US"/>
          </a:p>
        </p:txBody>
      </p:sp>
      <p:sp>
        <p:nvSpPr>
          <p:cNvPr id="11266" name="Rectangle 2">
            <a:extLst>
              <a:ext uri="{FF2B5EF4-FFF2-40B4-BE49-F238E27FC236}">
                <a16:creationId xmlns:a16="http://schemas.microsoft.com/office/drawing/2014/main" id="{CD4F3FB3-F989-44F3-A2E0-1D3F75467D0A}"/>
              </a:ext>
            </a:extLst>
          </p:cNvPr>
          <p:cNvSpPr>
            <a:spLocks noGrp="1" noRot="1" noChangeAspect="1" noChangeArrowheads="1" noTextEdit="1"/>
          </p:cNvSpPr>
          <p:nvPr>
            <p:ph type="sldImg"/>
          </p:nvPr>
        </p:nvSpPr>
        <p:spPr>
          <a:ln/>
        </p:spPr>
      </p:sp>
      <p:sp>
        <p:nvSpPr>
          <p:cNvPr id="11267" name="Rectangle 3">
            <a:extLst>
              <a:ext uri="{FF2B5EF4-FFF2-40B4-BE49-F238E27FC236}">
                <a16:creationId xmlns:a16="http://schemas.microsoft.com/office/drawing/2014/main" id="{70FB03AF-71B7-4699-9369-44D68678F2FC}"/>
              </a:ext>
            </a:extLst>
          </p:cNvPr>
          <p:cNvSpPr>
            <a:spLocks noGrp="1" noChangeArrowheads="1"/>
          </p:cNvSpPr>
          <p:nvPr>
            <p:ph type="body" idx="1"/>
          </p:nvPr>
        </p:nvSpPr>
        <p:spPr/>
        <p:txBody>
          <a:bodyPr/>
          <a:lstStyle/>
          <a:p>
            <a:pPr>
              <a:lnSpc>
                <a:spcPct val="80000"/>
              </a:lnSpc>
            </a:pPr>
            <a:r>
              <a:rPr lang="en-GB" altLang="en-US" sz="1000" dirty="0"/>
              <a:t>Long post-war boom - stability for managers and employees in the UK - explain life in the 1970s - managers seen as complacent - not seeking new markets - ‘giving in’ to worker demands - ‘the winter of discontent’ - rising inflation but rising wages - social/political consequences - best time for labour - late 1970s OPEC, unemployment, recession and stagflation - poor management and labour relations blamed for productivity gap with emerging east     </a:t>
            </a:r>
          </a:p>
          <a:p>
            <a:pPr>
              <a:lnSpc>
                <a:spcPct val="80000"/>
              </a:lnSpc>
            </a:pPr>
            <a:r>
              <a:rPr lang="en-GB" altLang="en-US" sz="1000" dirty="0"/>
              <a:t>US dominance over world markets - US multinational corporations - bloated corporations - unresponsive and bureaucratic – Kodak, Enron, Blackberry, </a:t>
            </a:r>
            <a:r>
              <a:rPr lang="en-GB" altLang="en-US" sz="1000" dirty="0" err="1"/>
              <a:t>MySpace</a:t>
            </a:r>
            <a:r>
              <a:rPr lang="en-GB" altLang="en-US" sz="1000" dirty="0"/>
              <a:t> and </a:t>
            </a:r>
            <a:r>
              <a:rPr lang="en-GB" altLang="en-US" sz="1000" dirty="0" err="1"/>
              <a:t>PanAm</a:t>
            </a:r>
            <a:endParaRPr lang="en-GB" altLang="en-US" sz="1000" dirty="0"/>
          </a:p>
          <a:p>
            <a:pPr>
              <a:lnSpc>
                <a:spcPct val="80000"/>
              </a:lnSpc>
            </a:pPr>
            <a:r>
              <a:rPr lang="en-GB" altLang="en-US" sz="1000" dirty="0"/>
              <a:t>NOP - Attempt to change existing paradigm’s or ‘framework of assumptions … strongly accepted … at a particular point in time’</a:t>
            </a:r>
          </a:p>
          <a:p>
            <a:pPr>
              <a:lnSpc>
                <a:spcPct val="80000"/>
              </a:lnSpc>
            </a:pPr>
            <a:r>
              <a:rPr lang="en-GB" altLang="en-US" sz="1000" dirty="0"/>
              <a:t>Classical mass production model for mass markets</a:t>
            </a:r>
          </a:p>
          <a:p>
            <a:pPr>
              <a:lnSpc>
                <a:spcPct val="80000"/>
              </a:lnSpc>
            </a:pPr>
            <a:r>
              <a:rPr lang="en-GB" altLang="en-US" sz="1000" dirty="0"/>
              <a:t>Japan - Focus on mass to customer/flexible production style</a:t>
            </a:r>
          </a:p>
          <a:p>
            <a:pPr>
              <a:lnSpc>
                <a:spcPct val="80000"/>
              </a:lnSpc>
            </a:pPr>
            <a:r>
              <a:rPr lang="en-GB" altLang="en-US" sz="1000" dirty="0"/>
              <a:t>A post world - post-industrialism/post-Fordist/post-</a:t>
            </a:r>
            <a:r>
              <a:rPr lang="en-GB" altLang="en-US" sz="1000" dirty="0" err="1"/>
              <a:t>Taylorist</a:t>
            </a:r>
            <a:r>
              <a:rPr lang="en-GB" altLang="en-US" sz="1000" dirty="0"/>
              <a:t>/post-modern - assumption that we are moving out of the certainties created with science and industrial development from the nineteenth century - beyond Ford and the production line - beyond </a:t>
            </a:r>
            <a:r>
              <a:rPr lang="en-GB" altLang="en-US" sz="1000" dirty="0" err="1"/>
              <a:t>Taylorist</a:t>
            </a:r>
            <a:r>
              <a:rPr lang="en-GB" altLang="en-US" sz="1000" dirty="0"/>
              <a:t> ‘one best way’ and</a:t>
            </a:r>
          </a:p>
          <a:p>
            <a:pPr>
              <a:lnSpc>
                <a:spcPct val="80000"/>
              </a:lnSpc>
            </a:pPr>
            <a:r>
              <a:rPr lang="en-GB" altLang="en-US" sz="1000" dirty="0"/>
              <a:t>SM, beyond the modern period - the enlightenment- creating a new paradigm which calls for new management responses</a:t>
            </a:r>
          </a:p>
          <a:p>
            <a:pPr>
              <a:lnSpc>
                <a:spcPct val="80000"/>
              </a:lnSpc>
            </a:pPr>
            <a:r>
              <a:rPr lang="en-GB" altLang="en-US" sz="1000" dirty="0"/>
              <a:t>What were they?</a:t>
            </a:r>
          </a:p>
          <a:p>
            <a:pPr>
              <a:lnSpc>
                <a:spcPct val="80000"/>
              </a:lnSpc>
            </a:pPr>
            <a:endParaRPr lang="en-GB" altLang="en-US" sz="1000" dirty="0"/>
          </a:p>
          <a:p>
            <a:pPr>
              <a:lnSpc>
                <a:spcPct val="80000"/>
              </a:lnSpc>
            </a:pPr>
            <a:r>
              <a:rPr lang="en-GB" altLang="en-US" sz="1000" dirty="0"/>
              <a:t>The culture-excellence approach based on free market liberalism - the idea of  the individual man as controller of his own property - entrepreneurialism - Adam Smith - Wealth of Nations</a:t>
            </a:r>
          </a:p>
          <a:p>
            <a:pPr>
              <a:lnSpc>
                <a:spcPct val="80000"/>
              </a:lnSpc>
            </a:pPr>
            <a:r>
              <a:rPr lang="en-GB" altLang="en-US" sz="1000" dirty="0"/>
              <a:t>The spreading of the Toyota or Japanese management approach - UK/US systems copied but now this is reversed and UK/US firms take up Japanese approach or Japanese firms produce in UK/US using Japanese styles of management</a:t>
            </a:r>
          </a:p>
          <a:p>
            <a:pPr>
              <a:lnSpc>
                <a:spcPct val="80000"/>
              </a:lnSpc>
            </a:pPr>
            <a:r>
              <a:rPr lang="en-GB" altLang="en-US" sz="1000" dirty="0"/>
              <a:t>The approaches become assimilated within the learning organisation literature - the search to find consistencies between western and Japanese approaches to form new approaches - the new orthodoxy</a:t>
            </a:r>
          </a:p>
          <a:p>
            <a:pPr>
              <a:lnSpc>
                <a:spcPct val="80000"/>
              </a:lnSpc>
            </a:pPr>
            <a:r>
              <a:rPr lang="en-GB" altLang="en-US" sz="1000" dirty="0"/>
              <a:t>Look at critiques of all the approaches    </a:t>
            </a:r>
          </a:p>
          <a:p>
            <a:pPr>
              <a:lnSpc>
                <a:spcPct val="80000"/>
              </a:lnSpc>
            </a:pPr>
            <a:r>
              <a:rPr lang="en-GB" altLang="en-US" sz="1000" dirty="0"/>
              <a:t> </a:t>
            </a:r>
          </a:p>
          <a:p>
            <a:pPr>
              <a:lnSpc>
                <a:spcPct val="80000"/>
              </a:lnSpc>
            </a:pPr>
            <a:endParaRPr lang="en-US" altLang="en-US" sz="100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09F921D-C0D0-49E9-91E5-5B8DF534ED4C}"/>
              </a:ext>
            </a:extLst>
          </p:cNvPr>
          <p:cNvSpPr>
            <a:spLocks noGrp="1" noChangeArrowheads="1"/>
          </p:cNvSpPr>
          <p:nvPr>
            <p:ph type="sldNum" sz="quarter" idx="5"/>
          </p:nvPr>
        </p:nvSpPr>
        <p:spPr>
          <a:ln/>
        </p:spPr>
        <p:txBody>
          <a:bodyPr/>
          <a:lstStyle/>
          <a:p>
            <a:fld id="{00558FEF-57D7-405E-A4AA-8CC081F6ACC9}" type="slidenum">
              <a:rPr lang="en-US" altLang="en-US"/>
              <a:pPr/>
              <a:t>12</a:t>
            </a:fld>
            <a:endParaRPr lang="en-US" altLang="en-US"/>
          </a:p>
        </p:txBody>
      </p:sp>
      <p:sp>
        <p:nvSpPr>
          <p:cNvPr id="21506" name="Rectangle 2">
            <a:extLst>
              <a:ext uri="{FF2B5EF4-FFF2-40B4-BE49-F238E27FC236}">
                <a16:creationId xmlns:a16="http://schemas.microsoft.com/office/drawing/2014/main" id="{F6D3F0B3-D8BB-46EC-934E-353EC96BC497}"/>
              </a:ext>
            </a:extLst>
          </p:cNvPr>
          <p:cNvSpPr>
            <a:spLocks noGrp="1" noRot="1" noChangeAspect="1" noChangeArrowheads="1" noTextEdit="1"/>
          </p:cNvSpPr>
          <p:nvPr>
            <p:ph type="sldImg"/>
          </p:nvPr>
        </p:nvSpPr>
        <p:spPr>
          <a:ln/>
        </p:spPr>
      </p:sp>
      <p:sp>
        <p:nvSpPr>
          <p:cNvPr id="21507" name="Rectangle 3">
            <a:extLst>
              <a:ext uri="{FF2B5EF4-FFF2-40B4-BE49-F238E27FC236}">
                <a16:creationId xmlns:a16="http://schemas.microsoft.com/office/drawing/2014/main" id="{38377BB9-5E89-44D1-8CAC-D3258FD9487B}"/>
              </a:ext>
            </a:extLst>
          </p:cNvPr>
          <p:cNvSpPr>
            <a:spLocks noGrp="1" noChangeArrowheads="1"/>
          </p:cNvSpPr>
          <p:nvPr>
            <p:ph type="body" idx="1"/>
          </p:nvPr>
        </p:nvSpPr>
        <p:spPr/>
        <p:txBody>
          <a:bodyPr/>
          <a:lstStyle/>
          <a:p>
            <a:r>
              <a:rPr lang="en-GB" altLang="en-US" sz="1000" dirty="0"/>
              <a:t>The culture-excellence approach or the search for excellence was the western response to the challenge from the east (Peters/Waterman). </a:t>
            </a:r>
          </a:p>
          <a:p>
            <a:r>
              <a:rPr lang="en-GB" altLang="en-US" sz="1000" dirty="0"/>
              <a:t>It basically looks at successful western companies and asks what is it about their culture that makes them excellent and able to rise to the challenge from the east. It focused on the four ‘soft’ S’s - human relations? - staff, style, shared values, skills as the keys to success.</a:t>
            </a:r>
          </a:p>
          <a:p>
            <a:endParaRPr lang="en-GB" altLang="en-US" sz="1000" dirty="0"/>
          </a:p>
          <a:p>
            <a:r>
              <a:rPr lang="en-GB" altLang="en-US" sz="1000" dirty="0"/>
              <a:t>Challenged rational management - SM - complex about unknowable, paralysis through over-analysis and planning, rejects irrational rationality - rational processes applied to the unknowable - promotes managers having more freedom - innovate to respond to challenges.</a:t>
            </a:r>
          </a:p>
          <a:p>
            <a:r>
              <a:rPr lang="en-GB" altLang="en-US" sz="1000" dirty="0"/>
              <a:t>It promotes success by advocating action over planning - chunking work and having project teams or quality circles - getting close to the customer - encouraging entrepreneurship - product champions or pushing autonomy down the line - workers as partners not us and them - hands-on and value driven - simple, flat structures where workers do what they do best in a structure which has tight control but allows workers the freedom to innovate and develop.</a:t>
            </a:r>
          </a:p>
          <a:p>
            <a:r>
              <a:rPr lang="en-GB" altLang="en-US" sz="1000" dirty="0"/>
              <a:t>Model of flat and non-hierarchical structures, entrepreneurial and innovative cultures, reward by contribution not position/length of service, knowledge not muscle.</a:t>
            </a:r>
          </a:p>
          <a:p>
            <a:r>
              <a:rPr lang="en-GB" altLang="en-US" sz="1000" dirty="0"/>
              <a:t>Concludes none exist in US - need to liberate managers</a:t>
            </a:r>
          </a:p>
          <a:p>
            <a:r>
              <a:rPr lang="en-GB" altLang="en-US" sz="1000" dirty="0"/>
              <a:t>Innovate to survive</a:t>
            </a:r>
          </a:p>
          <a:p>
            <a:r>
              <a:rPr lang="en-GB" altLang="en-US" sz="1000" dirty="0"/>
              <a:t>Attacks stability/permanence/incremental change</a:t>
            </a:r>
          </a:p>
          <a:p>
            <a:r>
              <a:rPr lang="en-GB" altLang="en-US" sz="1000" dirty="0"/>
              <a:t>Attacks professionalism, rules, balance, logic, consensus - all the things that characterised the post-war western model     </a:t>
            </a:r>
          </a:p>
          <a:p>
            <a:r>
              <a:rPr lang="en-GB" altLang="en-US" sz="1000" dirty="0"/>
              <a:t>Now widely applied since the 1980s    </a:t>
            </a:r>
            <a:endParaRPr lang="en-US" altLang="en-US" sz="100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829BE2B-6FB3-4816-9A35-4CEC7CA47516}"/>
              </a:ext>
            </a:extLst>
          </p:cNvPr>
          <p:cNvSpPr>
            <a:spLocks noGrp="1" noChangeArrowheads="1"/>
          </p:cNvSpPr>
          <p:nvPr>
            <p:ph type="sldNum" sz="quarter" idx="5"/>
          </p:nvPr>
        </p:nvSpPr>
        <p:spPr>
          <a:ln/>
        </p:spPr>
        <p:txBody>
          <a:bodyPr/>
          <a:lstStyle/>
          <a:p>
            <a:fld id="{1595F50E-EA0B-4596-9497-7E68F302A10A}" type="slidenum">
              <a:rPr lang="en-US" altLang="en-US"/>
              <a:pPr/>
              <a:t>13</a:t>
            </a:fld>
            <a:endParaRPr lang="en-US" altLang="en-US"/>
          </a:p>
        </p:txBody>
      </p:sp>
      <p:sp>
        <p:nvSpPr>
          <p:cNvPr id="22530" name="Rectangle 2">
            <a:extLst>
              <a:ext uri="{FF2B5EF4-FFF2-40B4-BE49-F238E27FC236}">
                <a16:creationId xmlns:a16="http://schemas.microsoft.com/office/drawing/2014/main" id="{94AD24C6-9E01-44F7-BDF7-A7FCBD8FBC59}"/>
              </a:ext>
            </a:extLst>
          </p:cNvPr>
          <p:cNvSpPr>
            <a:spLocks noGrp="1" noRot="1" noChangeAspect="1" noChangeArrowheads="1" noTextEdit="1"/>
          </p:cNvSpPr>
          <p:nvPr>
            <p:ph type="sldImg"/>
          </p:nvPr>
        </p:nvSpPr>
        <p:spPr>
          <a:ln/>
        </p:spPr>
      </p:sp>
      <p:sp>
        <p:nvSpPr>
          <p:cNvPr id="22531" name="Rectangle 3">
            <a:extLst>
              <a:ext uri="{FF2B5EF4-FFF2-40B4-BE49-F238E27FC236}">
                <a16:creationId xmlns:a16="http://schemas.microsoft.com/office/drawing/2014/main" id="{C2E11CEA-7093-4EA8-8349-1FEE2AB03638}"/>
              </a:ext>
            </a:extLst>
          </p:cNvPr>
          <p:cNvSpPr>
            <a:spLocks noGrp="1" noChangeArrowheads="1"/>
          </p:cNvSpPr>
          <p:nvPr>
            <p:ph type="body" idx="1"/>
          </p:nvPr>
        </p:nvSpPr>
        <p:spPr/>
        <p:txBody>
          <a:bodyPr/>
          <a:lstStyle/>
          <a:p>
            <a:pPr>
              <a:lnSpc>
                <a:spcPct val="90000"/>
              </a:lnSpc>
            </a:pPr>
            <a:r>
              <a:rPr lang="en-GB" altLang="en-US" dirty="0" err="1"/>
              <a:t>Rosabeth</a:t>
            </a:r>
            <a:r>
              <a:rPr lang="en-GB" altLang="en-US" dirty="0"/>
              <a:t> Moss Kanter’s post-entrepreneurial model. </a:t>
            </a:r>
          </a:p>
          <a:p>
            <a:pPr>
              <a:lnSpc>
                <a:spcPct val="90000"/>
              </a:lnSpc>
            </a:pPr>
            <a:r>
              <a:rPr lang="en-GB" altLang="en-US" dirty="0"/>
              <a:t>Critical of corporate US as bureaucratic, unimaginative and uninspiring</a:t>
            </a:r>
          </a:p>
          <a:p>
            <a:pPr>
              <a:lnSpc>
                <a:spcPct val="90000"/>
              </a:lnSpc>
            </a:pPr>
            <a:r>
              <a:rPr lang="en-GB" altLang="en-US" dirty="0"/>
              <a:t>Need for giants to learn to dance</a:t>
            </a:r>
          </a:p>
          <a:p>
            <a:pPr>
              <a:lnSpc>
                <a:spcPct val="90000"/>
              </a:lnSpc>
            </a:pPr>
            <a:r>
              <a:rPr lang="en-GB" altLang="en-US" dirty="0"/>
              <a:t>Proposes restructuring - remove non-core activities, reduce bureaucracy, improve technology/IT, contract out, motivate employees </a:t>
            </a:r>
          </a:p>
          <a:p>
            <a:pPr>
              <a:lnSpc>
                <a:spcPct val="90000"/>
              </a:lnSpc>
            </a:pPr>
            <a:r>
              <a:rPr lang="en-GB" altLang="en-US" dirty="0"/>
              <a:t>Strategic Alliances - mutual benefit, competence transfer, partnership and alliances </a:t>
            </a:r>
          </a:p>
          <a:p>
            <a:pPr>
              <a:lnSpc>
                <a:spcPct val="90000"/>
              </a:lnSpc>
            </a:pPr>
            <a:r>
              <a:rPr lang="en-GB" altLang="en-US" dirty="0"/>
              <a:t>New Ventures/Innovation - balance between keeping existing business and creating new opportunities, centrality of innovation </a:t>
            </a:r>
          </a:p>
          <a:p>
            <a:pPr>
              <a:lnSpc>
                <a:spcPct val="90000"/>
              </a:lnSpc>
            </a:pPr>
            <a:endParaRPr lang="en-GB" altLang="en-US" dirty="0"/>
          </a:p>
          <a:p>
            <a:pPr>
              <a:lnSpc>
                <a:spcPct val="90000"/>
              </a:lnSpc>
            </a:pPr>
            <a:r>
              <a:rPr lang="en-GB" altLang="en-US" dirty="0"/>
              <a:t>What does it mean? </a:t>
            </a:r>
          </a:p>
          <a:p>
            <a:pPr>
              <a:lnSpc>
                <a:spcPct val="90000"/>
              </a:lnSpc>
            </a:pPr>
            <a:r>
              <a:rPr lang="en-GB" altLang="en-US" dirty="0"/>
              <a:t>Impact on employees</a:t>
            </a:r>
          </a:p>
          <a:p>
            <a:pPr>
              <a:lnSpc>
                <a:spcPct val="90000"/>
              </a:lnSpc>
            </a:pPr>
            <a:r>
              <a:rPr lang="en-GB" altLang="en-US" dirty="0"/>
              <a:t>Reward systems - PRP/pressure/bonuses/venture returns</a:t>
            </a:r>
          </a:p>
          <a:p>
            <a:pPr>
              <a:lnSpc>
                <a:spcPct val="90000"/>
              </a:lnSpc>
            </a:pPr>
            <a:r>
              <a:rPr lang="en-GB" altLang="en-US" dirty="0"/>
              <a:t>‘Older workers, established in organisations and well down their chosen career path could be particularly adversely affected by such changes’ Burnes p.105</a:t>
            </a:r>
          </a:p>
          <a:p>
            <a:pPr>
              <a:lnSpc>
                <a:spcPct val="90000"/>
              </a:lnSpc>
            </a:pPr>
            <a:r>
              <a:rPr lang="en-GB" altLang="en-US" dirty="0"/>
              <a:t>Divisive systems create conflict - team work versus bonus</a:t>
            </a:r>
          </a:p>
          <a:p>
            <a:pPr>
              <a:lnSpc>
                <a:spcPct val="90000"/>
              </a:lnSpc>
            </a:pPr>
            <a:r>
              <a:rPr lang="en-GB" altLang="en-US" dirty="0"/>
              <a:t>Demotivating - Loss of career path</a:t>
            </a:r>
          </a:p>
          <a:p>
            <a:pPr>
              <a:lnSpc>
                <a:spcPct val="90000"/>
              </a:lnSpc>
            </a:pPr>
            <a:r>
              <a:rPr lang="en-GB" altLang="en-US" dirty="0"/>
              <a:t>Overload - work-life balance</a:t>
            </a:r>
          </a:p>
          <a:p>
            <a:pPr>
              <a:lnSpc>
                <a:spcPct val="90000"/>
              </a:lnSpc>
            </a:pPr>
            <a:r>
              <a:rPr lang="en-GB" altLang="en-US" dirty="0"/>
              <a:t>‘competing bodies in a mercilessly competitive global economy’ - the race to the bottom  Burns p.108 </a:t>
            </a:r>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6CEF692-68E4-4018-B476-0004CA9E4B20}"/>
              </a:ext>
            </a:extLst>
          </p:cNvPr>
          <p:cNvSpPr>
            <a:spLocks noGrp="1" noChangeArrowheads="1"/>
          </p:cNvSpPr>
          <p:nvPr>
            <p:ph type="sldNum" sz="quarter" idx="5"/>
          </p:nvPr>
        </p:nvSpPr>
        <p:spPr>
          <a:ln/>
        </p:spPr>
        <p:txBody>
          <a:bodyPr/>
          <a:lstStyle/>
          <a:p>
            <a:fld id="{9941FB24-0A93-4E9D-A7E3-0857E9D0B224}" type="slidenum">
              <a:rPr lang="en-US" altLang="en-US"/>
              <a:pPr/>
              <a:t>14</a:t>
            </a:fld>
            <a:endParaRPr lang="en-US" altLang="en-US"/>
          </a:p>
        </p:txBody>
      </p:sp>
      <p:sp>
        <p:nvSpPr>
          <p:cNvPr id="23554" name="Rectangle 2">
            <a:extLst>
              <a:ext uri="{FF2B5EF4-FFF2-40B4-BE49-F238E27FC236}">
                <a16:creationId xmlns:a16="http://schemas.microsoft.com/office/drawing/2014/main" id="{106DCDB3-C30A-4195-9E28-46304895C9B1}"/>
              </a:ext>
            </a:extLst>
          </p:cNvPr>
          <p:cNvSpPr>
            <a:spLocks noGrp="1" noRot="1" noChangeAspect="1" noChangeArrowheads="1" noTextEdit="1"/>
          </p:cNvSpPr>
          <p:nvPr>
            <p:ph type="sldImg"/>
          </p:nvPr>
        </p:nvSpPr>
        <p:spPr>
          <a:ln/>
        </p:spPr>
      </p:sp>
      <p:sp>
        <p:nvSpPr>
          <p:cNvPr id="23555" name="Rectangle 3">
            <a:extLst>
              <a:ext uri="{FF2B5EF4-FFF2-40B4-BE49-F238E27FC236}">
                <a16:creationId xmlns:a16="http://schemas.microsoft.com/office/drawing/2014/main" id="{0205FFE4-A379-4DE4-8FB0-2B09DA454AEC}"/>
              </a:ext>
            </a:extLst>
          </p:cNvPr>
          <p:cNvSpPr>
            <a:spLocks noGrp="1" noChangeArrowheads="1"/>
          </p:cNvSpPr>
          <p:nvPr>
            <p:ph type="body" idx="1"/>
          </p:nvPr>
        </p:nvSpPr>
        <p:spPr/>
        <p:txBody>
          <a:bodyPr/>
          <a:lstStyle/>
          <a:p>
            <a:r>
              <a:rPr lang="en-GB" altLang="en-US" dirty="0"/>
              <a:t>A tougher world requires small, flexible and less hierarchical organisations - knowledge based</a:t>
            </a:r>
          </a:p>
          <a:p>
            <a:r>
              <a:rPr lang="en-GB" altLang="en-US" dirty="0"/>
              <a:t>Shamrock - core, fringe and flexible labour force</a:t>
            </a:r>
          </a:p>
          <a:p>
            <a:r>
              <a:rPr lang="en-GB" altLang="en-US" dirty="0"/>
              <a:t>Triple I - intelligence, information and ideas</a:t>
            </a:r>
          </a:p>
          <a:p>
            <a:endParaRPr lang="en-GB" altLang="en-US" dirty="0"/>
          </a:p>
          <a:p>
            <a:r>
              <a:rPr lang="en-GB" altLang="en-US" dirty="0"/>
              <a:t>‘lack of empowerment and self-belief amongst individuals in organisations presents a major obstacle to change</a:t>
            </a:r>
          </a:p>
          <a:p>
            <a:endParaRPr lang="en-GB" altLang="en-US" dirty="0"/>
          </a:p>
          <a:p>
            <a:r>
              <a:rPr lang="en-GB" altLang="en-US" dirty="0"/>
              <a:t>What is right and what is wrong with it? - We are confused by the changes ‘we have created for ourselves in the west’</a:t>
            </a:r>
          </a:p>
          <a:p>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7488BB6-241E-425E-97BB-8E42BC1A6D0A}"/>
              </a:ext>
            </a:extLst>
          </p:cNvPr>
          <p:cNvSpPr>
            <a:spLocks noGrp="1" noChangeArrowheads="1"/>
          </p:cNvSpPr>
          <p:nvPr>
            <p:ph type="sldNum" sz="quarter" idx="5"/>
          </p:nvPr>
        </p:nvSpPr>
        <p:spPr>
          <a:ln/>
        </p:spPr>
        <p:txBody>
          <a:bodyPr/>
          <a:lstStyle/>
          <a:p>
            <a:fld id="{D650EC4D-063D-4C4E-AB1F-EEC56C451F6F}" type="slidenum">
              <a:rPr lang="en-US" altLang="en-US"/>
              <a:pPr/>
              <a:t>15</a:t>
            </a:fld>
            <a:endParaRPr lang="en-US" altLang="en-US"/>
          </a:p>
        </p:txBody>
      </p:sp>
      <p:sp>
        <p:nvSpPr>
          <p:cNvPr id="24578" name="Rectangle 2">
            <a:extLst>
              <a:ext uri="{FF2B5EF4-FFF2-40B4-BE49-F238E27FC236}">
                <a16:creationId xmlns:a16="http://schemas.microsoft.com/office/drawing/2014/main" id="{530ABE68-8D21-4287-97EF-427CD17CCFF3}"/>
              </a:ext>
            </a:extLst>
          </p:cNvPr>
          <p:cNvSpPr>
            <a:spLocks noGrp="1" noRot="1" noChangeAspect="1" noChangeArrowheads="1" noTextEdit="1"/>
          </p:cNvSpPr>
          <p:nvPr>
            <p:ph type="sldImg"/>
          </p:nvPr>
        </p:nvSpPr>
        <p:spPr>
          <a:ln/>
        </p:spPr>
      </p:sp>
      <p:sp>
        <p:nvSpPr>
          <p:cNvPr id="24579" name="Rectangle 3">
            <a:extLst>
              <a:ext uri="{FF2B5EF4-FFF2-40B4-BE49-F238E27FC236}">
                <a16:creationId xmlns:a16="http://schemas.microsoft.com/office/drawing/2014/main" id="{1429A53D-06ED-4C56-96AC-04E3874A3197}"/>
              </a:ext>
            </a:extLst>
          </p:cNvPr>
          <p:cNvSpPr>
            <a:spLocks noGrp="1" noChangeArrowheads="1"/>
          </p:cNvSpPr>
          <p:nvPr>
            <p:ph type="body" idx="1"/>
          </p:nvPr>
        </p:nvSpPr>
        <p:spPr/>
        <p:txBody>
          <a:bodyPr/>
          <a:lstStyle/>
          <a:p>
            <a:r>
              <a:rPr lang="en-GB" altLang="en-US" dirty="0"/>
              <a:t>What was the culture-excellence approach? Why is it popular?</a:t>
            </a:r>
          </a:p>
          <a:p>
            <a:r>
              <a:rPr lang="en-GB" altLang="en-US" dirty="0"/>
              <a:t>A recipe for success or a fad - who benefits? Pop man. Pop guru’s.</a:t>
            </a:r>
          </a:p>
          <a:p>
            <a:r>
              <a:rPr lang="en-GB" altLang="en-US" dirty="0"/>
              <a:t>Managers faced with new and dangerous challenges want something? This provides something?</a:t>
            </a:r>
          </a:p>
          <a:p>
            <a:r>
              <a:rPr lang="en-GB" altLang="en-US" dirty="0"/>
              <a:t>New but in keeping with western values</a:t>
            </a:r>
          </a:p>
          <a:p>
            <a:r>
              <a:rPr lang="en-GB" altLang="en-US" dirty="0"/>
              <a:t>What is wrong with it? </a:t>
            </a:r>
          </a:p>
          <a:p>
            <a:endParaRPr lang="en-GB" altLang="en-US" b="1" dirty="0"/>
          </a:p>
          <a:p>
            <a:r>
              <a:rPr lang="en-GB" altLang="en-US" dirty="0"/>
              <a:t>Contradictions</a:t>
            </a:r>
          </a:p>
          <a:p>
            <a:r>
              <a:rPr lang="en-GB" altLang="en-US" dirty="0"/>
              <a:t>Emphasis on people but pits them against each other </a:t>
            </a:r>
          </a:p>
          <a:p>
            <a:r>
              <a:rPr lang="en-GB" altLang="en-US" dirty="0"/>
              <a:t>Increases struggle for resources, power and survival in organisations   </a:t>
            </a:r>
          </a:p>
          <a:p>
            <a:r>
              <a:rPr lang="en-GB" altLang="en-US" dirty="0"/>
              <a:t>Still ‘one best way’</a:t>
            </a:r>
          </a:p>
          <a:p>
            <a:r>
              <a:rPr lang="en-GB" altLang="en-US" dirty="0"/>
              <a:t>Attacks security of employment - relies on trickle down to avoid unemployment</a:t>
            </a:r>
          </a:p>
          <a:p>
            <a:r>
              <a:rPr lang="en-GB" altLang="en-US" dirty="0"/>
              <a:t>Japan - emphasis on common interests - full employment takes precedence over profit </a:t>
            </a:r>
          </a:p>
          <a:p>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1F6C161-5978-4F59-87DD-4767EB75690E}"/>
              </a:ext>
            </a:extLst>
          </p:cNvPr>
          <p:cNvSpPr>
            <a:spLocks noGrp="1" noChangeArrowheads="1"/>
          </p:cNvSpPr>
          <p:nvPr>
            <p:ph type="sldNum" sz="quarter" idx="5"/>
          </p:nvPr>
        </p:nvSpPr>
        <p:spPr>
          <a:ln/>
        </p:spPr>
        <p:txBody>
          <a:bodyPr/>
          <a:lstStyle/>
          <a:p>
            <a:fld id="{20A57794-3B57-4D20-B2DB-A79BE5ABD3AA}" type="slidenum">
              <a:rPr lang="en-US" altLang="en-US"/>
              <a:pPr/>
              <a:t>16</a:t>
            </a:fld>
            <a:endParaRPr lang="en-US" altLang="en-US"/>
          </a:p>
        </p:txBody>
      </p:sp>
      <p:sp>
        <p:nvSpPr>
          <p:cNvPr id="25602" name="Rectangle 2">
            <a:extLst>
              <a:ext uri="{FF2B5EF4-FFF2-40B4-BE49-F238E27FC236}">
                <a16:creationId xmlns:a16="http://schemas.microsoft.com/office/drawing/2014/main" id="{8842C3D8-5445-42EB-8917-8016B4C1B579}"/>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id="{6009C513-5CCF-4DE2-9F1C-4808B55DFF4D}"/>
              </a:ext>
            </a:extLst>
          </p:cNvPr>
          <p:cNvSpPr>
            <a:spLocks noGrp="1" noChangeArrowheads="1"/>
          </p:cNvSpPr>
          <p:nvPr>
            <p:ph type="body" idx="1"/>
          </p:nvPr>
        </p:nvSpPr>
        <p:spPr/>
        <p:txBody>
          <a:bodyPr/>
          <a:lstStyle/>
          <a:p>
            <a:r>
              <a:rPr lang="en-GB" altLang="en-US" dirty="0"/>
              <a:t>Post-war speedy recovery of economy put down to style of management - could be other factors!</a:t>
            </a:r>
          </a:p>
          <a:p>
            <a:r>
              <a:rPr lang="en-GB" altLang="en-US" dirty="0"/>
              <a:t>Culture - obedience/isolation/</a:t>
            </a:r>
            <a:r>
              <a:rPr lang="en-GB" altLang="en-US" dirty="0" err="1"/>
              <a:t>confucianism</a:t>
            </a:r>
            <a:r>
              <a:rPr lang="en-GB" altLang="en-US" dirty="0"/>
              <a:t> - family/loyalty/reverence for education</a:t>
            </a:r>
          </a:p>
          <a:p>
            <a:r>
              <a:rPr lang="en-GB" altLang="en-US" dirty="0"/>
              <a:t>Adopted Taylor and Deeming but applied them in Japanese context - increased productivity</a:t>
            </a:r>
          </a:p>
          <a:p>
            <a:r>
              <a:rPr lang="en-GB" altLang="en-US" dirty="0"/>
              <a:t>Variations in Japan</a:t>
            </a:r>
          </a:p>
          <a:p>
            <a:r>
              <a:rPr lang="en-GB" altLang="en-US" dirty="0"/>
              <a:t>Principle of involvement and commitment of entire workforce </a:t>
            </a:r>
          </a:p>
          <a:p>
            <a:r>
              <a:rPr lang="en-GB" altLang="en-US" dirty="0"/>
              <a:t>Ties to family, immediate workgroup, organisation and nation</a:t>
            </a:r>
          </a:p>
          <a:p>
            <a:r>
              <a:rPr lang="en-GB" altLang="en-US" dirty="0"/>
              <a:t>Lifetime employment, slow promotion, long term collective involvement</a:t>
            </a:r>
          </a:p>
          <a:p>
            <a:r>
              <a:rPr lang="en-GB" altLang="en-US" b="1" dirty="0"/>
              <a:t>Discuss - how it differs from UK/US</a:t>
            </a:r>
          </a:p>
          <a:p>
            <a:r>
              <a:rPr lang="en-GB" altLang="en-US" dirty="0"/>
              <a:t>Enterprise unionism</a:t>
            </a:r>
          </a:p>
          <a:p>
            <a:r>
              <a:rPr lang="en-GB" altLang="en-US" dirty="0"/>
              <a:t>Timeliness in production for consumer - JIT (Just in Time operations management processes to increase productivity)</a:t>
            </a:r>
          </a:p>
          <a:p>
            <a:r>
              <a:rPr lang="en-GB" altLang="en-US" dirty="0"/>
              <a:t>Teamwork and flexibility</a:t>
            </a:r>
          </a:p>
          <a:p>
            <a:r>
              <a:rPr lang="en-GB" altLang="en-US" dirty="0"/>
              <a:t>TQM and kaizen - continuous improvement</a:t>
            </a:r>
            <a:endParaRPr lang="en-US"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5E569DF-5DC8-4A74-BB3D-C2C75EE0A493}"/>
              </a:ext>
            </a:extLst>
          </p:cNvPr>
          <p:cNvSpPr>
            <a:spLocks noGrp="1" noChangeArrowheads="1"/>
          </p:cNvSpPr>
          <p:nvPr>
            <p:ph type="sldNum" sz="quarter" idx="5"/>
          </p:nvPr>
        </p:nvSpPr>
        <p:spPr>
          <a:ln/>
        </p:spPr>
        <p:txBody>
          <a:bodyPr/>
          <a:lstStyle/>
          <a:p>
            <a:fld id="{1B1E03E3-A6E4-4E95-8328-3B345A60D6E9}" type="slidenum">
              <a:rPr lang="en-US" altLang="en-US"/>
              <a:pPr/>
              <a:t>17</a:t>
            </a:fld>
            <a:endParaRPr lang="en-US" altLang="en-US"/>
          </a:p>
        </p:txBody>
      </p:sp>
      <p:sp>
        <p:nvSpPr>
          <p:cNvPr id="26626" name="Rectangle 2">
            <a:extLst>
              <a:ext uri="{FF2B5EF4-FFF2-40B4-BE49-F238E27FC236}">
                <a16:creationId xmlns:a16="http://schemas.microsoft.com/office/drawing/2014/main" id="{10E19099-D576-4419-8473-D4EB6CC5F788}"/>
              </a:ext>
            </a:extLst>
          </p:cNvPr>
          <p:cNvSpPr>
            <a:spLocks noGrp="1" noRot="1" noChangeAspect="1" noChangeArrowheads="1" noTextEdit="1"/>
          </p:cNvSpPr>
          <p:nvPr>
            <p:ph type="sldImg"/>
          </p:nvPr>
        </p:nvSpPr>
        <p:spPr>
          <a:ln/>
        </p:spPr>
      </p:sp>
      <p:sp>
        <p:nvSpPr>
          <p:cNvPr id="26627" name="Rectangle 3">
            <a:extLst>
              <a:ext uri="{FF2B5EF4-FFF2-40B4-BE49-F238E27FC236}">
                <a16:creationId xmlns:a16="http://schemas.microsoft.com/office/drawing/2014/main" id="{D4BA6E2E-809D-4181-A230-5986FCDC17D8}"/>
              </a:ext>
            </a:extLst>
          </p:cNvPr>
          <p:cNvSpPr>
            <a:spLocks noGrp="1" noChangeArrowheads="1"/>
          </p:cNvSpPr>
          <p:nvPr>
            <p:ph type="body" idx="1"/>
          </p:nvPr>
        </p:nvSpPr>
        <p:spPr/>
        <p:txBody>
          <a:bodyPr/>
          <a:lstStyle/>
          <a:p>
            <a:r>
              <a:rPr lang="en-GB" altLang="en-US" dirty="0"/>
              <a:t>Links between the state, employer and individuals unlike UK/US model</a:t>
            </a:r>
          </a:p>
          <a:p>
            <a:r>
              <a:rPr lang="en-GB" altLang="en-US" dirty="0"/>
              <a:t>Progress faltered in the 1990s , again in 2008 with the global economic downturn</a:t>
            </a:r>
          </a:p>
          <a:p>
            <a:r>
              <a:rPr lang="en-GB" altLang="en-US" dirty="0"/>
              <a:t>Protracted recession/unemployment/banking and political scandals</a:t>
            </a:r>
          </a:p>
          <a:p>
            <a:r>
              <a:rPr lang="en-GB" altLang="en-US" dirty="0"/>
              <a:t>Continuous employment protected but Increased mobility</a:t>
            </a:r>
          </a:p>
          <a:p>
            <a:r>
              <a:rPr lang="en-GB" altLang="en-US" dirty="0"/>
              <a:t>Stable labour relations but no growth</a:t>
            </a:r>
          </a:p>
          <a:p>
            <a:r>
              <a:rPr lang="en-GB" altLang="en-US" dirty="0"/>
              <a:t>Evolving - but shifting away from Japanese model slowly in response to global change</a:t>
            </a:r>
          </a:p>
          <a:p>
            <a:r>
              <a:rPr lang="en-GB" altLang="en-US" dirty="0"/>
              <a:t>Oppressive regimes - a nation of workaholics tied to authoritarian families, companies and nations</a:t>
            </a:r>
          </a:p>
          <a:p>
            <a:r>
              <a:rPr lang="en-GB" altLang="en-US" dirty="0"/>
              <a:t>Change bringing two tier workforces which are divisive to Japanese model</a:t>
            </a:r>
          </a:p>
          <a:p>
            <a:r>
              <a:rPr lang="en-GB" altLang="en-US" dirty="0"/>
              <a:t>Peer pressure - social pressures on individuals are immense - </a:t>
            </a:r>
          </a:p>
          <a:p>
            <a:endParaRPr lang="en-GB" altLang="en-US" dirty="0"/>
          </a:p>
          <a:p>
            <a:endParaRPr lang="en-US"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1E64F67-ACB5-47E9-AF0E-6E19E7E74258}"/>
              </a:ext>
            </a:extLst>
          </p:cNvPr>
          <p:cNvSpPr>
            <a:spLocks noGrp="1" noChangeArrowheads="1"/>
          </p:cNvSpPr>
          <p:nvPr>
            <p:ph type="sldNum" sz="quarter" idx="5"/>
          </p:nvPr>
        </p:nvSpPr>
        <p:spPr>
          <a:ln/>
        </p:spPr>
        <p:txBody>
          <a:bodyPr/>
          <a:lstStyle/>
          <a:p>
            <a:fld id="{64362A80-16D6-44A4-B566-B2970E3792F9}" type="slidenum">
              <a:rPr lang="en-US" altLang="en-US"/>
              <a:pPr/>
              <a:t>18</a:t>
            </a:fld>
            <a:endParaRPr lang="en-US" altLang="en-US"/>
          </a:p>
        </p:txBody>
      </p:sp>
      <p:sp>
        <p:nvSpPr>
          <p:cNvPr id="27650" name="Rectangle 2">
            <a:extLst>
              <a:ext uri="{FF2B5EF4-FFF2-40B4-BE49-F238E27FC236}">
                <a16:creationId xmlns:a16="http://schemas.microsoft.com/office/drawing/2014/main" id="{D0ED4CD3-0472-4035-83FD-9AEB2B0D4766}"/>
              </a:ext>
            </a:extLst>
          </p:cNvPr>
          <p:cNvSpPr>
            <a:spLocks noGrp="1" noRot="1" noChangeAspect="1" noChangeArrowheads="1" noTextEdit="1"/>
          </p:cNvSpPr>
          <p:nvPr>
            <p:ph type="sldImg"/>
          </p:nvPr>
        </p:nvSpPr>
        <p:spPr>
          <a:ln/>
        </p:spPr>
      </p:sp>
      <p:sp>
        <p:nvSpPr>
          <p:cNvPr id="27651" name="Rectangle 3">
            <a:extLst>
              <a:ext uri="{FF2B5EF4-FFF2-40B4-BE49-F238E27FC236}">
                <a16:creationId xmlns:a16="http://schemas.microsoft.com/office/drawing/2014/main" id="{10FD1C3D-351F-4A82-B598-926B876B86B6}"/>
              </a:ext>
            </a:extLst>
          </p:cNvPr>
          <p:cNvSpPr>
            <a:spLocks noGrp="1" noChangeArrowheads="1"/>
          </p:cNvSpPr>
          <p:nvPr>
            <p:ph type="body" idx="1"/>
          </p:nvPr>
        </p:nvSpPr>
        <p:spPr/>
        <p:txBody>
          <a:bodyPr/>
          <a:lstStyle/>
          <a:p>
            <a:pPr>
              <a:lnSpc>
                <a:spcPct val="80000"/>
              </a:lnSpc>
            </a:pPr>
            <a:r>
              <a:rPr lang="en-GB" altLang="en-US" sz="1000" dirty="0"/>
              <a:t>Idea that knowledge is key - the speed of responding to the market</a:t>
            </a:r>
          </a:p>
          <a:p>
            <a:pPr>
              <a:lnSpc>
                <a:spcPct val="80000"/>
              </a:lnSpc>
            </a:pPr>
            <a:r>
              <a:rPr lang="en-GB" altLang="en-US" sz="1000" dirty="0"/>
              <a:t>Involving everyone -  for organisational survival -  organisation becomes knowledge based - knowledge to respond to market opportunities – We refer to this as the knowledge economy.</a:t>
            </a:r>
          </a:p>
          <a:p>
            <a:pPr>
              <a:lnSpc>
                <a:spcPct val="80000"/>
              </a:lnSpc>
            </a:pPr>
            <a:r>
              <a:rPr lang="en-GB" altLang="en-US" sz="1000" dirty="0"/>
              <a:t>Attempt to assimilate the advantages of the culture-excellence and the Japanese model</a:t>
            </a:r>
          </a:p>
          <a:p>
            <a:pPr>
              <a:lnSpc>
                <a:spcPct val="80000"/>
              </a:lnSpc>
            </a:pPr>
            <a:r>
              <a:rPr lang="en-GB" altLang="en-US" sz="1000" dirty="0" err="1"/>
              <a:t>Agyris</a:t>
            </a:r>
            <a:r>
              <a:rPr lang="en-GB" altLang="en-US" sz="1000" dirty="0"/>
              <a:t> and Schon - single, double and triple loop learning</a:t>
            </a:r>
          </a:p>
          <a:p>
            <a:pPr>
              <a:lnSpc>
                <a:spcPct val="80000"/>
              </a:lnSpc>
            </a:pPr>
            <a:r>
              <a:rPr lang="en-GB" altLang="en-US" sz="1000" dirty="0"/>
              <a:t>Single - monitoring quality </a:t>
            </a:r>
          </a:p>
          <a:p>
            <a:pPr>
              <a:lnSpc>
                <a:spcPct val="80000"/>
              </a:lnSpc>
            </a:pPr>
            <a:r>
              <a:rPr lang="en-GB" altLang="en-US" sz="1000" dirty="0"/>
              <a:t>Double - challenge norms, outsourcing etc.</a:t>
            </a:r>
          </a:p>
          <a:p>
            <a:pPr>
              <a:lnSpc>
                <a:spcPct val="80000"/>
              </a:lnSpc>
            </a:pPr>
            <a:r>
              <a:rPr lang="en-GB" altLang="en-US" sz="1000" dirty="0"/>
              <a:t>Triple - question rationale, radical restructuring - transformation </a:t>
            </a:r>
          </a:p>
          <a:p>
            <a:pPr>
              <a:lnSpc>
                <a:spcPct val="80000"/>
              </a:lnSpc>
            </a:pPr>
            <a:endParaRPr lang="en-GB" altLang="en-US" sz="1000" b="1" dirty="0"/>
          </a:p>
          <a:p>
            <a:pPr>
              <a:lnSpc>
                <a:spcPct val="80000"/>
              </a:lnSpc>
            </a:pPr>
            <a:r>
              <a:rPr lang="en-GB" altLang="en-US" sz="1000" b="1" dirty="0"/>
              <a:t>Transformations - </a:t>
            </a:r>
          </a:p>
          <a:p>
            <a:pPr>
              <a:lnSpc>
                <a:spcPct val="80000"/>
              </a:lnSpc>
            </a:pPr>
            <a:r>
              <a:rPr lang="en-GB" altLang="en-US" sz="1000" dirty="0"/>
              <a:t>Strategy - emphasis on planning and strategy in line with vision, aims and objectives</a:t>
            </a:r>
          </a:p>
          <a:p>
            <a:pPr>
              <a:lnSpc>
                <a:spcPct val="80000"/>
              </a:lnSpc>
            </a:pPr>
            <a:r>
              <a:rPr lang="en-GB" altLang="en-US" sz="1000" dirty="0"/>
              <a:t>Structure - changing the structure - getting rid of entrenched bureaucracy and self protection</a:t>
            </a:r>
          </a:p>
          <a:p>
            <a:pPr>
              <a:lnSpc>
                <a:spcPct val="80000"/>
              </a:lnSpc>
            </a:pPr>
            <a:r>
              <a:rPr lang="en-GB" altLang="en-US" sz="1000" dirty="0"/>
              <a:t>Culture - shifting the organisational culture towards being dynamic in responding to customer needs in a changed environment</a:t>
            </a:r>
          </a:p>
          <a:p>
            <a:pPr>
              <a:lnSpc>
                <a:spcPct val="80000"/>
              </a:lnSpc>
            </a:pPr>
            <a:r>
              <a:rPr lang="en-GB" altLang="en-US" sz="1000" dirty="0"/>
              <a:t>Human Resources - emphasis on the social not investments in technology or plant but changing how people work together - emphasis on knowledge as key factor in success </a:t>
            </a:r>
          </a:p>
          <a:p>
            <a:pPr>
              <a:lnSpc>
                <a:spcPct val="80000"/>
              </a:lnSpc>
            </a:pPr>
            <a:endParaRPr lang="en-GB" altLang="en-US" sz="1000" dirty="0"/>
          </a:p>
          <a:p>
            <a:pPr>
              <a:lnSpc>
                <a:spcPct val="80000"/>
              </a:lnSpc>
            </a:pPr>
            <a:r>
              <a:rPr lang="en-GB" altLang="en-US" sz="1000" dirty="0"/>
              <a:t>Critique -</a:t>
            </a:r>
          </a:p>
          <a:p>
            <a:pPr>
              <a:lnSpc>
                <a:spcPct val="80000"/>
              </a:lnSpc>
            </a:pPr>
            <a:r>
              <a:rPr lang="en-GB" altLang="en-US" sz="1000" dirty="0"/>
              <a:t>What is wrong with it? </a:t>
            </a:r>
            <a:endParaRPr lang="en-GB" altLang="en-US" sz="1000" b="1" dirty="0"/>
          </a:p>
          <a:p>
            <a:pPr>
              <a:lnSpc>
                <a:spcPct val="80000"/>
              </a:lnSpc>
            </a:pPr>
            <a:r>
              <a:rPr lang="en-GB" altLang="en-US" sz="1000" dirty="0"/>
              <a:t>Lack of agreed definitions</a:t>
            </a:r>
          </a:p>
          <a:p>
            <a:pPr>
              <a:lnSpc>
                <a:spcPct val="80000"/>
              </a:lnSpc>
            </a:pPr>
            <a:r>
              <a:rPr lang="en-GB" altLang="en-US" sz="1000" dirty="0"/>
              <a:t>Lack of empirical research - does any organisation work like this?</a:t>
            </a:r>
          </a:p>
          <a:p>
            <a:pPr>
              <a:lnSpc>
                <a:spcPct val="80000"/>
              </a:lnSpc>
            </a:pPr>
            <a:r>
              <a:rPr lang="en-GB" altLang="en-US" sz="1000" dirty="0"/>
              <a:t>Focus on people not other factor in organisational success, i.e. investments</a:t>
            </a:r>
          </a:p>
          <a:p>
            <a:pPr>
              <a:lnSpc>
                <a:spcPct val="80000"/>
              </a:lnSpc>
            </a:pPr>
            <a:r>
              <a:rPr lang="en-GB" altLang="en-US" sz="1000" dirty="0"/>
              <a:t>Conflict between diversity of opinions in knowledge economy and forming consensus to meet ‘Kaizen’</a:t>
            </a:r>
          </a:p>
          <a:p>
            <a:pPr>
              <a:lnSpc>
                <a:spcPct val="80000"/>
              </a:lnSpc>
            </a:pPr>
            <a:r>
              <a:rPr lang="en-GB" altLang="en-US" sz="1000" dirty="0"/>
              <a:t>Not Japanese but US concept</a:t>
            </a:r>
          </a:p>
          <a:p>
            <a:pPr>
              <a:lnSpc>
                <a:spcPct val="80000"/>
              </a:lnSpc>
            </a:pPr>
            <a:r>
              <a:rPr lang="en-GB" altLang="en-US" sz="1000" dirty="0"/>
              <a:t>Chinese resistance to the challenge </a:t>
            </a:r>
          </a:p>
          <a:p>
            <a:pPr>
              <a:lnSpc>
                <a:spcPct val="80000"/>
              </a:lnSpc>
            </a:pPr>
            <a:endParaRPr lang="en-GB" altLang="en-US" sz="1000" dirty="0"/>
          </a:p>
          <a:p>
            <a:pPr>
              <a:lnSpc>
                <a:spcPct val="80000"/>
              </a:lnSpc>
            </a:pPr>
            <a:endParaRPr lang="en-GB" altLang="en-US" sz="1000" dirty="0"/>
          </a:p>
          <a:p>
            <a:pPr>
              <a:lnSpc>
                <a:spcPct val="80000"/>
              </a:lnSpc>
            </a:pPr>
            <a:r>
              <a:rPr lang="en-GB" altLang="en-US" sz="800" dirty="0"/>
              <a:t>  </a:t>
            </a:r>
          </a:p>
          <a:p>
            <a:pPr>
              <a:lnSpc>
                <a:spcPct val="80000"/>
              </a:lnSpc>
            </a:pPr>
            <a:endParaRPr lang="en-GB" altLang="en-US" sz="800" dirty="0"/>
          </a:p>
          <a:p>
            <a:pPr>
              <a:lnSpc>
                <a:spcPct val="80000"/>
              </a:lnSpc>
            </a:pPr>
            <a:r>
              <a:rPr lang="en-GB" altLang="en-US" sz="800" dirty="0"/>
              <a:t>  </a:t>
            </a:r>
            <a:endParaRPr lang="en-US" altLang="en-US" sz="800"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1627DEA-B34B-4864-913F-CE250C0699FF}"/>
              </a:ext>
            </a:extLst>
          </p:cNvPr>
          <p:cNvSpPr>
            <a:spLocks noGrp="1" noChangeArrowheads="1"/>
          </p:cNvSpPr>
          <p:nvPr>
            <p:ph type="sldNum" sz="quarter" idx="5"/>
          </p:nvPr>
        </p:nvSpPr>
        <p:spPr>
          <a:ln/>
        </p:spPr>
        <p:txBody>
          <a:bodyPr/>
          <a:lstStyle/>
          <a:p>
            <a:fld id="{11F984A0-81DB-4997-9B0E-D1EFEB5E1EAA}" type="slidenum">
              <a:rPr lang="en-US" altLang="en-US"/>
              <a:pPr/>
              <a:t>19</a:t>
            </a:fld>
            <a:endParaRPr lang="en-US" altLang="en-US"/>
          </a:p>
        </p:txBody>
      </p:sp>
      <p:sp>
        <p:nvSpPr>
          <p:cNvPr id="29698" name="Rectangle 2">
            <a:extLst>
              <a:ext uri="{FF2B5EF4-FFF2-40B4-BE49-F238E27FC236}">
                <a16:creationId xmlns:a16="http://schemas.microsoft.com/office/drawing/2014/main" id="{492A3114-8D13-47A5-9A7D-0B988319C612}"/>
              </a:ext>
            </a:extLst>
          </p:cNvPr>
          <p:cNvSpPr>
            <a:spLocks noGrp="1" noRot="1" noChangeAspect="1" noChangeArrowheads="1" noTextEdit="1"/>
          </p:cNvSpPr>
          <p:nvPr>
            <p:ph type="sldImg"/>
          </p:nvPr>
        </p:nvSpPr>
        <p:spPr>
          <a:ln/>
        </p:spPr>
      </p:sp>
      <p:sp>
        <p:nvSpPr>
          <p:cNvPr id="29699" name="Rectangle 3">
            <a:extLst>
              <a:ext uri="{FF2B5EF4-FFF2-40B4-BE49-F238E27FC236}">
                <a16:creationId xmlns:a16="http://schemas.microsoft.com/office/drawing/2014/main" id="{624BABDC-BDFE-44AF-A9B3-5E3FAEC20740}"/>
              </a:ext>
            </a:extLst>
          </p:cNvPr>
          <p:cNvSpPr>
            <a:spLocks noGrp="1" noChangeArrowheads="1"/>
          </p:cNvSpPr>
          <p:nvPr>
            <p:ph type="body" idx="1"/>
          </p:nvPr>
        </p:nvSpPr>
        <p:spPr/>
        <p:txBody>
          <a:bodyPr/>
          <a:lstStyle/>
          <a:p>
            <a:pPr>
              <a:lnSpc>
                <a:spcPct val="80000"/>
              </a:lnSpc>
            </a:pPr>
            <a:r>
              <a:rPr lang="en-GB" altLang="en-US" sz="900" b="1" dirty="0"/>
              <a:t>Discuss newspaper article/which is best model?</a:t>
            </a:r>
          </a:p>
          <a:p>
            <a:pPr>
              <a:lnSpc>
                <a:spcPct val="80000"/>
              </a:lnSpc>
            </a:pPr>
            <a:r>
              <a:rPr lang="en-GB" altLang="en-US" sz="900" b="1" dirty="0"/>
              <a:t>Google search – ‘Developing world to drive global growth’ Guardian 9/01/08 – </a:t>
            </a:r>
            <a:r>
              <a:rPr lang="en-GB" sz="1100" dirty="0"/>
              <a:t>https://www.theguardian.com/business/2008/jan/09/globaleconomy.worldbank </a:t>
            </a:r>
          </a:p>
          <a:p>
            <a:pPr>
              <a:lnSpc>
                <a:spcPct val="80000"/>
              </a:lnSpc>
            </a:pPr>
            <a:r>
              <a:rPr lang="en-GB" sz="1100" dirty="0"/>
              <a:t>It is an old article but helps to reflect on lessons learned – look at where we are today 2022, </a:t>
            </a:r>
            <a:r>
              <a:rPr lang="en-GB" sz="1600" b="0" i="0" dirty="0">
                <a:solidFill>
                  <a:srgbClr val="121212"/>
                </a:solidFill>
                <a:effectLst/>
                <a:latin typeface="GuardianTextEgyptian"/>
              </a:rPr>
              <a:t>volatility in financial markets, overreliance on supply chains, bottlenecks in supply and demands from over reliance on East production.</a:t>
            </a:r>
          </a:p>
          <a:p>
            <a:pPr>
              <a:lnSpc>
                <a:spcPct val="80000"/>
              </a:lnSpc>
            </a:pPr>
            <a:endParaRPr lang="en-GB" sz="1100" dirty="0"/>
          </a:p>
          <a:p>
            <a:pPr>
              <a:lnSpc>
                <a:spcPct val="80000"/>
              </a:lnSpc>
            </a:pPr>
            <a:r>
              <a:rPr lang="en-GB" altLang="en-US" sz="900" b="1" dirty="0"/>
              <a:t>Seek out more contemporary articles on economic prospects </a:t>
            </a:r>
          </a:p>
          <a:p>
            <a:pPr>
              <a:lnSpc>
                <a:spcPct val="80000"/>
              </a:lnSpc>
            </a:pPr>
            <a:r>
              <a:rPr lang="en-GB" altLang="en-US" sz="900" dirty="0"/>
              <a:t>Is there any value in either? ‘</a:t>
            </a:r>
          </a:p>
          <a:p>
            <a:pPr>
              <a:lnSpc>
                <a:spcPct val="80000"/>
              </a:lnSpc>
            </a:pPr>
            <a:r>
              <a:rPr lang="en-GB" altLang="en-US" sz="900" dirty="0"/>
              <a:t>Contrast between culture excellence and Japanese approach - problems of assimilation in LO approach</a:t>
            </a:r>
          </a:p>
          <a:p>
            <a:pPr>
              <a:lnSpc>
                <a:spcPct val="80000"/>
              </a:lnSpc>
            </a:pPr>
            <a:r>
              <a:rPr lang="en-GB" altLang="en-US" sz="900" dirty="0"/>
              <a:t>Culture excellence - based in western liberalism/individualism</a:t>
            </a:r>
          </a:p>
          <a:p>
            <a:pPr>
              <a:lnSpc>
                <a:spcPct val="80000"/>
              </a:lnSpc>
            </a:pPr>
            <a:r>
              <a:rPr lang="en-GB" altLang="en-US" sz="900" dirty="0"/>
              <a:t>Japan favours </a:t>
            </a:r>
            <a:r>
              <a:rPr lang="en-GB" altLang="en-US" sz="900" b="1" dirty="0"/>
              <a:t>continuous, incremental change - Kaizen</a:t>
            </a:r>
          </a:p>
          <a:p>
            <a:pPr>
              <a:lnSpc>
                <a:spcPct val="80000"/>
              </a:lnSpc>
            </a:pPr>
            <a:r>
              <a:rPr lang="en-GB" altLang="en-US" sz="900" dirty="0"/>
              <a:t>LO favours </a:t>
            </a:r>
            <a:r>
              <a:rPr lang="en-GB" altLang="en-US" sz="900" b="1" dirty="0"/>
              <a:t>transformational change </a:t>
            </a:r>
            <a:r>
              <a:rPr lang="en-GB" altLang="en-US" sz="900" dirty="0"/>
              <a:t>to meet new challenges</a:t>
            </a:r>
          </a:p>
          <a:p>
            <a:pPr>
              <a:lnSpc>
                <a:spcPct val="80000"/>
              </a:lnSpc>
            </a:pPr>
            <a:r>
              <a:rPr lang="en-GB" altLang="en-US" sz="900" b="1" dirty="0"/>
              <a:t>Culture excellence promotes cutting and down sizing</a:t>
            </a:r>
          </a:p>
          <a:p>
            <a:pPr>
              <a:lnSpc>
                <a:spcPct val="80000"/>
              </a:lnSpc>
            </a:pPr>
            <a:r>
              <a:rPr lang="en-GB" altLang="en-US" sz="900" dirty="0"/>
              <a:t>Japan promote stable growth at all costs</a:t>
            </a:r>
          </a:p>
          <a:p>
            <a:pPr>
              <a:lnSpc>
                <a:spcPct val="80000"/>
              </a:lnSpc>
            </a:pPr>
            <a:r>
              <a:rPr lang="en-GB" altLang="en-US" sz="900" dirty="0"/>
              <a:t>More conflict than agreement</a:t>
            </a:r>
          </a:p>
          <a:p>
            <a:pPr>
              <a:lnSpc>
                <a:spcPct val="80000"/>
              </a:lnSpc>
            </a:pPr>
            <a:r>
              <a:rPr lang="en-GB" altLang="en-US" sz="900" dirty="0"/>
              <a:t>LO trying to balance approaches that are competitors not collaborators</a:t>
            </a:r>
          </a:p>
          <a:p>
            <a:pPr>
              <a:lnSpc>
                <a:spcPct val="80000"/>
              </a:lnSpc>
            </a:pPr>
            <a:r>
              <a:rPr lang="en-GB" altLang="en-US" sz="900" dirty="0"/>
              <a:t>Beware of one best way</a:t>
            </a:r>
          </a:p>
          <a:p>
            <a:pPr>
              <a:lnSpc>
                <a:spcPct val="80000"/>
              </a:lnSpc>
            </a:pPr>
            <a:r>
              <a:rPr lang="en-GB" altLang="en-US" sz="900" dirty="0"/>
              <a:t>Look to social costs of achieving organisational excellence </a:t>
            </a:r>
          </a:p>
          <a:p>
            <a:pPr>
              <a:lnSpc>
                <a:spcPct val="80000"/>
              </a:lnSpc>
            </a:pPr>
            <a:r>
              <a:rPr lang="en-GB" altLang="en-US" sz="900" dirty="0"/>
              <a:t>There are massive problems in changing cultures</a:t>
            </a:r>
          </a:p>
          <a:p>
            <a:pPr>
              <a:lnSpc>
                <a:spcPct val="80000"/>
              </a:lnSpc>
            </a:pPr>
            <a:endParaRPr lang="en-GB" altLang="en-US" sz="900" dirty="0"/>
          </a:p>
          <a:p>
            <a:pPr>
              <a:lnSpc>
                <a:spcPct val="80000"/>
              </a:lnSpc>
            </a:pPr>
            <a:r>
              <a:rPr lang="en-GB" altLang="en-US" sz="900" dirty="0"/>
              <a:t>Change Management approaches</a:t>
            </a:r>
          </a:p>
          <a:p>
            <a:pPr>
              <a:lnSpc>
                <a:spcPct val="80000"/>
              </a:lnSpc>
            </a:pPr>
            <a:r>
              <a:rPr lang="en-GB" altLang="en-US" sz="900" dirty="0"/>
              <a:t>Classical - managers manage and direct change</a:t>
            </a:r>
          </a:p>
          <a:p>
            <a:pPr>
              <a:lnSpc>
                <a:spcPct val="80000"/>
              </a:lnSpc>
            </a:pPr>
            <a:r>
              <a:rPr lang="en-GB" altLang="en-US" sz="900" dirty="0"/>
              <a:t>HR - change is about social change</a:t>
            </a:r>
          </a:p>
          <a:p>
            <a:pPr>
              <a:lnSpc>
                <a:spcPct val="80000"/>
              </a:lnSpc>
            </a:pPr>
            <a:r>
              <a:rPr lang="en-GB" altLang="en-US" sz="900" dirty="0"/>
              <a:t>Culture-excellence is about rapid transformation</a:t>
            </a:r>
          </a:p>
          <a:p>
            <a:pPr>
              <a:lnSpc>
                <a:spcPct val="80000"/>
              </a:lnSpc>
            </a:pPr>
            <a:r>
              <a:rPr lang="en-GB" altLang="en-US" sz="900" dirty="0"/>
              <a:t>OL - vague and inconsistent</a:t>
            </a:r>
          </a:p>
          <a:p>
            <a:pPr>
              <a:lnSpc>
                <a:spcPct val="80000"/>
              </a:lnSpc>
            </a:pPr>
            <a:r>
              <a:rPr lang="en-GB" altLang="en-US" sz="900" dirty="0"/>
              <a:t>Japan - long term growth favoured over short term improvement - competing political models </a:t>
            </a:r>
          </a:p>
          <a:p>
            <a:pPr>
              <a:lnSpc>
                <a:spcPct val="80000"/>
              </a:lnSpc>
            </a:pPr>
            <a:r>
              <a:rPr lang="en-GB" altLang="en-US" sz="900" dirty="0"/>
              <a:t>  </a:t>
            </a:r>
            <a:endParaRPr lang="en-US" altLang="en-US" sz="900"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C32D371-55E5-4735-919A-696D911BA4CE}"/>
              </a:ext>
            </a:extLst>
          </p:cNvPr>
          <p:cNvSpPr>
            <a:spLocks noGrp="1" noChangeArrowheads="1"/>
          </p:cNvSpPr>
          <p:nvPr>
            <p:ph type="sldNum" sz="quarter" idx="5"/>
          </p:nvPr>
        </p:nvSpPr>
        <p:spPr>
          <a:ln/>
        </p:spPr>
        <p:txBody>
          <a:bodyPr/>
          <a:lstStyle/>
          <a:p>
            <a:fld id="{046A5A3F-ACFE-41DA-AE90-C843331ADEAB}" type="slidenum">
              <a:rPr lang="en-US" altLang="en-US"/>
              <a:pPr/>
              <a:t>20</a:t>
            </a:fld>
            <a:endParaRPr lang="en-US" altLang="en-US"/>
          </a:p>
        </p:txBody>
      </p:sp>
      <p:sp>
        <p:nvSpPr>
          <p:cNvPr id="31746" name="Rectangle 2">
            <a:extLst>
              <a:ext uri="{FF2B5EF4-FFF2-40B4-BE49-F238E27FC236}">
                <a16:creationId xmlns:a16="http://schemas.microsoft.com/office/drawing/2014/main" id="{A1BD4AAB-1FC9-43AB-A4B5-68D9EC207B6A}"/>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id="{F2AD7D51-891F-45A6-9BD3-49AFF8BED2E4}"/>
              </a:ext>
            </a:extLst>
          </p:cNvPr>
          <p:cNvSpPr>
            <a:spLocks noGrp="1" noChangeArrowheads="1"/>
          </p:cNvSpPr>
          <p:nvPr>
            <p:ph type="body" idx="1"/>
          </p:nvPr>
        </p:nvSpPr>
        <p:spPr/>
        <p:txBody>
          <a:bodyPr/>
          <a:lstStyle/>
          <a:p>
            <a:r>
              <a:rPr lang="en-GB" altLang="en-US" dirty="0"/>
              <a:t>Look at case study – </a:t>
            </a:r>
            <a:r>
              <a:rPr lang="en-GB" altLang="en-US" b="1" dirty="0"/>
              <a:t>https//www.automotivemanufacturingsolutions.com/jlr/transforming-a-field-into-a-factory-jaguar-land-rover-in-slovakia/40901.article</a:t>
            </a:r>
          </a:p>
          <a:p>
            <a:endParaRPr lang="en-GB" altLang="en-US" b="1" dirty="0"/>
          </a:p>
          <a:p>
            <a:r>
              <a:rPr lang="en-GB" altLang="en-US" dirty="0"/>
              <a:t>Is Jaguar a learning organisation?</a:t>
            </a:r>
          </a:p>
          <a:p>
            <a:r>
              <a:rPr lang="en-GB" altLang="en-US" dirty="0"/>
              <a:t>What will stop them achieving change?</a:t>
            </a:r>
          </a:p>
          <a:p>
            <a:r>
              <a:rPr lang="en-GB" altLang="en-US" dirty="0"/>
              <a:t>Can an organisation learn to change?</a:t>
            </a:r>
          </a:p>
          <a:p>
            <a:r>
              <a:rPr lang="en-GB" altLang="en-US" dirty="0"/>
              <a:t>What are the barriers?</a:t>
            </a:r>
          </a:p>
          <a:p>
            <a:r>
              <a:rPr lang="en-GB" altLang="en-US" dirty="0"/>
              <a:t>What can be done to change the culture of an organisation?</a:t>
            </a:r>
          </a:p>
          <a:p>
            <a:r>
              <a:rPr lang="en-GB" altLang="en-US" dirty="0"/>
              <a:t>What are the barriers?</a:t>
            </a:r>
          </a:p>
          <a:p>
            <a:r>
              <a:rPr lang="en-GB" altLang="en-US" dirty="0"/>
              <a:t>Can excellence be achieved in failing organisations?</a:t>
            </a:r>
          </a:p>
          <a:p>
            <a:r>
              <a:rPr lang="en-GB" altLang="en-US" dirty="0"/>
              <a:t>What can managers do to achieve excellence?  </a:t>
            </a:r>
          </a:p>
          <a:p>
            <a:r>
              <a:rPr lang="en-GB" altLang="en-US" dirty="0"/>
              <a:t>Evaluate the different approaches to managing change!</a:t>
            </a:r>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2F7EF336-EF82-4EE5-A1B1-796A31E838C9}" type="slidenum">
              <a:rPr lang="en-US" altLang="en-US" smtClean="0"/>
              <a:pPr/>
              <a:t>‹#›</a:t>
            </a:fld>
            <a:endParaRPr lang="en-US" altLang="en-US"/>
          </a:p>
        </p:txBody>
      </p:sp>
    </p:spTree>
    <p:extLst>
      <p:ext uri="{BB962C8B-B14F-4D97-AF65-F5344CB8AC3E}">
        <p14:creationId xmlns:p14="http://schemas.microsoft.com/office/powerpoint/2010/main" val="234918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5E2A20DF-B98D-4C87-AE0B-E2A2E5A73C2C}" type="slidenum">
              <a:rPr lang="en-US" altLang="en-US" smtClean="0"/>
              <a:pPr/>
              <a:t>‹#›</a:t>
            </a:fld>
            <a:endParaRPr lang="en-US" altLang="en-US"/>
          </a:p>
        </p:txBody>
      </p:sp>
    </p:spTree>
    <p:extLst>
      <p:ext uri="{BB962C8B-B14F-4D97-AF65-F5344CB8AC3E}">
        <p14:creationId xmlns:p14="http://schemas.microsoft.com/office/powerpoint/2010/main" val="2278796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D382BC5D-ECB2-4E92-98A3-AC1EE57F6950}" type="slidenum">
              <a:rPr lang="en-US" altLang="en-US" smtClean="0"/>
              <a:pPr/>
              <a:t>‹#›</a:t>
            </a:fld>
            <a:endParaRPr lang="en-US" altLang="en-US"/>
          </a:p>
        </p:txBody>
      </p:sp>
    </p:spTree>
    <p:extLst>
      <p:ext uri="{BB962C8B-B14F-4D97-AF65-F5344CB8AC3E}">
        <p14:creationId xmlns:p14="http://schemas.microsoft.com/office/powerpoint/2010/main" val="2980983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C3ED8BEA-2D21-4E3A-86BA-A2F8D92DEF07}" type="slidenum">
              <a:rPr lang="en-US" altLang="en-US" smtClean="0"/>
              <a:pPr/>
              <a:t>‹#›</a:t>
            </a:fld>
            <a:endParaRPr lang="en-US" altLang="en-US"/>
          </a:p>
        </p:txBody>
      </p:sp>
    </p:spTree>
    <p:extLst>
      <p:ext uri="{BB962C8B-B14F-4D97-AF65-F5344CB8AC3E}">
        <p14:creationId xmlns:p14="http://schemas.microsoft.com/office/powerpoint/2010/main" val="3683593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9" name="Slide Number Placeholder 8"/>
          <p:cNvSpPr>
            <a:spLocks noGrp="1"/>
          </p:cNvSpPr>
          <p:nvPr>
            <p:ph type="sldNum" sz="quarter" idx="12"/>
          </p:nvPr>
        </p:nvSpPr>
        <p:spPr/>
        <p:txBody>
          <a:bodyPr/>
          <a:lstStyle/>
          <a:p>
            <a:fld id="{77623A86-1577-4B25-AD37-2ECB12702A13}" type="slidenum">
              <a:rPr lang="en-US" altLang="en-US" smtClean="0"/>
              <a:pPr/>
              <a:t>‹#›</a:t>
            </a:fld>
            <a:endParaRPr lang="en-US" altLang="en-US"/>
          </a:p>
        </p:txBody>
      </p:sp>
    </p:spTree>
    <p:extLst>
      <p:ext uri="{BB962C8B-B14F-4D97-AF65-F5344CB8AC3E}">
        <p14:creationId xmlns:p14="http://schemas.microsoft.com/office/powerpoint/2010/main" val="1795325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endParaRPr lang="en-US" altLang="en-US"/>
          </a:p>
        </p:txBody>
      </p:sp>
      <p:sp>
        <p:nvSpPr>
          <p:cNvPr id="5" name="Footer Placeholder 3"/>
          <p:cNvSpPr>
            <a:spLocks noGrp="1"/>
          </p:cNvSpPr>
          <p:nvPr>
            <p:ph type="ftr" sz="quarter" idx="11"/>
          </p:nvPr>
        </p:nvSpPr>
        <p:spPr/>
        <p:txBody>
          <a:bodyPr/>
          <a:lstStyle/>
          <a:p>
            <a:endParaRPr lang="en-US" altLang="en-US"/>
          </a:p>
        </p:txBody>
      </p:sp>
      <p:sp>
        <p:nvSpPr>
          <p:cNvPr id="6" name="Slide Number Placeholder 4"/>
          <p:cNvSpPr>
            <a:spLocks noGrp="1"/>
          </p:cNvSpPr>
          <p:nvPr>
            <p:ph type="sldNum" sz="quarter" idx="12"/>
          </p:nvPr>
        </p:nvSpPr>
        <p:spPr/>
        <p:txBody>
          <a:bodyPr/>
          <a:lstStyle/>
          <a:p>
            <a:fld id="{D62FBB94-4EDD-44FC-999A-FEC37D20BB9D}" type="slidenum">
              <a:rPr lang="en-US" altLang="en-US" smtClean="0"/>
              <a:pPr/>
              <a:t>‹#›</a:t>
            </a:fld>
            <a:endParaRPr lang="en-US" altLang="en-US"/>
          </a:p>
        </p:txBody>
      </p:sp>
    </p:spTree>
    <p:extLst>
      <p:ext uri="{BB962C8B-B14F-4D97-AF65-F5344CB8AC3E}">
        <p14:creationId xmlns:p14="http://schemas.microsoft.com/office/powerpoint/2010/main" val="3529858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endParaRPr lang="en-US" altLang="en-US"/>
          </a:p>
        </p:txBody>
      </p:sp>
      <p:sp>
        <p:nvSpPr>
          <p:cNvPr id="5" name="Footer Placeholder 2"/>
          <p:cNvSpPr>
            <a:spLocks noGrp="1"/>
          </p:cNvSpPr>
          <p:nvPr>
            <p:ph type="ftr" sz="quarter" idx="11"/>
          </p:nvPr>
        </p:nvSpPr>
        <p:spPr/>
        <p:txBody>
          <a:bodyPr/>
          <a:lstStyle/>
          <a:p>
            <a:endParaRPr lang="en-US" altLang="en-US"/>
          </a:p>
        </p:txBody>
      </p:sp>
      <p:sp>
        <p:nvSpPr>
          <p:cNvPr id="6" name="Slide Number Placeholder 3"/>
          <p:cNvSpPr>
            <a:spLocks noGrp="1"/>
          </p:cNvSpPr>
          <p:nvPr>
            <p:ph type="sldNum" sz="quarter" idx="12"/>
          </p:nvPr>
        </p:nvSpPr>
        <p:spPr/>
        <p:txBody>
          <a:bodyPr/>
          <a:lstStyle/>
          <a:p>
            <a:fld id="{830B9F44-673E-469A-AFDA-F513D9C74763}" type="slidenum">
              <a:rPr lang="en-US" altLang="en-US" smtClean="0"/>
              <a:pPr/>
              <a:t>‹#›</a:t>
            </a:fld>
            <a:endParaRPr lang="en-US" altLang="en-US"/>
          </a:p>
        </p:txBody>
      </p:sp>
    </p:spTree>
    <p:extLst>
      <p:ext uri="{BB962C8B-B14F-4D97-AF65-F5344CB8AC3E}">
        <p14:creationId xmlns:p14="http://schemas.microsoft.com/office/powerpoint/2010/main" val="4080544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endParaRPr lang="en-US" altLang="en-US"/>
          </a:p>
        </p:txBody>
      </p:sp>
      <p:sp>
        <p:nvSpPr>
          <p:cNvPr id="5" name="Footer Placeholder 5"/>
          <p:cNvSpPr>
            <a:spLocks noGrp="1"/>
          </p:cNvSpPr>
          <p:nvPr>
            <p:ph type="ftr" sz="quarter" idx="11"/>
          </p:nvPr>
        </p:nvSpPr>
        <p:spPr/>
        <p:txBody>
          <a:bodyPr/>
          <a:lstStyle/>
          <a:p>
            <a:endParaRPr lang="en-US" altLang="en-US"/>
          </a:p>
        </p:txBody>
      </p:sp>
      <p:sp>
        <p:nvSpPr>
          <p:cNvPr id="6" name="Slide Number Placeholder 6"/>
          <p:cNvSpPr>
            <a:spLocks noGrp="1"/>
          </p:cNvSpPr>
          <p:nvPr>
            <p:ph type="sldNum" sz="quarter" idx="12"/>
          </p:nvPr>
        </p:nvSpPr>
        <p:spPr/>
        <p:txBody>
          <a:bodyPr/>
          <a:lstStyle/>
          <a:p>
            <a:fld id="{F4B61F2C-9172-43B8-A10F-9BD8872AE609}" type="slidenum">
              <a:rPr lang="en-US" altLang="en-US" smtClean="0"/>
              <a:pPr/>
              <a:t>‹#›</a:t>
            </a:fld>
            <a:endParaRPr lang="en-US" altLang="en-US"/>
          </a:p>
        </p:txBody>
      </p:sp>
    </p:spTree>
    <p:extLst>
      <p:ext uri="{BB962C8B-B14F-4D97-AF65-F5344CB8AC3E}">
        <p14:creationId xmlns:p14="http://schemas.microsoft.com/office/powerpoint/2010/main" val="562848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FEA29D49-6BD6-492F-B75B-5D8AB118F8F1}" type="slidenum">
              <a:rPr lang="en-US" altLang="en-US" smtClean="0"/>
              <a:pPr/>
              <a:t>‹#›</a:t>
            </a:fld>
            <a:endParaRPr lang="en-US" altLang="en-US"/>
          </a:p>
        </p:txBody>
      </p:sp>
    </p:spTree>
    <p:extLst>
      <p:ext uri="{BB962C8B-B14F-4D97-AF65-F5344CB8AC3E}">
        <p14:creationId xmlns:p14="http://schemas.microsoft.com/office/powerpoint/2010/main" val="2690574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628C8737-3C32-4520-90A3-0CF66B2B4EFD}" type="slidenum">
              <a:rPr lang="en-US" altLang="en-US" smtClean="0"/>
              <a:pPr/>
              <a:t>‹#›</a:t>
            </a:fld>
            <a:endParaRPr lang="en-US" altLang="en-US"/>
          </a:p>
        </p:txBody>
      </p:sp>
    </p:spTree>
    <p:extLst>
      <p:ext uri="{BB962C8B-B14F-4D97-AF65-F5344CB8AC3E}">
        <p14:creationId xmlns:p14="http://schemas.microsoft.com/office/powerpoint/2010/main" val="3987418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28C8737-3C32-4520-90A3-0CF66B2B4EFD}" type="slidenum">
              <a:rPr lang="en-US" altLang="en-US" smtClean="0"/>
              <a:pPr/>
              <a:t>‹#›</a:t>
            </a:fld>
            <a:endParaRPr lang="en-US" altLang="en-US"/>
          </a:p>
        </p:txBody>
      </p:sp>
    </p:spTree>
    <p:extLst>
      <p:ext uri="{BB962C8B-B14F-4D97-AF65-F5344CB8AC3E}">
        <p14:creationId xmlns:p14="http://schemas.microsoft.com/office/powerpoint/2010/main" val="230791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28C8737-3C32-4520-90A3-0CF66B2B4EFD}" type="slidenum">
              <a:rPr lang="en-US" altLang="en-US" smtClean="0"/>
              <a:pPr/>
              <a:t>‹#›</a:t>
            </a:fld>
            <a:endParaRPr lang="en-US" alt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7679111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28C8737-3C32-4520-90A3-0CF66B2B4EFD}" type="slidenum">
              <a:rPr lang="en-US" altLang="en-US" smtClean="0"/>
              <a:pPr/>
              <a:t>‹#›</a:t>
            </a:fld>
            <a:endParaRPr lang="en-US" altLang="en-US"/>
          </a:p>
        </p:txBody>
      </p:sp>
    </p:spTree>
    <p:extLst>
      <p:ext uri="{BB962C8B-B14F-4D97-AF65-F5344CB8AC3E}">
        <p14:creationId xmlns:p14="http://schemas.microsoft.com/office/powerpoint/2010/main" val="26114723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US" altLang="en-US"/>
          </a:p>
        </p:txBody>
      </p:sp>
      <p:sp>
        <p:nvSpPr>
          <p:cNvPr id="4"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28C8737-3C32-4520-90A3-0CF66B2B4EFD}" type="slidenum">
              <a:rPr lang="en-US" altLang="en-US" smtClean="0"/>
              <a:pPr/>
              <a:t>‹#›</a:t>
            </a:fld>
            <a:endParaRPr lang="en-US" altLang="en-US"/>
          </a:p>
        </p:txBody>
      </p:sp>
    </p:spTree>
    <p:extLst>
      <p:ext uri="{BB962C8B-B14F-4D97-AF65-F5344CB8AC3E}">
        <p14:creationId xmlns:p14="http://schemas.microsoft.com/office/powerpoint/2010/main" val="1880461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US" altLang="en-US"/>
          </a:p>
        </p:txBody>
      </p:sp>
      <p:sp>
        <p:nvSpPr>
          <p:cNvPr id="4"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28C8737-3C32-4520-90A3-0CF66B2B4EFD}" type="slidenum">
              <a:rPr lang="en-US" altLang="en-US" smtClean="0"/>
              <a:pPr/>
              <a:t>‹#›</a:t>
            </a:fld>
            <a:endParaRPr lang="en-US" altLang="en-US"/>
          </a:p>
        </p:txBody>
      </p:sp>
    </p:spTree>
    <p:extLst>
      <p:ext uri="{BB962C8B-B14F-4D97-AF65-F5344CB8AC3E}">
        <p14:creationId xmlns:p14="http://schemas.microsoft.com/office/powerpoint/2010/main" val="29437257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5947222-32EF-417D-ABF2-9F2172132862}" type="slidenum">
              <a:rPr lang="en-US" altLang="en-US" smtClean="0"/>
              <a:pPr/>
              <a:t>‹#›</a:t>
            </a:fld>
            <a:endParaRPr lang="en-US" altLang="en-US"/>
          </a:p>
        </p:txBody>
      </p:sp>
    </p:spTree>
    <p:extLst>
      <p:ext uri="{BB962C8B-B14F-4D97-AF65-F5344CB8AC3E}">
        <p14:creationId xmlns:p14="http://schemas.microsoft.com/office/powerpoint/2010/main" val="2504166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3DA78B71-1ED6-4622-8BC6-8D8DC173831A}" type="slidenum">
              <a:rPr lang="en-US" altLang="en-US" smtClean="0"/>
              <a:pPr/>
              <a:t>‹#›</a:t>
            </a:fld>
            <a:endParaRPr lang="en-US" altLang="en-US"/>
          </a:p>
        </p:txBody>
      </p:sp>
    </p:spTree>
    <p:extLst>
      <p:ext uri="{BB962C8B-B14F-4D97-AF65-F5344CB8AC3E}">
        <p14:creationId xmlns:p14="http://schemas.microsoft.com/office/powerpoint/2010/main" val="1132280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endParaRPr lang="en-US" alt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lt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628C8737-3C32-4520-90A3-0CF66B2B4EFD}" type="slidenum">
              <a:rPr lang="en-US" altLang="en-US" smtClean="0"/>
              <a:pPr/>
              <a:t>‹#›</a:t>
            </a:fld>
            <a:endParaRPr lang="en-US" altLang="en-US"/>
          </a:p>
        </p:txBody>
      </p:sp>
    </p:spTree>
    <p:extLst>
      <p:ext uri="{BB962C8B-B14F-4D97-AF65-F5344CB8AC3E}">
        <p14:creationId xmlns:p14="http://schemas.microsoft.com/office/powerpoint/2010/main" val="252244037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gif"/></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B0D48E44-76AA-43AC-8568-B55339003458}"/>
              </a:ext>
            </a:extLst>
          </p:cNvPr>
          <p:cNvSpPr>
            <a:spLocks noGrp="1" noChangeArrowheads="1"/>
          </p:cNvSpPr>
          <p:nvPr>
            <p:ph type="ctrTitle"/>
          </p:nvPr>
        </p:nvSpPr>
        <p:spPr>
          <a:xfrm>
            <a:off x="827088" y="1268413"/>
            <a:ext cx="7772400" cy="4752875"/>
          </a:xfrm>
        </p:spPr>
        <p:txBody>
          <a:bodyPr anchor="ctr"/>
          <a:lstStyle/>
          <a:p>
            <a:pPr algn="ctr">
              <a:lnSpc>
                <a:spcPct val="115000"/>
              </a:lnSpc>
              <a:spcAft>
                <a:spcPts val="1000"/>
              </a:spcAft>
            </a:pPr>
            <a:r>
              <a:rPr lang="en-GB" sz="3600" b="1" dirty="0"/>
              <a:t>BMMB7000</a:t>
            </a:r>
            <a:br>
              <a:rPr lang="en-GB" sz="3600" b="1" dirty="0"/>
            </a:br>
            <a:r>
              <a:rPr lang="en-GB" sz="3600" b="1" dirty="0"/>
              <a:t>Change &amp; Stability Management</a:t>
            </a:r>
            <a:br>
              <a:rPr lang="en-GB" sz="3600" dirty="0">
                <a:effectLst/>
                <a:latin typeface="Times New Roman" panose="02020603050405020304" pitchFamily="18" charset="0"/>
                <a:ea typeface="Times New Roman" panose="02020603050405020304" pitchFamily="18" charset="0"/>
              </a:rPr>
            </a:br>
            <a:br>
              <a:rPr lang="en-GB" altLang="en-US" sz="3600" b="1" dirty="0"/>
            </a:br>
            <a:r>
              <a:rPr lang="en-GB" altLang="en-US" sz="3600" b="1" dirty="0"/>
              <a:t>2. Attitudes and Obstacles to Change 	</a:t>
            </a:r>
            <a:endParaRPr lang="en-US"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BC41C39E-1419-486E-988F-A546A99D6D79}"/>
              </a:ext>
            </a:extLst>
          </p:cNvPr>
          <p:cNvSpPr>
            <a:spLocks noGrp="1" noChangeArrowheads="1"/>
          </p:cNvSpPr>
          <p:nvPr>
            <p:ph type="title"/>
          </p:nvPr>
        </p:nvSpPr>
        <p:spPr>
          <a:xfrm>
            <a:off x="467544" y="188640"/>
            <a:ext cx="7055380" cy="1400530"/>
          </a:xfrm>
        </p:spPr>
        <p:txBody>
          <a:bodyPr/>
          <a:lstStyle/>
          <a:p>
            <a:r>
              <a:rPr lang="en-GB" altLang="en-US" dirty="0"/>
              <a:t>In the UK the NHS – </a:t>
            </a:r>
            <a:br>
              <a:rPr lang="en-GB" altLang="en-US" dirty="0"/>
            </a:br>
            <a:r>
              <a:rPr lang="en-GB" altLang="en-US" dirty="0"/>
              <a:t>Many cases to review</a:t>
            </a:r>
            <a:endParaRPr lang="en-US" altLang="en-US" dirty="0"/>
          </a:p>
        </p:txBody>
      </p:sp>
      <p:sp>
        <p:nvSpPr>
          <p:cNvPr id="3075" name="Rectangle 3">
            <a:extLst>
              <a:ext uri="{FF2B5EF4-FFF2-40B4-BE49-F238E27FC236}">
                <a16:creationId xmlns:a16="http://schemas.microsoft.com/office/drawing/2014/main" id="{8BA58452-18A2-44CE-BFD8-247345DC29E4}"/>
              </a:ext>
            </a:extLst>
          </p:cNvPr>
          <p:cNvSpPr>
            <a:spLocks noGrp="1" noChangeArrowheads="1"/>
          </p:cNvSpPr>
          <p:nvPr>
            <p:ph idx="1"/>
          </p:nvPr>
        </p:nvSpPr>
        <p:spPr>
          <a:xfrm>
            <a:off x="719630" y="1772816"/>
            <a:ext cx="7704740" cy="4785281"/>
          </a:xfrm>
        </p:spPr>
        <p:txBody>
          <a:bodyPr>
            <a:noAutofit/>
          </a:bodyPr>
          <a:lstStyle/>
          <a:p>
            <a:pPr>
              <a:lnSpc>
                <a:spcPct val="80000"/>
              </a:lnSpc>
            </a:pPr>
            <a:r>
              <a:rPr lang="en-GB" altLang="en-US" sz="2300" dirty="0">
                <a:latin typeface="Abadi" panose="020B0604020104020204" pitchFamily="34" charset="0"/>
              </a:rPr>
              <a:t>Web link to cases provided  last week</a:t>
            </a:r>
          </a:p>
          <a:p>
            <a:pPr>
              <a:lnSpc>
                <a:spcPct val="80000"/>
              </a:lnSpc>
            </a:pPr>
            <a:r>
              <a:rPr lang="en-GB" altLang="en-US" sz="2300" dirty="0">
                <a:latin typeface="Abadi" panose="020B0604020104020204" pitchFamily="34" charset="0"/>
              </a:rPr>
              <a:t>With any case you  review think about </a:t>
            </a:r>
          </a:p>
          <a:p>
            <a:pPr>
              <a:lnSpc>
                <a:spcPct val="80000"/>
              </a:lnSpc>
            </a:pPr>
            <a:r>
              <a:rPr lang="en-GB" altLang="en-US" sz="2300" dirty="0">
                <a:latin typeface="Abadi" panose="020B0604020104020204" pitchFamily="34" charset="0"/>
              </a:rPr>
              <a:t>Issues?</a:t>
            </a:r>
          </a:p>
          <a:p>
            <a:pPr>
              <a:lnSpc>
                <a:spcPct val="80000"/>
              </a:lnSpc>
            </a:pPr>
            <a:r>
              <a:rPr lang="en-GB" altLang="en-US" sz="2300" dirty="0">
                <a:latin typeface="Abadi" panose="020B0604020104020204" pitchFamily="34" charset="0"/>
              </a:rPr>
              <a:t>What happened?</a:t>
            </a:r>
          </a:p>
          <a:p>
            <a:pPr>
              <a:lnSpc>
                <a:spcPct val="80000"/>
              </a:lnSpc>
            </a:pPr>
            <a:r>
              <a:rPr lang="en-GB" altLang="en-US" sz="2300" dirty="0">
                <a:latin typeface="Abadi" panose="020B0604020104020204" pitchFamily="34" charset="0"/>
              </a:rPr>
              <a:t>What were the problems in the case study?</a:t>
            </a:r>
          </a:p>
          <a:p>
            <a:pPr>
              <a:lnSpc>
                <a:spcPct val="80000"/>
              </a:lnSpc>
            </a:pPr>
            <a:r>
              <a:rPr lang="en-GB" altLang="en-US" sz="2300" dirty="0">
                <a:latin typeface="Abadi" panose="020B0604020104020204" pitchFamily="34" charset="0"/>
              </a:rPr>
              <a:t>Why has change not occurred as hoped at a national level ? </a:t>
            </a:r>
          </a:p>
          <a:p>
            <a:pPr>
              <a:lnSpc>
                <a:spcPct val="80000"/>
              </a:lnSpc>
            </a:pPr>
            <a:r>
              <a:rPr lang="en-GB" altLang="en-US" sz="2300" dirty="0">
                <a:latin typeface="Abadi" panose="020B0604020104020204" pitchFamily="34" charset="0"/>
              </a:rPr>
              <a:t>Is a classical approach more appropriate to a complex bureaucracy and national institution or a barrier to change?</a:t>
            </a:r>
          </a:p>
          <a:p>
            <a:pPr>
              <a:lnSpc>
                <a:spcPct val="80000"/>
              </a:lnSpc>
            </a:pPr>
            <a:r>
              <a:rPr lang="en-GB" altLang="en-US" sz="2300" dirty="0">
                <a:latin typeface="Abadi" panose="020B0604020104020204" pitchFamily="34" charset="0"/>
              </a:rPr>
              <a:t>Is further change or a period of stability needed?</a:t>
            </a:r>
          </a:p>
          <a:p>
            <a:pPr>
              <a:lnSpc>
                <a:spcPct val="80000"/>
              </a:lnSpc>
            </a:pPr>
            <a:r>
              <a:rPr lang="en-GB" altLang="en-US" sz="2300" dirty="0">
                <a:latin typeface="Abadi" panose="020B0604020104020204" pitchFamily="34" charset="0"/>
              </a:rPr>
              <a:t>What are the problems for the future?</a:t>
            </a:r>
          </a:p>
          <a:p>
            <a:pPr>
              <a:lnSpc>
                <a:spcPct val="80000"/>
              </a:lnSpc>
            </a:pPr>
            <a:r>
              <a:rPr lang="en-GB" altLang="en-US" sz="2300" dirty="0">
                <a:latin typeface="Abadi" panose="020B0604020104020204" pitchFamily="34" charset="0"/>
              </a:rPr>
              <a:t>How would you address them?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9D69F90A-0BA9-4412-9D9C-0E0FC1778816}"/>
              </a:ext>
            </a:extLst>
          </p:cNvPr>
          <p:cNvSpPr>
            <a:spLocks noGrp="1" noChangeArrowheads="1"/>
          </p:cNvSpPr>
          <p:nvPr>
            <p:ph type="title"/>
          </p:nvPr>
        </p:nvSpPr>
        <p:spPr/>
        <p:txBody>
          <a:bodyPr/>
          <a:lstStyle/>
          <a:p>
            <a:r>
              <a:rPr lang="en-GB" altLang="en-US"/>
              <a:t>Outline </a:t>
            </a:r>
            <a:endParaRPr lang="en-US" altLang="en-US"/>
          </a:p>
        </p:txBody>
      </p:sp>
      <p:sp>
        <p:nvSpPr>
          <p:cNvPr id="5123" name="Rectangle 3">
            <a:extLst>
              <a:ext uri="{FF2B5EF4-FFF2-40B4-BE49-F238E27FC236}">
                <a16:creationId xmlns:a16="http://schemas.microsoft.com/office/drawing/2014/main" id="{D41C9799-ED73-4DD7-BB8A-81887A42EA4D}"/>
              </a:ext>
            </a:extLst>
          </p:cNvPr>
          <p:cNvSpPr>
            <a:spLocks noGrp="1" noChangeArrowheads="1"/>
          </p:cNvSpPr>
          <p:nvPr>
            <p:ph idx="1"/>
          </p:nvPr>
        </p:nvSpPr>
        <p:spPr/>
        <p:txBody>
          <a:bodyPr/>
          <a:lstStyle/>
          <a:p>
            <a:r>
              <a:rPr lang="en-GB" altLang="en-US" dirty="0"/>
              <a:t>The challenge from the East </a:t>
            </a:r>
          </a:p>
          <a:p>
            <a:r>
              <a:rPr lang="en-GB" altLang="en-US" dirty="0"/>
              <a:t>The organisation</a:t>
            </a:r>
          </a:p>
          <a:p>
            <a:r>
              <a:rPr lang="en-GB" altLang="en-US" dirty="0"/>
              <a:t>New organisational Paradigm’s </a:t>
            </a:r>
          </a:p>
          <a:p>
            <a:r>
              <a:rPr lang="en-GB" altLang="en-US" dirty="0"/>
              <a:t>The Culture-Excellence approach -  Peters, Waterman, Kanter and Handy</a:t>
            </a:r>
          </a:p>
          <a:p>
            <a:r>
              <a:rPr lang="en-GB" altLang="en-US" dirty="0"/>
              <a:t>The Japanese approach</a:t>
            </a:r>
          </a:p>
          <a:p>
            <a:r>
              <a:rPr lang="en-GB" altLang="en-US" dirty="0"/>
              <a:t>Organisational Learning or the Learning Organisation approach</a:t>
            </a:r>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7401C109-E0C8-45C0-9C63-359CB3BA4EB8}"/>
              </a:ext>
            </a:extLst>
          </p:cNvPr>
          <p:cNvSpPr>
            <a:spLocks noChangeArrowheads="1"/>
          </p:cNvSpPr>
          <p:nvPr/>
        </p:nvSpPr>
        <p:spPr bwMode="auto">
          <a:xfrm>
            <a:off x="1403350" y="260350"/>
            <a:ext cx="530383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GB" altLang="en-US" sz="3600" b="1">
                <a:latin typeface="Calibri" panose="020F0502020204030204" pitchFamily="34" charset="0"/>
                <a:cs typeface="Calibri" panose="020F0502020204030204" pitchFamily="34" charset="0"/>
              </a:rPr>
              <a:t>The Organisational Iceberg</a:t>
            </a:r>
          </a:p>
        </p:txBody>
      </p:sp>
      <p:sp>
        <p:nvSpPr>
          <p:cNvPr id="12291" name="Rectangle 3">
            <a:extLst>
              <a:ext uri="{FF2B5EF4-FFF2-40B4-BE49-F238E27FC236}">
                <a16:creationId xmlns:a16="http://schemas.microsoft.com/office/drawing/2014/main" id="{1F683D5D-78D2-4E63-87F6-7C9AFD84C72D}"/>
              </a:ext>
            </a:extLst>
          </p:cNvPr>
          <p:cNvSpPr>
            <a:spLocks noChangeArrowheads="1"/>
          </p:cNvSpPr>
          <p:nvPr/>
        </p:nvSpPr>
        <p:spPr bwMode="auto">
          <a:xfrm>
            <a:off x="1403350" y="260350"/>
            <a:ext cx="6985000" cy="647700"/>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endParaRPr lang="en-US" altLang="en-US"/>
          </a:p>
        </p:txBody>
      </p:sp>
      <p:sp>
        <p:nvSpPr>
          <p:cNvPr id="17412" name="AutoShape 4">
            <a:extLst>
              <a:ext uri="{FF2B5EF4-FFF2-40B4-BE49-F238E27FC236}">
                <a16:creationId xmlns:a16="http://schemas.microsoft.com/office/drawing/2014/main" id="{1B8B35D4-596B-431F-ACAC-8A4374D4389F}"/>
              </a:ext>
            </a:extLst>
          </p:cNvPr>
          <p:cNvSpPr>
            <a:spLocks noChangeArrowheads="1"/>
          </p:cNvSpPr>
          <p:nvPr/>
        </p:nvSpPr>
        <p:spPr bwMode="auto">
          <a:xfrm rot="-5400000">
            <a:off x="3198813" y="625475"/>
            <a:ext cx="3106738" cy="4249737"/>
          </a:xfrm>
          <a:prstGeom prst="homePlate">
            <a:avLst>
              <a:gd name="adj" fmla="val 44509"/>
            </a:avLst>
          </a:prstGeom>
          <a:solidFill>
            <a:schemeClr val="accent5">
              <a:lumMod val="60000"/>
              <a:lumOff val="40000"/>
            </a:schemeClr>
          </a:solidFill>
          <a:ln w="9525">
            <a:solidFill>
              <a:schemeClr val="tx1"/>
            </a:solidFill>
            <a:miter lim="800000"/>
            <a:headEnd/>
            <a:tailEnd/>
          </a:ln>
        </p:spPr>
        <p:txBody>
          <a:bodyPr vert="eaVert" wrap="none" anchor="ctr"/>
          <a:lstStyle/>
          <a:p>
            <a:pPr algn="ctr">
              <a:defRPr/>
            </a:pPr>
            <a:endParaRPr lang="en-US" sz="1800" dirty="0">
              <a:latin typeface="Arial" charset="0"/>
            </a:endParaRPr>
          </a:p>
        </p:txBody>
      </p:sp>
      <p:sp>
        <p:nvSpPr>
          <p:cNvPr id="12293" name="Text Box 5">
            <a:extLst>
              <a:ext uri="{FF2B5EF4-FFF2-40B4-BE49-F238E27FC236}">
                <a16:creationId xmlns:a16="http://schemas.microsoft.com/office/drawing/2014/main" id="{B3F39B2E-7919-4807-8C74-46876F1987EF}"/>
              </a:ext>
            </a:extLst>
          </p:cNvPr>
          <p:cNvSpPr txBox="1">
            <a:spLocks noChangeArrowheads="1"/>
          </p:cNvSpPr>
          <p:nvPr/>
        </p:nvSpPr>
        <p:spPr bwMode="auto">
          <a:xfrm>
            <a:off x="7019925" y="1700213"/>
            <a:ext cx="178911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eaLnBrk="1" hangingPunct="1"/>
            <a:r>
              <a:rPr lang="en-GB" altLang="en-US" sz="2400" b="1" dirty="0">
                <a:solidFill>
                  <a:srgbClr val="FFFF00"/>
                </a:solidFill>
              </a:rPr>
              <a:t>Formal Aspects</a:t>
            </a:r>
          </a:p>
          <a:p>
            <a:pPr algn="ctr" eaLnBrk="1" hangingPunct="1"/>
            <a:r>
              <a:rPr lang="en-GB" altLang="en-US" sz="2400" b="1" dirty="0">
                <a:solidFill>
                  <a:srgbClr val="FFFF00"/>
                </a:solidFill>
              </a:rPr>
              <a:t>(Overt)</a:t>
            </a:r>
          </a:p>
        </p:txBody>
      </p:sp>
      <p:sp>
        <p:nvSpPr>
          <p:cNvPr id="12294" name="Line 6">
            <a:extLst>
              <a:ext uri="{FF2B5EF4-FFF2-40B4-BE49-F238E27FC236}">
                <a16:creationId xmlns:a16="http://schemas.microsoft.com/office/drawing/2014/main" id="{1DBD2945-ABD2-4C02-892E-BB5AA7D3B72C}"/>
              </a:ext>
            </a:extLst>
          </p:cNvPr>
          <p:cNvSpPr>
            <a:spLocks noChangeShapeType="1"/>
          </p:cNvSpPr>
          <p:nvPr/>
        </p:nvSpPr>
        <p:spPr bwMode="auto">
          <a:xfrm flipH="1" flipV="1">
            <a:off x="6227763" y="2349500"/>
            <a:ext cx="790575"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5" name="Freeform 7">
            <a:extLst>
              <a:ext uri="{FF2B5EF4-FFF2-40B4-BE49-F238E27FC236}">
                <a16:creationId xmlns:a16="http://schemas.microsoft.com/office/drawing/2014/main" id="{E1A93060-D571-4EBF-9414-0A89C7D09217}"/>
              </a:ext>
            </a:extLst>
          </p:cNvPr>
          <p:cNvSpPr>
            <a:spLocks/>
          </p:cNvSpPr>
          <p:nvPr/>
        </p:nvSpPr>
        <p:spPr bwMode="auto">
          <a:xfrm>
            <a:off x="-36513" y="3429000"/>
            <a:ext cx="2592388" cy="947738"/>
          </a:xfrm>
          <a:custGeom>
            <a:avLst/>
            <a:gdLst>
              <a:gd name="T0" fmla="*/ 0 w 1633"/>
              <a:gd name="T1" fmla="*/ 2147483647 h 597"/>
              <a:gd name="T2" fmla="*/ 2147483647 w 1633"/>
              <a:gd name="T3" fmla="*/ 2147483647 h 597"/>
              <a:gd name="T4" fmla="*/ 2147483647 w 1633"/>
              <a:gd name="T5" fmla="*/ 2147483647 h 597"/>
              <a:gd name="T6" fmla="*/ 0 60000 65536"/>
              <a:gd name="T7" fmla="*/ 0 60000 65536"/>
              <a:gd name="T8" fmla="*/ 0 60000 65536"/>
              <a:gd name="T9" fmla="*/ 0 w 1633"/>
              <a:gd name="T10" fmla="*/ 0 h 597"/>
              <a:gd name="T11" fmla="*/ 1633 w 1633"/>
              <a:gd name="T12" fmla="*/ 597 h 597"/>
            </a:gdLst>
            <a:ahLst/>
            <a:cxnLst>
              <a:cxn ang="T6">
                <a:pos x="T0" y="T1"/>
              </a:cxn>
              <a:cxn ang="T7">
                <a:pos x="T2" y="T3"/>
              </a:cxn>
              <a:cxn ang="T8">
                <a:pos x="T4" y="T5"/>
              </a:cxn>
            </a:cxnLst>
            <a:rect l="T9" t="T10" r="T11" b="T12"/>
            <a:pathLst>
              <a:path w="1633" h="597">
                <a:moveTo>
                  <a:pt x="0" y="552"/>
                </a:moveTo>
                <a:cubicBezTo>
                  <a:pt x="181" y="276"/>
                  <a:pt x="363" y="0"/>
                  <a:pt x="635" y="7"/>
                </a:cubicBezTo>
                <a:cubicBezTo>
                  <a:pt x="907" y="14"/>
                  <a:pt x="1467" y="506"/>
                  <a:pt x="1633" y="597"/>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296" name="Freeform 8">
            <a:extLst>
              <a:ext uri="{FF2B5EF4-FFF2-40B4-BE49-F238E27FC236}">
                <a16:creationId xmlns:a16="http://schemas.microsoft.com/office/drawing/2014/main" id="{1501A57E-492E-4205-A12A-6F74E1C5921D}"/>
              </a:ext>
            </a:extLst>
          </p:cNvPr>
          <p:cNvSpPr>
            <a:spLocks/>
          </p:cNvSpPr>
          <p:nvPr/>
        </p:nvSpPr>
        <p:spPr bwMode="auto">
          <a:xfrm>
            <a:off x="6877050" y="3429000"/>
            <a:ext cx="2303463" cy="1008063"/>
          </a:xfrm>
          <a:custGeom>
            <a:avLst/>
            <a:gdLst>
              <a:gd name="T0" fmla="*/ 0 w 1633"/>
              <a:gd name="T1" fmla="*/ 2147483647 h 597"/>
              <a:gd name="T2" fmla="*/ 2147483647 w 1633"/>
              <a:gd name="T3" fmla="*/ 2147483647 h 597"/>
              <a:gd name="T4" fmla="*/ 2147483647 w 1633"/>
              <a:gd name="T5" fmla="*/ 2147483647 h 597"/>
              <a:gd name="T6" fmla="*/ 0 60000 65536"/>
              <a:gd name="T7" fmla="*/ 0 60000 65536"/>
              <a:gd name="T8" fmla="*/ 0 60000 65536"/>
              <a:gd name="T9" fmla="*/ 0 w 1633"/>
              <a:gd name="T10" fmla="*/ 0 h 597"/>
              <a:gd name="T11" fmla="*/ 1633 w 1633"/>
              <a:gd name="T12" fmla="*/ 597 h 597"/>
            </a:gdLst>
            <a:ahLst/>
            <a:cxnLst>
              <a:cxn ang="T6">
                <a:pos x="T0" y="T1"/>
              </a:cxn>
              <a:cxn ang="T7">
                <a:pos x="T2" y="T3"/>
              </a:cxn>
              <a:cxn ang="T8">
                <a:pos x="T4" y="T5"/>
              </a:cxn>
            </a:cxnLst>
            <a:rect l="T9" t="T10" r="T11" b="T12"/>
            <a:pathLst>
              <a:path w="1633" h="597">
                <a:moveTo>
                  <a:pt x="0" y="552"/>
                </a:moveTo>
                <a:cubicBezTo>
                  <a:pt x="181" y="276"/>
                  <a:pt x="363" y="0"/>
                  <a:pt x="635" y="7"/>
                </a:cubicBezTo>
                <a:cubicBezTo>
                  <a:pt x="907" y="14"/>
                  <a:pt x="1467" y="506"/>
                  <a:pt x="1633" y="597"/>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297" name="Text Box 9">
            <a:extLst>
              <a:ext uri="{FF2B5EF4-FFF2-40B4-BE49-F238E27FC236}">
                <a16:creationId xmlns:a16="http://schemas.microsoft.com/office/drawing/2014/main" id="{2B2D14E2-8E8A-4844-B641-669BF8772ED0}"/>
              </a:ext>
            </a:extLst>
          </p:cNvPr>
          <p:cNvSpPr txBox="1">
            <a:spLocks noChangeArrowheads="1"/>
          </p:cNvSpPr>
          <p:nvPr/>
        </p:nvSpPr>
        <p:spPr bwMode="auto">
          <a:xfrm>
            <a:off x="4067175" y="1916113"/>
            <a:ext cx="15843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buFontTx/>
              <a:buChar char="•"/>
            </a:pPr>
            <a:r>
              <a:rPr lang="en-GB" altLang="en-US" sz="1800">
                <a:solidFill>
                  <a:schemeClr val="bg1"/>
                </a:solidFill>
              </a:rPr>
              <a:t>Formal goals</a:t>
            </a:r>
          </a:p>
        </p:txBody>
      </p:sp>
      <p:sp>
        <p:nvSpPr>
          <p:cNvPr id="12298" name="Text Box 10">
            <a:extLst>
              <a:ext uri="{FF2B5EF4-FFF2-40B4-BE49-F238E27FC236}">
                <a16:creationId xmlns:a16="http://schemas.microsoft.com/office/drawing/2014/main" id="{3DE789BF-5345-4E8C-9C01-263C24D7AD00}"/>
              </a:ext>
            </a:extLst>
          </p:cNvPr>
          <p:cNvSpPr txBox="1">
            <a:spLocks noChangeArrowheads="1"/>
          </p:cNvSpPr>
          <p:nvPr/>
        </p:nvSpPr>
        <p:spPr bwMode="auto">
          <a:xfrm>
            <a:off x="2771775" y="2708275"/>
            <a:ext cx="14446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buFontTx/>
              <a:buChar char="•"/>
            </a:pPr>
            <a:r>
              <a:rPr lang="en-GB" altLang="en-US" sz="1800">
                <a:solidFill>
                  <a:schemeClr val="bg1"/>
                </a:solidFill>
              </a:rPr>
              <a:t>Technology</a:t>
            </a:r>
          </a:p>
        </p:txBody>
      </p:sp>
      <p:sp>
        <p:nvSpPr>
          <p:cNvPr id="12299" name="Text Box 11">
            <a:extLst>
              <a:ext uri="{FF2B5EF4-FFF2-40B4-BE49-F238E27FC236}">
                <a16:creationId xmlns:a16="http://schemas.microsoft.com/office/drawing/2014/main" id="{0AE5C908-5470-4191-868F-B933C856277A}"/>
              </a:ext>
            </a:extLst>
          </p:cNvPr>
          <p:cNvSpPr txBox="1">
            <a:spLocks noChangeArrowheads="1"/>
          </p:cNvSpPr>
          <p:nvPr/>
        </p:nvSpPr>
        <p:spPr bwMode="auto">
          <a:xfrm>
            <a:off x="2987675" y="2205038"/>
            <a:ext cx="13684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buFontTx/>
              <a:buChar char="•"/>
            </a:pPr>
            <a:r>
              <a:rPr lang="en-GB" altLang="en-US" sz="1800">
                <a:solidFill>
                  <a:schemeClr val="bg1"/>
                </a:solidFill>
              </a:rPr>
              <a:t>Customers</a:t>
            </a:r>
          </a:p>
        </p:txBody>
      </p:sp>
      <p:sp>
        <p:nvSpPr>
          <p:cNvPr id="12300" name="Text Box 12">
            <a:extLst>
              <a:ext uri="{FF2B5EF4-FFF2-40B4-BE49-F238E27FC236}">
                <a16:creationId xmlns:a16="http://schemas.microsoft.com/office/drawing/2014/main" id="{05F03392-CA3E-4A78-A1EE-30D900DA4DF8}"/>
              </a:ext>
            </a:extLst>
          </p:cNvPr>
          <p:cNvSpPr txBox="1">
            <a:spLocks noChangeArrowheads="1"/>
          </p:cNvSpPr>
          <p:nvPr/>
        </p:nvSpPr>
        <p:spPr bwMode="auto">
          <a:xfrm>
            <a:off x="2700338" y="3284538"/>
            <a:ext cx="1355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buFontTx/>
              <a:buChar char="•"/>
            </a:pPr>
            <a:r>
              <a:rPr lang="en-GB" altLang="en-US" sz="1800">
                <a:solidFill>
                  <a:schemeClr val="bg1"/>
                </a:solidFill>
              </a:rPr>
              <a:t>Resources</a:t>
            </a:r>
          </a:p>
        </p:txBody>
      </p:sp>
      <p:sp>
        <p:nvSpPr>
          <p:cNvPr id="12301" name="Text Box 13">
            <a:extLst>
              <a:ext uri="{FF2B5EF4-FFF2-40B4-BE49-F238E27FC236}">
                <a16:creationId xmlns:a16="http://schemas.microsoft.com/office/drawing/2014/main" id="{B0E93380-3556-460B-AD8A-31D1D01EDB06}"/>
              </a:ext>
            </a:extLst>
          </p:cNvPr>
          <p:cNvSpPr txBox="1">
            <a:spLocks noChangeArrowheads="1"/>
          </p:cNvSpPr>
          <p:nvPr/>
        </p:nvSpPr>
        <p:spPr bwMode="auto">
          <a:xfrm>
            <a:off x="4356100" y="2492375"/>
            <a:ext cx="22447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buFontTx/>
              <a:buChar char="•"/>
            </a:pPr>
            <a:r>
              <a:rPr lang="en-GB" altLang="en-US" sz="1800">
                <a:solidFill>
                  <a:schemeClr val="bg1"/>
                </a:solidFill>
              </a:rPr>
              <a:t>Rules &amp; regulations</a:t>
            </a:r>
          </a:p>
        </p:txBody>
      </p:sp>
      <p:sp>
        <p:nvSpPr>
          <p:cNvPr id="12302" name="Text Box 14">
            <a:extLst>
              <a:ext uri="{FF2B5EF4-FFF2-40B4-BE49-F238E27FC236}">
                <a16:creationId xmlns:a16="http://schemas.microsoft.com/office/drawing/2014/main" id="{3A0D5180-5889-4EA6-BD25-F8335C5C3DCE}"/>
              </a:ext>
            </a:extLst>
          </p:cNvPr>
          <p:cNvSpPr txBox="1">
            <a:spLocks noChangeArrowheads="1"/>
          </p:cNvSpPr>
          <p:nvPr/>
        </p:nvSpPr>
        <p:spPr bwMode="auto">
          <a:xfrm>
            <a:off x="4211638" y="3500438"/>
            <a:ext cx="24733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buFontTx/>
              <a:buChar char="•"/>
            </a:pPr>
            <a:r>
              <a:rPr lang="en-GB" altLang="en-US" sz="1800">
                <a:solidFill>
                  <a:schemeClr val="bg1"/>
                </a:solidFill>
              </a:rPr>
              <a:t>Organisational design</a:t>
            </a:r>
          </a:p>
        </p:txBody>
      </p:sp>
      <p:sp>
        <p:nvSpPr>
          <p:cNvPr id="12303" name="Text Box 15">
            <a:extLst>
              <a:ext uri="{FF2B5EF4-FFF2-40B4-BE49-F238E27FC236}">
                <a16:creationId xmlns:a16="http://schemas.microsoft.com/office/drawing/2014/main" id="{5C490AAA-BE01-433B-B99B-E4FB12BAFFAF}"/>
              </a:ext>
            </a:extLst>
          </p:cNvPr>
          <p:cNvSpPr txBox="1">
            <a:spLocks noChangeArrowheads="1"/>
          </p:cNvSpPr>
          <p:nvPr/>
        </p:nvSpPr>
        <p:spPr bwMode="auto">
          <a:xfrm>
            <a:off x="4500563" y="2997200"/>
            <a:ext cx="19907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buFontTx/>
              <a:buChar char="•"/>
            </a:pPr>
            <a:r>
              <a:rPr lang="en-GB" altLang="en-US" sz="1800">
                <a:solidFill>
                  <a:schemeClr val="bg1"/>
                </a:solidFill>
              </a:rPr>
              <a:t>Physical facilities</a:t>
            </a:r>
          </a:p>
        </p:txBody>
      </p:sp>
      <p:sp>
        <p:nvSpPr>
          <p:cNvPr id="12304" name="Text Box 16">
            <a:extLst>
              <a:ext uri="{FF2B5EF4-FFF2-40B4-BE49-F238E27FC236}">
                <a16:creationId xmlns:a16="http://schemas.microsoft.com/office/drawing/2014/main" id="{B0739B05-A96D-4292-8F80-CCB09C07E4EC}"/>
              </a:ext>
            </a:extLst>
          </p:cNvPr>
          <p:cNvSpPr txBox="1">
            <a:spLocks noChangeArrowheads="1"/>
          </p:cNvSpPr>
          <p:nvPr/>
        </p:nvSpPr>
        <p:spPr bwMode="auto">
          <a:xfrm>
            <a:off x="2967038" y="3881438"/>
            <a:ext cx="35274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buFontTx/>
              <a:buChar char="•"/>
            </a:pPr>
            <a:r>
              <a:rPr lang="en-GB" altLang="en-US" sz="1800">
                <a:solidFill>
                  <a:schemeClr val="bg1"/>
                </a:solidFill>
              </a:rPr>
              <a:t>Surface competencies and skills</a:t>
            </a:r>
          </a:p>
        </p:txBody>
      </p:sp>
      <p:grpSp>
        <p:nvGrpSpPr>
          <p:cNvPr id="12305" name="Group 17">
            <a:extLst>
              <a:ext uri="{FF2B5EF4-FFF2-40B4-BE49-F238E27FC236}">
                <a16:creationId xmlns:a16="http://schemas.microsoft.com/office/drawing/2014/main" id="{0005EE6D-9247-4A69-B041-E318205AC40C}"/>
              </a:ext>
            </a:extLst>
          </p:cNvPr>
          <p:cNvGrpSpPr>
            <a:grpSpLocks/>
          </p:cNvGrpSpPr>
          <p:nvPr/>
        </p:nvGrpSpPr>
        <p:grpSpPr bwMode="auto">
          <a:xfrm>
            <a:off x="2606676" y="4359275"/>
            <a:ext cx="6269036" cy="2492375"/>
            <a:chOff x="1642" y="2754"/>
            <a:chExt cx="3949" cy="1570"/>
          </a:xfrm>
        </p:grpSpPr>
        <p:sp>
          <p:nvSpPr>
            <p:cNvPr id="12307" name="Rectangle 18">
              <a:extLst>
                <a:ext uri="{FF2B5EF4-FFF2-40B4-BE49-F238E27FC236}">
                  <a16:creationId xmlns:a16="http://schemas.microsoft.com/office/drawing/2014/main" id="{2A8C40AC-3469-423A-BA09-775ACED8B43E}"/>
                </a:ext>
              </a:extLst>
            </p:cNvPr>
            <p:cNvSpPr>
              <a:spLocks noChangeArrowheads="1"/>
            </p:cNvSpPr>
            <p:nvPr/>
          </p:nvSpPr>
          <p:spPr bwMode="auto">
            <a:xfrm>
              <a:off x="1642" y="2754"/>
              <a:ext cx="2676" cy="1570"/>
            </a:xfrm>
            <a:prstGeom prst="rect">
              <a:avLst/>
            </a:prstGeom>
            <a:solidFill>
              <a:schemeClr val="tx1">
                <a:lumMod val="85000"/>
              </a:schemeClr>
            </a:solidFill>
            <a:ln w="9525">
              <a:solidFill>
                <a:schemeClr val="tx1">
                  <a:lumMod val="85000"/>
                </a:schemeClr>
              </a:solidFill>
              <a:miter lim="800000"/>
              <a:headEnd/>
              <a:tailEnd/>
            </a:ln>
          </p:spPr>
          <p:txBody>
            <a:bodyPr wrap="none" anchor="ct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eaLnBrk="1" hangingPunct="1"/>
              <a:endParaRPr lang="en-US" altLang="en-US" sz="1800"/>
            </a:p>
          </p:txBody>
        </p:sp>
        <p:sp>
          <p:nvSpPr>
            <p:cNvPr id="12308" name="Text Box 19">
              <a:extLst>
                <a:ext uri="{FF2B5EF4-FFF2-40B4-BE49-F238E27FC236}">
                  <a16:creationId xmlns:a16="http://schemas.microsoft.com/office/drawing/2014/main" id="{E059E0AF-599E-439E-8691-C877BE326C97}"/>
                </a:ext>
              </a:extLst>
            </p:cNvPr>
            <p:cNvSpPr txBox="1">
              <a:spLocks noChangeArrowheads="1"/>
            </p:cNvSpPr>
            <p:nvPr/>
          </p:nvSpPr>
          <p:spPr bwMode="auto">
            <a:xfrm>
              <a:off x="4325" y="2803"/>
              <a:ext cx="1266" cy="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eaLnBrk="1" hangingPunct="1"/>
              <a:r>
                <a:rPr lang="en-GB" altLang="en-US" sz="2400" b="1" dirty="0">
                  <a:solidFill>
                    <a:srgbClr val="FFFF00"/>
                  </a:solidFill>
                </a:rPr>
                <a:t>Behavioural</a:t>
              </a:r>
              <a:r>
                <a:rPr lang="en-GB" altLang="en-US" sz="1800" b="1" dirty="0">
                  <a:solidFill>
                    <a:srgbClr val="FFFF00"/>
                  </a:solidFill>
                </a:rPr>
                <a:t> </a:t>
              </a:r>
            </a:p>
            <a:p>
              <a:pPr algn="ctr" eaLnBrk="1" hangingPunct="1"/>
              <a:r>
                <a:rPr lang="en-GB" altLang="en-US" sz="2400" b="1" dirty="0">
                  <a:solidFill>
                    <a:srgbClr val="FFFF00"/>
                  </a:solidFill>
                </a:rPr>
                <a:t>Aspects</a:t>
              </a:r>
            </a:p>
            <a:p>
              <a:pPr algn="ctr" eaLnBrk="1" hangingPunct="1"/>
              <a:r>
                <a:rPr lang="en-GB" altLang="en-US" sz="2400" b="1" dirty="0">
                  <a:solidFill>
                    <a:srgbClr val="FFFF00"/>
                  </a:solidFill>
                </a:rPr>
                <a:t>(Covert)</a:t>
              </a:r>
            </a:p>
          </p:txBody>
        </p:sp>
        <p:sp>
          <p:nvSpPr>
            <p:cNvPr id="12309" name="Line 20">
              <a:extLst>
                <a:ext uri="{FF2B5EF4-FFF2-40B4-BE49-F238E27FC236}">
                  <a16:creationId xmlns:a16="http://schemas.microsoft.com/office/drawing/2014/main" id="{98997A9A-C977-4669-8563-73F93BFB1C01}"/>
                </a:ext>
              </a:extLst>
            </p:cNvPr>
            <p:cNvSpPr>
              <a:spLocks noChangeShapeType="1"/>
            </p:cNvSpPr>
            <p:nvPr/>
          </p:nvSpPr>
          <p:spPr bwMode="auto">
            <a:xfrm flipH="1" flipV="1">
              <a:off x="3923" y="3257"/>
              <a:ext cx="590"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10" name="Text Box 21">
              <a:extLst>
                <a:ext uri="{FF2B5EF4-FFF2-40B4-BE49-F238E27FC236}">
                  <a16:creationId xmlns:a16="http://schemas.microsoft.com/office/drawing/2014/main" id="{07B58028-4F53-47EB-A9CF-7A99E8DAD817}"/>
                </a:ext>
              </a:extLst>
            </p:cNvPr>
            <p:cNvSpPr txBox="1">
              <a:spLocks noChangeArrowheads="1"/>
            </p:cNvSpPr>
            <p:nvPr/>
          </p:nvSpPr>
          <p:spPr bwMode="auto">
            <a:xfrm>
              <a:off x="1746" y="2886"/>
              <a:ext cx="2414" cy="1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buFontTx/>
                <a:buChar char="•"/>
              </a:pPr>
              <a:r>
                <a:rPr lang="en-GB" altLang="en-US" sz="1800" i="1" dirty="0">
                  <a:solidFill>
                    <a:schemeClr val="bg1"/>
                  </a:solidFill>
                </a:rPr>
                <a:t>Attitudes</a:t>
              </a:r>
            </a:p>
            <a:p>
              <a:pPr eaLnBrk="1" hangingPunct="1">
                <a:buFontTx/>
                <a:buChar char="•"/>
              </a:pPr>
              <a:r>
                <a:rPr lang="en-GB" altLang="en-US" sz="1800" i="1" dirty="0">
                  <a:solidFill>
                    <a:schemeClr val="bg1"/>
                  </a:solidFill>
                </a:rPr>
                <a:t>Communication patterns</a:t>
              </a:r>
            </a:p>
            <a:p>
              <a:pPr eaLnBrk="1" hangingPunct="1">
                <a:buFontTx/>
                <a:buChar char="•"/>
              </a:pPr>
              <a:r>
                <a:rPr lang="en-GB" altLang="en-US" sz="1800" i="1" dirty="0">
                  <a:solidFill>
                    <a:schemeClr val="bg1"/>
                  </a:solidFill>
                </a:rPr>
                <a:t>Informal team processes</a:t>
              </a:r>
            </a:p>
            <a:p>
              <a:pPr eaLnBrk="1" hangingPunct="1">
                <a:buFontTx/>
                <a:buChar char="•"/>
              </a:pPr>
              <a:r>
                <a:rPr lang="en-GB" altLang="en-US" sz="1800" i="1" dirty="0">
                  <a:solidFill>
                    <a:schemeClr val="bg1"/>
                  </a:solidFill>
                </a:rPr>
                <a:t>Personality</a:t>
              </a:r>
            </a:p>
            <a:p>
              <a:pPr eaLnBrk="1" hangingPunct="1">
                <a:buFontTx/>
                <a:buChar char="•"/>
              </a:pPr>
              <a:r>
                <a:rPr lang="en-GB" altLang="en-US" sz="1800" i="1" dirty="0">
                  <a:solidFill>
                    <a:schemeClr val="bg1"/>
                  </a:solidFill>
                </a:rPr>
                <a:t>Conflict</a:t>
              </a:r>
            </a:p>
            <a:p>
              <a:pPr eaLnBrk="1" hangingPunct="1">
                <a:buFontTx/>
                <a:buChar char="•"/>
              </a:pPr>
              <a:r>
                <a:rPr lang="en-GB" altLang="en-US" sz="1800" i="1" dirty="0">
                  <a:solidFill>
                    <a:schemeClr val="bg1"/>
                  </a:solidFill>
                </a:rPr>
                <a:t>Political Behaviour</a:t>
              </a:r>
            </a:p>
            <a:p>
              <a:pPr eaLnBrk="1" hangingPunct="1">
                <a:buFontTx/>
                <a:buChar char="•"/>
              </a:pPr>
              <a:r>
                <a:rPr lang="en-GB" altLang="en-US" sz="1800" i="1" dirty="0">
                  <a:solidFill>
                    <a:schemeClr val="bg1"/>
                  </a:solidFill>
                </a:rPr>
                <a:t>Underlying competencies and skills</a:t>
              </a:r>
            </a:p>
          </p:txBody>
        </p:sp>
      </p:grpSp>
      <p:sp>
        <p:nvSpPr>
          <p:cNvPr id="12306" name="Rectangle 22">
            <a:extLst>
              <a:ext uri="{FF2B5EF4-FFF2-40B4-BE49-F238E27FC236}">
                <a16:creationId xmlns:a16="http://schemas.microsoft.com/office/drawing/2014/main" id="{4E770239-AEAB-4B6F-851A-28E232A216DF}"/>
              </a:ext>
            </a:extLst>
          </p:cNvPr>
          <p:cNvSpPr>
            <a:spLocks noChangeArrowheads="1"/>
          </p:cNvSpPr>
          <p:nvPr/>
        </p:nvSpPr>
        <p:spPr bwMode="auto">
          <a:xfrm>
            <a:off x="250825" y="908050"/>
            <a:ext cx="4146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GB" altLang="en-US" sz="1800" i="1"/>
              <a:t>Hellriegel, Slocum and Woodman 1998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5A42ED61-C1A1-4D06-ADBE-5183D7935595}"/>
              </a:ext>
            </a:extLst>
          </p:cNvPr>
          <p:cNvSpPr>
            <a:spLocks noChangeArrowheads="1"/>
          </p:cNvSpPr>
          <p:nvPr/>
        </p:nvSpPr>
        <p:spPr bwMode="auto">
          <a:xfrm>
            <a:off x="1763713" y="333375"/>
            <a:ext cx="530383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GB" altLang="en-US" sz="3600" b="1">
                <a:latin typeface="Calibri" panose="020F0502020204030204" pitchFamily="34" charset="0"/>
                <a:cs typeface="Calibri" panose="020F0502020204030204" pitchFamily="34" charset="0"/>
              </a:rPr>
              <a:t>The Organisational Iceberg</a:t>
            </a:r>
          </a:p>
        </p:txBody>
      </p:sp>
      <p:sp>
        <p:nvSpPr>
          <p:cNvPr id="13315" name="Text Box 4">
            <a:extLst>
              <a:ext uri="{FF2B5EF4-FFF2-40B4-BE49-F238E27FC236}">
                <a16:creationId xmlns:a16="http://schemas.microsoft.com/office/drawing/2014/main" id="{B9546733-A6CB-4BFC-AAAB-FEE7B2CCFE7E}"/>
              </a:ext>
            </a:extLst>
          </p:cNvPr>
          <p:cNvSpPr txBox="1">
            <a:spLocks noChangeArrowheads="1"/>
          </p:cNvSpPr>
          <p:nvPr/>
        </p:nvSpPr>
        <p:spPr bwMode="auto">
          <a:xfrm>
            <a:off x="4284663" y="3500438"/>
            <a:ext cx="44164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GB" altLang="en-US" sz="2000" i="1">
                <a:latin typeface="Calibri" panose="020F0502020204030204" pitchFamily="34" charset="0"/>
                <a:cs typeface="Calibri" panose="020F0502020204030204" pitchFamily="34" charset="0"/>
              </a:rPr>
              <a:t>(Hellriegel, Slocum and Woodman 1998) </a:t>
            </a:r>
          </a:p>
        </p:txBody>
      </p:sp>
      <p:sp>
        <p:nvSpPr>
          <p:cNvPr id="13316" name="Text Box 5">
            <a:extLst>
              <a:ext uri="{FF2B5EF4-FFF2-40B4-BE49-F238E27FC236}">
                <a16:creationId xmlns:a16="http://schemas.microsoft.com/office/drawing/2014/main" id="{2124E6B2-9AB4-4DFE-B469-03D2A89BF166}"/>
              </a:ext>
            </a:extLst>
          </p:cNvPr>
          <p:cNvSpPr txBox="1">
            <a:spLocks noChangeArrowheads="1"/>
          </p:cNvSpPr>
          <p:nvPr/>
        </p:nvSpPr>
        <p:spPr bwMode="auto">
          <a:xfrm>
            <a:off x="250825" y="1628775"/>
            <a:ext cx="8285163" cy="1816100"/>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eaLnBrk="1" hangingPunct="1"/>
            <a:r>
              <a:rPr lang="en-GB" altLang="en-US" i="1">
                <a:solidFill>
                  <a:schemeClr val="bg1"/>
                </a:solidFill>
                <a:latin typeface="Calibri" panose="020F0502020204030204" pitchFamily="34" charset="0"/>
                <a:cs typeface="Calibri" panose="020F0502020204030204" pitchFamily="34" charset="0"/>
              </a:rPr>
              <a:t>‘One way to recognise why people behave as they do at work is to view an organisation as an iceberg. What sinks ships isn’t always what sailors can see, but what they can’t’</a:t>
            </a:r>
          </a:p>
        </p:txBody>
      </p:sp>
      <p:pic>
        <p:nvPicPr>
          <p:cNvPr id="13317" name="Picture 7" descr="GirlOnShipwreckIsland">
            <a:extLst>
              <a:ext uri="{FF2B5EF4-FFF2-40B4-BE49-F238E27FC236}">
                <a16:creationId xmlns:a16="http://schemas.microsoft.com/office/drawing/2014/main" id="{98AF24B9-EAA8-4819-8F49-4479C3D27E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4438" y="4005263"/>
            <a:ext cx="4057650" cy="267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a:extLst>
              <a:ext uri="{FF2B5EF4-FFF2-40B4-BE49-F238E27FC236}">
                <a16:creationId xmlns:a16="http://schemas.microsoft.com/office/drawing/2014/main" id="{8ECDCE1D-4FE3-4259-8F27-DF432EDBDE92}"/>
              </a:ext>
            </a:extLst>
          </p:cNvPr>
          <p:cNvSpPr txBox="1">
            <a:spLocks noChangeArrowheads="1"/>
          </p:cNvSpPr>
          <p:nvPr/>
        </p:nvSpPr>
        <p:spPr bwMode="auto">
          <a:xfrm>
            <a:off x="1547813" y="260350"/>
            <a:ext cx="5599112"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GB" altLang="en-US" sz="3200" b="1">
                <a:latin typeface="Calibri" panose="020F0502020204030204" pitchFamily="34" charset="0"/>
                <a:cs typeface="Calibri" panose="020F0502020204030204" pitchFamily="34" charset="0"/>
              </a:rPr>
              <a:t>Huczynski &amp; Buchanan 2001,p.9</a:t>
            </a:r>
          </a:p>
        </p:txBody>
      </p:sp>
      <p:sp>
        <p:nvSpPr>
          <p:cNvPr id="14339" name="Text Box 4">
            <a:extLst>
              <a:ext uri="{FF2B5EF4-FFF2-40B4-BE49-F238E27FC236}">
                <a16:creationId xmlns:a16="http://schemas.microsoft.com/office/drawing/2014/main" id="{801DF172-A3F8-4896-AADA-F082B3474CE1}"/>
              </a:ext>
            </a:extLst>
          </p:cNvPr>
          <p:cNvSpPr txBox="1">
            <a:spLocks noChangeArrowheads="1"/>
          </p:cNvSpPr>
          <p:nvPr/>
        </p:nvSpPr>
        <p:spPr bwMode="auto">
          <a:xfrm>
            <a:off x="395288" y="981075"/>
            <a:ext cx="8516937" cy="575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GB" altLang="en-US" sz="2400" b="1">
                <a:latin typeface="Calibri" panose="020F0502020204030204" pitchFamily="34" charset="0"/>
                <a:cs typeface="Calibri" panose="020F0502020204030204" pitchFamily="34" charset="0"/>
              </a:rPr>
              <a:t>Organisations can mean different things to those who use them and those who work in them, because they are significant personal and social sources of: </a:t>
            </a:r>
          </a:p>
          <a:p>
            <a:pPr eaLnBrk="1" hangingPunct="1"/>
            <a:r>
              <a:rPr lang="en-GB" altLang="en-US" sz="2400">
                <a:latin typeface="Calibri" panose="020F0502020204030204" pitchFamily="34" charset="0"/>
                <a:cs typeface="Calibri" panose="020F0502020204030204" pitchFamily="34" charset="0"/>
              </a:rPr>
              <a:t>		</a:t>
            </a:r>
          </a:p>
          <a:p>
            <a:pPr eaLnBrk="1" hangingPunct="1">
              <a:buFontTx/>
              <a:buChar char="•"/>
            </a:pPr>
            <a:r>
              <a:rPr lang="en-GB" altLang="en-US" sz="2400">
                <a:latin typeface="Calibri" panose="020F0502020204030204" pitchFamily="34" charset="0"/>
                <a:cs typeface="Calibri" panose="020F0502020204030204" pitchFamily="34" charset="0"/>
              </a:rPr>
              <a:t>Money and physical resources</a:t>
            </a:r>
          </a:p>
          <a:p>
            <a:pPr eaLnBrk="1" hangingPunct="1">
              <a:buFontTx/>
              <a:buChar char="•"/>
            </a:pPr>
            <a:endParaRPr lang="en-GB" altLang="en-US" sz="2400">
              <a:latin typeface="Calibri" panose="020F0502020204030204" pitchFamily="34" charset="0"/>
              <a:cs typeface="Calibri" panose="020F0502020204030204" pitchFamily="34" charset="0"/>
            </a:endParaRPr>
          </a:p>
          <a:p>
            <a:pPr eaLnBrk="1" hangingPunct="1">
              <a:buFontTx/>
              <a:buChar char="•"/>
            </a:pPr>
            <a:r>
              <a:rPr lang="en-GB" altLang="en-US" sz="2400">
                <a:latin typeface="Calibri" panose="020F0502020204030204" pitchFamily="34" charset="0"/>
                <a:cs typeface="Calibri" panose="020F0502020204030204" pitchFamily="34" charset="0"/>
              </a:rPr>
              <a:t>Meaning, relevance and purpose</a:t>
            </a:r>
          </a:p>
          <a:p>
            <a:pPr eaLnBrk="1" hangingPunct="1">
              <a:buFontTx/>
              <a:buChar char="•"/>
            </a:pPr>
            <a:endParaRPr lang="en-GB" altLang="en-US" sz="2400">
              <a:latin typeface="Calibri" panose="020F0502020204030204" pitchFamily="34" charset="0"/>
              <a:cs typeface="Calibri" panose="020F0502020204030204" pitchFamily="34" charset="0"/>
            </a:endParaRPr>
          </a:p>
          <a:p>
            <a:pPr eaLnBrk="1" hangingPunct="1">
              <a:buFontTx/>
              <a:buChar char="•"/>
            </a:pPr>
            <a:r>
              <a:rPr lang="en-GB" altLang="en-US" sz="2400">
                <a:latin typeface="Calibri" panose="020F0502020204030204" pitchFamily="34" charset="0"/>
                <a:cs typeface="Calibri" panose="020F0502020204030204" pitchFamily="34" charset="0"/>
              </a:rPr>
              <a:t>Order and stability</a:t>
            </a:r>
          </a:p>
          <a:p>
            <a:pPr eaLnBrk="1" hangingPunct="1">
              <a:buFontTx/>
              <a:buChar char="•"/>
            </a:pPr>
            <a:endParaRPr lang="en-GB" altLang="en-US" sz="2400">
              <a:latin typeface="Calibri" panose="020F0502020204030204" pitchFamily="34" charset="0"/>
              <a:cs typeface="Calibri" panose="020F0502020204030204" pitchFamily="34" charset="0"/>
            </a:endParaRPr>
          </a:p>
          <a:p>
            <a:pPr eaLnBrk="1" hangingPunct="1">
              <a:buFontTx/>
              <a:buChar char="•"/>
            </a:pPr>
            <a:r>
              <a:rPr lang="en-GB" altLang="en-US" sz="2400">
                <a:latin typeface="Calibri" panose="020F0502020204030204" pitchFamily="34" charset="0"/>
                <a:cs typeface="Calibri" panose="020F0502020204030204" pitchFamily="34" charset="0"/>
              </a:rPr>
              <a:t>Security, support and protection</a:t>
            </a:r>
          </a:p>
          <a:p>
            <a:pPr eaLnBrk="1" hangingPunct="1">
              <a:buFontTx/>
              <a:buChar char="•"/>
            </a:pPr>
            <a:endParaRPr lang="en-GB" altLang="en-US" sz="2400">
              <a:latin typeface="Calibri" panose="020F0502020204030204" pitchFamily="34" charset="0"/>
              <a:cs typeface="Calibri" panose="020F0502020204030204" pitchFamily="34" charset="0"/>
            </a:endParaRPr>
          </a:p>
          <a:p>
            <a:pPr eaLnBrk="1" hangingPunct="1">
              <a:buFontTx/>
              <a:buChar char="•"/>
            </a:pPr>
            <a:r>
              <a:rPr lang="en-GB" altLang="en-US" sz="2400">
                <a:latin typeface="Calibri" panose="020F0502020204030204" pitchFamily="34" charset="0"/>
                <a:cs typeface="Calibri" panose="020F0502020204030204" pitchFamily="34" charset="0"/>
              </a:rPr>
              <a:t>Status, prestige, self-esteem and self-confidence</a:t>
            </a:r>
          </a:p>
          <a:p>
            <a:pPr eaLnBrk="1" hangingPunct="1">
              <a:buFontTx/>
              <a:buChar char="•"/>
            </a:pPr>
            <a:endParaRPr lang="en-GB" altLang="en-US" sz="2400">
              <a:latin typeface="Calibri" panose="020F0502020204030204" pitchFamily="34" charset="0"/>
              <a:cs typeface="Calibri" panose="020F0502020204030204" pitchFamily="34" charset="0"/>
            </a:endParaRPr>
          </a:p>
          <a:p>
            <a:pPr eaLnBrk="1" hangingPunct="1">
              <a:buFontTx/>
              <a:buChar char="•"/>
            </a:pPr>
            <a:r>
              <a:rPr lang="en-GB" altLang="en-US" sz="2400">
                <a:latin typeface="Calibri" panose="020F0502020204030204" pitchFamily="34" charset="0"/>
                <a:cs typeface="Calibri" panose="020F0502020204030204" pitchFamily="34" charset="0"/>
              </a:rPr>
              <a:t>Power, authority and control</a:t>
            </a:r>
          </a:p>
        </p:txBody>
      </p:sp>
      <p:pic>
        <p:nvPicPr>
          <p:cNvPr id="21511" name="Picture 10" descr="i51805">
            <a:extLst>
              <a:ext uri="{FF2B5EF4-FFF2-40B4-BE49-F238E27FC236}">
                <a16:creationId xmlns:a16="http://schemas.microsoft.com/office/drawing/2014/main" id="{E2227C38-DE12-4E78-A5B6-06A357C9E63C}"/>
              </a:ext>
            </a:extLst>
          </p:cNvPr>
          <p:cNvPicPr>
            <a:picLocks noChangeAspect="1" noChangeArrowheads="1"/>
          </p:cNvPicPr>
          <p:nvPr/>
        </p:nvPicPr>
        <p:blipFill>
          <a:blip r:embed="rId2" cstate="print">
            <a:duotone>
              <a:schemeClr val="accent1">
                <a:shade val="45000"/>
                <a:satMod val="135000"/>
              </a:schemeClr>
              <a:prstClr val="white"/>
            </a:duotone>
          </a:blip>
          <a:srcRect/>
          <a:stretch>
            <a:fillRect/>
          </a:stretch>
        </p:blipFill>
        <p:spPr bwMode="auto">
          <a:xfrm>
            <a:off x="6516216" y="3701831"/>
            <a:ext cx="2131442" cy="1681506"/>
          </a:xfrm>
          <a:prstGeom prst="rect">
            <a:avLst/>
          </a:prstGeom>
          <a:noFill/>
          <a:ln w="9525">
            <a:noFill/>
            <a:miter lim="800000"/>
            <a:headEnd/>
            <a:tailEnd/>
          </a:ln>
        </p:spPr>
      </p:pic>
      <p:pic>
        <p:nvPicPr>
          <p:cNvPr id="21509" name="Picture 6" descr="happy_office_workers">
            <a:extLst>
              <a:ext uri="{FF2B5EF4-FFF2-40B4-BE49-F238E27FC236}">
                <a16:creationId xmlns:a16="http://schemas.microsoft.com/office/drawing/2014/main" id="{360E3427-68C8-406A-8D2D-753314852C9A}"/>
              </a:ext>
            </a:extLst>
          </p:cNvPr>
          <p:cNvPicPr>
            <a:picLocks noChangeAspect="1" noChangeArrowheads="1"/>
          </p:cNvPicPr>
          <p:nvPr/>
        </p:nvPicPr>
        <p:blipFill>
          <a:blip r:embed="rId3" cstate="print">
            <a:duotone>
              <a:schemeClr val="accent1">
                <a:shade val="45000"/>
                <a:satMod val="135000"/>
              </a:schemeClr>
              <a:prstClr val="white"/>
            </a:duotone>
          </a:blip>
          <a:srcRect/>
          <a:stretch>
            <a:fillRect/>
          </a:stretch>
        </p:blipFill>
        <p:spPr bwMode="auto">
          <a:xfrm>
            <a:off x="5796136" y="2924944"/>
            <a:ext cx="1781175" cy="1458913"/>
          </a:xfrm>
          <a:prstGeom prst="rect">
            <a:avLst/>
          </a:prstGeom>
          <a:noFill/>
          <a:ln w="9525">
            <a:noFill/>
            <a:miter lim="800000"/>
            <a:headEnd/>
            <a:tailEnd/>
          </a:ln>
        </p:spPr>
      </p:pic>
      <p:pic>
        <p:nvPicPr>
          <p:cNvPr id="21510" name="Picture 8" descr="20051212210143">
            <a:extLst>
              <a:ext uri="{FF2B5EF4-FFF2-40B4-BE49-F238E27FC236}">
                <a16:creationId xmlns:a16="http://schemas.microsoft.com/office/drawing/2014/main" id="{29AD5E18-7621-455C-B60E-58A834B1930A}"/>
              </a:ext>
            </a:extLst>
          </p:cNvPr>
          <p:cNvPicPr>
            <a:picLocks noChangeAspect="1" noChangeArrowheads="1"/>
          </p:cNvPicPr>
          <p:nvPr/>
        </p:nvPicPr>
        <p:blipFill>
          <a:blip r:embed="rId4" cstate="print">
            <a:duotone>
              <a:schemeClr val="accent1">
                <a:shade val="45000"/>
                <a:satMod val="135000"/>
              </a:schemeClr>
              <a:prstClr val="white"/>
            </a:duotone>
          </a:blip>
          <a:srcRect/>
          <a:stretch>
            <a:fillRect/>
          </a:stretch>
        </p:blipFill>
        <p:spPr bwMode="auto">
          <a:xfrm>
            <a:off x="4788024" y="1844824"/>
            <a:ext cx="1352550" cy="15240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a:extLst>
              <a:ext uri="{FF2B5EF4-FFF2-40B4-BE49-F238E27FC236}">
                <a16:creationId xmlns:a16="http://schemas.microsoft.com/office/drawing/2014/main" id="{4E68A21E-C6DD-4A66-890E-3D8EC0E805AA}"/>
              </a:ext>
            </a:extLst>
          </p:cNvPr>
          <p:cNvSpPr txBox="1">
            <a:spLocks noChangeArrowheads="1"/>
          </p:cNvSpPr>
          <p:nvPr/>
        </p:nvSpPr>
        <p:spPr bwMode="auto">
          <a:xfrm>
            <a:off x="1493838" y="260350"/>
            <a:ext cx="56261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eaLnBrk="1" hangingPunct="1"/>
            <a:r>
              <a:rPr lang="en-GB" altLang="en-US" sz="3600" b="1">
                <a:latin typeface="Calibri" panose="020F0502020204030204" pitchFamily="34" charset="0"/>
                <a:cs typeface="Calibri" panose="020F0502020204030204" pitchFamily="34" charset="0"/>
              </a:rPr>
              <a:t>The Organisational Dilemma</a:t>
            </a:r>
          </a:p>
        </p:txBody>
      </p:sp>
      <p:sp>
        <p:nvSpPr>
          <p:cNvPr id="15363" name="Text Box 3">
            <a:extLst>
              <a:ext uri="{FF2B5EF4-FFF2-40B4-BE49-F238E27FC236}">
                <a16:creationId xmlns:a16="http://schemas.microsoft.com/office/drawing/2014/main" id="{4FA3009B-13D2-481C-8914-34BB82CBF0DF}"/>
              </a:ext>
            </a:extLst>
          </p:cNvPr>
          <p:cNvSpPr txBox="1">
            <a:spLocks noChangeArrowheads="1"/>
          </p:cNvSpPr>
          <p:nvPr/>
        </p:nvSpPr>
        <p:spPr bwMode="auto">
          <a:xfrm>
            <a:off x="395288" y="2133600"/>
            <a:ext cx="82296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eaLnBrk="1" hangingPunct="1"/>
            <a:r>
              <a:rPr lang="en-GB" altLang="en-US">
                <a:latin typeface="Calibri" panose="020F0502020204030204" pitchFamily="34" charset="0"/>
                <a:cs typeface="Calibri" panose="020F0502020204030204" pitchFamily="34" charset="0"/>
              </a:rPr>
              <a:t>‘…how to reconcile the potential inconsistency between individual needs and aspirations on the one hand, and the collective purpose of the organisation on the other.’</a:t>
            </a:r>
          </a:p>
        </p:txBody>
      </p:sp>
      <p:sp>
        <p:nvSpPr>
          <p:cNvPr id="15364" name="Rectangle 4">
            <a:extLst>
              <a:ext uri="{FF2B5EF4-FFF2-40B4-BE49-F238E27FC236}">
                <a16:creationId xmlns:a16="http://schemas.microsoft.com/office/drawing/2014/main" id="{43682F51-E1F5-4130-9957-B772B135AF1D}"/>
              </a:ext>
            </a:extLst>
          </p:cNvPr>
          <p:cNvSpPr>
            <a:spLocks noChangeArrowheads="1"/>
          </p:cNvSpPr>
          <p:nvPr/>
        </p:nvSpPr>
        <p:spPr bwMode="auto">
          <a:xfrm>
            <a:off x="3059113" y="4076700"/>
            <a:ext cx="54737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eaLnBrk="1" hangingPunct="1"/>
            <a:r>
              <a:rPr lang="en-GB" altLang="en-US">
                <a:latin typeface="Calibri" panose="020F0502020204030204" pitchFamily="34" charset="0"/>
                <a:cs typeface="Calibri" panose="020F0502020204030204" pitchFamily="34" charset="0"/>
              </a:rPr>
              <a:t>(Huczynski &amp; Buchanan 2001, p.9)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4">
            <a:extLst>
              <a:ext uri="{FF2B5EF4-FFF2-40B4-BE49-F238E27FC236}">
                <a16:creationId xmlns:a16="http://schemas.microsoft.com/office/drawing/2014/main" id="{39B2AAD3-97ED-4415-B265-FC938461A168}"/>
              </a:ext>
            </a:extLst>
          </p:cNvPr>
          <p:cNvSpPr txBox="1">
            <a:spLocks noChangeArrowheads="1"/>
          </p:cNvSpPr>
          <p:nvPr/>
        </p:nvSpPr>
        <p:spPr bwMode="auto">
          <a:xfrm>
            <a:off x="564722" y="5877272"/>
            <a:ext cx="7561262"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2400" b="1" dirty="0">
                <a:cs typeface="Arial" panose="020B0604020202020204" pitchFamily="34" charset="0"/>
              </a:rPr>
              <a:t>“The only certainty today is that everything is constantly changing” (Palmer, 1998)</a:t>
            </a:r>
            <a:endParaRPr lang="en-GB" altLang="en-US" sz="2800" b="1" dirty="0">
              <a:latin typeface="Calibri" panose="020F0502020204030204" pitchFamily="34" charset="0"/>
            </a:endParaRPr>
          </a:p>
        </p:txBody>
      </p:sp>
      <p:sp>
        <p:nvSpPr>
          <p:cNvPr id="5" name="Title 4">
            <a:extLst>
              <a:ext uri="{FF2B5EF4-FFF2-40B4-BE49-F238E27FC236}">
                <a16:creationId xmlns:a16="http://schemas.microsoft.com/office/drawing/2014/main" id="{B370F5B2-3D8E-4FC2-88AD-5A872F42CD8D}"/>
              </a:ext>
            </a:extLst>
          </p:cNvPr>
          <p:cNvSpPr>
            <a:spLocks noGrp="1"/>
          </p:cNvSpPr>
          <p:nvPr>
            <p:ph type="title"/>
          </p:nvPr>
        </p:nvSpPr>
        <p:spPr/>
        <p:txBody>
          <a:bodyPr/>
          <a:lstStyle/>
          <a:p>
            <a:pPr>
              <a:defRPr/>
            </a:pPr>
            <a:r>
              <a:rPr lang="en-GB" sz="2800" dirty="0"/>
              <a:t>Change in the Workplace is:</a:t>
            </a:r>
            <a:br>
              <a:rPr lang="en-GB" sz="2800" dirty="0"/>
            </a:br>
            <a:endParaRPr lang="en-GB" dirty="0"/>
          </a:p>
        </p:txBody>
      </p:sp>
      <p:graphicFrame>
        <p:nvGraphicFramePr>
          <p:cNvPr id="23558" name="Content Placeholder 5">
            <a:extLst>
              <a:ext uri="{FF2B5EF4-FFF2-40B4-BE49-F238E27FC236}">
                <a16:creationId xmlns:a16="http://schemas.microsoft.com/office/drawing/2014/main" id="{B1D98116-B730-43B4-81CD-0C909015A7E6}"/>
              </a:ext>
            </a:extLst>
          </p:cNvPr>
          <p:cNvGraphicFramePr>
            <a:graphicFrameLocks noGrp="1"/>
          </p:cNvGraphicFramePr>
          <p:nvPr>
            <p:ph sz="quarter" idx="1"/>
            <p:extLst>
              <p:ext uri="{D42A27DB-BD31-4B8C-83A1-F6EECF244321}">
                <p14:modId xmlns:p14="http://schemas.microsoft.com/office/powerpoint/2010/main" val="819022286"/>
              </p:ext>
            </p:extLst>
          </p:nvPr>
        </p:nvGraphicFramePr>
        <p:xfrm>
          <a:off x="683568" y="826294"/>
          <a:ext cx="7467600" cy="5205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4" name="Rectangle 3">
            <a:extLst>
              <a:ext uri="{FF2B5EF4-FFF2-40B4-BE49-F238E27FC236}">
                <a16:creationId xmlns:a16="http://schemas.microsoft.com/office/drawing/2014/main" id="{94881EC8-9D18-461E-B483-C5C9CBC776BE}"/>
              </a:ext>
            </a:extLst>
          </p:cNvPr>
          <p:cNvGraphicFramePr>
            <a:graphicFrameLocks/>
          </p:cNvGraphicFramePr>
          <p:nvPr/>
        </p:nvGraphicFramePr>
        <p:xfrm>
          <a:off x="1524000" y="3738563"/>
          <a:ext cx="2239963" cy="862012"/>
        </p:xfrm>
        <a:graphic>
          <a:graphicData uri="http://schemas.openxmlformats.org/presentationml/2006/ole">
            <mc:AlternateContent xmlns:mc="http://schemas.openxmlformats.org/markup-compatibility/2006">
              <mc:Choice xmlns:v="urn:schemas-microsoft-com:vml" Requires="v">
                <p:oleObj name="Clip" r:id="rId3" imgW="0" imgH="0" progId="MS_ClipArt_Gallery.2">
                  <p:embed/>
                </p:oleObj>
              </mc:Choice>
              <mc:Fallback>
                <p:oleObj name="Clip" r:id="rId3" imgW="0" imgH="0" progId="MS_ClipArt_Gallery.2">
                  <p:embed/>
                  <p:pic>
                    <p:nvPicPr>
                      <p:cNvPr id="3074" name="Rectangle 3">
                        <a:extLst>
                          <a:ext uri="{FF2B5EF4-FFF2-40B4-BE49-F238E27FC236}">
                            <a16:creationId xmlns:a16="http://schemas.microsoft.com/office/drawing/2014/main" id="{94881EC8-9D18-461E-B483-C5C9CBC776BE}"/>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524000" y="3738563"/>
                        <a:ext cx="2239963" cy="862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75" name="Text Box 8">
            <a:extLst>
              <a:ext uri="{FF2B5EF4-FFF2-40B4-BE49-F238E27FC236}">
                <a16:creationId xmlns:a16="http://schemas.microsoft.com/office/drawing/2014/main" id="{2D1D6E09-151C-463B-A31B-2EEC47436933}"/>
              </a:ext>
            </a:extLst>
          </p:cNvPr>
          <p:cNvSpPr txBox="1">
            <a:spLocks noChangeArrowheads="1"/>
          </p:cNvSpPr>
          <p:nvPr/>
        </p:nvSpPr>
        <p:spPr bwMode="auto">
          <a:xfrm>
            <a:off x="217488" y="152400"/>
            <a:ext cx="8393112" cy="830263"/>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GB" altLang="en-US" sz="2800" dirty="0">
                <a:solidFill>
                  <a:schemeClr val="bg1"/>
                </a:solidFill>
                <a:latin typeface="Calibri" panose="020F0502020204030204" pitchFamily="34" charset="0"/>
                <a:cs typeface="Calibri" panose="020F0502020204030204" pitchFamily="34" charset="0"/>
              </a:rPr>
              <a:t>Needs of individuals going through CHANGE </a:t>
            </a:r>
          </a:p>
          <a:p>
            <a:pPr algn="ctr"/>
            <a:r>
              <a:rPr lang="en-GB" altLang="en-US" sz="2000" dirty="0">
                <a:solidFill>
                  <a:schemeClr val="bg1"/>
                </a:solidFill>
                <a:latin typeface="Calibri" panose="020F0502020204030204" pitchFamily="34" charset="0"/>
                <a:cs typeface="Calibri" panose="020F0502020204030204" pitchFamily="34" charset="0"/>
              </a:rPr>
              <a:t>John Hayes (2002)</a:t>
            </a:r>
            <a:endParaRPr lang="en-GB" altLang="en-US" sz="1600" dirty="0">
              <a:solidFill>
                <a:schemeClr val="bg1"/>
              </a:solidFill>
              <a:latin typeface="Calibri" panose="020F0502020204030204" pitchFamily="34" charset="0"/>
              <a:cs typeface="Calibri" panose="020F0502020204030204" pitchFamily="34" charset="0"/>
            </a:endParaRPr>
          </a:p>
        </p:txBody>
      </p:sp>
      <p:sp>
        <p:nvSpPr>
          <p:cNvPr id="3076" name="Text Box 9">
            <a:extLst>
              <a:ext uri="{FF2B5EF4-FFF2-40B4-BE49-F238E27FC236}">
                <a16:creationId xmlns:a16="http://schemas.microsoft.com/office/drawing/2014/main" id="{9EAB3576-5384-4FA8-85D2-B418ECAE8D79}"/>
              </a:ext>
            </a:extLst>
          </p:cNvPr>
          <p:cNvSpPr txBox="1">
            <a:spLocks noChangeArrowheads="1"/>
          </p:cNvSpPr>
          <p:nvPr/>
        </p:nvSpPr>
        <p:spPr bwMode="auto">
          <a:xfrm>
            <a:off x="228600" y="1219200"/>
            <a:ext cx="8585200" cy="501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000" b="1">
                <a:latin typeface="Calibri" panose="020F0502020204030204" pitchFamily="34" charset="0"/>
                <a:cs typeface="Calibri" panose="020F0502020204030204" pitchFamily="34" charset="0"/>
              </a:rPr>
              <a:t>1.</a:t>
            </a:r>
            <a:r>
              <a:rPr lang="en-GB" altLang="en-US" b="1">
                <a:latin typeface="Calibri" panose="020F0502020204030204" pitchFamily="34" charset="0"/>
                <a:cs typeface="Calibri" panose="020F0502020204030204" pitchFamily="34" charset="0"/>
              </a:rPr>
              <a:t>	</a:t>
            </a:r>
            <a:r>
              <a:rPr lang="en-GB" altLang="en-US" sz="2400" b="1">
                <a:latin typeface="Calibri" panose="020F0502020204030204" pitchFamily="34" charset="0"/>
                <a:cs typeface="Calibri" panose="020F0502020204030204" pitchFamily="34" charset="0"/>
              </a:rPr>
              <a:t>Immobilisation</a:t>
            </a:r>
            <a:endParaRPr lang="en-GB" altLang="en-US" sz="2000">
              <a:latin typeface="Calibri" panose="020F0502020204030204" pitchFamily="34" charset="0"/>
              <a:cs typeface="Calibri" panose="020F0502020204030204" pitchFamily="34" charset="0"/>
            </a:endParaRPr>
          </a:p>
          <a:p>
            <a:r>
              <a:rPr lang="en-GB" altLang="en-US" sz="2000">
                <a:latin typeface="Calibri" panose="020F0502020204030204" pitchFamily="34" charset="0"/>
                <a:cs typeface="Calibri" panose="020F0502020204030204" pitchFamily="34" charset="0"/>
              </a:rPr>
              <a:t>	Reassurance that he/she is still wanted</a:t>
            </a:r>
          </a:p>
          <a:p>
            <a:r>
              <a:rPr lang="en-GB" altLang="en-US" sz="2400" b="1">
                <a:latin typeface="Calibri" panose="020F0502020204030204" pitchFamily="34" charset="0"/>
                <a:cs typeface="Calibri" panose="020F0502020204030204" pitchFamily="34" charset="0"/>
              </a:rPr>
              <a:t>2.	Denial</a:t>
            </a:r>
          </a:p>
          <a:p>
            <a:r>
              <a:rPr lang="en-GB" altLang="en-US" sz="2000">
                <a:latin typeface="Calibri" panose="020F0502020204030204" pitchFamily="34" charset="0"/>
                <a:cs typeface="Calibri" panose="020F0502020204030204" pitchFamily="34" charset="0"/>
              </a:rPr>
              <a:t>	Patience from others as they adjust</a:t>
            </a:r>
          </a:p>
          <a:p>
            <a:r>
              <a:rPr lang="en-GB" altLang="en-US" sz="2400" b="1">
                <a:latin typeface="Calibri" panose="020F0502020204030204" pitchFamily="34" charset="0"/>
                <a:cs typeface="Calibri" panose="020F0502020204030204" pitchFamily="34" charset="0"/>
              </a:rPr>
              <a:t>3.	Frustration</a:t>
            </a:r>
          </a:p>
          <a:p>
            <a:r>
              <a:rPr lang="en-GB" altLang="en-US" sz="2000">
                <a:latin typeface="Calibri" panose="020F0502020204030204" pitchFamily="34" charset="0"/>
                <a:cs typeface="Calibri" panose="020F0502020204030204" pitchFamily="34" charset="0"/>
              </a:rPr>
              <a:t>	Space to scream</a:t>
            </a:r>
          </a:p>
          <a:p>
            <a:r>
              <a:rPr lang="en-GB" altLang="en-US" sz="2400" b="1">
                <a:latin typeface="Calibri" panose="020F0502020204030204" pitchFamily="34" charset="0"/>
                <a:cs typeface="Calibri" panose="020F0502020204030204" pitchFamily="34" charset="0"/>
              </a:rPr>
              <a:t>4.	Acceptance</a:t>
            </a:r>
          </a:p>
          <a:p>
            <a:r>
              <a:rPr lang="en-GB" altLang="en-US" sz="2000">
                <a:latin typeface="Calibri" panose="020F0502020204030204" pitchFamily="34" charset="0"/>
                <a:cs typeface="Calibri" panose="020F0502020204030204" pitchFamily="34" charset="0"/>
              </a:rPr>
              <a:t>	Re-adjust and sort out what is important to them</a:t>
            </a:r>
          </a:p>
          <a:p>
            <a:r>
              <a:rPr lang="en-GB" altLang="en-US" sz="2400" b="1">
                <a:latin typeface="Calibri" panose="020F0502020204030204" pitchFamily="34" charset="0"/>
                <a:cs typeface="Calibri" panose="020F0502020204030204" pitchFamily="34" charset="0"/>
              </a:rPr>
              <a:t>5.	Development</a:t>
            </a:r>
          </a:p>
          <a:p>
            <a:r>
              <a:rPr lang="en-GB" altLang="en-US" sz="2000">
                <a:latin typeface="Calibri" panose="020F0502020204030204" pitchFamily="34" charset="0"/>
                <a:cs typeface="Calibri" panose="020F0502020204030204" pitchFamily="34" charset="0"/>
              </a:rPr>
              <a:t>	Training and coaching to develop</a:t>
            </a:r>
          </a:p>
          <a:p>
            <a:r>
              <a:rPr lang="en-GB" altLang="en-US" sz="2400" b="1">
                <a:latin typeface="Calibri" panose="020F0502020204030204" pitchFamily="34" charset="0"/>
                <a:cs typeface="Calibri" panose="020F0502020204030204" pitchFamily="34" charset="0"/>
              </a:rPr>
              <a:t>6.	Application</a:t>
            </a:r>
            <a:endParaRPr lang="en-GB" altLang="en-US" sz="2000">
              <a:latin typeface="Calibri" panose="020F0502020204030204" pitchFamily="34" charset="0"/>
              <a:cs typeface="Calibri" panose="020F0502020204030204" pitchFamily="34" charset="0"/>
            </a:endParaRPr>
          </a:p>
          <a:p>
            <a:r>
              <a:rPr lang="en-GB" altLang="en-US" sz="2000">
                <a:latin typeface="Calibri" panose="020F0502020204030204" pitchFamily="34" charset="0"/>
                <a:cs typeface="Calibri" panose="020F0502020204030204" pitchFamily="34" charset="0"/>
              </a:rPr>
              <a:t>	Monitor his/her own progress and receive encouragement</a:t>
            </a:r>
          </a:p>
          <a:p>
            <a:r>
              <a:rPr lang="en-GB" altLang="en-US" sz="2400" b="1">
                <a:latin typeface="Calibri" panose="020F0502020204030204" pitchFamily="34" charset="0"/>
                <a:cs typeface="Calibri" panose="020F0502020204030204" pitchFamily="34" charset="0"/>
              </a:rPr>
              <a:t>7.	Completion</a:t>
            </a:r>
            <a:endParaRPr lang="en-GB" altLang="en-US" sz="2000">
              <a:latin typeface="Calibri" panose="020F0502020204030204" pitchFamily="34" charset="0"/>
              <a:cs typeface="Calibri" panose="020F0502020204030204" pitchFamily="34" charset="0"/>
            </a:endParaRPr>
          </a:p>
          <a:p>
            <a:r>
              <a:rPr lang="en-GB" altLang="en-US" sz="2000">
                <a:latin typeface="Calibri" panose="020F0502020204030204" pitchFamily="34" charset="0"/>
                <a:cs typeface="Calibri" panose="020F0502020204030204" pitchFamily="34" charset="0"/>
              </a:rPr>
              <a:t>	“All sorted…life is sweet.” </a:t>
            </a:r>
          </a:p>
          <a:p>
            <a:r>
              <a:rPr lang="en-GB" altLang="en-US" sz="1200">
                <a:latin typeface="Calibri" panose="020F0502020204030204" pitchFamily="34" charset="0"/>
                <a:cs typeface="Calibri" panose="020F0502020204030204" pitchFamily="34" charset="0"/>
              </a:rPr>
              <a:t>	</a:t>
            </a:r>
          </a:p>
        </p:txBody>
      </p:sp>
      <p:pic>
        <p:nvPicPr>
          <p:cNvPr id="3077" name="Picture 13" descr="AG00222_">
            <a:extLst>
              <a:ext uri="{FF2B5EF4-FFF2-40B4-BE49-F238E27FC236}">
                <a16:creationId xmlns:a16="http://schemas.microsoft.com/office/drawing/2014/main" id="{0402E367-1190-4039-9307-DE7AE3413586}"/>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172200" y="1905000"/>
            <a:ext cx="1824038" cy="172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4" name="Text Box 14">
            <a:extLst>
              <a:ext uri="{FF2B5EF4-FFF2-40B4-BE49-F238E27FC236}">
                <a16:creationId xmlns:a16="http://schemas.microsoft.com/office/drawing/2014/main" id="{FB2BB8AF-48E6-4BD5-B9FE-DC4B737F7A78}"/>
              </a:ext>
            </a:extLst>
          </p:cNvPr>
          <p:cNvSpPr txBox="1">
            <a:spLocks noChangeArrowheads="1"/>
          </p:cNvSpPr>
          <p:nvPr/>
        </p:nvSpPr>
        <p:spPr bwMode="auto">
          <a:xfrm>
            <a:off x="304800" y="6367463"/>
            <a:ext cx="8443664" cy="338137"/>
          </a:xfrm>
          <a:prstGeom prst="rect">
            <a:avLst/>
          </a:prstGeom>
          <a:ln>
            <a:solidFill>
              <a:schemeClr val="bg1"/>
            </a:solidFill>
            <a:headEnd/>
            <a:tailEnd/>
          </a:ln>
        </p:spPr>
        <p:style>
          <a:lnRef idx="2">
            <a:schemeClr val="accent2"/>
          </a:lnRef>
          <a:fillRef idx="1">
            <a:schemeClr val="lt1"/>
          </a:fillRef>
          <a:effectRef idx="0">
            <a:schemeClr val="accent2"/>
          </a:effectRef>
          <a:fontRef idx="minor">
            <a:schemeClr val="dk1"/>
          </a:fontRef>
        </p:style>
        <p:txBody>
          <a:bodyPr wrap="square">
            <a:spAutoFit/>
          </a:bodyPr>
          <a:lstStyle/>
          <a:p>
            <a:pPr>
              <a:defRPr/>
            </a:pPr>
            <a:r>
              <a:rPr lang="en-GB" sz="1600" b="1" dirty="0"/>
              <a:t>Hayes, J. The Theory and Practice of Change Management, Palgrave, (2002)</a:t>
            </a:r>
            <a:r>
              <a:rPr lang="en-GB" sz="1600" b="1" dirty="0">
                <a:latin typeface="Times New Roman" charset="0"/>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7475DB-9C8D-4FDC-87A6-8375908E4AA1}"/>
              </a:ext>
            </a:extLst>
          </p:cNvPr>
          <p:cNvSpPr txBox="1"/>
          <p:nvPr/>
        </p:nvSpPr>
        <p:spPr>
          <a:xfrm>
            <a:off x="-13720" y="332656"/>
            <a:ext cx="8568952" cy="615553"/>
          </a:xfrm>
          <a:prstGeom prst="rect">
            <a:avLst/>
          </a:prstGeom>
          <a:noFill/>
        </p:spPr>
        <p:txBody>
          <a:bodyPr wrap="square">
            <a:spAutoFit/>
          </a:bodyPr>
          <a:lstStyle/>
          <a:p>
            <a:r>
              <a:rPr lang="en-GB" sz="3400" dirty="0">
                <a:latin typeface="Arial" panose="020B0604020202020204" pitchFamily="34" charset="0"/>
                <a:cs typeface="Arial" panose="020B0604020202020204" pitchFamily="34" charset="0"/>
              </a:rPr>
              <a:t>Typology of Change (Hodges &amp; Gill, 2015)</a:t>
            </a:r>
          </a:p>
        </p:txBody>
      </p:sp>
      <p:pic>
        <p:nvPicPr>
          <p:cNvPr id="5" name="Picture 4">
            <a:extLst>
              <a:ext uri="{FF2B5EF4-FFF2-40B4-BE49-F238E27FC236}">
                <a16:creationId xmlns:a16="http://schemas.microsoft.com/office/drawing/2014/main" id="{89D812CE-4840-4D4F-8D54-E9FF90019E42}"/>
              </a:ext>
            </a:extLst>
          </p:cNvPr>
          <p:cNvPicPr>
            <a:picLocks noChangeAspect="1"/>
          </p:cNvPicPr>
          <p:nvPr/>
        </p:nvPicPr>
        <p:blipFill>
          <a:blip r:embed="rId3"/>
          <a:stretch>
            <a:fillRect/>
          </a:stretch>
        </p:blipFill>
        <p:spPr>
          <a:xfrm>
            <a:off x="948512" y="1484784"/>
            <a:ext cx="7246976" cy="4681972"/>
          </a:xfrm>
          <a:prstGeom prst="rect">
            <a:avLst/>
          </a:prstGeom>
        </p:spPr>
      </p:pic>
    </p:spTree>
    <p:extLst>
      <p:ext uri="{BB962C8B-B14F-4D97-AF65-F5344CB8AC3E}">
        <p14:creationId xmlns:p14="http://schemas.microsoft.com/office/powerpoint/2010/main" val="866997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155006D-16CC-4F9D-99CC-608484CE5D05}"/>
              </a:ext>
            </a:extLst>
          </p:cNvPr>
          <p:cNvSpPr>
            <a:spLocks noGrp="1" noChangeArrowheads="1"/>
          </p:cNvSpPr>
          <p:nvPr>
            <p:ph type="title"/>
          </p:nvPr>
        </p:nvSpPr>
        <p:spPr/>
        <p:txBody>
          <a:bodyPr/>
          <a:lstStyle/>
          <a:p>
            <a:r>
              <a:rPr lang="en-GB" altLang="en-US"/>
              <a:t>New Organisational Paradigm’s</a:t>
            </a:r>
            <a:endParaRPr lang="en-US" altLang="en-US"/>
          </a:p>
        </p:txBody>
      </p:sp>
      <p:sp>
        <p:nvSpPr>
          <p:cNvPr id="4099" name="Rectangle 3">
            <a:extLst>
              <a:ext uri="{FF2B5EF4-FFF2-40B4-BE49-F238E27FC236}">
                <a16:creationId xmlns:a16="http://schemas.microsoft.com/office/drawing/2014/main" id="{B13F6D9C-AEF3-4722-A2E5-97BE486A16E9}"/>
              </a:ext>
            </a:extLst>
          </p:cNvPr>
          <p:cNvSpPr>
            <a:spLocks noGrp="1" noChangeArrowheads="1"/>
          </p:cNvSpPr>
          <p:nvPr>
            <p:ph idx="1"/>
          </p:nvPr>
        </p:nvSpPr>
        <p:spPr>
          <a:xfrm>
            <a:off x="828436" y="2060848"/>
            <a:ext cx="7631996" cy="4195481"/>
          </a:xfrm>
        </p:spPr>
        <p:txBody>
          <a:bodyPr>
            <a:normAutofit/>
          </a:bodyPr>
          <a:lstStyle/>
          <a:p>
            <a:pPr>
              <a:lnSpc>
                <a:spcPct val="80000"/>
              </a:lnSpc>
            </a:pPr>
            <a:r>
              <a:rPr lang="en-GB" altLang="en-US" sz="2400" dirty="0">
                <a:latin typeface="Abadi" panose="020B0604020104020204" pitchFamily="34" charset="0"/>
              </a:rPr>
              <a:t>Ending of stability of long post-war boom</a:t>
            </a:r>
          </a:p>
          <a:p>
            <a:pPr>
              <a:lnSpc>
                <a:spcPct val="80000"/>
              </a:lnSpc>
            </a:pPr>
            <a:r>
              <a:rPr lang="en-GB" altLang="en-US" sz="2400" dirty="0">
                <a:latin typeface="Abadi" panose="020B0604020104020204" pitchFamily="34" charset="0"/>
              </a:rPr>
              <a:t>The productivity gap and US Multinational Corporations </a:t>
            </a:r>
          </a:p>
          <a:p>
            <a:pPr>
              <a:lnSpc>
                <a:spcPct val="80000"/>
              </a:lnSpc>
            </a:pPr>
            <a:r>
              <a:rPr lang="en-GB" altLang="en-US" sz="2400" dirty="0">
                <a:latin typeface="Abadi" panose="020B0604020104020204" pitchFamily="34" charset="0"/>
              </a:rPr>
              <a:t>The problem of existing western management styles   </a:t>
            </a:r>
          </a:p>
          <a:p>
            <a:pPr>
              <a:lnSpc>
                <a:spcPct val="80000"/>
              </a:lnSpc>
            </a:pPr>
            <a:r>
              <a:rPr lang="en-GB" altLang="en-US" sz="2400" dirty="0">
                <a:latin typeface="Abadi" panose="020B0604020104020204" pitchFamily="34" charset="0"/>
              </a:rPr>
              <a:t>The search for new organisational paradigms</a:t>
            </a:r>
          </a:p>
          <a:p>
            <a:pPr>
              <a:lnSpc>
                <a:spcPct val="80000"/>
              </a:lnSpc>
            </a:pPr>
            <a:r>
              <a:rPr lang="en-GB" altLang="en-US" sz="2400" dirty="0">
                <a:latin typeface="Abadi" panose="020B0604020104020204" pitchFamily="34" charset="0"/>
              </a:rPr>
              <a:t>The free market US/UK approach - culture-excellence</a:t>
            </a:r>
          </a:p>
          <a:p>
            <a:pPr>
              <a:lnSpc>
                <a:spcPct val="80000"/>
              </a:lnSpc>
            </a:pPr>
            <a:r>
              <a:rPr lang="en-GB" altLang="en-US" sz="2400" dirty="0">
                <a:latin typeface="Abadi" panose="020B0604020104020204" pitchFamily="34" charset="0"/>
              </a:rPr>
              <a:t>Toyota and the Japanese Management approach</a:t>
            </a:r>
          </a:p>
          <a:p>
            <a:pPr>
              <a:lnSpc>
                <a:spcPct val="80000"/>
              </a:lnSpc>
            </a:pPr>
            <a:r>
              <a:rPr lang="en-GB" altLang="en-US" sz="2400" dirty="0">
                <a:latin typeface="Abadi" panose="020B0604020104020204" pitchFamily="34" charset="0"/>
              </a:rPr>
              <a:t>Assimilation and the LO approach  </a:t>
            </a:r>
            <a:endParaRPr lang="en-US" altLang="en-US" sz="2400" dirty="0">
              <a:latin typeface="Abadi" panose="020B0604020104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55BEB04-2405-400D-A66E-D9EA12302078}"/>
              </a:ext>
            </a:extLst>
          </p:cNvPr>
          <p:cNvSpPr>
            <a:spLocks noGrp="1" noChangeArrowheads="1"/>
          </p:cNvSpPr>
          <p:nvPr>
            <p:ph type="title"/>
          </p:nvPr>
        </p:nvSpPr>
        <p:spPr>
          <a:xfrm>
            <a:off x="179512" y="989527"/>
            <a:ext cx="8496944" cy="1400530"/>
          </a:xfrm>
        </p:spPr>
        <p:txBody>
          <a:bodyPr/>
          <a:lstStyle/>
          <a:p>
            <a:r>
              <a:rPr lang="en-GB" altLang="en-US" sz="4000" dirty="0"/>
              <a:t>The Culture-Excellence approach - Peters and Waterman</a:t>
            </a:r>
            <a:endParaRPr lang="en-US" altLang="en-US" sz="4000" dirty="0"/>
          </a:p>
        </p:txBody>
      </p:sp>
      <p:sp>
        <p:nvSpPr>
          <p:cNvPr id="6147" name="Rectangle 3">
            <a:extLst>
              <a:ext uri="{FF2B5EF4-FFF2-40B4-BE49-F238E27FC236}">
                <a16:creationId xmlns:a16="http://schemas.microsoft.com/office/drawing/2014/main" id="{9421950C-EB13-4208-9BE8-3E7B93A36914}"/>
              </a:ext>
            </a:extLst>
          </p:cNvPr>
          <p:cNvSpPr>
            <a:spLocks noGrp="1" noChangeArrowheads="1"/>
          </p:cNvSpPr>
          <p:nvPr>
            <p:ph idx="1"/>
          </p:nvPr>
        </p:nvSpPr>
        <p:spPr>
          <a:xfrm>
            <a:off x="2411760" y="2595736"/>
            <a:ext cx="4320480" cy="3744416"/>
          </a:xfrm>
        </p:spPr>
        <p:txBody>
          <a:bodyPr>
            <a:normAutofit/>
          </a:bodyPr>
          <a:lstStyle/>
          <a:p>
            <a:pPr>
              <a:lnSpc>
                <a:spcPct val="90000"/>
              </a:lnSpc>
            </a:pPr>
            <a:r>
              <a:rPr lang="en-GB" altLang="en-US" sz="2200" dirty="0">
                <a:latin typeface="Abadi" panose="020B0604020104020204" pitchFamily="34" charset="0"/>
              </a:rPr>
              <a:t>What is it?</a:t>
            </a:r>
          </a:p>
          <a:p>
            <a:pPr>
              <a:lnSpc>
                <a:spcPct val="90000"/>
              </a:lnSpc>
            </a:pPr>
            <a:r>
              <a:rPr lang="en-GB" altLang="en-US" sz="2200" dirty="0">
                <a:latin typeface="Abadi" panose="020B0604020104020204" pitchFamily="34" charset="0"/>
              </a:rPr>
              <a:t>Action</a:t>
            </a:r>
          </a:p>
          <a:p>
            <a:pPr>
              <a:lnSpc>
                <a:spcPct val="90000"/>
              </a:lnSpc>
            </a:pPr>
            <a:r>
              <a:rPr lang="en-GB" altLang="en-US" sz="2200" dirty="0">
                <a:latin typeface="Abadi" panose="020B0604020104020204" pitchFamily="34" charset="0"/>
              </a:rPr>
              <a:t>Customer</a:t>
            </a:r>
          </a:p>
          <a:p>
            <a:pPr>
              <a:lnSpc>
                <a:spcPct val="90000"/>
              </a:lnSpc>
            </a:pPr>
            <a:r>
              <a:rPr lang="en-GB" altLang="en-US" sz="2200" dirty="0">
                <a:latin typeface="Abadi" panose="020B0604020104020204" pitchFamily="34" charset="0"/>
              </a:rPr>
              <a:t>Entrepreneurship</a:t>
            </a:r>
          </a:p>
          <a:p>
            <a:pPr>
              <a:lnSpc>
                <a:spcPct val="90000"/>
              </a:lnSpc>
            </a:pPr>
            <a:r>
              <a:rPr lang="en-GB" altLang="en-US" sz="2200" dirty="0">
                <a:latin typeface="Abadi" panose="020B0604020104020204" pitchFamily="34" charset="0"/>
              </a:rPr>
              <a:t>People</a:t>
            </a:r>
          </a:p>
          <a:p>
            <a:pPr>
              <a:lnSpc>
                <a:spcPct val="90000"/>
              </a:lnSpc>
            </a:pPr>
            <a:r>
              <a:rPr lang="en-GB" altLang="en-US" sz="2200" dirty="0">
                <a:latin typeface="Abadi" panose="020B0604020104020204" pitchFamily="34" charset="0"/>
              </a:rPr>
              <a:t>Hands-on</a:t>
            </a:r>
          </a:p>
          <a:p>
            <a:pPr>
              <a:lnSpc>
                <a:spcPct val="90000"/>
              </a:lnSpc>
            </a:pPr>
            <a:r>
              <a:rPr lang="en-GB" altLang="en-US" sz="2200" dirty="0">
                <a:latin typeface="Abadi" panose="020B0604020104020204" pitchFamily="34" charset="0"/>
              </a:rPr>
              <a:t>Simple</a:t>
            </a:r>
          </a:p>
          <a:p>
            <a:pPr>
              <a:lnSpc>
                <a:spcPct val="90000"/>
              </a:lnSpc>
            </a:pPr>
            <a:r>
              <a:rPr lang="en-GB" altLang="en-US" sz="2200" dirty="0">
                <a:latin typeface="Abadi" panose="020B0604020104020204" pitchFamily="34" charset="0"/>
              </a:rPr>
              <a:t>Loose-Tight </a:t>
            </a:r>
            <a:endParaRPr lang="en-US" altLang="en-US" sz="2200" dirty="0">
              <a:latin typeface="Abadi" panose="020B0604020104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02F1AB83-FB09-45B2-918A-9D10EC8AE852}"/>
              </a:ext>
            </a:extLst>
          </p:cNvPr>
          <p:cNvSpPr>
            <a:spLocks noGrp="1" noChangeArrowheads="1"/>
          </p:cNvSpPr>
          <p:nvPr>
            <p:ph type="title"/>
          </p:nvPr>
        </p:nvSpPr>
        <p:spPr/>
        <p:txBody>
          <a:bodyPr/>
          <a:lstStyle/>
          <a:p>
            <a:r>
              <a:rPr lang="en-GB" altLang="en-US"/>
              <a:t>Kanter</a:t>
            </a:r>
            <a:endParaRPr lang="en-US" altLang="en-US"/>
          </a:p>
        </p:txBody>
      </p:sp>
      <p:sp>
        <p:nvSpPr>
          <p:cNvPr id="13315" name="Rectangle 3">
            <a:extLst>
              <a:ext uri="{FF2B5EF4-FFF2-40B4-BE49-F238E27FC236}">
                <a16:creationId xmlns:a16="http://schemas.microsoft.com/office/drawing/2014/main" id="{E291C8F2-449E-4A66-9B9B-29104DF3BDC2}"/>
              </a:ext>
            </a:extLst>
          </p:cNvPr>
          <p:cNvSpPr>
            <a:spLocks noGrp="1" noChangeArrowheads="1"/>
          </p:cNvSpPr>
          <p:nvPr>
            <p:ph idx="1"/>
          </p:nvPr>
        </p:nvSpPr>
        <p:spPr>
          <a:xfrm>
            <a:off x="827700" y="2052926"/>
            <a:ext cx="7632732" cy="2951828"/>
          </a:xfrm>
        </p:spPr>
        <p:txBody>
          <a:bodyPr>
            <a:normAutofit/>
          </a:bodyPr>
          <a:lstStyle/>
          <a:p>
            <a:r>
              <a:rPr lang="en-GB" altLang="en-US" sz="2200" dirty="0">
                <a:latin typeface="Abadi" panose="020B0604020104020204" pitchFamily="34" charset="0"/>
              </a:rPr>
              <a:t>Post-entrepreneurial model</a:t>
            </a:r>
          </a:p>
          <a:p>
            <a:r>
              <a:rPr lang="en-GB" altLang="en-US" sz="2200" dirty="0">
                <a:latin typeface="Abadi" panose="020B0604020104020204" pitchFamily="34" charset="0"/>
              </a:rPr>
              <a:t>Critical of corporate US - when giants learn to dance</a:t>
            </a:r>
          </a:p>
          <a:p>
            <a:r>
              <a:rPr lang="en-GB" altLang="en-US" sz="2200" dirty="0">
                <a:latin typeface="Abadi" panose="020B0604020104020204" pitchFamily="34" charset="0"/>
              </a:rPr>
              <a:t>Restructuring</a:t>
            </a:r>
          </a:p>
          <a:p>
            <a:r>
              <a:rPr lang="en-GB" altLang="en-US" sz="2200" dirty="0">
                <a:latin typeface="Abadi" panose="020B0604020104020204" pitchFamily="34" charset="0"/>
              </a:rPr>
              <a:t>Strategic Alliances</a:t>
            </a:r>
          </a:p>
          <a:p>
            <a:r>
              <a:rPr lang="en-GB" altLang="en-US" sz="2200" dirty="0">
                <a:latin typeface="Abadi" panose="020B0604020104020204" pitchFamily="34" charset="0"/>
              </a:rPr>
              <a:t>New Ventures/Innovation </a:t>
            </a:r>
            <a:endParaRPr lang="en-US" altLang="en-US" sz="2200" dirty="0">
              <a:latin typeface="Abadi" panose="020B0604020104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E306CC9-17A4-4550-B4DA-FFADADE8229D}"/>
              </a:ext>
            </a:extLst>
          </p:cNvPr>
          <p:cNvSpPr>
            <a:spLocks noGrp="1" noChangeArrowheads="1"/>
          </p:cNvSpPr>
          <p:nvPr>
            <p:ph type="title"/>
          </p:nvPr>
        </p:nvSpPr>
        <p:spPr/>
        <p:txBody>
          <a:bodyPr/>
          <a:lstStyle/>
          <a:p>
            <a:r>
              <a:rPr lang="en-GB" altLang="en-US"/>
              <a:t>Handy</a:t>
            </a:r>
            <a:endParaRPr lang="en-US" altLang="en-US"/>
          </a:p>
        </p:txBody>
      </p:sp>
      <p:sp>
        <p:nvSpPr>
          <p:cNvPr id="14339" name="Rectangle 3">
            <a:extLst>
              <a:ext uri="{FF2B5EF4-FFF2-40B4-BE49-F238E27FC236}">
                <a16:creationId xmlns:a16="http://schemas.microsoft.com/office/drawing/2014/main" id="{CF31963B-E889-4E9C-BD93-421F5F44EE1F}"/>
              </a:ext>
            </a:extLst>
          </p:cNvPr>
          <p:cNvSpPr>
            <a:spLocks noGrp="1" noChangeArrowheads="1"/>
          </p:cNvSpPr>
          <p:nvPr>
            <p:ph idx="1"/>
          </p:nvPr>
        </p:nvSpPr>
        <p:spPr>
          <a:xfrm>
            <a:off x="827700" y="2052925"/>
            <a:ext cx="6711654" cy="2456195"/>
          </a:xfrm>
        </p:spPr>
        <p:txBody>
          <a:bodyPr>
            <a:normAutofit/>
          </a:bodyPr>
          <a:lstStyle/>
          <a:p>
            <a:r>
              <a:rPr lang="en-GB" altLang="en-US" sz="2200" dirty="0">
                <a:latin typeface="Abadi" panose="020B0604020104020204" pitchFamily="34" charset="0"/>
              </a:rPr>
              <a:t>Emerging Future Organisations</a:t>
            </a:r>
          </a:p>
          <a:p>
            <a:r>
              <a:rPr lang="en-GB" altLang="en-US" sz="2200" dirty="0">
                <a:latin typeface="Abadi" panose="020B0604020104020204" pitchFamily="34" charset="0"/>
              </a:rPr>
              <a:t>Smaller, more flexible and less hierarchical</a:t>
            </a:r>
          </a:p>
          <a:p>
            <a:r>
              <a:rPr lang="en-GB" altLang="en-US" sz="2200" dirty="0">
                <a:latin typeface="Abadi" panose="020B0604020104020204" pitchFamily="34" charset="0"/>
              </a:rPr>
              <a:t>Federal</a:t>
            </a:r>
          </a:p>
          <a:p>
            <a:r>
              <a:rPr lang="en-GB" altLang="en-US" sz="2200" dirty="0">
                <a:latin typeface="Abadi" panose="020B0604020104020204" pitchFamily="34" charset="0"/>
              </a:rPr>
              <a:t>Triple I</a:t>
            </a:r>
          </a:p>
          <a:p>
            <a:endParaRPr lang="en-US" altLang="en-US" sz="2200" dirty="0">
              <a:latin typeface="Abadi" panose="020B0604020104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2F52979-1EF7-438B-8033-FBD281ED7EF8}"/>
              </a:ext>
            </a:extLst>
          </p:cNvPr>
          <p:cNvSpPr>
            <a:spLocks noGrp="1" noChangeArrowheads="1"/>
          </p:cNvSpPr>
          <p:nvPr>
            <p:ph type="title"/>
          </p:nvPr>
        </p:nvSpPr>
        <p:spPr>
          <a:xfrm>
            <a:off x="107503" y="188640"/>
            <a:ext cx="8640959" cy="1400530"/>
          </a:xfrm>
        </p:spPr>
        <p:txBody>
          <a:bodyPr/>
          <a:lstStyle/>
          <a:p>
            <a:r>
              <a:rPr lang="en-GB" altLang="en-US" sz="4000" dirty="0"/>
              <a:t>Critique of the </a:t>
            </a:r>
            <a:br>
              <a:rPr lang="en-GB" altLang="en-US" sz="4000" dirty="0"/>
            </a:br>
            <a:r>
              <a:rPr lang="en-GB" altLang="en-US" sz="4000" dirty="0"/>
              <a:t>Culture-Excellence Approach </a:t>
            </a:r>
            <a:endParaRPr lang="en-US" altLang="en-US" sz="4000" dirty="0"/>
          </a:p>
        </p:txBody>
      </p:sp>
      <p:sp>
        <p:nvSpPr>
          <p:cNvPr id="15363" name="Rectangle 3">
            <a:extLst>
              <a:ext uri="{FF2B5EF4-FFF2-40B4-BE49-F238E27FC236}">
                <a16:creationId xmlns:a16="http://schemas.microsoft.com/office/drawing/2014/main" id="{DB3672DC-FB26-467C-A5D1-1D038AA32CC8}"/>
              </a:ext>
            </a:extLst>
          </p:cNvPr>
          <p:cNvSpPr>
            <a:spLocks noGrp="1" noChangeArrowheads="1"/>
          </p:cNvSpPr>
          <p:nvPr>
            <p:ph idx="1"/>
          </p:nvPr>
        </p:nvSpPr>
        <p:spPr>
          <a:xfrm>
            <a:off x="279366" y="1844824"/>
            <a:ext cx="8469097" cy="4464496"/>
          </a:xfrm>
        </p:spPr>
        <p:txBody>
          <a:bodyPr>
            <a:noAutofit/>
          </a:bodyPr>
          <a:lstStyle/>
          <a:p>
            <a:pPr>
              <a:lnSpc>
                <a:spcPct val="80000"/>
              </a:lnSpc>
            </a:pPr>
            <a:r>
              <a:rPr lang="en-GB" altLang="en-US" sz="2300" dirty="0">
                <a:latin typeface="Abadi" panose="020B0604020104020204" pitchFamily="34" charset="0"/>
              </a:rPr>
              <a:t>Fashion in management theory - pop management - management guru’s</a:t>
            </a:r>
          </a:p>
          <a:p>
            <a:pPr>
              <a:lnSpc>
                <a:spcPct val="80000"/>
              </a:lnSpc>
            </a:pPr>
            <a:r>
              <a:rPr lang="en-GB" altLang="en-US" sz="2300" dirty="0">
                <a:latin typeface="Abadi" panose="020B0604020104020204" pitchFamily="34" charset="0"/>
              </a:rPr>
              <a:t>‘thirst by managers for the message’ (Burnes p.117)</a:t>
            </a:r>
          </a:p>
          <a:p>
            <a:pPr>
              <a:lnSpc>
                <a:spcPct val="80000"/>
              </a:lnSpc>
            </a:pPr>
            <a:r>
              <a:rPr lang="en-GB" altLang="en-US" sz="2300" dirty="0">
                <a:latin typeface="Abadi" panose="020B0604020104020204" pitchFamily="34" charset="0"/>
              </a:rPr>
              <a:t>‘offered … a recipe for success that was in tune with free market liberalism, with its stress on individualism, which has dominated much of the west for the last two decades’ (Burnes p.118)</a:t>
            </a:r>
          </a:p>
          <a:p>
            <a:pPr>
              <a:lnSpc>
                <a:spcPct val="80000"/>
              </a:lnSpc>
            </a:pPr>
            <a:r>
              <a:rPr lang="en-GB" altLang="en-US" sz="2300" dirty="0">
                <a:latin typeface="Abadi" panose="020B0604020104020204" pitchFamily="34" charset="0"/>
              </a:rPr>
              <a:t>People -  proclaimed as an asset but pits people against each other</a:t>
            </a:r>
          </a:p>
          <a:p>
            <a:pPr>
              <a:lnSpc>
                <a:spcPct val="80000"/>
              </a:lnSpc>
            </a:pPr>
            <a:r>
              <a:rPr lang="en-GB" altLang="en-US" sz="2300" dirty="0">
                <a:latin typeface="Abadi" panose="020B0604020104020204" pitchFamily="34" charset="0"/>
              </a:rPr>
              <a:t>Politics - increases the struggle for resources, power and survival within organisations</a:t>
            </a:r>
          </a:p>
          <a:p>
            <a:pPr>
              <a:lnSpc>
                <a:spcPct val="80000"/>
              </a:lnSpc>
            </a:pPr>
            <a:r>
              <a:rPr lang="en-GB" altLang="en-US" sz="2300" dirty="0">
                <a:latin typeface="Abadi" panose="020B0604020104020204" pitchFamily="34" charset="0"/>
              </a:rPr>
              <a:t>Culture - still ‘one best way’</a:t>
            </a:r>
          </a:p>
          <a:p>
            <a:pPr>
              <a:lnSpc>
                <a:spcPct val="80000"/>
              </a:lnSpc>
            </a:pPr>
            <a:r>
              <a:rPr lang="en-GB" altLang="en-US" sz="2300" dirty="0">
                <a:latin typeface="Abadi" panose="020B0604020104020204" pitchFamily="34" charset="0"/>
              </a:rPr>
              <a:t>Security of employment - reliance on trickle down   </a:t>
            </a:r>
            <a:endParaRPr lang="en-US" altLang="en-US" sz="2300" dirty="0">
              <a:latin typeface="Abadi" panose="020B0604020104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C64A76E-D297-42CF-9DB3-DBFE60B86DB2}"/>
              </a:ext>
            </a:extLst>
          </p:cNvPr>
          <p:cNvSpPr>
            <a:spLocks noGrp="1" noChangeArrowheads="1"/>
          </p:cNvSpPr>
          <p:nvPr>
            <p:ph type="title"/>
          </p:nvPr>
        </p:nvSpPr>
        <p:spPr/>
        <p:txBody>
          <a:bodyPr/>
          <a:lstStyle/>
          <a:p>
            <a:r>
              <a:rPr lang="en-GB" altLang="en-US"/>
              <a:t>The Japanese Approach</a:t>
            </a:r>
            <a:endParaRPr lang="en-US" altLang="en-US"/>
          </a:p>
        </p:txBody>
      </p:sp>
      <p:sp>
        <p:nvSpPr>
          <p:cNvPr id="16387" name="Rectangle 3">
            <a:extLst>
              <a:ext uri="{FF2B5EF4-FFF2-40B4-BE49-F238E27FC236}">
                <a16:creationId xmlns:a16="http://schemas.microsoft.com/office/drawing/2014/main" id="{5D31E075-6A53-4CBC-BA47-06476694DCF9}"/>
              </a:ext>
            </a:extLst>
          </p:cNvPr>
          <p:cNvSpPr>
            <a:spLocks noGrp="1" noChangeArrowheads="1"/>
          </p:cNvSpPr>
          <p:nvPr>
            <p:ph idx="1"/>
          </p:nvPr>
        </p:nvSpPr>
        <p:spPr/>
        <p:txBody>
          <a:bodyPr>
            <a:normAutofit fontScale="85000" lnSpcReduction="10000"/>
          </a:bodyPr>
          <a:lstStyle/>
          <a:p>
            <a:pPr>
              <a:lnSpc>
                <a:spcPct val="90000"/>
              </a:lnSpc>
            </a:pPr>
            <a:r>
              <a:rPr lang="en-GB" altLang="en-US" sz="2800"/>
              <a:t>Post war recovery - different style of management</a:t>
            </a:r>
          </a:p>
          <a:p>
            <a:pPr>
              <a:lnSpc>
                <a:spcPct val="90000"/>
              </a:lnSpc>
            </a:pPr>
            <a:r>
              <a:rPr lang="en-GB" altLang="en-US" sz="2800"/>
              <a:t>What is different?</a:t>
            </a:r>
          </a:p>
          <a:p>
            <a:pPr>
              <a:lnSpc>
                <a:spcPct val="90000"/>
              </a:lnSpc>
            </a:pPr>
            <a:r>
              <a:rPr lang="en-GB" altLang="en-US" sz="2800"/>
              <a:t>Organisational Commitment/Involvement</a:t>
            </a:r>
          </a:p>
          <a:p>
            <a:pPr>
              <a:lnSpc>
                <a:spcPct val="90000"/>
              </a:lnSpc>
            </a:pPr>
            <a:r>
              <a:rPr lang="en-GB" altLang="en-US" sz="2800"/>
              <a:t>Security of employment and promotion</a:t>
            </a:r>
          </a:p>
          <a:p>
            <a:pPr>
              <a:lnSpc>
                <a:spcPct val="90000"/>
              </a:lnSpc>
            </a:pPr>
            <a:r>
              <a:rPr lang="en-GB" altLang="en-US" sz="2800"/>
              <a:t>Collective decision-making </a:t>
            </a:r>
          </a:p>
          <a:p>
            <a:pPr>
              <a:lnSpc>
                <a:spcPct val="90000"/>
              </a:lnSpc>
            </a:pPr>
            <a:r>
              <a:rPr lang="en-GB" altLang="en-US" sz="2800"/>
              <a:t>Company welfare and Enterprise unions </a:t>
            </a:r>
          </a:p>
          <a:p>
            <a:pPr>
              <a:lnSpc>
                <a:spcPct val="90000"/>
              </a:lnSpc>
            </a:pPr>
            <a:r>
              <a:rPr lang="en-GB" altLang="en-US" sz="2800"/>
              <a:t>Long term planning and Just-in-time (JIT)</a:t>
            </a:r>
          </a:p>
          <a:p>
            <a:pPr>
              <a:lnSpc>
                <a:spcPct val="90000"/>
              </a:lnSpc>
            </a:pPr>
            <a:r>
              <a:rPr lang="en-GB" altLang="en-US" sz="2800"/>
              <a:t>TQM and ‘kaizen’ (Continuous Improvement)</a:t>
            </a:r>
          </a:p>
          <a:p>
            <a:pPr>
              <a:lnSpc>
                <a:spcPct val="90000"/>
              </a:lnSpc>
            </a:pPr>
            <a:endParaRPr lang="en-US" altLang="en-US" sz="28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ACD50AB-FA97-44ED-8116-929BCA44666E}"/>
              </a:ext>
            </a:extLst>
          </p:cNvPr>
          <p:cNvSpPr>
            <a:spLocks noGrp="1" noChangeArrowheads="1"/>
          </p:cNvSpPr>
          <p:nvPr>
            <p:ph type="title"/>
          </p:nvPr>
        </p:nvSpPr>
        <p:spPr/>
        <p:txBody>
          <a:bodyPr/>
          <a:lstStyle/>
          <a:p>
            <a:r>
              <a:rPr lang="en-GB" altLang="en-US" sz="4000"/>
              <a:t>The Japanese Approach and Change</a:t>
            </a:r>
            <a:endParaRPr lang="en-US" altLang="en-US" sz="4000"/>
          </a:p>
        </p:txBody>
      </p:sp>
      <p:sp>
        <p:nvSpPr>
          <p:cNvPr id="17411" name="Rectangle 3">
            <a:extLst>
              <a:ext uri="{FF2B5EF4-FFF2-40B4-BE49-F238E27FC236}">
                <a16:creationId xmlns:a16="http://schemas.microsoft.com/office/drawing/2014/main" id="{A25D49D8-EA8F-4052-A641-CB8A7ABD56A5}"/>
              </a:ext>
            </a:extLst>
          </p:cNvPr>
          <p:cNvSpPr>
            <a:spLocks noGrp="1" noChangeArrowheads="1"/>
          </p:cNvSpPr>
          <p:nvPr>
            <p:ph idx="1"/>
          </p:nvPr>
        </p:nvSpPr>
        <p:spPr/>
        <p:txBody>
          <a:bodyPr>
            <a:normAutofit lnSpcReduction="10000"/>
          </a:bodyPr>
          <a:lstStyle/>
          <a:p>
            <a:pPr>
              <a:lnSpc>
                <a:spcPct val="90000"/>
              </a:lnSpc>
            </a:pPr>
            <a:r>
              <a:rPr lang="en-GB" altLang="en-US" sz="2800" dirty="0">
                <a:latin typeface="Abadi" panose="020B0604020104020204" pitchFamily="34" charset="0"/>
              </a:rPr>
              <a:t>State, Company and individual</a:t>
            </a:r>
          </a:p>
          <a:p>
            <a:pPr>
              <a:lnSpc>
                <a:spcPct val="90000"/>
              </a:lnSpc>
            </a:pPr>
            <a:r>
              <a:rPr lang="en-GB" altLang="en-US" sz="2800" dirty="0">
                <a:latin typeface="Abadi" panose="020B0604020104020204" pitchFamily="34" charset="0"/>
              </a:rPr>
              <a:t>Progress falters</a:t>
            </a:r>
          </a:p>
          <a:p>
            <a:pPr>
              <a:lnSpc>
                <a:spcPct val="90000"/>
              </a:lnSpc>
            </a:pPr>
            <a:r>
              <a:rPr lang="en-GB" altLang="en-US" sz="2800" dirty="0">
                <a:latin typeface="Abadi" panose="020B0604020104020204" pitchFamily="34" charset="0"/>
              </a:rPr>
              <a:t>Recession</a:t>
            </a:r>
          </a:p>
          <a:p>
            <a:pPr>
              <a:lnSpc>
                <a:spcPct val="90000"/>
              </a:lnSpc>
            </a:pPr>
            <a:r>
              <a:rPr lang="en-GB" altLang="en-US" sz="2800" dirty="0">
                <a:latin typeface="Abadi" panose="020B0604020104020204" pitchFamily="34" charset="0"/>
              </a:rPr>
              <a:t>Increased mobility</a:t>
            </a:r>
          </a:p>
          <a:p>
            <a:pPr>
              <a:lnSpc>
                <a:spcPct val="90000"/>
              </a:lnSpc>
            </a:pPr>
            <a:r>
              <a:rPr lang="en-GB" altLang="en-US" sz="2800" dirty="0">
                <a:latin typeface="Abadi" panose="020B0604020104020204" pitchFamily="34" charset="0"/>
              </a:rPr>
              <a:t>Ability over seniority</a:t>
            </a:r>
          </a:p>
          <a:p>
            <a:pPr>
              <a:lnSpc>
                <a:spcPct val="90000"/>
              </a:lnSpc>
            </a:pPr>
            <a:r>
              <a:rPr lang="en-GB" altLang="en-US" sz="2800" dirty="0">
                <a:latin typeface="Abadi" panose="020B0604020104020204" pitchFamily="34" charset="0"/>
              </a:rPr>
              <a:t>Evolving?</a:t>
            </a:r>
          </a:p>
          <a:p>
            <a:pPr>
              <a:lnSpc>
                <a:spcPct val="90000"/>
              </a:lnSpc>
            </a:pPr>
            <a:r>
              <a:rPr lang="en-GB" altLang="en-US" sz="2800" dirty="0">
                <a:latin typeface="Abadi" panose="020B0604020104020204" pitchFamily="34" charset="0"/>
              </a:rPr>
              <a:t>Oppressive regimes?</a:t>
            </a:r>
          </a:p>
          <a:p>
            <a:pPr>
              <a:lnSpc>
                <a:spcPct val="90000"/>
              </a:lnSpc>
            </a:pPr>
            <a:r>
              <a:rPr lang="en-GB" altLang="en-US" sz="2800" dirty="0">
                <a:latin typeface="Abadi" panose="020B0604020104020204" pitchFamily="34" charset="0"/>
              </a:rPr>
              <a:t>Two-tier labour markets?</a:t>
            </a:r>
          </a:p>
          <a:p>
            <a:pPr>
              <a:lnSpc>
                <a:spcPct val="90000"/>
              </a:lnSpc>
            </a:pPr>
            <a:r>
              <a:rPr lang="en-GB" altLang="en-US" sz="2800" dirty="0">
                <a:latin typeface="Abadi" panose="020B0604020104020204" pitchFamily="34" charset="0"/>
              </a:rPr>
              <a:t>Intense Peer pressures?</a:t>
            </a:r>
            <a:endParaRPr lang="en-US" altLang="en-US" sz="2800" dirty="0">
              <a:latin typeface="Abadi" panose="020B0604020104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F718AA4-9D41-4EA5-AF28-2488A7686FC8}"/>
              </a:ext>
            </a:extLst>
          </p:cNvPr>
          <p:cNvSpPr>
            <a:spLocks noGrp="1" noChangeArrowheads="1"/>
          </p:cNvSpPr>
          <p:nvPr>
            <p:ph type="title"/>
          </p:nvPr>
        </p:nvSpPr>
        <p:spPr/>
        <p:txBody>
          <a:bodyPr/>
          <a:lstStyle/>
          <a:p>
            <a:r>
              <a:rPr lang="en-GB" altLang="en-US" sz="4000"/>
              <a:t>Organisational Learning or the Learning Organisation</a:t>
            </a:r>
            <a:endParaRPr lang="en-US" altLang="en-US" sz="4000"/>
          </a:p>
        </p:txBody>
      </p:sp>
      <p:sp>
        <p:nvSpPr>
          <p:cNvPr id="18435" name="Rectangle 3">
            <a:extLst>
              <a:ext uri="{FF2B5EF4-FFF2-40B4-BE49-F238E27FC236}">
                <a16:creationId xmlns:a16="http://schemas.microsoft.com/office/drawing/2014/main" id="{3E3509DF-BDCB-4235-B022-ABF36AC40314}"/>
              </a:ext>
            </a:extLst>
          </p:cNvPr>
          <p:cNvSpPr>
            <a:spLocks noGrp="1" noChangeArrowheads="1"/>
          </p:cNvSpPr>
          <p:nvPr>
            <p:ph idx="1"/>
          </p:nvPr>
        </p:nvSpPr>
        <p:spPr/>
        <p:txBody>
          <a:bodyPr>
            <a:normAutofit/>
          </a:bodyPr>
          <a:lstStyle/>
          <a:p>
            <a:r>
              <a:rPr lang="en-GB" altLang="en-US" sz="2400" dirty="0">
                <a:latin typeface="Arial" panose="020B0604020202020204" pitchFamily="34" charset="0"/>
                <a:cs typeface="Arial" panose="020B0604020202020204" pitchFamily="34" charset="0"/>
              </a:rPr>
              <a:t>Knowledge is key</a:t>
            </a:r>
          </a:p>
          <a:p>
            <a:r>
              <a:rPr lang="en-GB" altLang="en-US" sz="2400" dirty="0">
                <a:latin typeface="Arial" panose="020B0604020202020204" pitchFamily="34" charset="0"/>
                <a:cs typeface="Arial" panose="020B0604020202020204" pitchFamily="34" charset="0"/>
              </a:rPr>
              <a:t>Single, Double and Triple Loop learning</a:t>
            </a:r>
          </a:p>
          <a:p>
            <a:r>
              <a:rPr lang="en-GB" altLang="en-US" sz="2400" dirty="0">
                <a:latin typeface="Arial" panose="020B0604020202020204" pitchFamily="34" charset="0"/>
                <a:cs typeface="Arial" panose="020B0604020202020204" pitchFamily="34" charset="0"/>
              </a:rPr>
              <a:t>Strategy</a:t>
            </a:r>
          </a:p>
          <a:p>
            <a:r>
              <a:rPr lang="en-GB" altLang="en-US" sz="2400" dirty="0">
                <a:latin typeface="Arial" panose="020B0604020202020204" pitchFamily="34" charset="0"/>
                <a:cs typeface="Arial" panose="020B0604020202020204" pitchFamily="34" charset="0"/>
              </a:rPr>
              <a:t>Structure</a:t>
            </a:r>
          </a:p>
          <a:p>
            <a:r>
              <a:rPr lang="en-GB" altLang="en-US" sz="2400" dirty="0">
                <a:latin typeface="Arial" panose="020B0604020202020204" pitchFamily="34" charset="0"/>
                <a:cs typeface="Arial" panose="020B0604020202020204" pitchFamily="34" charset="0"/>
              </a:rPr>
              <a:t>Culture</a:t>
            </a:r>
          </a:p>
          <a:p>
            <a:r>
              <a:rPr lang="en-GB" altLang="en-US" sz="2400" dirty="0">
                <a:latin typeface="Arial" panose="020B0604020202020204" pitchFamily="34" charset="0"/>
                <a:cs typeface="Arial" panose="020B0604020202020204" pitchFamily="34" charset="0"/>
              </a:rPr>
              <a:t>Human Resources  </a:t>
            </a:r>
            <a:endParaRPr lang="en-US"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29DD1836-6F39-43DE-82F7-9C960AF978C1}"/>
              </a:ext>
            </a:extLst>
          </p:cNvPr>
          <p:cNvSpPr>
            <a:spLocks noGrp="1" noChangeArrowheads="1"/>
          </p:cNvSpPr>
          <p:nvPr>
            <p:ph type="title"/>
          </p:nvPr>
        </p:nvSpPr>
        <p:spPr/>
        <p:txBody>
          <a:bodyPr/>
          <a:lstStyle/>
          <a:p>
            <a:r>
              <a:rPr lang="en-GB" altLang="en-US"/>
              <a:t>Conclusions/Discussion</a:t>
            </a:r>
            <a:endParaRPr lang="en-US" altLang="en-US"/>
          </a:p>
        </p:txBody>
      </p:sp>
      <p:sp>
        <p:nvSpPr>
          <p:cNvPr id="20483" name="Rectangle 3">
            <a:extLst>
              <a:ext uri="{FF2B5EF4-FFF2-40B4-BE49-F238E27FC236}">
                <a16:creationId xmlns:a16="http://schemas.microsoft.com/office/drawing/2014/main" id="{D48D2B3B-E261-445E-9D2F-2D3C6C3EB859}"/>
              </a:ext>
            </a:extLst>
          </p:cNvPr>
          <p:cNvSpPr>
            <a:spLocks noGrp="1" noChangeArrowheads="1"/>
          </p:cNvSpPr>
          <p:nvPr>
            <p:ph idx="1"/>
          </p:nvPr>
        </p:nvSpPr>
        <p:spPr/>
        <p:txBody>
          <a:bodyPr>
            <a:normAutofit/>
          </a:bodyPr>
          <a:lstStyle/>
          <a:p>
            <a:r>
              <a:rPr lang="en-GB" altLang="en-US" sz="2400" dirty="0">
                <a:latin typeface="Arial" panose="020B0604020202020204" pitchFamily="34" charset="0"/>
                <a:cs typeface="Arial" panose="020B0604020202020204" pitchFamily="34" charset="0"/>
              </a:rPr>
              <a:t>Japan - Continuous, Incremental change </a:t>
            </a:r>
          </a:p>
          <a:p>
            <a:r>
              <a:rPr lang="en-GB" altLang="en-US" sz="2400" dirty="0">
                <a:latin typeface="Arial" panose="020B0604020202020204" pitchFamily="34" charset="0"/>
                <a:cs typeface="Arial" panose="020B0604020202020204" pitchFamily="34" charset="0"/>
              </a:rPr>
              <a:t>Learning Organisation - Radical,  transformational change</a:t>
            </a:r>
          </a:p>
          <a:p>
            <a:r>
              <a:rPr lang="en-GB" altLang="en-US" sz="2400" dirty="0">
                <a:latin typeface="Arial" panose="020B0604020202020204" pitchFamily="34" charset="0"/>
                <a:cs typeface="Arial" panose="020B0604020202020204" pitchFamily="34" charset="0"/>
              </a:rPr>
              <a:t>Contrast/Compare</a:t>
            </a:r>
          </a:p>
          <a:p>
            <a:r>
              <a:rPr lang="en-GB" altLang="en-US" sz="2400" dirty="0">
                <a:latin typeface="Arial" panose="020B0604020202020204" pitchFamily="34" charset="0"/>
                <a:cs typeface="Arial" panose="020B0604020202020204" pitchFamily="34" charset="0"/>
              </a:rPr>
              <a:t>Conclusions</a:t>
            </a:r>
          </a:p>
          <a:p>
            <a:r>
              <a:rPr lang="en-GB" altLang="en-US" sz="2400" dirty="0">
                <a:latin typeface="Arial" panose="020B0604020202020204" pitchFamily="34" charset="0"/>
                <a:cs typeface="Arial" panose="020B0604020202020204" pitchFamily="34" charset="0"/>
              </a:rPr>
              <a:t>Relevance to change </a:t>
            </a:r>
          </a:p>
          <a:p>
            <a:endParaRPr lang="en-US"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EBD4CCF3-F4D1-4004-BA85-9FE032EA4EFA}"/>
              </a:ext>
            </a:extLst>
          </p:cNvPr>
          <p:cNvSpPr>
            <a:spLocks noGrp="1" noChangeArrowheads="1"/>
          </p:cNvSpPr>
          <p:nvPr>
            <p:ph type="title"/>
          </p:nvPr>
        </p:nvSpPr>
        <p:spPr/>
        <p:txBody>
          <a:bodyPr/>
          <a:lstStyle/>
          <a:p>
            <a:r>
              <a:rPr lang="en-GB" altLang="en-US"/>
              <a:t>Case Study</a:t>
            </a:r>
            <a:endParaRPr lang="en-US" altLang="en-US"/>
          </a:p>
        </p:txBody>
      </p:sp>
      <p:sp>
        <p:nvSpPr>
          <p:cNvPr id="30723" name="Rectangle 3">
            <a:extLst>
              <a:ext uri="{FF2B5EF4-FFF2-40B4-BE49-F238E27FC236}">
                <a16:creationId xmlns:a16="http://schemas.microsoft.com/office/drawing/2014/main" id="{26E9F2DC-988E-46FD-81EB-1D3380B373B9}"/>
              </a:ext>
            </a:extLst>
          </p:cNvPr>
          <p:cNvSpPr>
            <a:spLocks noGrp="1" noChangeArrowheads="1"/>
          </p:cNvSpPr>
          <p:nvPr>
            <p:ph idx="1"/>
          </p:nvPr>
        </p:nvSpPr>
        <p:spPr/>
        <p:txBody>
          <a:bodyPr>
            <a:normAutofit/>
          </a:bodyPr>
          <a:lstStyle/>
          <a:p>
            <a:r>
              <a:rPr lang="en-GB" altLang="en-US" sz="2200" dirty="0">
                <a:latin typeface="Arial" panose="020B0604020202020204" pitchFamily="34" charset="0"/>
                <a:cs typeface="Arial" panose="020B0604020202020204" pitchFamily="34" charset="0"/>
              </a:rPr>
              <a:t>Jaguar</a:t>
            </a:r>
          </a:p>
          <a:p>
            <a:r>
              <a:rPr lang="en-GB" altLang="en-US" sz="2200" dirty="0">
                <a:latin typeface="Arial" panose="020B0604020202020204" pitchFamily="34" charset="0"/>
                <a:cs typeface="Arial" panose="020B0604020202020204" pitchFamily="34" charset="0"/>
              </a:rPr>
              <a:t>What is a learning organisation?</a:t>
            </a:r>
          </a:p>
          <a:p>
            <a:r>
              <a:rPr lang="en-GB" altLang="en-US" sz="2200" dirty="0">
                <a:latin typeface="Arial" panose="020B0604020202020204" pitchFamily="34" charset="0"/>
                <a:cs typeface="Arial" panose="020B0604020202020204" pitchFamily="34" charset="0"/>
              </a:rPr>
              <a:t>Can an organisation learn to change?</a:t>
            </a:r>
          </a:p>
          <a:p>
            <a:r>
              <a:rPr lang="en-GB" altLang="en-US" sz="2200" dirty="0">
                <a:latin typeface="Arial" panose="020B0604020202020204" pitchFamily="34" charset="0"/>
                <a:cs typeface="Arial" panose="020B0604020202020204" pitchFamily="34" charset="0"/>
              </a:rPr>
              <a:t>What approaches work in the west?</a:t>
            </a:r>
          </a:p>
          <a:p>
            <a:r>
              <a:rPr lang="en-GB" altLang="en-US" sz="2200" dirty="0">
                <a:latin typeface="Arial" panose="020B0604020202020204" pitchFamily="34" charset="0"/>
                <a:cs typeface="Arial" panose="020B0604020202020204" pitchFamily="34" charset="0"/>
              </a:rPr>
              <a:t>How can the culture of an organisation be changed? </a:t>
            </a:r>
          </a:p>
          <a:p>
            <a:r>
              <a:rPr lang="en-GB" altLang="en-US" sz="2200" dirty="0">
                <a:latin typeface="Arial" panose="020B0604020202020204" pitchFamily="34" charset="0"/>
                <a:cs typeface="Arial" panose="020B0604020202020204" pitchFamily="34" charset="0"/>
              </a:rPr>
              <a:t>What can managers do to achieve excellence? </a:t>
            </a:r>
          </a:p>
          <a:p>
            <a:endParaRPr lang="en-US" altLang="en-US" sz="2200" dirty="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B7E4E-F5DF-4D5A-A58E-96D7B7A37C54}"/>
              </a:ext>
            </a:extLst>
          </p:cNvPr>
          <p:cNvSpPr>
            <a:spLocks noGrp="1"/>
          </p:cNvSpPr>
          <p:nvPr>
            <p:ph type="title"/>
          </p:nvPr>
        </p:nvSpPr>
        <p:spPr/>
        <p:txBody>
          <a:bodyPr/>
          <a:lstStyle/>
          <a:p>
            <a:r>
              <a:rPr lang="en-GB" dirty="0"/>
              <a:t>Activities</a:t>
            </a:r>
          </a:p>
        </p:txBody>
      </p:sp>
      <p:sp>
        <p:nvSpPr>
          <p:cNvPr id="3" name="Content Placeholder 2">
            <a:extLst>
              <a:ext uri="{FF2B5EF4-FFF2-40B4-BE49-F238E27FC236}">
                <a16:creationId xmlns:a16="http://schemas.microsoft.com/office/drawing/2014/main" id="{CF1C07A6-7D9C-4251-BB66-0D4D599D5ACE}"/>
              </a:ext>
            </a:extLst>
          </p:cNvPr>
          <p:cNvSpPr>
            <a:spLocks noGrp="1"/>
          </p:cNvSpPr>
          <p:nvPr>
            <p:ph idx="1"/>
          </p:nvPr>
        </p:nvSpPr>
        <p:spPr>
          <a:xfrm>
            <a:off x="828436" y="2564904"/>
            <a:ext cx="6711654" cy="1359729"/>
          </a:xfrm>
        </p:spPr>
        <p:txBody>
          <a:bodyPr>
            <a:noAutofit/>
          </a:bodyPr>
          <a:lstStyle/>
          <a:p>
            <a:pPr marL="0" indent="0">
              <a:buNone/>
            </a:pPr>
            <a:r>
              <a:rPr lang="en-GB" sz="3600" dirty="0">
                <a:latin typeface="Abadi" panose="020B0604020104020204" pitchFamily="34" charset="0"/>
              </a:rPr>
              <a:t>A number of tasks to engage in discussion and to help work through change management topics.</a:t>
            </a:r>
          </a:p>
        </p:txBody>
      </p:sp>
    </p:spTree>
    <p:extLst>
      <p:ext uri="{BB962C8B-B14F-4D97-AF65-F5344CB8AC3E}">
        <p14:creationId xmlns:p14="http://schemas.microsoft.com/office/powerpoint/2010/main" val="28080178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3210</Words>
  <Application>Microsoft Office PowerPoint</Application>
  <PresentationFormat>On-screen Show (4:3)</PresentationFormat>
  <Paragraphs>347</Paragraphs>
  <Slides>21</Slides>
  <Notes>18</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30" baseType="lpstr">
      <vt:lpstr>GuardianTextEgyptian</vt:lpstr>
      <vt:lpstr>Abadi</vt:lpstr>
      <vt:lpstr>Arial</vt:lpstr>
      <vt:lpstr>Calibri</vt:lpstr>
      <vt:lpstr>Century Gothic</vt:lpstr>
      <vt:lpstr>Times New Roman</vt:lpstr>
      <vt:lpstr>Wingdings 3</vt:lpstr>
      <vt:lpstr>Ion</vt:lpstr>
      <vt:lpstr>Microsoft Clip Gallery</vt:lpstr>
      <vt:lpstr>BMMB7000 Change &amp; Stability Management  2. Attitudes and Obstacles to Change  </vt:lpstr>
      <vt:lpstr>In the UK the NHS –  Many cases to review</vt:lpstr>
      <vt:lpstr>Outline </vt:lpstr>
      <vt:lpstr>PowerPoint Presentation</vt:lpstr>
      <vt:lpstr>PowerPoint Presentation</vt:lpstr>
      <vt:lpstr>PowerPoint Presentation</vt:lpstr>
      <vt:lpstr>PowerPoint Presentation</vt:lpstr>
      <vt:lpstr>Change in the Workplace is: </vt:lpstr>
      <vt:lpstr>PowerPoint Presentation</vt:lpstr>
      <vt:lpstr>PowerPoint Presentation</vt:lpstr>
      <vt:lpstr>New Organisational Paradigm’s</vt:lpstr>
      <vt:lpstr>The Culture-Excellence approach - Peters and Waterman</vt:lpstr>
      <vt:lpstr>Kanter</vt:lpstr>
      <vt:lpstr>Handy</vt:lpstr>
      <vt:lpstr>Critique of the  Culture-Excellence Approach </vt:lpstr>
      <vt:lpstr>The Japanese Approach</vt:lpstr>
      <vt:lpstr>The Japanese Approach and Change</vt:lpstr>
      <vt:lpstr>Organisational Learning or the Learning Organisation</vt:lpstr>
      <vt:lpstr>Conclusions/Discussion</vt:lpstr>
      <vt:lpstr>Case Study</vt:lpstr>
      <vt:lpstr>Activities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Change MMIT2610/ Change Management 3mit5110 2. West versus East</dc:title>
  <dc:creator>RM</dc:creator>
  <cp:lastModifiedBy>Roisin Mullins</cp:lastModifiedBy>
  <cp:revision>25</cp:revision>
  <dcterms:created xsi:type="dcterms:W3CDTF">2008-01-03T12:20:44Z</dcterms:created>
  <dcterms:modified xsi:type="dcterms:W3CDTF">2022-03-08T15:57:45Z</dcterms:modified>
</cp:coreProperties>
</file>