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1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75251" autoAdjust="0"/>
  </p:normalViewPr>
  <p:slideViewPr>
    <p:cSldViewPr snapToGrid="0">
      <p:cViewPr varScale="1">
        <p:scale>
          <a:sx n="83" d="100"/>
          <a:sy n="83" d="100"/>
        </p:scale>
        <p:origin x="1554" y="12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735968-40AA-4FF2-8BEA-EEED58EAA6E5}" type="datetimeFigureOut">
              <a:rPr lang="en-GB" smtClean="0"/>
              <a:t>22/10/2021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7389DE-7CC5-4269-AC1D-91FC0A76B8F7}" type="slidenum">
              <a:rPr lang="en-GB" smtClean="0"/>
              <a:t>‹#›</a:t>
            </a:fld>
            <a:endParaRPr lang="en-GB"/>
          </a:p>
        </p:txBody>
      </p:sp>
    </p:spTree>
    <p:extLst>
      <p:ext uri="{BB962C8B-B14F-4D97-AF65-F5344CB8AC3E}">
        <p14:creationId xmlns:p14="http://schemas.microsoft.com/office/powerpoint/2010/main" val="1384537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https://youtu.be/aKk0AaaFqtU </a:t>
            </a:r>
          </a:p>
        </p:txBody>
      </p:sp>
      <p:sp>
        <p:nvSpPr>
          <p:cNvPr id="4" name="Slide Number Placeholder 3"/>
          <p:cNvSpPr>
            <a:spLocks noGrp="1"/>
          </p:cNvSpPr>
          <p:nvPr>
            <p:ph type="sldNum" sz="quarter" idx="5"/>
          </p:nvPr>
        </p:nvSpPr>
        <p:spPr/>
        <p:txBody>
          <a:bodyPr/>
          <a:lstStyle/>
          <a:p>
            <a:fld id="{927389DE-7CC5-4269-AC1D-91FC0A76B8F7}" type="slidenum">
              <a:rPr lang="en-GB" smtClean="0"/>
              <a:t>1</a:t>
            </a:fld>
            <a:endParaRPr lang="en-GB"/>
          </a:p>
        </p:txBody>
      </p:sp>
    </p:spTree>
    <p:extLst>
      <p:ext uri="{BB962C8B-B14F-4D97-AF65-F5344CB8AC3E}">
        <p14:creationId xmlns:p14="http://schemas.microsoft.com/office/powerpoint/2010/main" val="3567514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C6646-24D1-49E7-837B-EE42639648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5FE647-CAAD-42F4-9C4F-9A973528D1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4BFC56-5660-4CC7-8C13-85A062199BA9}"/>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5" name="Footer Placeholder 4">
            <a:extLst>
              <a:ext uri="{FF2B5EF4-FFF2-40B4-BE49-F238E27FC236}">
                <a16:creationId xmlns:a16="http://schemas.microsoft.com/office/drawing/2014/main" id="{E49B3029-2C06-422A-922A-C1F6EAF0D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9A3E0F-C096-4846-80F4-29B6F8B04A2A}"/>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2615270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31F30-5F3A-40A9-875A-4CE4A71024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119291-57B8-45DD-A117-1C2EA3532F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238E1E-1226-44E5-B727-126A69C1EB90}"/>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5" name="Footer Placeholder 4">
            <a:extLst>
              <a:ext uri="{FF2B5EF4-FFF2-40B4-BE49-F238E27FC236}">
                <a16:creationId xmlns:a16="http://schemas.microsoft.com/office/drawing/2014/main" id="{5AE06119-4611-4C2F-9C9A-F5E7D9C56A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4B67B8-073A-4298-B339-4250F2697DA7}"/>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165273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C461-7F2E-4A1E-B037-E57C7DE6A4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457964-5BAB-47C9-8824-7A6BCD6E42F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55F5F2-69D4-45D2-9A26-F58B508F34D5}"/>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5" name="Footer Placeholder 4">
            <a:extLst>
              <a:ext uri="{FF2B5EF4-FFF2-40B4-BE49-F238E27FC236}">
                <a16:creationId xmlns:a16="http://schemas.microsoft.com/office/drawing/2014/main" id="{EEEC535E-5062-4B2D-B3A9-58F3D840E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57242-3091-45F7-A934-AC7A5DCDC9AC}"/>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1732872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B2F9B-82CB-4EB2-96DC-EC825B6CEB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F5CAA0-B334-4195-883A-E3E77A5F4A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263582-794A-4E60-AF66-898AD27FC2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23F71A-7E97-471E-B6D9-7B72E6DD6BE6}"/>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6" name="Footer Placeholder 5">
            <a:extLst>
              <a:ext uri="{FF2B5EF4-FFF2-40B4-BE49-F238E27FC236}">
                <a16:creationId xmlns:a16="http://schemas.microsoft.com/office/drawing/2014/main" id="{7F21C2B2-B1F6-4091-89D2-80BABECB5A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8DAA66-E506-4367-A961-D44DCCA46612}"/>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3244832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A3869-8C9B-4B30-9FA9-F4E3386A12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5FA6B4-B9FD-4030-B9E7-0503E8EBCF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892B16-0B3F-40F6-805E-8ED17CC321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320725-D585-48E9-918B-7DDDC5E7C0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270AF3-84F8-4941-8BD4-ABE1709D5C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D852CD-CEDD-4CE8-A580-254E42070665}"/>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8" name="Footer Placeholder 7">
            <a:extLst>
              <a:ext uri="{FF2B5EF4-FFF2-40B4-BE49-F238E27FC236}">
                <a16:creationId xmlns:a16="http://schemas.microsoft.com/office/drawing/2014/main" id="{BD15721C-E2C2-4400-B433-064EFBCC13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DEEBC3-213A-4354-AD38-D4274D371153}"/>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2288185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207C9-1F6F-4C39-B418-ECFA84896A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3D826E-AA93-4340-8E9F-BAF485285EAB}"/>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4" name="Footer Placeholder 3">
            <a:extLst>
              <a:ext uri="{FF2B5EF4-FFF2-40B4-BE49-F238E27FC236}">
                <a16:creationId xmlns:a16="http://schemas.microsoft.com/office/drawing/2014/main" id="{57359FE3-3A7F-4003-8E95-A7C9CEDD01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B79A3C-B5C3-406D-ABFA-11D88BF1824B}"/>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226649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B81AD2-46B5-4B09-83DB-F93299EE486E}"/>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3" name="Footer Placeholder 2">
            <a:extLst>
              <a:ext uri="{FF2B5EF4-FFF2-40B4-BE49-F238E27FC236}">
                <a16:creationId xmlns:a16="http://schemas.microsoft.com/office/drawing/2014/main" id="{ACA428D5-502D-4242-8592-4DA05A3B17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F665BC-4CD9-442F-A500-B6B3174334D0}"/>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3034190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95587-ACD7-431C-82F9-3FB59D419E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5694C9-C7E8-4906-9E21-6A146CD427F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A544BE-55A2-4310-AAF4-B45EA3979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4F070C-79F9-4D02-A68B-32758E8A4651}"/>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6" name="Footer Placeholder 5">
            <a:extLst>
              <a:ext uri="{FF2B5EF4-FFF2-40B4-BE49-F238E27FC236}">
                <a16:creationId xmlns:a16="http://schemas.microsoft.com/office/drawing/2014/main" id="{3781DC50-43E7-4739-B9DF-397E461D9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AE3D9B-C8B2-40E4-938D-75EB90F725A7}"/>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2712823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FEC63-F96B-44FE-B44C-5709975891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29C70C-B2B2-44EB-BF5B-567E744A88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2A741E-89C6-4934-BCE7-234590702E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D31ADA-36EC-4DE8-BAEB-5BC12B4E975C}"/>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6" name="Footer Placeholder 5">
            <a:extLst>
              <a:ext uri="{FF2B5EF4-FFF2-40B4-BE49-F238E27FC236}">
                <a16:creationId xmlns:a16="http://schemas.microsoft.com/office/drawing/2014/main" id="{59017864-4FE6-4DBD-A691-7B00CA8B16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B8A005-01B5-4262-B34A-E1B87DE4944C}"/>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2289451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3279A-6CD9-431A-95A8-A17EC0EE4C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3AA097-5B36-4762-AF69-91BECA04F1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DD7C45-D05F-4CBE-95C3-F4474E073BA6}"/>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5" name="Footer Placeholder 4">
            <a:extLst>
              <a:ext uri="{FF2B5EF4-FFF2-40B4-BE49-F238E27FC236}">
                <a16:creationId xmlns:a16="http://schemas.microsoft.com/office/drawing/2014/main" id="{17165052-282F-46EC-8A53-57F07DC11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F6BCD1-59B5-46E2-A80F-57F11C6E7DF2}"/>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1872935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6B6B7D-50D6-4851-92D7-425F485127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E657F3-0219-4711-BD78-AB4745CD23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29ECEF-B5EF-427E-8846-5BB0706D8FFF}"/>
              </a:ext>
            </a:extLst>
          </p:cNvPr>
          <p:cNvSpPr>
            <a:spLocks noGrp="1"/>
          </p:cNvSpPr>
          <p:nvPr>
            <p:ph type="dt" sz="half" idx="10"/>
          </p:nvPr>
        </p:nvSpPr>
        <p:spPr/>
        <p:txBody>
          <a:bodyPr/>
          <a:lstStyle/>
          <a:p>
            <a:fld id="{83CAB5B4-9575-46B4-9CCA-AA4E2EFF56A5}" type="datetimeFigureOut">
              <a:rPr lang="en-GB" smtClean="0"/>
              <a:t>22/10/2021</a:t>
            </a:fld>
            <a:endParaRPr lang="en-GB"/>
          </a:p>
        </p:txBody>
      </p:sp>
      <p:sp>
        <p:nvSpPr>
          <p:cNvPr id="5" name="Footer Placeholder 4">
            <a:extLst>
              <a:ext uri="{FF2B5EF4-FFF2-40B4-BE49-F238E27FC236}">
                <a16:creationId xmlns:a16="http://schemas.microsoft.com/office/drawing/2014/main" id="{FE6977B9-49E4-4EF8-86FA-840D47CD07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68B2F-EB9B-426D-8D4A-A3D40E31000A}"/>
              </a:ext>
            </a:extLst>
          </p:cNvPr>
          <p:cNvSpPr>
            <a:spLocks noGrp="1"/>
          </p:cNvSpPr>
          <p:nvPr>
            <p:ph type="sldNum" sz="quarter" idx="12"/>
          </p:nvPr>
        </p:nvSpPr>
        <p:spPr/>
        <p:txBody>
          <a:bodyPr/>
          <a:lstStyle/>
          <a:p>
            <a:fld id="{E0A1AC1D-589D-4091-A907-35279D068437}" type="slidenum">
              <a:rPr lang="en-GB" smtClean="0"/>
              <a:t>‹#›</a:t>
            </a:fld>
            <a:endParaRPr lang="en-GB"/>
          </a:p>
        </p:txBody>
      </p:sp>
    </p:spTree>
    <p:extLst>
      <p:ext uri="{BB962C8B-B14F-4D97-AF65-F5344CB8AC3E}">
        <p14:creationId xmlns:p14="http://schemas.microsoft.com/office/powerpoint/2010/main" val="1862898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9BDD97-1739-42C0-B013-1C5485493A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C3AE15-98F7-4864-A483-A8F547CABB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66660F-CFB3-4975-B6C9-2D4BA10C06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CAB5B4-9575-46B4-9CCA-AA4E2EFF56A5}" type="datetimeFigureOut">
              <a:rPr lang="en-GB" smtClean="0"/>
              <a:t>22/10/2021</a:t>
            </a:fld>
            <a:endParaRPr lang="en-GB"/>
          </a:p>
        </p:txBody>
      </p:sp>
      <p:sp>
        <p:nvSpPr>
          <p:cNvPr id="5" name="Footer Placeholder 4">
            <a:extLst>
              <a:ext uri="{FF2B5EF4-FFF2-40B4-BE49-F238E27FC236}">
                <a16:creationId xmlns:a16="http://schemas.microsoft.com/office/drawing/2014/main" id="{145F77F7-EC49-4ECA-9B01-6AAD365531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6592749-1685-4A71-B737-E72A039BC4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A1AC1D-589D-4091-A907-35279D068437}" type="slidenum">
              <a:rPr lang="en-GB" smtClean="0"/>
              <a:t>‹#›</a:t>
            </a:fld>
            <a:endParaRPr lang="en-GB"/>
          </a:p>
        </p:txBody>
      </p:sp>
    </p:spTree>
    <p:extLst>
      <p:ext uri="{BB962C8B-B14F-4D97-AF65-F5344CB8AC3E}">
        <p14:creationId xmlns:p14="http://schemas.microsoft.com/office/powerpoint/2010/main" val="31573825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aKk0AaaFqtU?feature=oembed" TargetMode="External"/><Relationship Id="rId6" Type="http://schemas.openxmlformats.org/officeDocument/2006/relationships/image" Target="../media/image2.jpeg"/><Relationship Id="rId5" Type="http://schemas.openxmlformats.org/officeDocument/2006/relationships/hyperlink" Target="https://www.greenleaf.org/what-is-servant-leadership/" TargetMode="Externa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3EC926-FEFB-4FC1-B7CD-C51204CA29FA}"/>
              </a:ext>
            </a:extLst>
          </p:cNvPr>
          <p:cNvSpPr txBox="1"/>
          <p:nvPr/>
        </p:nvSpPr>
        <p:spPr>
          <a:xfrm>
            <a:off x="0" y="-109693"/>
            <a:ext cx="10795247" cy="830997"/>
          </a:xfrm>
          <a:prstGeom prst="rect">
            <a:avLst/>
          </a:prstGeom>
          <a:noFill/>
        </p:spPr>
        <p:txBody>
          <a:bodyPr wrap="square" rtlCol="0">
            <a:spAutoFit/>
          </a:bodyPr>
          <a:lstStyle/>
          <a:p>
            <a:r>
              <a:rPr lang="en-GB" sz="4800" dirty="0">
                <a:solidFill>
                  <a:schemeClr val="tx2">
                    <a:lumMod val="75000"/>
                  </a:schemeClr>
                </a:solidFill>
              </a:rPr>
              <a:t>Servant Leadership </a:t>
            </a:r>
            <a:r>
              <a:rPr lang="en-GB" sz="2400" dirty="0">
                <a:solidFill>
                  <a:schemeClr val="tx2">
                    <a:lumMod val="75000"/>
                  </a:schemeClr>
                </a:solidFill>
              </a:rPr>
              <a:t>Robert K. Greenleaf (1970</a:t>
            </a:r>
            <a:r>
              <a:rPr lang="en-GB" sz="2800" dirty="0">
                <a:solidFill>
                  <a:schemeClr val="tx2">
                    <a:lumMod val="75000"/>
                  </a:schemeClr>
                </a:solidFill>
              </a:rPr>
              <a:t>)</a:t>
            </a:r>
          </a:p>
        </p:txBody>
      </p:sp>
      <p:cxnSp>
        <p:nvCxnSpPr>
          <p:cNvPr id="4" name="Straight Connector 3">
            <a:extLst>
              <a:ext uri="{FF2B5EF4-FFF2-40B4-BE49-F238E27FC236}">
                <a16:creationId xmlns:a16="http://schemas.microsoft.com/office/drawing/2014/main" id="{D899C5C8-4DED-453F-B35F-2853BF1115AE}"/>
              </a:ext>
            </a:extLst>
          </p:cNvPr>
          <p:cNvCxnSpPr>
            <a:cxnSpLocks/>
          </p:cNvCxnSpPr>
          <p:nvPr/>
        </p:nvCxnSpPr>
        <p:spPr>
          <a:xfrm>
            <a:off x="63249" y="673198"/>
            <a:ext cx="12065502" cy="0"/>
          </a:xfrm>
          <a:prstGeom prst="line">
            <a:avLst/>
          </a:prstGeom>
          <a:ln>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Image result for Servant Leadership Icon">
            <a:extLst>
              <a:ext uri="{FF2B5EF4-FFF2-40B4-BE49-F238E27FC236}">
                <a16:creationId xmlns:a16="http://schemas.microsoft.com/office/drawing/2014/main" id="{8FB18658-D9CA-479D-A317-1F6236ACC3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 y="3259586"/>
            <a:ext cx="2196528" cy="3456076"/>
          </a:xfrm>
          <a:prstGeom prst="rect">
            <a:avLst/>
          </a:prstGeom>
          <a:noFill/>
        </p:spPr>
      </p:pic>
      <p:sp>
        <p:nvSpPr>
          <p:cNvPr id="7" name="TextBox 6">
            <a:extLst>
              <a:ext uri="{FF2B5EF4-FFF2-40B4-BE49-F238E27FC236}">
                <a16:creationId xmlns:a16="http://schemas.microsoft.com/office/drawing/2014/main" id="{CFAB4373-33DB-4312-85C5-FC40ACFFAA0A}"/>
              </a:ext>
            </a:extLst>
          </p:cNvPr>
          <p:cNvSpPr txBox="1"/>
          <p:nvPr/>
        </p:nvSpPr>
        <p:spPr>
          <a:xfrm>
            <a:off x="1981624" y="4603348"/>
            <a:ext cx="10061024" cy="2077164"/>
          </a:xfrm>
          <a:prstGeom prst="roundRect">
            <a:avLst/>
          </a:prstGeom>
          <a:solidFill>
            <a:srgbClr val="F7E167">
              <a:alpha val="89804"/>
            </a:srgbClr>
          </a:solidFill>
          <a:ln w="3175">
            <a:solidFill>
              <a:schemeClr val="tx1"/>
            </a:solidFill>
            <a:prstDash val="solid"/>
          </a:ln>
        </p:spPr>
        <p:txBody>
          <a:bodyPr wrap="square">
            <a:spAutoFit/>
          </a:bodyPr>
          <a:lstStyle/>
          <a:p>
            <a:r>
              <a:rPr lang="en-GB" sz="1400" b="0" dirty="0">
                <a:solidFill>
                  <a:srgbClr val="000000"/>
                </a:solidFill>
                <a:effectLst/>
                <a:latin typeface="Arial" panose="020B0604020202020204" pitchFamily="34" charset="0"/>
                <a:cs typeface="Arial" panose="020B0604020202020204" pitchFamily="34" charset="0"/>
              </a:rPr>
              <a:t>“A servant-leader focuses primarily on the growth and well-being of people and the communities to which they belong. While traditional leadership generally involves the accumulation and exercise of power by one at the “top of the pyramid,” servant leadership is different. The servant-leader shares power, puts the needs of others first and helps people develop and perform as highly as possible.” </a:t>
            </a:r>
            <a:r>
              <a:rPr lang="en-GB" sz="1200" b="0" i="1" dirty="0">
                <a:solidFill>
                  <a:srgbClr val="000000"/>
                </a:solidFill>
                <a:effectLst/>
                <a:latin typeface="Arial" panose="020B0604020202020204" pitchFamily="34" charset="0"/>
                <a:cs typeface="Arial" panose="020B0604020202020204" pitchFamily="34" charset="0"/>
              </a:rPr>
              <a:t>Greenleaf (1977)  </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Further reading:</a:t>
            </a:r>
          </a:p>
          <a:p>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David </a:t>
            </a:r>
            <a:r>
              <a:rPr lang="en-GB" sz="1200" dirty="0">
                <a:effectLst/>
                <a:latin typeface="Arial" panose="020B0604020202020204" pitchFamily="34" charset="0"/>
                <a:ea typeface="Calibri" panose="020F0502020204030204" pitchFamily="34" charset="0"/>
                <a:cs typeface="Arial" panose="020B0604020202020204" pitchFamily="34" charset="0"/>
              </a:rPr>
              <a:t>Clutterbuck, (2012). </a:t>
            </a:r>
            <a:r>
              <a:rPr lang="en-GB" sz="1200" i="1" dirty="0">
                <a:effectLst/>
                <a:latin typeface="Arial" panose="020B0604020202020204" pitchFamily="34" charset="0"/>
                <a:ea typeface="Calibri" panose="020F0502020204030204" pitchFamily="34" charset="0"/>
                <a:cs typeface="Arial" panose="020B0604020202020204" pitchFamily="34" charset="0"/>
              </a:rPr>
              <a:t>The Talent Wave. </a:t>
            </a:r>
            <a:r>
              <a:rPr lang="en-GB" sz="1200" dirty="0">
                <a:effectLst/>
                <a:latin typeface="Arial" panose="020B0604020202020204" pitchFamily="34" charset="0"/>
                <a:ea typeface="Calibri" panose="020F0502020204030204" pitchFamily="34" charset="0"/>
                <a:cs typeface="Arial" panose="020B0604020202020204" pitchFamily="34" charset="0"/>
              </a:rPr>
              <a:t>Kogan Page  </a:t>
            </a:r>
            <a:r>
              <a:rPr lang="en-GB"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Kouzes, Posner, (2011). </a:t>
            </a:r>
            <a:r>
              <a:rPr lang="en-GB" sz="1200" i="1" dirty="0">
                <a:latin typeface="Arial" panose="020B0604020202020204" pitchFamily="34" charset="0"/>
                <a:cs typeface="Arial" panose="020B0604020202020204" pitchFamily="34" charset="0"/>
              </a:rPr>
              <a:t>Leadership begins with an inner journey. </a:t>
            </a:r>
            <a:r>
              <a:rPr lang="en-GB" sz="1200" dirty="0">
                <a:latin typeface="Arial" panose="020B0604020202020204" pitchFamily="34" charset="0"/>
                <a:cs typeface="Arial" panose="020B0604020202020204" pitchFamily="34" charset="0"/>
              </a:rPr>
              <a:t>Leader to Leader, Vol 2011, Issue 60</a:t>
            </a:r>
          </a:p>
          <a:p>
            <a:r>
              <a:rPr lang="en-GB" sz="1200" dirty="0">
                <a:latin typeface="Arial" panose="020B0604020202020204" pitchFamily="34" charset="0"/>
                <a:cs typeface="Arial" panose="020B0604020202020204" pitchFamily="34" charset="0"/>
                <a:hlinkClick r:id="rId5"/>
              </a:rPr>
              <a:t>What is Servant Leadership? - Greenleaf </a:t>
            </a:r>
            <a:r>
              <a:rPr lang="en-GB" sz="1200" dirty="0" err="1">
                <a:latin typeface="Arial" panose="020B0604020202020204" pitchFamily="34" charset="0"/>
                <a:cs typeface="Arial" panose="020B0604020202020204" pitchFamily="34" charset="0"/>
                <a:hlinkClick r:id="rId5"/>
              </a:rPr>
              <a:t>Center</a:t>
            </a:r>
            <a:r>
              <a:rPr lang="en-GB" sz="1200" dirty="0">
                <a:latin typeface="Arial" panose="020B0604020202020204" pitchFamily="34" charset="0"/>
                <a:cs typeface="Arial" panose="020B0604020202020204" pitchFamily="34" charset="0"/>
                <a:hlinkClick r:id="rId5"/>
              </a:rPr>
              <a:t> for Servant Leadership</a:t>
            </a:r>
            <a:endParaRPr lang="en-GB" sz="12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EC13B641-94BC-4AC3-BCE4-E392BC1D42ED}"/>
              </a:ext>
            </a:extLst>
          </p:cNvPr>
          <p:cNvGrpSpPr/>
          <p:nvPr/>
        </p:nvGrpSpPr>
        <p:grpSpPr>
          <a:xfrm>
            <a:off x="8173515" y="1456090"/>
            <a:ext cx="3098728" cy="2360191"/>
            <a:chOff x="8255811" y="1993900"/>
            <a:chExt cx="3098728" cy="2360191"/>
          </a:xfrm>
        </p:grpSpPr>
        <p:pic>
          <p:nvPicPr>
            <p:cNvPr id="2050" name="Picture 2" descr="Shape, arrow&#10;&#10;Description automatically generated">
              <a:extLst>
                <a:ext uri="{FF2B5EF4-FFF2-40B4-BE49-F238E27FC236}">
                  <a16:creationId xmlns:a16="http://schemas.microsoft.com/office/drawing/2014/main" id="{A22BFF1E-CA20-41F4-A7B5-44D3C562B13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9358824">
              <a:off x="8925749" y="3528930"/>
              <a:ext cx="1353379" cy="825161"/>
            </a:xfrm>
            <a:prstGeom prst="rect">
              <a:avLst/>
            </a:prstGeom>
            <a:noFill/>
          </p:spPr>
        </p:pic>
        <p:pic>
          <p:nvPicPr>
            <p:cNvPr id="3" name="Online Media 2" title="What is Servant Leadership?">
              <a:hlinkClick r:id="" action="ppaction://media"/>
              <a:extLst>
                <a:ext uri="{FF2B5EF4-FFF2-40B4-BE49-F238E27FC236}">
                  <a16:creationId xmlns:a16="http://schemas.microsoft.com/office/drawing/2014/main" id="{BD9C3A21-86F0-4031-A2C7-E74BF5C94BD6}"/>
                </a:ext>
              </a:extLst>
            </p:cNvPr>
            <p:cNvPicPr>
              <a:picLocks noRot="1" noChangeAspect="1"/>
            </p:cNvPicPr>
            <p:nvPr>
              <a:videoFile r:link="rId1"/>
            </p:nvPr>
          </p:nvPicPr>
          <p:blipFill>
            <a:blip r:embed="rId7"/>
            <a:stretch>
              <a:fillRect/>
            </a:stretch>
          </p:blipFill>
          <p:spPr>
            <a:xfrm>
              <a:off x="8903221" y="1993900"/>
              <a:ext cx="2451318" cy="138499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AFF83B4E-CB6A-4A10-8900-A58CC6527555}"/>
                </a:ext>
              </a:extLst>
            </p:cNvPr>
            <p:cNvSpPr txBox="1"/>
            <p:nvPr/>
          </p:nvSpPr>
          <p:spPr>
            <a:xfrm rot="20741988">
              <a:off x="8255811" y="3612730"/>
              <a:ext cx="1193780" cy="369332"/>
            </a:xfrm>
            <a:prstGeom prst="rect">
              <a:avLst/>
            </a:prstGeom>
            <a:noFill/>
          </p:spPr>
          <p:txBody>
            <a:bodyPr wrap="square" rtlCol="0">
              <a:spAutoFit/>
            </a:bodyPr>
            <a:lstStyle/>
            <a:p>
              <a:pPr algn="ctr"/>
              <a:r>
                <a:rPr lang="en-GB" dirty="0">
                  <a:solidFill>
                    <a:schemeClr val="tx2">
                      <a:lumMod val="75000"/>
                    </a:schemeClr>
                  </a:solidFill>
                  <a:latin typeface="Comic Sans MS" panose="030F0702030302020204" pitchFamily="66" charset="0"/>
                </a:rPr>
                <a:t>Click play</a:t>
              </a:r>
            </a:p>
          </p:txBody>
        </p:sp>
      </p:grpSp>
      <p:sp>
        <p:nvSpPr>
          <p:cNvPr id="13" name="TextBox 12">
            <a:extLst>
              <a:ext uri="{FF2B5EF4-FFF2-40B4-BE49-F238E27FC236}">
                <a16:creationId xmlns:a16="http://schemas.microsoft.com/office/drawing/2014/main" id="{7B45B009-422F-44E7-9FF1-4237AB1B0DB0}"/>
              </a:ext>
            </a:extLst>
          </p:cNvPr>
          <p:cNvSpPr txBox="1"/>
          <p:nvPr/>
        </p:nvSpPr>
        <p:spPr>
          <a:xfrm>
            <a:off x="1881628" y="2684010"/>
            <a:ext cx="2196528" cy="908864"/>
          </a:xfrm>
          <a:prstGeom prst="wedgeEllipseCallout">
            <a:avLst>
              <a:gd name="adj1" fmla="val -50390"/>
              <a:gd name="adj2" fmla="val 39807"/>
            </a:avLst>
          </a:prstGeom>
          <a:noFill/>
          <a:ln>
            <a:solidFill>
              <a:schemeClr val="bg2">
                <a:lumMod val="50000"/>
              </a:schemeClr>
            </a:solidFill>
          </a:ln>
        </p:spPr>
        <p:txBody>
          <a:bodyPr wrap="square" anchor="ctr">
            <a:spAutoFit/>
          </a:bodyPr>
          <a:lstStyle/>
          <a:p>
            <a:pPr algn="ctr"/>
            <a:r>
              <a:rPr lang="en-GB" sz="1200" dirty="0">
                <a:solidFill>
                  <a:schemeClr val="accent1">
                    <a:lumMod val="50000"/>
                  </a:schemeClr>
                </a:solidFill>
                <a:latin typeface="Cavolini" panose="03000502040302020204" pitchFamily="66" charset="0"/>
                <a:cs typeface="Cavolini" panose="03000502040302020204" pitchFamily="66" charset="0"/>
              </a:rPr>
              <a:t>Putting your team first and yourself second</a:t>
            </a:r>
          </a:p>
        </p:txBody>
      </p:sp>
      <p:sp>
        <p:nvSpPr>
          <p:cNvPr id="15" name="TextBox 14">
            <a:extLst>
              <a:ext uri="{FF2B5EF4-FFF2-40B4-BE49-F238E27FC236}">
                <a16:creationId xmlns:a16="http://schemas.microsoft.com/office/drawing/2014/main" id="{B5D62027-0A38-4E07-9AC7-E47D40B76D72}"/>
              </a:ext>
            </a:extLst>
          </p:cNvPr>
          <p:cNvSpPr txBox="1"/>
          <p:nvPr/>
        </p:nvSpPr>
        <p:spPr>
          <a:xfrm>
            <a:off x="108516" y="1504195"/>
            <a:ext cx="2853259" cy="1168539"/>
          </a:xfrm>
          <a:prstGeom prst="wedgeEllipseCallout">
            <a:avLst>
              <a:gd name="adj1" fmla="val -24746"/>
              <a:gd name="adj2" fmla="val 75646"/>
            </a:avLst>
          </a:prstGeom>
          <a:noFill/>
          <a:ln>
            <a:solidFill>
              <a:schemeClr val="bg2">
                <a:lumMod val="50000"/>
              </a:schemeClr>
            </a:solidFill>
          </a:ln>
        </p:spPr>
        <p:txBody>
          <a:bodyPr wrap="square" anchor="ctr">
            <a:spAutoFit/>
          </a:bodyPr>
          <a:lstStyle/>
          <a:p>
            <a:pPr algn="ctr"/>
            <a:r>
              <a:rPr lang="en-GB" sz="1200" dirty="0">
                <a:solidFill>
                  <a:schemeClr val="accent1">
                    <a:lumMod val="50000"/>
                  </a:schemeClr>
                </a:solidFill>
                <a:effectLst/>
                <a:latin typeface="Cavolini" panose="03000502040302020204" pitchFamily="66" charset="0"/>
                <a:ea typeface="Calibri" panose="020F0502020204030204" pitchFamily="34" charset="0"/>
                <a:cs typeface="Cavolini" panose="03000502040302020204" pitchFamily="66" charset="0"/>
              </a:rPr>
              <a:t>Leaders do not place themselves at the </a:t>
            </a:r>
            <a:r>
              <a:rPr lang="en-GB" sz="1200" dirty="0">
                <a:solidFill>
                  <a:schemeClr val="accent1">
                    <a:lumMod val="50000"/>
                  </a:schemeClr>
                </a:solidFill>
                <a:effectLst/>
                <a:latin typeface="Cavolini" panose="03000502040302020204" pitchFamily="66" charset="0"/>
                <a:cs typeface="Cavolini" panose="03000502040302020204" pitchFamily="66" charset="0"/>
              </a:rPr>
              <a:t>centre, they place others there</a:t>
            </a:r>
            <a:endParaRPr lang="en-GB" sz="1200" dirty="0">
              <a:solidFill>
                <a:schemeClr val="accent1">
                  <a:lumMod val="50000"/>
                </a:schemeClr>
              </a:solidFill>
              <a:latin typeface="Cavolini" panose="03000502040302020204" pitchFamily="66" charset="0"/>
              <a:cs typeface="Cavolini" panose="03000502040302020204" pitchFamily="66" charset="0"/>
            </a:endParaRPr>
          </a:p>
        </p:txBody>
      </p:sp>
      <p:sp>
        <p:nvSpPr>
          <p:cNvPr id="16" name="TextBox 15">
            <a:extLst>
              <a:ext uri="{FF2B5EF4-FFF2-40B4-BE49-F238E27FC236}">
                <a16:creationId xmlns:a16="http://schemas.microsoft.com/office/drawing/2014/main" id="{FEC0608B-8A5B-49FF-9503-91094E7BF6E3}"/>
              </a:ext>
            </a:extLst>
          </p:cNvPr>
          <p:cNvSpPr txBox="1"/>
          <p:nvPr/>
        </p:nvSpPr>
        <p:spPr>
          <a:xfrm>
            <a:off x="4466356" y="1285675"/>
            <a:ext cx="3291840" cy="2308324"/>
          </a:xfrm>
          <a:prstGeom prst="rect">
            <a:avLst/>
          </a:prstGeom>
          <a:noFill/>
        </p:spPr>
        <p:txBody>
          <a:bodyPr wrap="square" rtlCol="0">
            <a:spAutoFit/>
          </a:bodyPr>
          <a:lstStyle/>
          <a:p>
            <a:pPr algn="ctr"/>
            <a:r>
              <a:rPr lang="en-GB" sz="2000" dirty="0">
                <a:solidFill>
                  <a:schemeClr val="accent6">
                    <a:lumMod val="50000"/>
                  </a:schemeClr>
                </a:solidFill>
              </a:rPr>
              <a:t>Nurture</a:t>
            </a:r>
            <a:r>
              <a:rPr lang="en-GB" sz="3600" dirty="0">
                <a:solidFill>
                  <a:schemeClr val="accent4">
                    <a:lumMod val="75000"/>
                  </a:schemeClr>
                </a:solidFill>
              </a:rPr>
              <a:t> developer </a:t>
            </a:r>
            <a:r>
              <a:rPr lang="en-GB" sz="2800" dirty="0">
                <a:solidFill>
                  <a:schemeClr val="accent1">
                    <a:lumMod val="75000"/>
                  </a:schemeClr>
                </a:solidFill>
              </a:rPr>
              <a:t>collaboration</a:t>
            </a:r>
            <a:r>
              <a:rPr lang="en-GB" sz="2800" dirty="0"/>
              <a:t> </a:t>
            </a:r>
            <a:r>
              <a:rPr lang="en-GB" sz="3600" dirty="0">
                <a:solidFill>
                  <a:srgbClr val="FF0000"/>
                </a:solidFill>
              </a:rPr>
              <a:t>trust</a:t>
            </a:r>
            <a:r>
              <a:rPr lang="en-GB" sz="2800" dirty="0"/>
              <a:t> </a:t>
            </a:r>
            <a:r>
              <a:rPr lang="en-GB" sz="4000" dirty="0">
                <a:solidFill>
                  <a:schemeClr val="accent2">
                    <a:lumMod val="75000"/>
                  </a:schemeClr>
                </a:solidFill>
              </a:rPr>
              <a:t>foresight</a:t>
            </a:r>
            <a:r>
              <a:rPr lang="en-GB" sz="2800" dirty="0"/>
              <a:t> </a:t>
            </a:r>
            <a:r>
              <a:rPr lang="en-GB" sz="2800" dirty="0">
                <a:solidFill>
                  <a:schemeClr val="accent6">
                    <a:lumMod val="75000"/>
                  </a:schemeClr>
                </a:solidFill>
              </a:rPr>
              <a:t>listener</a:t>
            </a:r>
          </a:p>
          <a:p>
            <a:pPr algn="ctr"/>
            <a:r>
              <a:rPr lang="en-GB" sz="3200" dirty="0">
                <a:solidFill>
                  <a:srgbClr val="7030A0"/>
                </a:solidFill>
              </a:rPr>
              <a:t>empathetic</a:t>
            </a:r>
            <a:endParaRPr lang="en-GB" sz="2800" dirty="0">
              <a:solidFill>
                <a:schemeClr val="accent1">
                  <a:lumMod val="50000"/>
                </a:schemeClr>
              </a:solidFill>
            </a:endParaRPr>
          </a:p>
        </p:txBody>
      </p:sp>
    </p:spTree>
    <p:extLst>
      <p:ext uri="{BB962C8B-B14F-4D97-AF65-F5344CB8AC3E}">
        <p14:creationId xmlns:p14="http://schemas.microsoft.com/office/powerpoint/2010/main" val="4181686784"/>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9" ma:contentTypeDescription="Create a new document." ma:contentTypeScope="" ma:versionID="008f53ccc33a0b7e06fd73243743ba1a">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69c096cbbdcc75e2973648be4f3e75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968996-92C1-4896-86C1-0AAB4376969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9BAC57A-225B-4F89-95A5-BCAAA359BABC}">
  <ds:schemaRefs>
    <ds:schemaRef ds:uri="http://schemas.microsoft.com/sharepoint/v3/contenttype/forms"/>
  </ds:schemaRefs>
</ds:datastoreItem>
</file>

<file path=customXml/itemProps3.xml><?xml version="1.0" encoding="utf-8"?>
<ds:datastoreItem xmlns:ds="http://schemas.openxmlformats.org/officeDocument/2006/customXml" ds:itemID="{D44FECB6-FA7C-4D03-B7F3-D5D0085722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167</Words>
  <Application>Microsoft Office PowerPoint</Application>
  <PresentationFormat>Widescreen</PresentationFormat>
  <Paragraphs>14</Paragraphs>
  <Slides>1</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Cavolini</vt:lpstr>
      <vt:lpstr>Comic Sans MS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Gemma Littlejohns</dc:creator>
  <cp:lastModifiedBy>Maggie Inman</cp:lastModifiedBy>
  <cp:revision>2</cp:revision>
  <dcterms:created xsi:type="dcterms:W3CDTF">2021-10-12T14:21:35Z</dcterms:created>
  <dcterms:modified xsi:type="dcterms:W3CDTF">2021-10-22T18:59:26Z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