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65" r:id="rId3"/>
    <p:sldId id="257" r:id="rId4"/>
    <p:sldId id="263" r:id="rId5"/>
    <p:sldId id="259" r:id="rId6"/>
    <p:sldId id="260" r:id="rId7"/>
    <p:sldId id="266" r:id="rId8"/>
    <p:sldId id="264" r:id="rId9"/>
    <p:sldId id="262"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28"/>
    <p:restoredTop sz="94654"/>
  </p:normalViewPr>
  <p:slideViewPr>
    <p:cSldViewPr snapToGrid="0">
      <p:cViewPr varScale="1">
        <p:scale>
          <a:sx n="94" d="100"/>
          <a:sy n="94" d="100"/>
        </p:scale>
        <p:origin x="216"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229FCF-D461-467E-8BDB-18B4D9BAFA1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B224CDB-5841-4A8D-A585-89C3B49E7A7E}">
      <dgm:prSet/>
      <dgm:spPr>
        <a:solidFill>
          <a:schemeClr val="accent1">
            <a:lumMod val="60000"/>
            <a:lumOff val="40000"/>
          </a:schemeClr>
        </a:solidFill>
      </dgm:spPr>
      <dgm:t>
        <a:bodyPr/>
        <a:lstStyle/>
        <a:p>
          <a:r>
            <a:rPr lang="en-GB" dirty="0"/>
            <a:t>1200m all out sprint test. split into shuttles of 20m,40m and 60m which is then repeated 5 times with no rest.(</a:t>
          </a:r>
          <a:r>
            <a:rPr lang="en-GB" b="0" i="0" u="none" dirty="0" err="1"/>
            <a:t>Deuchrass</a:t>
          </a:r>
          <a:r>
            <a:rPr lang="en-GB" b="0" i="0" u="none" dirty="0"/>
            <a:t>, et al,2019)</a:t>
          </a:r>
          <a:endParaRPr lang="en-US" dirty="0"/>
        </a:p>
      </dgm:t>
    </dgm:pt>
    <dgm:pt modelId="{0AE7F8BA-D258-4A0F-9D65-48353897944D}" type="parTrans" cxnId="{82736619-4715-46B8-AA6C-362DD0D43F4B}">
      <dgm:prSet/>
      <dgm:spPr/>
      <dgm:t>
        <a:bodyPr/>
        <a:lstStyle/>
        <a:p>
          <a:endParaRPr lang="en-US"/>
        </a:p>
      </dgm:t>
    </dgm:pt>
    <dgm:pt modelId="{EBCECC3C-668B-4CFB-AB1D-FDF35803C8D1}" type="sibTrans" cxnId="{82736619-4715-46B8-AA6C-362DD0D43F4B}">
      <dgm:prSet/>
      <dgm:spPr/>
      <dgm:t>
        <a:bodyPr/>
        <a:lstStyle/>
        <a:p>
          <a:endParaRPr lang="en-US"/>
        </a:p>
      </dgm:t>
    </dgm:pt>
    <dgm:pt modelId="{6D26C3F8-304B-42F9-AEFE-8DC06A563C88}">
      <dgm:prSet/>
      <dgm:spPr>
        <a:solidFill>
          <a:schemeClr val="accent1">
            <a:lumMod val="60000"/>
            <a:lumOff val="40000"/>
          </a:schemeClr>
        </a:solidFill>
      </dgm:spPr>
      <dgm:t>
        <a:bodyPr/>
        <a:lstStyle/>
        <a:p>
          <a:r>
            <a:rPr lang="en-GB" dirty="0"/>
            <a:t>Divided the distance by the time to complete distance =100% MAS for that individual for that mode of exercise (</a:t>
          </a:r>
          <a:r>
            <a:rPr lang="en-GB" b="0" i="0" u="none" strike="noStrike" dirty="0" err="1">
              <a:solidFill>
                <a:schemeClr val="bg1"/>
              </a:solidFill>
              <a:effectLst/>
              <a:latin typeface="Arial" panose="020B0604020202020204" pitchFamily="34" charset="0"/>
            </a:rPr>
            <a:t>Swaby</a:t>
          </a:r>
          <a:r>
            <a:rPr lang="en-GB" b="0" i="0" u="none" strike="noStrike" dirty="0">
              <a:solidFill>
                <a:schemeClr val="bg1"/>
              </a:solidFill>
              <a:effectLst/>
              <a:latin typeface="Arial" panose="020B0604020202020204" pitchFamily="34" charset="0"/>
            </a:rPr>
            <a:t> et al,.2016). </a:t>
          </a:r>
          <a:endParaRPr lang="en-US" dirty="0">
            <a:solidFill>
              <a:schemeClr val="bg1"/>
            </a:solidFill>
          </a:endParaRPr>
        </a:p>
      </dgm:t>
    </dgm:pt>
    <dgm:pt modelId="{C6577B97-B94C-4F09-9687-B5ED3CC80D67}" type="parTrans" cxnId="{768C22F8-5765-443B-9C06-CF3925521193}">
      <dgm:prSet/>
      <dgm:spPr/>
      <dgm:t>
        <a:bodyPr/>
        <a:lstStyle/>
        <a:p>
          <a:endParaRPr lang="en-US"/>
        </a:p>
      </dgm:t>
    </dgm:pt>
    <dgm:pt modelId="{AF357857-95AA-49AC-845C-51EC2AEB5DFA}" type="sibTrans" cxnId="{768C22F8-5765-443B-9C06-CF3925521193}">
      <dgm:prSet/>
      <dgm:spPr/>
      <dgm:t>
        <a:bodyPr/>
        <a:lstStyle/>
        <a:p>
          <a:endParaRPr lang="en-US"/>
        </a:p>
      </dgm:t>
    </dgm:pt>
    <dgm:pt modelId="{FB853C32-3FE3-466E-9223-D5DA1CABD3EE}">
      <dgm:prSet/>
      <dgm:spPr>
        <a:solidFill>
          <a:schemeClr val="accent2">
            <a:lumMod val="60000"/>
            <a:lumOff val="40000"/>
          </a:schemeClr>
        </a:solidFill>
      </dgm:spPr>
      <dgm:t>
        <a:bodyPr/>
        <a:lstStyle/>
        <a:p>
          <a:r>
            <a:rPr lang="en-GB" dirty="0"/>
            <a:t>.</a:t>
          </a:r>
          <a:endParaRPr lang="en-US" dirty="0"/>
        </a:p>
      </dgm:t>
    </dgm:pt>
    <dgm:pt modelId="{715CB538-FABC-42A4-8A25-EBF4680CE223}" type="sibTrans" cxnId="{01A4349E-F0CF-4A91-B677-41AB7B5CF3ED}">
      <dgm:prSet/>
      <dgm:spPr/>
      <dgm:t>
        <a:bodyPr/>
        <a:lstStyle/>
        <a:p>
          <a:endParaRPr lang="en-US"/>
        </a:p>
      </dgm:t>
    </dgm:pt>
    <dgm:pt modelId="{70176679-ABD6-407C-BE16-4BABB5F441E1}" type="parTrans" cxnId="{01A4349E-F0CF-4A91-B677-41AB7B5CF3ED}">
      <dgm:prSet/>
      <dgm:spPr/>
      <dgm:t>
        <a:bodyPr/>
        <a:lstStyle/>
        <a:p>
          <a:endParaRPr lang="en-US"/>
        </a:p>
      </dgm:t>
    </dgm:pt>
    <dgm:pt modelId="{276FCD51-5D6D-8041-B74F-04183DAFB222}" type="pres">
      <dgm:prSet presAssocID="{92229FCF-D461-467E-8BDB-18B4D9BAFA15}" presName="linear" presStyleCnt="0">
        <dgm:presLayoutVars>
          <dgm:animLvl val="lvl"/>
          <dgm:resizeHandles val="exact"/>
        </dgm:presLayoutVars>
      </dgm:prSet>
      <dgm:spPr/>
    </dgm:pt>
    <dgm:pt modelId="{61337B6B-D82B-284E-8210-BE57682EC7C5}" type="pres">
      <dgm:prSet presAssocID="{EB224CDB-5841-4A8D-A585-89C3B49E7A7E}" presName="parentText" presStyleLbl="node1" presStyleIdx="0" presStyleCnt="3" custLinFactY="10003" custLinFactNeighborX="-21" custLinFactNeighborY="100000">
        <dgm:presLayoutVars>
          <dgm:chMax val="0"/>
          <dgm:bulletEnabled val="1"/>
        </dgm:presLayoutVars>
      </dgm:prSet>
      <dgm:spPr/>
    </dgm:pt>
    <dgm:pt modelId="{6BC8A044-0C4E-BC4C-AAF7-2B1A37DAD56B}" type="pres">
      <dgm:prSet presAssocID="{EBCECC3C-668B-4CFB-AB1D-FDF35803C8D1}" presName="spacer" presStyleCnt="0"/>
      <dgm:spPr/>
    </dgm:pt>
    <dgm:pt modelId="{E5741076-41CF-1942-BA8F-F40AC21D70A3}" type="pres">
      <dgm:prSet presAssocID="{FB853C32-3FE3-466E-9223-D5DA1CABD3EE}" presName="parentText" presStyleLbl="node1" presStyleIdx="1" presStyleCnt="3" custLinFactY="112907" custLinFactNeighborX="1879" custLinFactNeighborY="200000">
        <dgm:presLayoutVars>
          <dgm:chMax val="0"/>
          <dgm:bulletEnabled val="1"/>
        </dgm:presLayoutVars>
      </dgm:prSet>
      <dgm:spPr/>
    </dgm:pt>
    <dgm:pt modelId="{64EF8D89-F6A4-C14D-A83B-D21174012087}" type="pres">
      <dgm:prSet presAssocID="{715CB538-FABC-42A4-8A25-EBF4680CE223}" presName="spacer" presStyleCnt="0"/>
      <dgm:spPr/>
    </dgm:pt>
    <dgm:pt modelId="{58BFCA67-6FA3-6A40-ADD9-1BDE6C753C69}" type="pres">
      <dgm:prSet presAssocID="{6D26C3F8-304B-42F9-AEFE-8DC06A563C88}" presName="parentText" presStyleLbl="node1" presStyleIdx="2" presStyleCnt="3" custLinFactY="-52331" custLinFactNeighborX="-21" custLinFactNeighborY="-100000">
        <dgm:presLayoutVars>
          <dgm:chMax val="0"/>
          <dgm:bulletEnabled val="1"/>
        </dgm:presLayoutVars>
      </dgm:prSet>
      <dgm:spPr/>
    </dgm:pt>
  </dgm:ptLst>
  <dgm:cxnLst>
    <dgm:cxn modelId="{69D7120F-34F3-5141-980B-C487DEB15A03}" type="presOf" srcId="{EB224CDB-5841-4A8D-A585-89C3B49E7A7E}" destId="{61337B6B-D82B-284E-8210-BE57682EC7C5}" srcOrd="0" destOrd="0" presId="urn:microsoft.com/office/officeart/2005/8/layout/vList2"/>
    <dgm:cxn modelId="{82736619-4715-46B8-AA6C-362DD0D43F4B}" srcId="{92229FCF-D461-467E-8BDB-18B4D9BAFA15}" destId="{EB224CDB-5841-4A8D-A585-89C3B49E7A7E}" srcOrd="0" destOrd="0" parTransId="{0AE7F8BA-D258-4A0F-9D65-48353897944D}" sibTransId="{EBCECC3C-668B-4CFB-AB1D-FDF35803C8D1}"/>
    <dgm:cxn modelId="{7976252E-5734-5B4E-AFB5-C7BF0030791D}" type="presOf" srcId="{FB853C32-3FE3-466E-9223-D5DA1CABD3EE}" destId="{E5741076-41CF-1942-BA8F-F40AC21D70A3}" srcOrd="0" destOrd="0" presId="urn:microsoft.com/office/officeart/2005/8/layout/vList2"/>
    <dgm:cxn modelId="{0E3DE06E-F86E-2F4C-9FB3-4F966B4CB32F}" type="presOf" srcId="{92229FCF-D461-467E-8BDB-18B4D9BAFA15}" destId="{276FCD51-5D6D-8041-B74F-04183DAFB222}" srcOrd="0" destOrd="0" presId="urn:microsoft.com/office/officeart/2005/8/layout/vList2"/>
    <dgm:cxn modelId="{01A4349E-F0CF-4A91-B677-41AB7B5CF3ED}" srcId="{92229FCF-D461-467E-8BDB-18B4D9BAFA15}" destId="{FB853C32-3FE3-466E-9223-D5DA1CABD3EE}" srcOrd="1" destOrd="0" parTransId="{70176679-ABD6-407C-BE16-4BABB5F441E1}" sibTransId="{715CB538-FABC-42A4-8A25-EBF4680CE223}"/>
    <dgm:cxn modelId="{3DADD1AD-F5F8-C74C-B3E8-0787DB9623AD}" type="presOf" srcId="{6D26C3F8-304B-42F9-AEFE-8DC06A563C88}" destId="{58BFCA67-6FA3-6A40-ADD9-1BDE6C753C69}" srcOrd="0" destOrd="0" presId="urn:microsoft.com/office/officeart/2005/8/layout/vList2"/>
    <dgm:cxn modelId="{768C22F8-5765-443B-9C06-CF3925521193}" srcId="{92229FCF-D461-467E-8BDB-18B4D9BAFA15}" destId="{6D26C3F8-304B-42F9-AEFE-8DC06A563C88}" srcOrd="2" destOrd="0" parTransId="{C6577B97-B94C-4F09-9687-B5ED3CC80D67}" sibTransId="{AF357857-95AA-49AC-845C-51EC2AEB5DFA}"/>
    <dgm:cxn modelId="{A1E6F5DC-9670-0647-A47C-2A1DEE6C84A6}" type="presParOf" srcId="{276FCD51-5D6D-8041-B74F-04183DAFB222}" destId="{61337B6B-D82B-284E-8210-BE57682EC7C5}" srcOrd="0" destOrd="0" presId="urn:microsoft.com/office/officeart/2005/8/layout/vList2"/>
    <dgm:cxn modelId="{96710959-F82E-0D41-A310-51700CC3474B}" type="presParOf" srcId="{276FCD51-5D6D-8041-B74F-04183DAFB222}" destId="{6BC8A044-0C4E-BC4C-AAF7-2B1A37DAD56B}" srcOrd="1" destOrd="0" presId="urn:microsoft.com/office/officeart/2005/8/layout/vList2"/>
    <dgm:cxn modelId="{EF38F0A0-D45B-DC4B-8FEE-A645B94D76D3}" type="presParOf" srcId="{276FCD51-5D6D-8041-B74F-04183DAFB222}" destId="{E5741076-41CF-1942-BA8F-F40AC21D70A3}" srcOrd="2" destOrd="0" presId="urn:microsoft.com/office/officeart/2005/8/layout/vList2"/>
    <dgm:cxn modelId="{216494B3-E78A-B04B-95F2-41370BE6926C}" type="presParOf" srcId="{276FCD51-5D6D-8041-B74F-04183DAFB222}" destId="{64EF8D89-F6A4-C14D-A83B-D21174012087}" srcOrd="3" destOrd="0" presId="urn:microsoft.com/office/officeart/2005/8/layout/vList2"/>
    <dgm:cxn modelId="{62E19149-A6D6-A14E-9ADC-BA8D3F683B18}" type="presParOf" srcId="{276FCD51-5D6D-8041-B74F-04183DAFB222}" destId="{58BFCA67-6FA3-6A40-ADD9-1BDE6C753C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37B6B-D82B-284E-8210-BE57682EC7C5}">
      <dsp:nvSpPr>
        <dsp:cNvPr id="0" name=""/>
        <dsp:cNvSpPr/>
      </dsp:nvSpPr>
      <dsp:spPr>
        <a:xfrm>
          <a:off x="0" y="718284"/>
          <a:ext cx="9440882" cy="100386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1200m all out sprint test. split into shuttles of 20m,40m and 60m which is then repeated 5 times with no rest.(</a:t>
          </a:r>
          <a:r>
            <a:rPr lang="en-GB" sz="2600" b="0" i="0" u="none" kern="1200" dirty="0" err="1"/>
            <a:t>Deuchrass</a:t>
          </a:r>
          <a:r>
            <a:rPr lang="en-GB" sz="2600" b="0" i="0" u="none" kern="1200" dirty="0"/>
            <a:t>, et al,2019)</a:t>
          </a:r>
          <a:endParaRPr lang="en-US" sz="2600" kern="1200" dirty="0"/>
        </a:p>
      </dsp:txBody>
      <dsp:txXfrm>
        <a:off x="49004" y="767288"/>
        <a:ext cx="9342874" cy="905852"/>
      </dsp:txXfrm>
    </dsp:sp>
    <dsp:sp modelId="{E5741076-41CF-1942-BA8F-F40AC21D70A3}">
      <dsp:nvSpPr>
        <dsp:cNvPr id="0" name=""/>
        <dsp:cNvSpPr/>
      </dsp:nvSpPr>
      <dsp:spPr>
        <a:xfrm>
          <a:off x="0" y="2904916"/>
          <a:ext cx="9440882" cy="100386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a:t>
          </a:r>
          <a:endParaRPr lang="en-US" sz="2600" kern="1200" dirty="0"/>
        </a:p>
      </dsp:txBody>
      <dsp:txXfrm>
        <a:off x="49004" y="2953920"/>
        <a:ext cx="9342874" cy="905852"/>
      </dsp:txXfrm>
    </dsp:sp>
    <dsp:sp modelId="{58BFCA67-6FA3-6A40-ADD9-1BDE6C753C69}">
      <dsp:nvSpPr>
        <dsp:cNvPr id="0" name=""/>
        <dsp:cNvSpPr/>
      </dsp:nvSpPr>
      <dsp:spPr>
        <a:xfrm>
          <a:off x="0" y="2100258"/>
          <a:ext cx="9440882" cy="100386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Divided the distance by the time to complete distance =100% MAS for that individual for that mode of exercise (</a:t>
          </a:r>
          <a:r>
            <a:rPr lang="en-GB" sz="2600" b="0" i="0" u="none" strike="noStrike" kern="1200" dirty="0" err="1">
              <a:solidFill>
                <a:schemeClr val="bg1"/>
              </a:solidFill>
              <a:effectLst/>
              <a:latin typeface="Arial" panose="020B0604020202020204" pitchFamily="34" charset="0"/>
            </a:rPr>
            <a:t>Swaby</a:t>
          </a:r>
          <a:r>
            <a:rPr lang="en-GB" sz="2600" b="0" i="0" u="none" strike="noStrike" kern="1200" dirty="0">
              <a:solidFill>
                <a:schemeClr val="bg1"/>
              </a:solidFill>
              <a:effectLst/>
              <a:latin typeface="Arial" panose="020B0604020202020204" pitchFamily="34" charset="0"/>
            </a:rPr>
            <a:t> et al,.2016). </a:t>
          </a:r>
          <a:endParaRPr lang="en-US" sz="2600" kern="1200" dirty="0">
            <a:solidFill>
              <a:schemeClr val="bg1"/>
            </a:solidFill>
          </a:endParaRPr>
        </a:p>
      </dsp:txBody>
      <dsp:txXfrm>
        <a:off x="49004" y="2149262"/>
        <a:ext cx="9342874" cy="9058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251B5-A808-F340-ADEB-A9CDF3D07E7C}" type="datetimeFigureOut">
              <a:rPr lang="en-US" smtClean="0"/>
              <a:t>2/27/23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310393-86A2-7442-A1B4-9D091613633B}" type="slidenum">
              <a:rPr lang="en-US" smtClean="0"/>
              <a:t>‹#›</a:t>
            </a:fld>
            <a:endParaRPr lang="en-US"/>
          </a:p>
        </p:txBody>
      </p:sp>
    </p:spTree>
    <p:extLst>
      <p:ext uri="{BB962C8B-B14F-4D97-AF65-F5344CB8AC3E}">
        <p14:creationId xmlns:p14="http://schemas.microsoft.com/office/powerpoint/2010/main" val="403727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will discuss the effects of a 4 week intervention of HIIT training on an </a:t>
            </a:r>
            <a:r>
              <a:rPr lang="en-US" dirty="0" err="1"/>
              <a:t>amature</a:t>
            </a:r>
            <a:r>
              <a:rPr lang="en-US" dirty="0"/>
              <a:t> female rugby player.</a:t>
            </a:r>
          </a:p>
        </p:txBody>
      </p:sp>
      <p:sp>
        <p:nvSpPr>
          <p:cNvPr id="4" name="Slide Number Placeholder 3"/>
          <p:cNvSpPr>
            <a:spLocks noGrp="1"/>
          </p:cNvSpPr>
          <p:nvPr>
            <p:ph type="sldNum" sz="quarter" idx="5"/>
          </p:nvPr>
        </p:nvSpPr>
        <p:spPr/>
        <p:txBody>
          <a:bodyPr/>
          <a:lstStyle/>
          <a:p>
            <a:fld id="{14310393-86A2-7442-A1B4-9D091613633B}" type="slidenum">
              <a:rPr lang="en-US" smtClean="0"/>
              <a:t>1</a:t>
            </a:fld>
            <a:endParaRPr lang="en-US"/>
          </a:p>
        </p:txBody>
      </p:sp>
    </p:spTree>
    <p:extLst>
      <p:ext uri="{BB962C8B-B14F-4D97-AF65-F5344CB8AC3E}">
        <p14:creationId xmlns:p14="http://schemas.microsoft.com/office/powerpoint/2010/main" val="1678194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310393-86A2-7442-A1B4-9D091613633B}" type="slidenum">
              <a:rPr lang="en-US" smtClean="0"/>
              <a:t>3</a:t>
            </a:fld>
            <a:endParaRPr lang="en-US"/>
          </a:p>
        </p:txBody>
      </p:sp>
    </p:spTree>
    <p:extLst>
      <p:ext uri="{BB962C8B-B14F-4D97-AF65-F5344CB8AC3E}">
        <p14:creationId xmlns:p14="http://schemas.microsoft.com/office/powerpoint/2010/main" val="1819347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bit about the participant: she is a 25-year-old female who has been playing rugby for 10 years, with a resting heart rate of 66bpm this was found prior to initial testing where the client was laying down to ensure full relaxation for 3 minutes before resting </a:t>
            </a:r>
            <a:r>
              <a:rPr lang="en-US" dirty="0" err="1"/>
              <a:t>hr</a:t>
            </a:r>
            <a:r>
              <a:rPr lang="en-US" dirty="0"/>
              <a:t> was measured. This participant is used to playing at high intensity and with demands for change of direction frequently during a game. This participant only conducts long slow distance running training outside of club training with only one gym session a week. </a:t>
            </a:r>
          </a:p>
        </p:txBody>
      </p:sp>
      <p:sp>
        <p:nvSpPr>
          <p:cNvPr id="4" name="Slide Number Placeholder 3"/>
          <p:cNvSpPr>
            <a:spLocks noGrp="1"/>
          </p:cNvSpPr>
          <p:nvPr>
            <p:ph type="sldNum" sz="quarter" idx="5"/>
          </p:nvPr>
        </p:nvSpPr>
        <p:spPr/>
        <p:txBody>
          <a:bodyPr/>
          <a:lstStyle/>
          <a:p>
            <a:fld id="{14310393-86A2-7442-A1B4-9D091613633B}" type="slidenum">
              <a:rPr lang="en-US" smtClean="0"/>
              <a:t>4</a:t>
            </a:fld>
            <a:endParaRPr lang="en-US"/>
          </a:p>
        </p:txBody>
      </p:sp>
    </p:spTree>
    <p:extLst>
      <p:ext uri="{BB962C8B-B14F-4D97-AF65-F5344CB8AC3E}">
        <p14:creationId xmlns:p14="http://schemas.microsoft.com/office/powerpoint/2010/main" val="3982729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her only cardiovascular training outside of club training being a long slow distance run I thought it of high importance for her to incorporate HIIT into her training due to the specific applications it has to the sport of rugby and the demands of her position as a full back-as high intensity interval training has been shown by() to have a more profound impact on cardiovascular performance and Maximal Aerobic Speed than long slow distance training.</a:t>
            </a:r>
          </a:p>
          <a:p>
            <a:r>
              <a:rPr lang="en-US" dirty="0"/>
              <a:t>I did not deem it appropriate to test a </a:t>
            </a:r>
            <a:r>
              <a:rPr lang="en-US" dirty="0" err="1"/>
              <a:t>cms</a:t>
            </a:r>
            <a:r>
              <a:rPr lang="en-US" dirty="0"/>
              <a:t> via a 6-minute maximal test due as had been previously suggested in a paper by the </a:t>
            </a:r>
            <a:r>
              <a:rPr lang="en-US" dirty="0" err="1"/>
              <a:t>uksca</a:t>
            </a:r>
            <a:r>
              <a:rPr lang="en-US" dirty="0"/>
              <a:t> as it would be very rare that she would spend six minutes consistently running in a straight line so instead opted for the Bronco test.</a:t>
            </a:r>
          </a:p>
        </p:txBody>
      </p:sp>
      <p:sp>
        <p:nvSpPr>
          <p:cNvPr id="4" name="Slide Number Placeholder 3"/>
          <p:cNvSpPr>
            <a:spLocks noGrp="1"/>
          </p:cNvSpPr>
          <p:nvPr>
            <p:ph type="sldNum" sz="quarter" idx="5"/>
          </p:nvPr>
        </p:nvSpPr>
        <p:spPr/>
        <p:txBody>
          <a:bodyPr/>
          <a:lstStyle/>
          <a:p>
            <a:fld id="{14310393-86A2-7442-A1B4-9D091613633B}" type="slidenum">
              <a:rPr lang="en-US" smtClean="0"/>
              <a:t>5</a:t>
            </a:fld>
            <a:endParaRPr lang="en-US"/>
          </a:p>
        </p:txBody>
      </p:sp>
    </p:spTree>
    <p:extLst>
      <p:ext uri="{BB962C8B-B14F-4D97-AF65-F5344CB8AC3E}">
        <p14:creationId xmlns:p14="http://schemas.microsoft.com/office/powerpoint/2010/main" val="3489817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4310393-86A2-7442-A1B4-9D091613633B}" type="slidenum">
              <a:rPr lang="en-US" smtClean="0"/>
              <a:t>7</a:t>
            </a:fld>
            <a:endParaRPr lang="en-US"/>
          </a:p>
        </p:txBody>
      </p:sp>
    </p:spTree>
    <p:extLst>
      <p:ext uri="{BB962C8B-B14F-4D97-AF65-F5344CB8AC3E}">
        <p14:creationId xmlns:p14="http://schemas.microsoft.com/office/powerpoint/2010/main" val="3958266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a:t>
            </a:r>
          </a:p>
        </p:txBody>
      </p:sp>
      <p:sp>
        <p:nvSpPr>
          <p:cNvPr id="4" name="Slide Number Placeholder 3"/>
          <p:cNvSpPr>
            <a:spLocks noGrp="1"/>
          </p:cNvSpPr>
          <p:nvPr>
            <p:ph type="sldNum" sz="quarter" idx="5"/>
          </p:nvPr>
        </p:nvSpPr>
        <p:spPr/>
        <p:txBody>
          <a:bodyPr/>
          <a:lstStyle/>
          <a:p>
            <a:fld id="{14310393-86A2-7442-A1B4-9D091613633B}" type="slidenum">
              <a:rPr lang="en-US" smtClean="0"/>
              <a:t>8</a:t>
            </a:fld>
            <a:endParaRPr lang="en-US"/>
          </a:p>
        </p:txBody>
      </p:sp>
    </p:spTree>
    <p:extLst>
      <p:ext uri="{BB962C8B-B14F-4D97-AF65-F5344CB8AC3E}">
        <p14:creationId xmlns:p14="http://schemas.microsoft.com/office/powerpoint/2010/main" val="1202286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EE001DC-DDC7-A44F-AAE6-012E797BDCB0}" type="datetimeFigureOut">
              <a:rPr lang="en-US" smtClean="0"/>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143323103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EE001DC-DDC7-A44F-AAE6-012E797BDCB0}" type="datetimeFigureOut">
              <a:rPr lang="en-US" smtClean="0"/>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1522155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EE001DC-DDC7-A44F-AAE6-012E797BDCB0}" type="datetimeFigureOut">
              <a:rPr lang="en-US" smtClean="0"/>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375511609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EE001DC-DDC7-A44F-AAE6-012E797BDCB0}" type="datetimeFigureOut">
              <a:rPr lang="en-US" smtClean="0"/>
              <a:t>2/27/23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689002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EE001DC-DDC7-A44F-AAE6-012E797BDCB0}" type="datetimeFigureOut">
              <a:rPr lang="en-US" smtClean="0"/>
              <a:t>2/27/23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6B5EED-1043-E14B-B6EA-82AD120E9301}"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985783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EE001DC-DDC7-A44F-AAE6-012E797BDCB0}" type="datetimeFigureOut">
              <a:rPr lang="en-US" smtClean="0"/>
              <a:t>2/27/23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1909357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E001DC-DDC7-A44F-AAE6-012E797BDCB0}" type="datetimeFigureOut">
              <a:rPr lang="en-US" smtClean="0"/>
              <a:t>2/27/23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19169083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EE001DC-DDC7-A44F-AAE6-012E797BDCB0}" type="datetimeFigureOut">
              <a:rPr lang="en-US" smtClean="0"/>
              <a:t>2/27/23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228384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EE001DC-DDC7-A44F-AAE6-012E797BDCB0}" type="datetimeFigureOut">
              <a:rPr lang="en-US" smtClean="0"/>
              <a:t>2/27/23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2872030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001DC-DDC7-A44F-AAE6-012E797BDCB0}"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1213418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EE001DC-DDC7-A44F-AAE6-012E797BDCB0}" type="datetimeFigureOut">
              <a:rPr lang="en-US" smtClean="0"/>
              <a:t>2/27/23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B5EED-1043-E14B-B6EA-82AD120E9301}" type="slidenum">
              <a:rPr lang="en-US" smtClean="0"/>
              <a:t>‹#›</a:t>
            </a:fld>
            <a:endParaRPr lang="en-US"/>
          </a:p>
        </p:txBody>
      </p:sp>
    </p:spTree>
    <p:extLst>
      <p:ext uri="{BB962C8B-B14F-4D97-AF65-F5344CB8AC3E}">
        <p14:creationId xmlns:p14="http://schemas.microsoft.com/office/powerpoint/2010/main" val="1850393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EE001DC-DDC7-A44F-AAE6-012E797BDCB0}" type="datetimeFigureOut">
              <a:rPr lang="en-US" smtClean="0"/>
              <a:t>2/27/23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446B5EED-1043-E14B-B6EA-82AD120E9301}" type="slidenum">
              <a:rPr lang="en-US" smtClean="0"/>
              <a:t>‹#›</a:t>
            </a:fld>
            <a:endParaRPr lang="en-US"/>
          </a:p>
        </p:txBody>
      </p:sp>
    </p:spTree>
    <p:extLst>
      <p:ext uri="{BB962C8B-B14F-4D97-AF65-F5344CB8AC3E}">
        <p14:creationId xmlns:p14="http://schemas.microsoft.com/office/powerpoint/2010/main" val="14807178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6" name="Picture 5" descr="Dirty rugby player holding muddy ball">
            <a:extLst>
              <a:ext uri="{FF2B5EF4-FFF2-40B4-BE49-F238E27FC236}">
                <a16:creationId xmlns:a16="http://schemas.microsoft.com/office/drawing/2014/main" id="{84CB6F4A-7C43-1AAC-1F5E-A7C4CBFADF89}"/>
              </a:ext>
            </a:extLst>
          </p:cNvPr>
          <p:cNvPicPr>
            <a:picLocks noChangeAspect="1"/>
          </p:cNvPicPr>
          <p:nvPr/>
        </p:nvPicPr>
        <p:blipFill rotWithShape="1">
          <a:blip r:embed="rId3">
            <a:duotone>
              <a:schemeClr val="accent2">
                <a:shade val="45000"/>
                <a:satMod val="135000"/>
              </a:schemeClr>
              <a:prstClr val="white"/>
            </a:duotone>
            <a:alphaModFix amt="50000"/>
          </a:blip>
          <a:srcRect t="8979" b="6751"/>
          <a:stretch/>
        </p:blipFill>
        <p:spPr>
          <a:xfrm>
            <a:off x="20" y="10"/>
            <a:ext cx="12191980" cy="6857990"/>
          </a:xfrm>
          <a:prstGeom prst="rect">
            <a:avLst/>
          </a:prstGeom>
        </p:spPr>
      </p:pic>
      <p:sp>
        <p:nvSpPr>
          <p:cNvPr id="2" name="Title 1">
            <a:extLst>
              <a:ext uri="{FF2B5EF4-FFF2-40B4-BE49-F238E27FC236}">
                <a16:creationId xmlns:a16="http://schemas.microsoft.com/office/drawing/2014/main" id="{16C67CB4-C9B8-4731-982E-518C175C68A0}"/>
              </a:ext>
            </a:extLst>
          </p:cNvPr>
          <p:cNvSpPr>
            <a:spLocks noGrp="1"/>
          </p:cNvSpPr>
          <p:nvPr>
            <p:ph type="ctrTitle"/>
          </p:nvPr>
        </p:nvSpPr>
        <p:spPr>
          <a:xfrm>
            <a:off x="1600200" y="2386744"/>
            <a:ext cx="8991600" cy="1645920"/>
          </a:xfrm>
        </p:spPr>
        <p:txBody>
          <a:bodyPr>
            <a:normAutofit/>
          </a:bodyPr>
          <a:lstStyle/>
          <a:p>
            <a:r>
              <a:rPr lang="en-US">
                <a:latin typeface="Aharoni" panose="02010803020104030203" pitchFamily="2" charset="-79"/>
                <a:cs typeface="Aharoni" panose="02010803020104030203" pitchFamily="2" charset="-79"/>
              </a:rPr>
              <a:t>HIIT Training effects on </a:t>
            </a:r>
            <a:r>
              <a:rPr lang="en-US" err="1">
                <a:latin typeface="Aharoni" panose="02010803020104030203" pitchFamily="2" charset="-79"/>
                <a:cs typeface="Aharoni" panose="02010803020104030203" pitchFamily="2" charset="-79"/>
              </a:rPr>
              <a:t>amture</a:t>
            </a:r>
            <a:r>
              <a:rPr lang="en-US">
                <a:latin typeface="Aharoni" panose="02010803020104030203" pitchFamily="2" charset="-79"/>
                <a:cs typeface="Aharoni" panose="02010803020104030203" pitchFamily="2" charset="-79"/>
              </a:rPr>
              <a:t> female rugby player </a:t>
            </a:r>
          </a:p>
        </p:txBody>
      </p:sp>
      <p:sp>
        <p:nvSpPr>
          <p:cNvPr id="3" name="Subtitle 2">
            <a:extLst>
              <a:ext uri="{FF2B5EF4-FFF2-40B4-BE49-F238E27FC236}">
                <a16:creationId xmlns:a16="http://schemas.microsoft.com/office/drawing/2014/main" id="{DA48FCAF-FBF1-203D-D195-D18D7A4383AF}"/>
              </a:ext>
            </a:extLst>
          </p:cNvPr>
          <p:cNvSpPr>
            <a:spLocks noGrp="1"/>
          </p:cNvSpPr>
          <p:nvPr>
            <p:ph type="subTitle" idx="1"/>
          </p:nvPr>
        </p:nvSpPr>
        <p:spPr>
          <a:xfrm>
            <a:off x="2695194" y="4352544"/>
            <a:ext cx="6801612" cy="1239894"/>
          </a:xfrm>
        </p:spPr>
        <p:txBody>
          <a:bodyPr>
            <a:normAutofit/>
          </a:bodyPr>
          <a:lstStyle/>
          <a:p>
            <a:r>
              <a:rPr lang="en-US">
                <a:solidFill>
                  <a:schemeClr val="tx1">
                    <a:lumMod val="85000"/>
                    <a:lumOff val="15000"/>
                  </a:schemeClr>
                </a:solidFill>
                <a:latin typeface="Aharoni" panose="02010803020104030203" pitchFamily="2" charset="-79"/>
                <a:cs typeface="Aharoni" panose="02010803020104030203" pitchFamily="2" charset="-79"/>
              </a:rPr>
              <a:t>Amber Manning</a:t>
            </a:r>
          </a:p>
        </p:txBody>
      </p:sp>
    </p:spTree>
    <p:extLst>
      <p:ext uri="{BB962C8B-B14F-4D97-AF65-F5344CB8AC3E}">
        <p14:creationId xmlns:p14="http://schemas.microsoft.com/office/powerpoint/2010/main" val="201699002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6297-75CD-CDCF-0749-92F54E2A1D36}"/>
              </a:ext>
            </a:extLst>
          </p:cNvPr>
          <p:cNvSpPr>
            <a:spLocks noGrp="1"/>
          </p:cNvSpPr>
          <p:nvPr>
            <p:ph type="title"/>
          </p:nvPr>
        </p:nvSpPr>
        <p:spPr/>
        <p:txBody>
          <a:bodyPr/>
          <a:lstStyle/>
          <a:p>
            <a:r>
              <a:rPr lang="en-US" dirty="0"/>
              <a:t>What is HIIT?</a:t>
            </a:r>
          </a:p>
        </p:txBody>
      </p:sp>
      <p:sp>
        <p:nvSpPr>
          <p:cNvPr id="3" name="Content Placeholder 2">
            <a:extLst>
              <a:ext uri="{FF2B5EF4-FFF2-40B4-BE49-F238E27FC236}">
                <a16:creationId xmlns:a16="http://schemas.microsoft.com/office/drawing/2014/main" id="{33779E26-650A-54F0-17BB-FEB7E2F8BCA2}"/>
              </a:ext>
            </a:extLst>
          </p:cNvPr>
          <p:cNvSpPr>
            <a:spLocks noGrp="1"/>
          </p:cNvSpPr>
          <p:nvPr>
            <p:ph idx="1"/>
          </p:nvPr>
        </p:nvSpPr>
        <p:spPr/>
        <p:txBody>
          <a:bodyPr/>
          <a:lstStyle/>
          <a:p>
            <a:r>
              <a:rPr lang="en-US" dirty="0"/>
              <a:t>High intensity training with interspersed rest periods (</a:t>
            </a:r>
            <a:r>
              <a:rPr lang="en-GB" b="0" i="0" u="none" strike="noStrike" dirty="0">
                <a:solidFill>
                  <a:srgbClr val="222222"/>
                </a:solidFill>
                <a:effectLst/>
                <a:latin typeface="Arial" panose="020B0604020202020204" pitchFamily="34" charset="0"/>
              </a:rPr>
              <a:t>Kessler et al.,2012.) </a:t>
            </a:r>
          </a:p>
          <a:p>
            <a:r>
              <a:rPr lang="en-US" dirty="0"/>
              <a:t>High intensity is &lt;90% V02 max </a:t>
            </a:r>
          </a:p>
          <a:p>
            <a:r>
              <a:rPr lang="en-US" dirty="0"/>
              <a:t>Different types of HIIT </a:t>
            </a:r>
            <a:r>
              <a:rPr lang="en-GB" dirty="0"/>
              <a:t>(</a:t>
            </a:r>
            <a:r>
              <a:rPr lang="en-GB" dirty="0" err="1"/>
              <a:t>Buchheit</a:t>
            </a:r>
            <a:r>
              <a:rPr lang="en-GB" dirty="0"/>
              <a:t> &amp; </a:t>
            </a:r>
            <a:r>
              <a:rPr lang="en-GB" dirty="0" err="1"/>
              <a:t>Laursen</a:t>
            </a:r>
            <a:r>
              <a:rPr lang="en-GB" dirty="0"/>
              <a:t>, 2013)</a:t>
            </a:r>
            <a:endParaRPr lang="en-US" dirty="0"/>
          </a:p>
          <a:p>
            <a:r>
              <a:rPr lang="en-US" dirty="0"/>
              <a:t>Maximal Aerobic Speed can be used as a more accurate way to ensure intensity instead of  V02 max (</a:t>
            </a:r>
            <a:r>
              <a:rPr lang="en-GB" b="0" i="0" u="none" strike="noStrike" dirty="0" err="1">
                <a:solidFill>
                  <a:srgbClr val="222222"/>
                </a:solidFill>
                <a:effectLst/>
                <a:latin typeface="Arial" panose="020B0604020202020204" pitchFamily="34" charset="0"/>
              </a:rPr>
              <a:t>Swaby</a:t>
            </a:r>
            <a:r>
              <a:rPr lang="en-GB" dirty="0">
                <a:solidFill>
                  <a:srgbClr val="222222"/>
                </a:solidFill>
                <a:latin typeface="Arial" panose="020B0604020202020204" pitchFamily="34" charset="0"/>
              </a:rPr>
              <a:t> et al</a:t>
            </a:r>
            <a:r>
              <a:rPr lang="en-GB" b="0" i="0" u="none" strike="noStrike" dirty="0">
                <a:solidFill>
                  <a:srgbClr val="222222"/>
                </a:solidFill>
                <a:effectLst/>
                <a:latin typeface="Arial" panose="020B0604020202020204" pitchFamily="34" charset="0"/>
              </a:rPr>
              <a:t>,2016). </a:t>
            </a:r>
            <a:endParaRPr lang="en-US" dirty="0"/>
          </a:p>
          <a:p>
            <a:endParaRPr lang="en-US" dirty="0"/>
          </a:p>
        </p:txBody>
      </p:sp>
    </p:spTree>
    <p:extLst>
      <p:ext uri="{BB962C8B-B14F-4D97-AF65-F5344CB8AC3E}">
        <p14:creationId xmlns:p14="http://schemas.microsoft.com/office/powerpoint/2010/main" val="1550593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FE3B1-BAE3-A379-B633-E09F2286CCCC}"/>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1900" kern="1200" cap="all" spc="200" baseline="0">
                <a:solidFill>
                  <a:srgbClr val="FFFFFF"/>
                </a:solidFill>
                <a:latin typeface="+mj-lt"/>
                <a:ea typeface="+mj-ea"/>
                <a:cs typeface="+mj-cs"/>
              </a:rPr>
              <a:t>Physiological demands of rugby</a:t>
            </a:r>
          </a:p>
        </p:txBody>
      </p:sp>
      <p:sp>
        <p:nvSpPr>
          <p:cNvPr id="4" name="TextBox 3">
            <a:extLst>
              <a:ext uri="{FF2B5EF4-FFF2-40B4-BE49-F238E27FC236}">
                <a16:creationId xmlns:a16="http://schemas.microsoft.com/office/drawing/2014/main" id="{A32EB999-73EE-C0FD-5903-63BD4C3C75BD}"/>
              </a:ext>
            </a:extLst>
          </p:cNvPr>
          <p:cNvSpPr txBox="1"/>
          <p:nvPr/>
        </p:nvSpPr>
        <p:spPr>
          <a:xfrm>
            <a:off x="5610431" y="1923075"/>
            <a:ext cx="5320696" cy="4053840"/>
          </a:xfrm>
          <a:prstGeom prst="rect">
            <a:avLst/>
          </a:prstGeom>
        </p:spPr>
        <p:txBody>
          <a:bodyPr vert="horz" lIns="91440" tIns="45720" rIns="91440" bIns="45720" rtlCol="0" anchor="ctr">
            <a:noAutofit/>
          </a:bodyPr>
          <a:lstStyle/>
          <a:p>
            <a:pPr defTabSz="914400">
              <a:lnSpc>
                <a:spcPct val="90000"/>
              </a:lnSpc>
              <a:spcBef>
                <a:spcPts val="1000"/>
              </a:spcBef>
              <a:buClr>
                <a:schemeClr val="accent2"/>
              </a:buClr>
            </a:pPr>
            <a:r>
              <a:rPr lang="en-US" dirty="0">
                <a:solidFill>
                  <a:schemeClr val="tx1">
                    <a:lumMod val="85000"/>
                    <a:lumOff val="15000"/>
                  </a:schemeClr>
                </a:solidFill>
              </a:rPr>
              <a:t>Aerobic fitness is important for being a good player. </a:t>
            </a:r>
          </a:p>
          <a:p>
            <a:pPr defTabSz="914400">
              <a:lnSpc>
                <a:spcPct val="90000"/>
              </a:lnSpc>
              <a:spcBef>
                <a:spcPts val="1000"/>
              </a:spcBef>
              <a:buClr>
                <a:schemeClr val="accent2"/>
              </a:buClr>
            </a:pPr>
            <a:endParaRPr lang="en-US" dirty="0">
              <a:solidFill>
                <a:schemeClr val="tx1">
                  <a:lumMod val="85000"/>
                  <a:lumOff val="15000"/>
                </a:schemeClr>
              </a:solidFill>
            </a:endParaRPr>
          </a:p>
          <a:p>
            <a:pPr defTabSz="914400">
              <a:lnSpc>
                <a:spcPct val="90000"/>
              </a:lnSpc>
              <a:spcBef>
                <a:spcPts val="1000"/>
              </a:spcBef>
              <a:buClr>
                <a:schemeClr val="accent2"/>
              </a:buClr>
            </a:pPr>
            <a:r>
              <a:rPr lang="en-US" dirty="0" err="1">
                <a:solidFill>
                  <a:schemeClr val="tx1">
                    <a:lumMod val="85000"/>
                    <a:lumOff val="15000"/>
                  </a:schemeClr>
                </a:solidFill>
              </a:rPr>
              <a:t>Maintanence</a:t>
            </a:r>
            <a:r>
              <a:rPr lang="en-US" dirty="0">
                <a:solidFill>
                  <a:schemeClr val="tx1">
                    <a:lumMod val="85000"/>
                    <a:lumOff val="15000"/>
                  </a:schemeClr>
                </a:solidFill>
              </a:rPr>
              <a:t> of speed &amp; power for 80 minutes</a:t>
            </a:r>
          </a:p>
          <a:p>
            <a:pPr defTabSz="914400">
              <a:lnSpc>
                <a:spcPct val="90000"/>
              </a:lnSpc>
              <a:spcBef>
                <a:spcPts val="1000"/>
              </a:spcBef>
              <a:buClr>
                <a:schemeClr val="accent2"/>
              </a:buClr>
            </a:pPr>
            <a:endParaRPr lang="en-US" dirty="0">
              <a:solidFill>
                <a:schemeClr val="tx1">
                  <a:lumMod val="85000"/>
                  <a:lumOff val="15000"/>
                </a:schemeClr>
              </a:solidFill>
            </a:endParaRPr>
          </a:p>
          <a:p>
            <a:pPr defTabSz="914400">
              <a:lnSpc>
                <a:spcPct val="90000"/>
              </a:lnSpc>
              <a:spcBef>
                <a:spcPts val="1000"/>
              </a:spcBef>
              <a:buClr>
                <a:schemeClr val="accent2"/>
              </a:buClr>
            </a:pPr>
            <a:r>
              <a:rPr lang="en-US" dirty="0">
                <a:solidFill>
                  <a:schemeClr val="tx1">
                    <a:lumMod val="85000"/>
                    <a:lumOff val="15000"/>
                  </a:schemeClr>
                </a:solidFill>
              </a:rPr>
              <a:t>Players can cover between 3 and 5miles during a game. </a:t>
            </a:r>
          </a:p>
          <a:p>
            <a:pPr defTabSz="914400">
              <a:lnSpc>
                <a:spcPct val="90000"/>
              </a:lnSpc>
              <a:spcBef>
                <a:spcPts val="1000"/>
              </a:spcBef>
              <a:buClr>
                <a:schemeClr val="accent2"/>
              </a:buClr>
            </a:pPr>
            <a:endParaRPr lang="en-US" dirty="0">
              <a:solidFill>
                <a:schemeClr val="tx1">
                  <a:lumMod val="85000"/>
                  <a:lumOff val="15000"/>
                </a:schemeClr>
              </a:solidFill>
            </a:endParaRPr>
          </a:p>
          <a:p>
            <a:pPr defTabSz="914400">
              <a:lnSpc>
                <a:spcPct val="90000"/>
              </a:lnSpc>
              <a:spcBef>
                <a:spcPts val="1000"/>
              </a:spcBef>
              <a:buClr>
                <a:schemeClr val="accent2"/>
              </a:buClr>
            </a:pPr>
            <a:r>
              <a:rPr lang="en-US" dirty="0">
                <a:solidFill>
                  <a:schemeClr val="tx1">
                    <a:lumMod val="85000"/>
                    <a:lumOff val="15000"/>
                  </a:schemeClr>
                </a:solidFill>
              </a:rPr>
              <a:t>Other key components:</a:t>
            </a:r>
          </a:p>
          <a:p>
            <a:pPr indent="-228600" defTabSz="914400">
              <a:lnSpc>
                <a:spcPct val="90000"/>
              </a:lnSpc>
              <a:spcBef>
                <a:spcPts val="1000"/>
              </a:spcBef>
              <a:buClr>
                <a:schemeClr val="accent2"/>
              </a:buClr>
              <a:buFont typeface="Arial" panose="020B0604020202020204" pitchFamily="34" charset="0"/>
              <a:buChar char="•"/>
            </a:pPr>
            <a:r>
              <a:rPr lang="en-US" dirty="0">
                <a:solidFill>
                  <a:schemeClr val="tx1">
                    <a:lumMod val="85000"/>
                    <a:lumOff val="15000"/>
                  </a:schemeClr>
                </a:solidFill>
              </a:rPr>
              <a:t>Acceleration, maximal aerobic speed* and </a:t>
            </a:r>
            <a:r>
              <a:rPr lang="en-US" dirty="0" err="1">
                <a:solidFill>
                  <a:schemeClr val="tx1">
                    <a:lumMod val="85000"/>
                    <a:lumOff val="15000"/>
                  </a:schemeClr>
                </a:solidFill>
              </a:rPr>
              <a:t>maintainence</a:t>
            </a:r>
            <a:r>
              <a:rPr lang="en-US" dirty="0">
                <a:solidFill>
                  <a:schemeClr val="tx1">
                    <a:lumMod val="85000"/>
                    <a:lumOff val="15000"/>
                  </a:schemeClr>
                </a:solidFill>
              </a:rPr>
              <a:t> of that speed</a:t>
            </a:r>
          </a:p>
          <a:p>
            <a:pPr indent="-228600" defTabSz="914400">
              <a:lnSpc>
                <a:spcPct val="90000"/>
              </a:lnSpc>
              <a:spcBef>
                <a:spcPts val="1000"/>
              </a:spcBef>
              <a:buClr>
                <a:schemeClr val="accent2"/>
              </a:buClr>
              <a:buFont typeface="Arial" panose="020B0604020202020204" pitchFamily="34" charset="0"/>
              <a:buChar char="•"/>
            </a:pPr>
            <a:r>
              <a:rPr lang="en-US" dirty="0">
                <a:solidFill>
                  <a:schemeClr val="tx1">
                    <a:lumMod val="85000"/>
                    <a:lumOff val="15000"/>
                  </a:schemeClr>
                </a:solidFill>
              </a:rPr>
              <a:t>Quick recovery needed</a:t>
            </a:r>
          </a:p>
          <a:p>
            <a:pPr indent="-228600" defTabSz="914400">
              <a:lnSpc>
                <a:spcPct val="90000"/>
              </a:lnSpc>
              <a:spcBef>
                <a:spcPts val="1000"/>
              </a:spcBef>
              <a:buClr>
                <a:schemeClr val="accent2"/>
              </a:buClr>
              <a:buFont typeface="Arial" panose="020B0604020202020204" pitchFamily="34" charset="0"/>
              <a:buChar char="•"/>
            </a:pPr>
            <a:r>
              <a:rPr lang="en-US" dirty="0">
                <a:solidFill>
                  <a:schemeClr val="tx1">
                    <a:lumMod val="85000"/>
                    <a:lumOff val="15000"/>
                  </a:schemeClr>
                </a:solidFill>
              </a:rPr>
              <a:t>Agility and change of direction is key.</a:t>
            </a:r>
          </a:p>
          <a:p>
            <a:pPr indent="-228600" defTabSz="914400">
              <a:lnSpc>
                <a:spcPct val="90000"/>
              </a:lnSpc>
              <a:spcBef>
                <a:spcPts val="1000"/>
              </a:spcBef>
              <a:buClr>
                <a:schemeClr val="accent2"/>
              </a:buClr>
              <a:buFont typeface="Arial" panose="020B0604020202020204" pitchFamily="34" charset="0"/>
              <a:buChar char="•"/>
            </a:pPr>
            <a:endParaRPr lang="en-US" dirty="0">
              <a:solidFill>
                <a:schemeClr val="tx1">
                  <a:lumMod val="85000"/>
                  <a:lumOff val="15000"/>
                </a:schemeClr>
              </a:solidFill>
            </a:endParaRPr>
          </a:p>
          <a:p>
            <a:pPr indent="-228600" defTabSz="914400">
              <a:lnSpc>
                <a:spcPct val="90000"/>
              </a:lnSpc>
              <a:spcBef>
                <a:spcPts val="1000"/>
              </a:spcBef>
              <a:buClr>
                <a:schemeClr val="accent2"/>
              </a:buClr>
              <a:buFont typeface="Arial" panose="020B0604020202020204" pitchFamily="34" charset="0"/>
              <a:buChar char="•"/>
            </a:pPr>
            <a:r>
              <a:rPr lang="en-US" dirty="0">
                <a:solidFill>
                  <a:schemeClr val="tx1">
                    <a:lumMod val="85000"/>
                    <a:lumOff val="15000"/>
                  </a:schemeClr>
                </a:solidFill>
              </a:rPr>
              <a:t>*rugby position has an impact on the MAS </a:t>
            </a:r>
            <a:r>
              <a:rPr lang="en-US" sz="1600" dirty="0">
                <a:solidFill>
                  <a:schemeClr val="tx1">
                    <a:lumMod val="85000"/>
                    <a:lumOff val="15000"/>
                  </a:schemeClr>
                </a:solidFill>
              </a:rPr>
              <a:t>(</a:t>
            </a:r>
            <a:r>
              <a:rPr lang="en-GB" sz="1600" b="0" i="0" u="none" strike="noStrike" dirty="0" err="1">
                <a:solidFill>
                  <a:srgbClr val="222222"/>
                </a:solidFill>
                <a:effectLst/>
                <a:latin typeface="Arial" panose="020B0604020202020204" pitchFamily="34" charset="0"/>
              </a:rPr>
              <a:t>Swaby</a:t>
            </a:r>
            <a:r>
              <a:rPr lang="en-GB" sz="1600" b="0" i="0" u="none" strike="noStrike" dirty="0">
                <a:solidFill>
                  <a:srgbClr val="222222"/>
                </a:solidFill>
                <a:effectLst/>
                <a:latin typeface="Arial" panose="020B0604020202020204" pitchFamily="34" charset="0"/>
              </a:rPr>
              <a:t>, Jones, and Comfort.,2016</a:t>
            </a:r>
            <a:r>
              <a:rPr lang="en-GB" sz="1600" dirty="0">
                <a:solidFill>
                  <a:srgbClr val="222222"/>
                </a:solidFill>
                <a:latin typeface="Arial" panose="020B0604020202020204" pitchFamily="34" charset="0"/>
              </a:rPr>
              <a:t>)</a:t>
            </a:r>
            <a:r>
              <a:rPr lang="en-GB" sz="1600" b="0" i="0" u="none" strike="noStrike" dirty="0">
                <a:solidFill>
                  <a:srgbClr val="222222"/>
                </a:solidFill>
                <a:effectLst/>
                <a:latin typeface="Arial" panose="020B0604020202020204" pitchFamily="34" charset="0"/>
              </a:rPr>
              <a:t> </a:t>
            </a:r>
            <a:endParaRPr lang="en-US" sz="1600" dirty="0">
              <a:solidFill>
                <a:schemeClr val="tx1">
                  <a:lumMod val="85000"/>
                  <a:lumOff val="15000"/>
                </a:schemeClr>
              </a:solidFill>
            </a:endParaRPr>
          </a:p>
          <a:p>
            <a:pPr defTabSz="914400">
              <a:lnSpc>
                <a:spcPct val="90000"/>
              </a:lnSpc>
              <a:spcBef>
                <a:spcPts val="1000"/>
              </a:spcBef>
              <a:buClr>
                <a:schemeClr val="accent2"/>
              </a:buClr>
            </a:pPr>
            <a:endParaRPr lang="en-US" sz="1400" dirty="0">
              <a:solidFill>
                <a:schemeClr val="tx1">
                  <a:lumMod val="85000"/>
                  <a:lumOff val="15000"/>
                </a:schemeClr>
              </a:solidFill>
            </a:endParaRPr>
          </a:p>
        </p:txBody>
      </p:sp>
    </p:spTree>
    <p:extLst>
      <p:ext uri="{BB962C8B-B14F-4D97-AF65-F5344CB8AC3E}">
        <p14:creationId xmlns:p14="http://schemas.microsoft.com/office/powerpoint/2010/main" val="2638243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AD1AC-21F9-7103-83C4-E322EE2919F6}"/>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3000">
                <a:solidFill>
                  <a:srgbClr val="FFFFFF"/>
                </a:solidFill>
              </a:rPr>
              <a:t>Client info</a:t>
            </a:r>
          </a:p>
        </p:txBody>
      </p:sp>
      <p:sp>
        <p:nvSpPr>
          <p:cNvPr id="3" name="Content Placeholder 2">
            <a:extLst>
              <a:ext uri="{FF2B5EF4-FFF2-40B4-BE49-F238E27FC236}">
                <a16:creationId xmlns:a16="http://schemas.microsoft.com/office/drawing/2014/main" id="{539A2505-44CD-AAC0-AF81-D8E9EDD9AF4D}"/>
              </a:ext>
            </a:extLst>
          </p:cNvPr>
          <p:cNvSpPr>
            <a:spLocks noGrp="1"/>
          </p:cNvSpPr>
          <p:nvPr>
            <p:ph idx="1"/>
          </p:nvPr>
        </p:nvSpPr>
        <p:spPr>
          <a:xfrm>
            <a:off x="5591695" y="1402080"/>
            <a:ext cx="5320696" cy="4053840"/>
          </a:xfrm>
        </p:spPr>
        <p:txBody>
          <a:bodyPr anchor="ctr">
            <a:normAutofit/>
          </a:bodyPr>
          <a:lstStyle/>
          <a:p>
            <a:r>
              <a:rPr lang="en-US"/>
              <a:t>Age:25</a:t>
            </a:r>
          </a:p>
          <a:p>
            <a:r>
              <a:rPr lang="en-US"/>
              <a:t>Rugby position:15- Full back</a:t>
            </a:r>
          </a:p>
          <a:p>
            <a:r>
              <a:rPr lang="en-US"/>
              <a:t>Height:5”6</a:t>
            </a:r>
          </a:p>
          <a:p>
            <a:r>
              <a:rPr lang="en-US"/>
              <a:t>Weight: 55kg</a:t>
            </a:r>
          </a:p>
          <a:p>
            <a:r>
              <a:rPr lang="en-US" dirty="0"/>
              <a:t>Resting heart rate: 66</a:t>
            </a:r>
          </a:p>
          <a:p>
            <a:r>
              <a:rPr lang="en-US" dirty="0"/>
              <a:t>Current training: rugby training sessions/games/ some long slow runs/occasional gym sessions</a:t>
            </a:r>
          </a:p>
          <a:p>
            <a:pPr marL="0" indent="0">
              <a:buNone/>
            </a:pPr>
            <a:endParaRPr lang="en-US" dirty="0"/>
          </a:p>
        </p:txBody>
      </p:sp>
    </p:spTree>
    <p:extLst>
      <p:ext uri="{BB962C8B-B14F-4D97-AF65-F5344CB8AC3E}">
        <p14:creationId xmlns:p14="http://schemas.microsoft.com/office/powerpoint/2010/main" val="3197002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CE3E1C-F761-462D-8C37-3503037D194E}"/>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US" sz="2600" dirty="0">
                <a:solidFill>
                  <a:srgbClr val="FFFFFF"/>
                </a:solidFill>
                <a:latin typeface="Aharoni" panose="02010803020104030203" pitchFamily="2" charset="-79"/>
                <a:cs typeface="Aharoni" panose="02010803020104030203" pitchFamily="2" charset="-79"/>
              </a:rPr>
              <a:t>rationale</a:t>
            </a:r>
          </a:p>
        </p:txBody>
      </p:sp>
      <p:sp>
        <p:nvSpPr>
          <p:cNvPr id="3" name="Content Placeholder 2">
            <a:extLst>
              <a:ext uri="{FF2B5EF4-FFF2-40B4-BE49-F238E27FC236}">
                <a16:creationId xmlns:a16="http://schemas.microsoft.com/office/drawing/2014/main" id="{138C7801-6ED7-6ACC-6823-C18EAC08AD3B}"/>
              </a:ext>
            </a:extLst>
          </p:cNvPr>
          <p:cNvSpPr>
            <a:spLocks noGrp="1"/>
          </p:cNvSpPr>
          <p:nvPr>
            <p:ph idx="1"/>
          </p:nvPr>
        </p:nvSpPr>
        <p:spPr>
          <a:xfrm>
            <a:off x="5232805" y="962693"/>
            <a:ext cx="6460176" cy="4053840"/>
          </a:xfrm>
        </p:spPr>
        <p:txBody>
          <a:bodyPr anchor="ctr">
            <a:normAutofit lnSpcReduction="10000"/>
          </a:bodyPr>
          <a:lstStyle/>
          <a:p>
            <a:r>
              <a:rPr lang="en-US" dirty="0"/>
              <a:t>Nature of rugby means that high intensity intervals are constantly happening during a game- especially for backs like the participant- longer straight-line test would not be accurate representation of game play</a:t>
            </a:r>
          </a:p>
          <a:p>
            <a:endParaRPr lang="en-US" dirty="0"/>
          </a:p>
          <a:p>
            <a:r>
              <a:rPr lang="en-US" dirty="0"/>
              <a:t>Long slow distance is often the go to as a standard way to “get fitter” (</a:t>
            </a:r>
            <a:r>
              <a:rPr lang="en-GB" b="0" i="0" u="none" strike="noStrike" dirty="0">
                <a:solidFill>
                  <a:srgbClr val="222222"/>
                </a:solidFill>
                <a:effectLst/>
                <a:latin typeface="Arial" panose="020B0604020202020204" pitchFamily="34" charset="0"/>
              </a:rPr>
              <a:t>Baker, D., 2011</a:t>
            </a:r>
            <a:r>
              <a:rPr lang="en-US" dirty="0"/>
              <a:t>) by many but for this athlete specifically it may not produce the specific adaptations required to improve her game play- due to lack of specificity</a:t>
            </a:r>
          </a:p>
          <a:p>
            <a:endParaRPr lang="en-US" dirty="0"/>
          </a:p>
          <a:p>
            <a:r>
              <a:rPr lang="en-US" dirty="0"/>
              <a:t>Previous research suggests that HIIT is as effective as long slow distance aerobic work at improving cardiovascular fitness </a:t>
            </a:r>
            <a:r>
              <a:rPr lang="en-US" sz="1600" dirty="0"/>
              <a:t>(</a:t>
            </a:r>
            <a:r>
              <a:rPr lang="en-GB" sz="1600" b="0" i="0" u="none" strike="noStrike" dirty="0">
                <a:solidFill>
                  <a:srgbClr val="222222"/>
                </a:solidFill>
                <a:effectLst/>
                <a:latin typeface="Arial" panose="020B0604020202020204" pitchFamily="34" charset="0"/>
              </a:rPr>
              <a:t>Foster et al,.2015)</a:t>
            </a:r>
            <a:endParaRPr lang="en-US" sz="1600" dirty="0"/>
          </a:p>
        </p:txBody>
      </p:sp>
    </p:spTree>
    <p:extLst>
      <p:ext uri="{BB962C8B-B14F-4D97-AF65-F5344CB8AC3E}">
        <p14:creationId xmlns:p14="http://schemas.microsoft.com/office/powerpoint/2010/main" val="319952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4094A-EAE1-5BF8-1BE0-C2E6D0F70819}"/>
              </a:ext>
            </a:extLst>
          </p:cNvPr>
          <p:cNvSpPr>
            <a:spLocks noGrp="1"/>
          </p:cNvSpPr>
          <p:nvPr>
            <p:ph type="title"/>
          </p:nvPr>
        </p:nvSpPr>
        <p:spPr>
          <a:xfrm>
            <a:off x="3162142" y="970505"/>
            <a:ext cx="5867716" cy="884498"/>
          </a:xfrm>
          <a:solidFill>
            <a:schemeClr val="bg1"/>
          </a:solidFill>
        </p:spPr>
        <p:txBody>
          <a:bodyPr anchor="b">
            <a:normAutofit fontScale="90000"/>
          </a:bodyPr>
          <a:lstStyle/>
          <a:p>
            <a:r>
              <a:rPr lang="en-US" sz="4800" dirty="0">
                <a:solidFill>
                  <a:schemeClr val="tx1"/>
                </a:solidFill>
                <a:cs typeface="Aharoni" panose="02010803020104030203" pitchFamily="2" charset="-79"/>
              </a:rPr>
              <a:t>Method</a:t>
            </a:r>
            <a:r>
              <a:rPr lang="en-US" sz="4800" dirty="0">
                <a:solidFill>
                  <a:schemeClr val="tx1"/>
                </a:solidFill>
                <a:latin typeface="Aharoni" panose="02010803020104030203" pitchFamily="2" charset="-79"/>
                <a:cs typeface="Aharoni" panose="02010803020104030203" pitchFamily="2" charset="-79"/>
              </a:rPr>
              <a:t>:</a:t>
            </a:r>
          </a:p>
        </p:txBody>
      </p:sp>
      <p:graphicFrame>
        <p:nvGraphicFramePr>
          <p:cNvPr id="7" name="TextBox 4">
            <a:extLst>
              <a:ext uri="{FF2B5EF4-FFF2-40B4-BE49-F238E27FC236}">
                <a16:creationId xmlns:a16="http://schemas.microsoft.com/office/drawing/2014/main" id="{53104CCD-A8C5-132C-F68E-3E8482DB1F6F}"/>
              </a:ext>
            </a:extLst>
          </p:cNvPr>
          <p:cNvGraphicFramePr/>
          <p:nvPr>
            <p:extLst>
              <p:ext uri="{D42A27DB-BD31-4B8C-83A1-F6EECF244321}">
                <p14:modId xmlns:p14="http://schemas.microsoft.com/office/powerpoint/2010/main" val="305760606"/>
              </p:ext>
            </p:extLst>
          </p:nvPr>
        </p:nvGraphicFramePr>
        <p:xfrm>
          <a:off x="1377539" y="2093276"/>
          <a:ext cx="9440882" cy="4247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E942EE30-D547-E95E-4519-69D5F2FE839D}"/>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3690053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CBF-DFF3-16BD-FC18-009DDD13508D}"/>
              </a:ext>
            </a:extLst>
          </p:cNvPr>
          <p:cNvSpPr>
            <a:spLocks noGrp="1"/>
          </p:cNvSpPr>
          <p:nvPr>
            <p:ph type="title"/>
          </p:nvPr>
        </p:nvSpPr>
        <p:spPr/>
        <p:txBody>
          <a:bodyPr/>
          <a:lstStyle/>
          <a:p>
            <a:r>
              <a:rPr lang="en-US" dirty="0"/>
              <a:t>4-week program</a:t>
            </a:r>
          </a:p>
        </p:txBody>
      </p:sp>
      <p:sp>
        <p:nvSpPr>
          <p:cNvPr id="3" name="Content Placeholder 2">
            <a:extLst>
              <a:ext uri="{FF2B5EF4-FFF2-40B4-BE49-F238E27FC236}">
                <a16:creationId xmlns:a16="http://schemas.microsoft.com/office/drawing/2014/main" id="{627D485F-C97A-FA20-70D0-2F4AAA749DF4}"/>
              </a:ext>
            </a:extLst>
          </p:cNvPr>
          <p:cNvSpPr>
            <a:spLocks noGrp="1"/>
          </p:cNvSpPr>
          <p:nvPr>
            <p:ph idx="1"/>
          </p:nvPr>
        </p:nvSpPr>
        <p:spPr>
          <a:xfrm>
            <a:off x="444866" y="2606146"/>
            <a:ext cx="7729728" cy="3101983"/>
          </a:xfrm>
        </p:spPr>
        <p:txBody>
          <a:bodyPr/>
          <a:lstStyle/>
          <a:p>
            <a:r>
              <a:rPr lang="en-US" dirty="0"/>
              <a:t>Session 1:</a:t>
            </a:r>
          </a:p>
          <a:p>
            <a:endParaRPr lang="en-US" dirty="0"/>
          </a:p>
          <a:p>
            <a:endParaRPr lang="en-US" dirty="0"/>
          </a:p>
          <a:p>
            <a:endParaRPr lang="en-US" dirty="0"/>
          </a:p>
          <a:p>
            <a:endParaRPr lang="en-US" dirty="0"/>
          </a:p>
          <a:p>
            <a:endParaRPr lang="en-US" dirty="0"/>
          </a:p>
          <a:p>
            <a:r>
              <a:rPr lang="en-US" dirty="0"/>
              <a:t>Session 2:</a:t>
            </a:r>
          </a:p>
        </p:txBody>
      </p:sp>
      <p:graphicFrame>
        <p:nvGraphicFramePr>
          <p:cNvPr id="8" name="Table 8">
            <a:extLst>
              <a:ext uri="{FF2B5EF4-FFF2-40B4-BE49-F238E27FC236}">
                <a16:creationId xmlns:a16="http://schemas.microsoft.com/office/drawing/2014/main" id="{2D4678F0-B8FD-C470-C7F9-676ED7EFD240}"/>
              </a:ext>
            </a:extLst>
          </p:cNvPr>
          <p:cNvGraphicFramePr>
            <a:graphicFrameLocks noGrp="1"/>
          </p:cNvGraphicFramePr>
          <p:nvPr>
            <p:extLst>
              <p:ext uri="{D42A27DB-BD31-4B8C-83A1-F6EECF244321}">
                <p14:modId xmlns:p14="http://schemas.microsoft.com/office/powerpoint/2010/main" val="841107789"/>
              </p:ext>
            </p:extLst>
          </p:nvPr>
        </p:nvGraphicFramePr>
        <p:xfrm>
          <a:off x="2032000" y="2687320"/>
          <a:ext cx="8128000" cy="741680"/>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405048595"/>
                    </a:ext>
                  </a:extLst>
                </a:gridCol>
                <a:gridCol w="1625600">
                  <a:extLst>
                    <a:ext uri="{9D8B030D-6E8A-4147-A177-3AD203B41FA5}">
                      <a16:colId xmlns:a16="http://schemas.microsoft.com/office/drawing/2014/main" val="2861686238"/>
                    </a:ext>
                  </a:extLst>
                </a:gridCol>
                <a:gridCol w="1625600">
                  <a:extLst>
                    <a:ext uri="{9D8B030D-6E8A-4147-A177-3AD203B41FA5}">
                      <a16:colId xmlns:a16="http://schemas.microsoft.com/office/drawing/2014/main" val="4203741243"/>
                    </a:ext>
                  </a:extLst>
                </a:gridCol>
                <a:gridCol w="1625600">
                  <a:extLst>
                    <a:ext uri="{9D8B030D-6E8A-4147-A177-3AD203B41FA5}">
                      <a16:colId xmlns:a16="http://schemas.microsoft.com/office/drawing/2014/main" val="2215421921"/>
                    </a:ext>
                  </a:extLst>
                </a:gridCol>
                <a:gridCol w="1625600">
                  <a:extLst>
                    <a:ext uri="{9D8B030D-6E8A-4147-A177-3AD203B41FA5}">
                      <a16:colId xmlns:a16="http://schemas.microsoft.com/office/drawing/2014/main" val="1545049521"/>
                    </a:ext>
                  </a:extLst>
                </a:gridCol>
              </a:tblGrid>
              <a:tr h="370840">
                <a:tc>
                  <a:txBody>
                    <a:bodyPr/>
                    <a:lstStyle/>
                    <a:p>
                      <a:r>
                        <a:rPr lang="en-US" dirty="0"/>
                        <a:t>Mode</a:t>
                      </a:r>
                    </a:p>
                  </a:txBody>
                  <a:tcPr/>
                </a:tc>
                <a:tc>
                  <a:txBody>
                    <a:bodyPr/>
                    <a:lstStyle/>
                    <a:p>
                      <a:r>
                        <a:rPr lang="en-US" dirty="0"/>
                        <a:t>Work(s)</a:t>
                      </a:r>
                    </a:p>
                  </a:txBody>
                  <a:tcPr/>
                </a:tc>
                <a:tc>
                  <a:txBody>
                    <a:bodyPr/>
                    <a:lstStyle/>
                    <a:p>
                      <a:r>
                        <a:rPr lang="en-US" dirty="0"/>
                        <a:t>Rest</a:t>
                      </a:r>
                    </a:p>
                  </a:txBody>
                  <a:tcPr/>
                </a:tc>
                <a:tc>
                  <a:txBody>
                    <a:bodyPr/>
                    <a:lstStyle/>
                    <a:p>
                      <a:r>
                        <a:rPr lang="en-US" dirty="0"/>
                        <a:t>Sets</a:t>
                      </a:r>
                    </a:p>
                  </a:txBody>
                  <a:tcPr/>
                </a:tc>
                <a:tc>
                  <a:txBody>
                    <a:bodyPr/>
                    <a:lstStyle/>
                    <a:p>
                      <a:r>
                        <a:rPr lang="en-US" dirty="0"/>
                        <a:t>Intensity</a:t>
                      </a:r>
                    </a:p>
                  </a:txBody>
                  <a:tcPr/>
                </a:tc>
                <a:extLst>
                  <a:ext uri="{0D108BD9-81ED-4DB2-BD59-A6C34878D82A}">
                    <a16:rowId xmlns:a16="http://schemas.microsoft.com/office/drawing/2014/main" val="4165475134"/>
                  </a:ext>
                </a:extLst>
              </a:tr>
              <a:tr h="370840">
                <a:tc>
                  <a:txBody>
                    <a:bodyPr/>
                    <a:lstStyle/>
                    <a:p>
                      <a:r>
                        <a:rPr lang="en-US" dirty="0"/>
                        <a:t>Shuttles(10m)</a:t>
                      </a:r>
                    </a:p>
                  </a:txBody>
                  <a:tcPr/>
                </a:tc>
                <a:tc>
                  <a:txBody>
                    <a:bodyPr/>
                    <a:lstStyle/>
                    <a:p>
                      <a:r>
                        <a:rPr lang="en-US" dirty="0"/>
                        <a:t>15s </a:t>
                      </a:r>
                    </a:p>
                  </a:txBody>
                  <a:tcPr/>
                </a:tc>
                <a:tc>
                  <a:txBody>
                    <a:bodyPr/>
                    <a:lstStyle/>
                    <a:p>
                      <a:r>
                        <a:rPr lang="en-US" dirty="0"/>
                        <a:t>15s</a:t>
                      </a:r>
                    </a:p>
                  </a:txBody>
                  <a:tcPr/>
                </a:tc>
                <a:tc>
                  <a:txBody>
                    <a:bodyPr/>
                    <a:lstStyle/>
                    <a:p>
                      <a:r>
                        <a:rPr lang="en-US" dirty="0"/>
                        <a:t>2x6 minutes</a:t>
                      </a:r>
                    </a:p>
                  </a:txBody>
                  <a:tcPr/>
                </a:tc>
                <a:tc>
                  <a:txBody>
                    <a:bodyPr/>
                    <a:lstStyle/>
                    <a:p>
                      <a:r>
                        <a:rPr lang="en-US" dirty="0"/>
                        <a:t>10 RPE</a:t>
                      </a:r>
                    </a:p>
                  </a:txBody>
                  <a:tcPr/>
                </a:tc>
                <a:extLst>
                  <a:ext uri="{0D108BD9-81ED-4DB2-BD59-A6C34878D82A}">
                    <a16:rowId xmlns:a16="http://schemas.microsoft.com/office/drawing/2014/main" val="1512101787"/>
                  </a:ext>
                </a:extLst>
              </a:tr>
            </a:tbl>
          </a:graphicData>
        </a:graphic>
      </p:graphicFrame>
      <p:graphicFrame>
        <p:nvGraphicFramePr>
          <p:cNvPr id="9" name="Table 8">
            <a:extLst>
              <a:ext uri="{FF2B5EF4-FFF2-40B4-BE49-F238E27FC236}">
                <a16:creationId xmlns:a16="http://schemas.microsoft.com/office/drawing/2014/main" id="{E7EE4E0A-3C30-27A6-62B9-42205545ED09}"/>
              </a:ext>
            </a:extLst>
          </p:cNvPr>
          <p:cNvGraphicFramePr>
            <a:graphicFrameLocks noGrp="1"/>
          </p:cNvGraphicFramePr>
          <p:nvPr>
            <p:extLst>
              <p:ext uri="{D42A27DB-BD31-4B8C-83A1-F6EECF244321}">
                <p14:modId xmlns:p14="http://schemas.microsoft.com/office/powerpoint/2010/main" val="2348026958"/>
              </p:ext>
            </p:extLst>
          </p:nvPr>
        </p:nvGraphicFramePr>
        <p:xfrm>
          <a:off x="2032000" y="4999776"/>
          <a:ext cx="8128000" cy="741680"/>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405048595"/>
                    </a:ext>
                  </a:extLst>
                </a:gridCol>
                <a:gridCol w="1625600">
                  <a:extLst>
                    <a:ext uri="{9D8B030D-6E8A-4147-A177-3AD203B41FA5}">
                      <a16:colId xmlns:a16="http://schemas.microsoft.com/office/drawing/2014/main" val="2861686238"/>
                    </a:ext>
                  </a:extLst>
                </a:gridCol>
                <a:gridCol w="1625600">
                  <a:extLst>
                    <a:ext uri="{9D8B030D-6E8A-4147-A177-3AD203B41FA5}">
                      <a16:colId xmlns:a16="http://schemas.microsoft.com/office/drawing/2014/main" val="4203741243"/>
                    </a:ext>
                  </a:extLst>
                </a:gridCol>
                <a:gridCol w="1625600">
                  <a:extLst>
                    <a:ext uri="{9D8B030D-6E8A-4147-A177-3AD203B41FA5}">
                      <a16:colId xmlns:a16="http://schemas.microsoft.com/office/drawing/2014/main" val="2215421921"/>
                    </a:ext>
                  </a:extLst>
                </a:gridCol>
                <a:gridCol w="1625600">
                  <a:extLst>
                    <a:ext uri="{9D8B030D-6E8A-4147-A177-3AD203B41FA5}">
                      <a16:colId xmlns:a16="http://schemas.microsoft.com/office/drawing/2014/main" val="1545049521"/>
                    </a:ext>
                  </a:extLst>
                </a:gridCol>
              </a:tblGrid>
              <a:tr h="370840">
                <a:tc>
                  <a:txBody>
                    <a:bodyPr/>
                    <a:lstStyle/>
                    <a:p>
                      <a:r>
                        <a:rPr lang="en-US" dirty="0"/>
                        <a:t>Mode</a:t>
                      </a:r>
                    </a:p>
                  </a:txBody>
                  <a:tcPr/>
                </a:tc>
                <a:tc>
                  <a:txBody>
                    <a:bodyPr/>
                    <a:lstStyle/>
                    <a:p>
                      <a:r>
                        <a:rPr lang="en-US" dirty="0"/>
                        <a:t>Work(s)</a:t>
                      </a:r>
                    </a:p>
                  </a:txBody>
                  <a:tcPr/>
                </a:tc>
                <a:tc>
                  <a:txBody>
                    <a:bodyPr/>
                    <a:lstStyle/>
                    <a:p>
                      <a:r>
                        <a:rPr lang="en-US" dirty="0"/>
                        <a:t>Rest</a:t>
                      </a:r>
                    </a:p>
                  </a:txBody>
                  <a:tcPr/>
                </a:tc>
                <a:tc>
                  <a:txBody>
                    <a:bodyPr/>
                    <a:lstStyle/>
                    <a:p>
                      <a:r>
                        <a:rPr lang="en-US" dirty="0"/>
                        <a:t>Sets</a:t>
                      </a:r>
                    </a:p>
                  </a:txBody>
                  <a:tcPr/>
                </a:tc>
                <a:tc>
                  <a:txBody>
                    <a:bodyPr/>
                    <a:lstStyle/>
                    <a:p>
                      <a:r>
                        <a:rPr lang="en-US" dirty="0"/>
                        <a:t>Intensity</a:t>
                      </a:r>
                    </a:p>
                  </a:txBody>
                  <a:tcPr/>
                </a:tc>
                <a:extLst>
                  <a:ext uri="{0D108BD9-81ED-4DB2-BD59-A6C34878D82A}">
                    <a16:rowId xmlns:a16="http://schemas.microsoft.com/office/drawing/2014/main" val="4165475134"/>
                  </a:ext>
                </a:extLst>
              </a:tr>
              <a:tr h="370840">
                <a:tc>
                  <a:txBody>
                    <a:bodyPr/>
                    <a:lstStyle/>
                    <a:p>
                      <a:r>
                        <a:rPr lang="en-US" dirty="0"/>
                        <a:t>Shuttles(20m)</a:t>
                      </a:r>
                    </a:p>
                  </a:txBody>
                  <a:tcPr/>
                </a:tc>
                <a:tc>
                  <a:txBody>
                    <a:bodyPr/>
                    <a:lstStyle/>
                    <a:p>
                      <a:r>
                        <a:rPr lang="en-US" dirty="0"/>
                        <a:t>30s </a:t>
                      </a:r>
                    </a:p>
                  </a:txBody>
                  <a:tcPr/>
                </a:tc>
                <a:tc>
                  <a:txBody>
                    <a:bodyPr/>
                    <a:lstStyle/>
                    <a:p>
                      <a:r>
                        <a:rPr lang="en-US" dirty="0"/>
                        <a:t>30s</a:t>
                      </a:r>
                    </a:p>
                  </a:txBody>
                  <a:tcPr/>
                </a:tc>
                <a:tc>
                  <a:txBody>
                    <a:bodyPr/>
                    <a:lstStyle/>
                    <a:p>
                      <a:r>
                        <a:rPr lang="en-US" dirty="0"/>
                        <a:t>2x8 minutes</a:t>
                      </a:r>
                    </a:p>
                  </a:txBody>
                  <a:tcPr/>
                </a:tc>
                <a:tc>
                  <a:txBody>
                    <a:bodyPr/>
                    <a:lstStyle/>
                    <a:p>
                      <a:r>
                        <a:rPr lang="en-US" dirty="0"/>
                        <a:t>10 RPE</a:t>
                      </a:r>
                    </a:p>
                  </a:txBody>
                  <a:tcPr/>
                </a:tc>
                <a:extLst>
                  <a:ext uri="{0D108BD9-81ED-4DB2-BD59-A6C34878D82A}">
                    <a16:rowId xmlns:a16="http://schemas.microsoft.com/office/drawing/2014/main" val="1512101787"/>
                  </a:ext>
                </a:extLst>
              </a:tr>
            </a:tbl>
          </a:graphicData>
        </a:graphic>
      </p:graphicFrame>
    </p:spTree>
    <p:extLst>
      <p:ext uri="{BB962C8B-B14F-4D97-AF65-F5344CB8AC3E}">
        <p14:creationId xmlns:p14="http://schemas.microsoft.com/office/powerpoint/2010/main" val="3062885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C30C-D99C-9271-16BB-76F16110DC12}"/>
              </a:ext>
            </a:extLst>
          </p:cNvPr>
          <p:cNvSpPr>
            <a:spLocks noGrp="1"/>
          </p:cNvSpPr>
          <p:nvPr>
            <p:ph type="title"/>
          </p:nvPr>
        </p:nvSpPr>
        <p:spPr/>
        <p:txBody>
          <a:bodyPr/>
          <a:lstStyle/>
          <a:p>
            <a:r>
              <a:rPr lang="en-US" dirty="0"/>
              <a:t>Results:</a:t>
            </a:r>
          </a:p>
        </p:txBody>
      </p:sp>
      <p:sp>
        <p:nvSpPr>
          <p:cNvPr id="3" name="Content Placeholder 2">
            <a:extLst>
              <a:ext uri="{FF2B5EF4-FFF2-40B4-BE49-F238E27FC236}">
                <a16:creationId xmlns:a16="http://schemas.microsoft.com/office/drawing/2014/main" id="{7D07EA16-222B-6D2C-B025-F7B005E43835}"/>
              </a:ext>
            </a:extLst>
          </p:cNvPr>
          <p:cNvSpPr>
            <a:spLocks noGrp="1"/>
          </p:cNvSpPr>
          <p:nvPr>
            <p:ph idx="1"/>
          </p:nvPr>
        </p:nvSpPr>
        <p:spPr>
          <a:xfrm>
            <a:off x="605642" y="2638044"/>
            <a:ext cx="9355222" cy="3101983"/>
          </a:xfrm>
        </p:spPr>
        <p:txBody>
          <a:bodyPr>
            <a:normAutofit/>
          </a:bodyPr>
          <a:lstStyle/>
          <a:p>
            <a:pPr marL="0" indent="0">
              <a:buNone/>
            </a:pPr>
            <a:r>
              <a:rPr lang="en-US" u="sng" dirty="0"/>
              <a:t>Initial scores:                                                                                  Post intervention scores:</a:t>
            </a:r>
          </a:p>
          <a:p>
            <a:endParaRPr lang="en-US" u="sng" dirty="0"/>
          </a:p>
          <a:p>
            <a:r>
              <a:rPr lang="en-US" dirty="0"/>
              <a:t>M.A.S= </a:t>
            </a:r>
            <a:r>
              <a:rPr lang="en-GB" dirty="0">
                <a:solidFill>
                  <a:srgbClr val="211E1E"/>
                </a:solidFill>
                <a:latin typeface="Verdana" panose="020B0604030504040204" pitchFamily="34" charset="0"/>
              </a:rPr>
              <a:t>3.77m/s                                                        M,A.S=3.89</a:t>
            </a:r>
            <a:endParaRPr lang="en-US" dirty="0"/>
          </a:p>
          <a:p>
            <a:r>
              <a:rPr lang="en-US" dirty="0">
                <a:solidFill>
                  <a:srgbClr val="404040"/>
                </a:solidFill>
              </a:rPr>
              <a:t>1200m test score :5:50                                                                1200=5:29</a:t>
            </a:r>
          </a:p>
          <a:p>
            <a:endParaRPr lang="en-US" dirty="0">
              <a:solidFill>
                <a:srgbClr val="404040"/>
              </a:solidFill>
            </a:endParaRPr>
          </a:p>
          <a:p>
            <a:r>
              <a:rPr lang="en-US" dirty="0">
                <a:solidFill>
                  <a:srgbClr val="404040"/>
                </a:solidFill>
              </a:rPr>
              <a:t>Compared to normative data from </a:t>
            </a:r>
            <a:r>
              <a:rPr lang="en-GB" b="0" i="0" u="none" strike="noStrike" dirty="0">
                <a:solidFill>
                  <a:srgbClr val="222222"/>
                </a:solidFill>
                <a:effectLst/>
                <a:latin typeface="Arial" panose="020B0604020202020204" pitchFamily="34" charset="0"/>
              </a:rPr>
              <a:t>Baker and Heaney (2015)*</a:t>
            </a:r>
            <a:endParaRPr lang="en-US" dirty="0"/>
          </a:p>
        </p:txBody>
      </p:sp>
    </p:spTree>
    <p:extLst>
      <p:ext uri="{BB962C8B-B14F-4D97-AF65-F5344CB8AC3E}">
        <p14:creationId xmlns:p14="http://schemas.microsoft.com/office/powerpoint/2010/main" val="162306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D90FC-6FA3-EF30-380F-03A99086DAD9}"/>
              </a:ext>
            </a:extLst>
          </p:cNvPr>
          <p:cNvSpPr>
            <a:spLocks noGrp="1"/>
          </p:cNvSpPr>
          <p:nvPr>
            <p:ph type="title"/>
          </p:nvPr>
        </p:nvSpPr>
        <p:spPr>
          <a:xfrm>
            <a:off x="4112471" y="926828"/>
            <a:ext cx="4156885" cy="837747"/>
          </a:xfrm>
        </p:spPr>
        <p:txBody>
          <a:bodyPr vert="horz" lIns="91440" tIns="45720" rIns="91440" bIns="45720" rtlCol="0" anchor="b">
            <a:normAutofit/>
          </a:bodyPr>
          <a:lstStyle/>
          <a:p>
            <a:r>
              <a:rPr lang="en-US" sz="4000" kern="1200" dirty="0">
                <a:solidFill>
                  <a:schemeClr val="tx1"/>
                </a:solidFill>
                <a:latin typeface="Aharoni" panose="02010803020104030203" pitchFamily="2" charset="-79"/>
                <a:cs typeface="Aharoni" panose="02010803020104030203" pitchFamily="2" charset="-79"/>
              </a:rPr>
              <a:t>reflections</a:t>
            </a:r>
            <a:endParaRPr lang="en-US" sz="4000" kern="1200" dirty="0">
              <a:solidFill>
                <a:srgbClr val="FFFFFF"/>
              </a:solidFill>
              <a:latin typeface="Aharoni" panose="02010803020104030203" pitchFamily="2" charset="-79"/>
              <a:cs typeface="Aharoni" panose="02010803020104030203" pitchFamily="2" charset="-79"/>
            </a:endParaRPr>
          </a:p>
        </p:txBody>
      </p:sp>
      <p:sp>
        <p:nvSpPr>
          <p:cNvPr id="3" name="Content Placeholder 2">
            <a:extLst>
              <a:ext uri="{FF2B5EF4-FFF2-40B4-BE49-F238E27FC236}">
                <a16:creationId xmlns:a16="http://schemas.microsoft.com/office/drawing/2014/main" id="{63DB2094-5E91-83E2-B6BB-B3E9DC2F9513}"/>
              </a:ext>
            </a:extLst>
          </p:cNvPr>
          <p:cNvSpPr>
            <a:spLocks noGrp="1"/>
          </p:cNvSpPr>
          <p:nvPr>
            <p:ph idx="1"/>
          </p:nvPr>
        </p:nvSpPr>
        <p:spPr>
          <a:xfrm>
            <a:off x="2818326" y="1113177"/>
            <a:ext cx="6555347" cy="5546047"/>
          </a:xfrm>
        </p:spPr>
        <p:txBody>
          <a:bodyPr vert="horz" lIns="91440" tIns="45720" rIns="91440" bIns="45720" rtlCol="0" anchor="ctr">
            <a:normAutofit/>
          </a:bodyPr>
          <a:lstStyle/>
          <a:p>
            <a:pPr marL="0" indent="0" algn="ctr">
              <a:buNone/>
            </a:pPr>
            <a:r>
              <a:rPr lang="en-GB" sz="2000" dirty="0"/>
              <a:t>-Simple set up and testing process </a:t>
            </a:r>
          </a:p>
          <a:p>
            <a:pPr marL="0" indent="0" algn="ctr">
              <a:buNone/>
            </a:pPr>
            <a:r>
              <a:rPr lang="en-GB" sz="2000" dirty="0">
                <a:effectLst/>
              </a:rPr>
              <a:t>-Client was able to perform even if I was not present</a:t>
            </a:r>
          </a:p>
          <a:p>
            <a:pPr marL="0" indent="0" algn="ctr">
              <a:buNone/>
            </a:pPr>
            <a:r>
              <a:rPr lang="en-GB" sz="2000" dirty="0"/>
              <a:t>-Adjustments to frequency had to be made</a:t>
            </a:r>
          </a:p>
          <a:p>
            <a:pPr marL="0" indent="0" algn="ctr">
              <a:buNone/>
            </a:pPr>
            <a:r>
              <a:rPr lang="en-GB" sz="2000" dirty="0"/>
              <a:t>-Client although found them challenging enjoyed the format of the sessions</a:t>
            </a:r>
          </a:p>
          <a:p>
            <a:pPr marL="0" indent="0" algn="ctr">
              <a:buNone/>
            </a:pPr>
            <a:r>
              <a:rPr lang="en-GB" sz="2000" dirty="0"/>
              <a:t>-Overall, very useful for sport specific gains </a:t>
            </a:r>
            <a:r>
              <a:rPr lang="en-GB" sz="2000" dirty="0">
                <a:effectLst/>
              </a:rPr>
              <a:t> </a:t>
            </a:r>
          </a:p>
          <a:p>
            <a:pPr marL="0" indent="0" algn="ctr">
              <a:buNone/>
            </a:pPr>
            <a:endParaRPr lang="en-US" sz="2000" kern="1200" dirty="0">
              <a:latin typeface="+mn-lt"/>
              <a:ea typeface="+mn-ea"/>
              <a:cs typeface="+mn-cs"/>
            </a:endParaRPr>
          </a:p>
        </p:txBody>
      </p:sp>
    </p:spTree>
    <p:extLst>
      <p:ext uri="{BB962C8B-B14F-4D97-AF65-F5344CB8AC3E}">
        <p14:creationId xmlns:p14="http://schemas.microsoft.com/office/powerpoint/2010/main" val="169555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CBBC0-A723-99CA-B538-6BB1CEA7FFC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28534CD-2742-E144-9344-C6F1EB5F0E69}"/>
              </a:ext>
            </a:extLst>
          </p:cNvPr>
          <p:cNvSpPr>
            <a:spLocks noGrp="1"/>
          </p:cNvSpPr>
          <p:nvPr>
            <p:ph idx="1"/>
          </p:nvPr>
        </p:nvSpPr>
        <p:spPr/>
        <p:txBody>
          <a:bodyPr>
            <a:normAutofit fontScale="47500" lnSpcReduction="20000"/>
          </a:bodyPr>
          <a:lstStyle/>
          <a:p>
            <a:r>
              <a:rPr lang="en-GB" b="0" i="0" u="none" strike="noStrike" dirty="0">
                <a:solidFill>
                  <a:srgbClr val="222222"/>
                </a:solidFill>
                <a:effectLst/>
                <a:latin typeface="Arial" panose="020B0604020202020204" pitchFamily="34" charset="0"/>
              </a:rPr>
              <a:t>Baker, D., (2011). Recent trends in high-intensity aerobic training for field sports. </a:t>
            </a:r>
            <a:r>
              <a:rPr lang="en-GB" b="0" i="1" u="none" strike="noStrike" dirty="0">
                <a:solidFill>
                  <a:srgbClr val="222222"/>
                </a:solidFill>
                <a:effectLst/>
                <a:latin typeface="Arial" panose="020B0604020202020204" pitchFamily="34" charset="0"/>
              </a:rPr>
              <a:t>Prof Strength Cond</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22</a:t>
            </a:r>
            <a:r>
              <a:rPr lang="en-GB" b="0" i="0" u="none" strike="noStrike" dirty="0">
                <a:solidFill>
                  <a:srgbClr val="222222"/>
                </a:solidFill>
                <a:effectLst/>
                <a:latin typeface="Arial" panose="020B0604020202020204" pitchFamily="34" charset="0"/>
              </a:rPr>
              <a:t>, pp.3-8.</a:t>
            </a:r>
          </a:p>
          <a:p>
            <a:r>
              <a:rPr lang="en-GB" b="0" i="0" u="none" strike="noStrike" dirty="0">
                <a:solidFill>
                  <a:srgbClr val="222222"/>
                </a:solidFill>
                <a:effectLst/>
                <a:latin typeface="Arial" panose="020B0604020202020204" pitchFamily="34" charset="0"/>
              </a:rPr>
              <a:t>Baker, D. and Heaney, N., (2015). Review of the literature normative data for maximal aerobic speed for field sport athletes: a brief review. </a:t>
            </a:r>
            <a:r>
              <a:rPr lang="en-GB" b="0" i="1" u="none" strike="noStrike" dirty="0">
                <a:solidFill>
                  <a:srgbClr val="222222"/>
                </a:solidFill>
                <a:effectLst/>
                <a:latin typeface="Arial" panose="020B0604020202020204" pitchFamily="34" charset="0"/>
              </a:rPr>
              <a:t>Journal of Australian Strength and Conditioning</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23</a:t>
            </a:r>
            <a:r>
              <a:rPr lang="en-GB" b="0" i="0" u="none" strike="noStrike" dirty="0">
                <a:solidFill>
                  <a:srgbClr val="222222"/>
                </a:solidFill>
                <a:effectLst/>
                <a:latin typeface="Arial" panose="020B0604020202020204" pitchFamily="34" charset="0"/>
              </a:rPr>
              <a:t>(7), pp.60-67.</a:t>
            </a:r>
          </a:p>
          <a:p>
            <a:r>
              <a:rPr lang="en-GB" b="0" i="0" u="none" strike="noStrike" dirty="0" err="1">
                <a:solidFill>
                  <a:srgbClr val="222222"/>
                </a:solidFill>
                <a:effectLst/>
                <a:latin typeface="Arial" panose="020B0604020202020204" pitchFamily="34" charset="0"/>
              </a:rPr>
              <a:t>Buchheit</a:t>
            </a:r>
            <a:r>
              <a:rPr lang="en-GB" b="0" i="0" u="none" strike="noStrike" dirty="0">
                <a:solidFill>
                  <a:srgbClr val="222222"/>
                </a:solidFill>
                <a:effectLst/>
                <a:latin typeface="Arial" panose="020B0604020202020204" pitchFamily="34" charset="0"/>
              </a:rPr>
              <a:t>, M. and </a:t>
            </a:r>
            <a:r>
              <a:rPr lang="en-GB" b="0" i="0" u="none" strike="noStrike" dirty="0" err="1">
                <a:solidFill>
                  <a:srgbClr val="222222"/>
                </a:solidFill>
                <a:effectLst/>
                <a:latin typeface="Arial" panose="020B0604020202020204" pitchFamily="34" charset="0"/>
              </a:rPr>
              <a:t>Laursen</a:t>
            </a:r>
            <a:r>
              <a:rPr lang="en-GB" b="0" i="0" u="none" strike="noStrike" dirty="0">
                <a:solidFill>
                  <a:srgbClr val="222222"/>
                </a:solidFill>
                <a:effectLst/>
                <a:latin typeface="Arial" panose="020B0604020202020204" pitchFamily="34" charset="0"/>
              </a:rPr>
              <a:t>, P.B., (2013). High-intensity interval training, solutions to the programming puzzle: Part I: cardiopulmonary emphasis. </a:t>
            </a:r>
            <a:r>
              <a:rPr lang="en-GB" b="0" i="1" u="none" strike="noStrike" dirty="0">
                <a:solidFill>
                  <a:srgbClr val="222222"/>
                </a:solidFill>
                <a:effectLst/>
                <a:latin typeface="Arial" panose="020B0604020202020204" pitchFamily="34" charset="0"/>
              </a:rPr>
              <a:t>Sports medicine</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43</a:t>
            </a:r>
            <a:r>
              <a:rPr lang="en-GB" b="0" i="0" u="none" strike="noStrike" dirty="0">
                <a:solidFill>
                  <a:srgbClr val="222222"/>
                </a:solidFill>
                <a:effectLst/>
                <a:latin typeface="Arial" panose="020B0604020202020204" pitchFamily="34" charset="0"/>
              </a:rPr>
              <a:t>(5), pp.313-338.</a:t>
            </a:r>
          </a:p>
          <a:p>
            <a:r>
              <a:rPr lang="en-GB" b="0" i="0" u="none" strike="noStrike" dirty="0" err="1">
                <a:solidFill>
                  <a:srgbClr val="222222"/>
                </a:solidFill>
                <a:effectLst/>
                <a:latin typeface="Arial" panose="020B0604020202020204" pitchFamily="34" charset="0"/>
              </a:rPr>
              <a:t>Deuchrass</a:t>
            </a:r>
            <a:r>
              <a:rPr lang="en-GB" b="0" i="0" u="none" strike="noStrike" dirty="0">
                <a:solidFill>
                  <a:srgbClr val="222222"/>
                </a:solidFill>
                <a:effectLst/>
                <a:latin typeface="Arial" panose="020B0604020202020204" pitchFamily="34" charset="0"/>
              </a:rPr>
              <a:t>, R., Smith, H.K., Elliot, C., </a:t>
            </a:r>
            <a:r>
              <a:rPr lang="en-GB" b="0" i="0" u="none" strike="noStrike" dirty="0" err="1">
                <a:solidFill>
                  <a:srgbClr val="222222"/>
                </a:solidFill>
                <a:effectLst/>
                <a:latin typeface="Arial" panose="020B0604020202020204" pitchFamily="34" charset="0"/>
              </a:rPr>
              <a:t>Lizamore</a:t>
            </a:r>
            <a:r>
              <a:rPr lang="en-GB" b="0" i="0" u="none" strike="noStrike" dirty="0">
                <a:solidFill>
                  <a:srgbClr val="222222"/>
                </a:solidFill>
                <a:effectLst/>
                <a:latin typeface="Arial" panose="020B0604020202020204" pitchFamily="34" charset="0"/>
              </a:rPr>
              <a:t>, C. and Hamlin, M.J., (2019). The 1.2 km shuttle run test: Reliability and comparison with the Yo-Yo intermittent recovery level 1 test in young elite rugby union players.</a:t>
            </a:r>
          </a:p>
          <a:p>
            <a:r>
              <a:rPr lang="en-GB" b="0" i="0" u="none" strike="noStrike" dirty="0">
                <a:solidFill>
                  <a:srgbClr val="222222"/>
                </a:solidFill>
                <a:effectLst/>
                <a:latin typeface="Arial" panose="020B0604020202020204" pitchFamily="34" charset="0"/>
              </a:rPr>
              <a:t>Foster, C., </a:t>
            </a:r>
            <a:r>
              <a:rPr lang="en-GB" b="0" i="0" u="none" strike="noStrike" dirty="0" err="1">
                <a:solidFill>
                  <a:srgbClr val="222222"/>
                </a:solidFill>
                <a:effectLst/>
                <a:latin typeface="Arial" panose="020B0604020202020204" pitchFamily="34" charset="0"/>
              </a:rPr>
              <a:t>Farland</a:t>
            </a:r>
            <a:r>
              <a:rPr lang="en-GB" b="0" i="0" u="none" strike="noStrike" dirty="0">
                <a:solidFill>
                  <a:srgbClr val="222222"/>
                </a:solidFill>
                <a:effectLst/>
                <a:latin typeface="Arial" panose="020B0604020202020204" pitchFamily="34" charset="0"/>
              </a:rPr>
              <a:t>, C.V., </a:t>
            </a:r>
            <a:r>
              <a:rPr lang="en-GB" b="0" i="0" u="none" strike="noStrike" dirty="0" err="1">
                <a:solidFill>
                  <a:srgbClr val="222222"/>
                </a:solidFill>
                <a:effectLst/>
                <a:latin typeface="Arial" panose="020B0604020202020204" pitchFamily="34" charset="0"/>
              </a:rPr>
              <a:t>Guidotti</a:t>
            </a:r>
            <a:r>
              <a:rPr lang="en-GB" b="0" i="0" u="none" strike="noStrike" dirty="0">
                <a:solidFill>
                  <a:srgbClr val="222222"/>
                </a:solidFill>
                <a:effectLst/>
                <a:latin typeface="Arial" panose="020B0604020202020204" pitchFamily="34" charset="0"/>
              </a:rPr>
              <a:t>, F., Harbin, M., Roberts, B., Schuette, J., </a:t>
            </a:r>
            <a:r>
              <a:rPr lang="en-GB" b="0" i="0" u="none" strike="noStrike" dirty="0" err="1">
                <a:solidFill>
                  <a:srgbClr val="222222"/>
                </a:solidFill>
                <a:effectLst/>
                <a:latin typeface="Arial" panose="020B0604020202020204" pitchFamily="34" charset="0"/>
              </a:rPr>
              <a:t>Tuuri</a:t>
            </a:r>
            <a:r>
              <a:rPr lang="en-GB" b="0" i="0" u="none" strike="noStrike" dirty="0">
                <a:solidFill>
                  <a:srgbClr val="222222"/>
                </a:solidFill>
                <a:effectLst/>
                <a:latin typeface="Arial" panose="020B0604020202020204" pitchFamily="34" charset="0"/>
              </a:rPr>
              <a:t>, A., </a:t>
            </a:r>
            <a:r>
              <a:rPr lang="en-GB" b="0" i="0" u="none" strike="noStrike" dirty="0" err="1">
                <a:solidFill>
                  <a:srgbClr val="222222"/>
                </a:solidFill>
                <a:effectLst/>
                <a:latin typeface="Arial" panose="020B0604020202020204" pitchFamily="34" charset="0"/>
              </a:rPr>
              <a:t>Doberstein</a:t>
            </a:r>
            <a:r>
              <a:rPr lang="en-GB" b="0" i="0" u="none" strike="noStrike" dirty="0">
                <a:solidFill>
                  <a:srgbClr val="222222"/>
                </a:solidFill>
                <a:effectLst/>
                <a:latin typeface="Arial" panose="020B0604020202020204" pitchFamily="34" charset="0"/>
              </a:rPr>
              <a:t>, S.T. and </a:t>
            </a:r>
            <a:r>
              <a:rPr lang="en-GB" b="0" i="0" u="none" strike="noStrike" dirty="0" err="1">
                <a:solidFill>
                  <a:srgbClr val="222222"/>
                </a:solidFill>
                <a:effectLst/>
                <a:latin typeface="Arial" panose="020B0604020202020204" pitchFamily="34" charset="0"/>
              </a:rPr>
              <a:t>Porcari</a:t>
            </a:r>
            <a:r>
              <a:rPr lang="en-GB" b="0" i="0" u="none" strike="noStrike" dirty="0">
                <a:solidFill>
                  <a:srgbClr val="222222"/>
                </a:solidFill>
                <a:effectLst/>
                <a:latin typeface="Arial" panose="020B0604020202020204" pitchFamily="34" charset="0"/>
              </a:rPr>
              <a:t>, J.P., (2015). The effects of high intensity interval training vs steady state training on aerobic and anaerobic capacity. </a:t>
            </a:r>
            <a:r>
              <a:rPr lang="en-GB" b="0" i="1" u="none" strike="noStrike" dirty="0">
                <a:solidFill>
                  <a:srgbClr val="222222"/>
                </a:solidFill>
                <a:effectLst/>
                <a:latin typeface="Arial" panose="020B0604020202020204" pitchFamily="34" charset="0"/>
              </a:rPr>
              <a:t>Journal of sports science &amp; medicine</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14</a:t>
            </a:r>
            <a:r>
              <a:rPr lang="en-GB" b="0" i="0" u="none" strike="noStrike" dirty="0">
                <a:solidFill>
                  <a:srgbClr val="222222"/>
                </a:solidFill>
                <a:effectLst/>
                <a:latin typeface="Arial" panose="020B0604020202020204" pitchFamily="34" charset="0"/>
              </a:rPr>
              <a:t>(4), p.747.</a:t>
            </a:r>
          </a:p>
          <a:p>
            <a:r>
              <a:rPr lang="en-GB" b="0" i="0" u="none" strike="noStrike" dirty="0">
                <a:solidFill>
                  <a:srgbClr val="222222"/>
                </a:solidFill>
                <a:effectLst/>
                <a:latin typeface="Arial" panose="020B0604020202020204" pitchFamily="34" charset="0"/>
              </a:rPr>
              <a:t>Kessler, H.S., Sisson, S.B. and Short, K.R., (2012). The potential for high-intensity interval training to reduce cardiometabolic disease risk. </a:t>
            </a:r>
            <a:r>
              <a:rPr lang="en-GB" b="0" i="1" u="none" strike="noStrike" dirty="0">
                <a:solidFill>
                  <a:srgbClr val="222222"/>
                </a:solidFill>
                <a:effectLst/>
                <a:latin typeface="Arial" panose="020B0604020202020204" pitchFamily="34" charset="0"/>
              </a:rPr>
              <a:t>Sports medicine</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42</a:t>
            </a:r>
            <a:r>
              <a:rPr lang="en-GB" b="0" i="0" u="none" strike="noStrike" dirty="0">
                <a:solidFill>
                  <a:srgbClr val="222222"/>
                </a:solidFill>
                <a:effectLst/>
                <a:latin typeface="Arial" panose="020B0604020202020204" pitchFamily="34" charset="0"/>
              </a:rPr>
              <a:t>, pp.489-509.</a:t>
            </a:r>
          </a:p>
          <a:p>
            <a:r>
              <a:rPr lang="en-GB" b="0" i="0" u="none" strike="noStrike" dirty="0" err="1">
                <a:solidFill>
                  <a:srgbClr val="222222"/>
                </a:solidFill>
                <a:effectLst/>
                <a:latin typeface="Arial" panose="020B0604020202020204" pitchFamily="34" charset="0"/>
              </a:rPr>
              <a:t>Lakhdar</a:t>
            </a:r>
            <a:r>
              <a:rPr lang="en-GB" b="0" i="0" u="none" strike="noStrike" dirty="0">
                <a:solidFill>
                  <a:srgbClr val="222222"/>
                </a:solidFill>
                <a:effectLst/>
                <a:latin typeface="Arial" panose="020B0604020202020204" pitchFamily="34" charset="0"/>
              </a:rPr>
              <a:t>, L. and </a:t>
            </a:r>
            <a:r>
              <a:rPr lang="en-GB" b="0" i="0" u="none" strike="noStrike" dirty="0" err="1">
                <a:solidFill>
                  <a:srgbClr val="222222"/>
                </a:solidFill>
                <a:effectLst/>
                <a:latin typeface="Arial" panose="020B0604020202020204" pitchFamily="34" charset="0"/>
              </a:rPr>
              <a:t>Zerf</a:t>
            </a:r>
            <a:r>
              <a:rPr lang="en-GB" b="0" i="0" u="none" strike="noStrike" dirty="0">
                <a:solidFill>
                  <a:srgbClr val="222222"/>
                </a:solidFill>
                <a:effectLst/>
                <a:latin typeface="Arial" panose="020B0604020202020204" pitchFamily="34" charset="0"/>
              </a:rPr>
              <a:t>, M., (2019). Maximal aerobic speed as a useful tool to understand specific training demand among elite male volleyball. </a:t>
            </a:r>
            <a:r>
              <a:rPr lang="en-GB" b="0" i="1" u="none" strike="noStrike" dirty="0">
                <a:solidFill>
                  <a:srgbClr val="222222"/>
                </a:solidFill>
                <a:effectLst/>
                <a:latin typeface="Arial" panose="020B0604020202020204" pitchFamily="34" charset="0"/>
              </a:rPr>
              <a:t>Pedagogy and Psychology of Sport</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5</a:t>
            </a:r>
            <a:r>
              <a:rPr lang="en-GB" b="0" i="0" u="none" strike="noStrike" dirty="0">
                <a:solidFill>
                  <a:srgbClr val="222222"/>
                </a:solidFill>
                <a:effectLst/>
                <a:latin typeface="Arial" panose="020B0604020202020204" pitchFamily="34" charset="0"/>
              </a:rPr>
              <a:t>(1), pp.96-107.</a:t>
            </a:r>
          </a:p>
          <a:p>
            <a:r>
              <a:rPr lang="en-GB" b="0" i="0" u="none" strike="noStrike" dirty="0">
                <a:solidFill>
                  <a:srgbClr val="222222"/>
                </a:solidFill>
                <a:effectLst/>
                <a:latin typeface="Arial" panose="020B0604020202020204" pitchFamily="34" charset="0"/>
              </a:rPr>
              <a:t>Sheehan, A., Malone, S., Walters, A., </a:t>
            </a:r>
            <a:r>
              <a:rPr lang="en-GB" b="0" i="0" u="none" strike="noStrike" dirty="0" err="1">
                <a:solidFill>
                  <a:srgbClr val="222222"/>
                </a:solidFill>
                <a:effectLst/>
                <a:latin typeface="Arial" panose="020B0604020202020204" pitchFamily="34" charset="0"/>
              </a:rPr>
              <a:t>Gabbett</a:t>
            </a:r>
            <a:r>
              <a:rPr lang="en-GB" b="0" i="0" u="none" strike="noStrike" dirty="0">
                <a:solidFill>
                  <a:srgbClr val="222222"/>
                </a:solidFill>
                <a:effectLst/>
                <a:latin typeface="Arial" panose="020B0604020202020204" pitchFamily="34" charset="0"/>
              </a:rPr>
              <a:t>, T. and Collins, K., (2022). Match-play profile of elite rugby union, with special reference to repeated high-intensity effort activity (RHIE). </a:t>
            </a:r>
            <a:r>
              <a:rPr lang="en-GB" b="0" i="1" u="none" strike="noStrike" dirty="0">
                <a:solidFill>
                  <a:srgbClr val="222222"/>
                </a:solidFill>
                <a:effectLst/>
                <a:latin typeface="Arial" panose="020B0604020202020204" pitchFamily="34" charset="0"/>
              </a:rPr>
              <a:t>Sport Sciences for Health</a:t>
            </a:r>
            <a:r>
              <a:rPr lang="en-GB" b="0" i="0" u="none" strike="noStrike" dirty="0">
                <a:solidFill>
                  <a:srgbClr val="222222"/>
                </a:solidFill>
                <a:effectLst/>
                <a:latin typeface="Arial" panose="020B0604020202020204" pitchFamily="34" charset="0"/>
              </a:rPr>
              <a:t>, pp.1-10.</a:t>
            </a:r>
          </a:p>
          <a:p>
            <a:r>
              <a:rPr lang="en-GB" b="0" i="0" u="none" strike="noStrike" dirty="0" err="1">
                <a:solidFill>
                  <a:srgbClr val="222222"/>
                </a:solidFill>
                <a:effectLst/>
                <a:latin typeface="Arial" panose="020B0604020202020204" pitchFamily="34" charset="0"/>
              </a:rPr>
              <a:t>Swaby</a:t>
            </a:r>
            <a:r>
              <a:rPr lang="en-GB" b="0" i="0" u="none" strike="noStrike" dirty="0">
                <a:solidFill>
                  <a:srgbClr val="222222"/>
                </a:solidFill>
                <a:effectLst/>
                <a:latin typeface="Arial" panose="020B0604020202020204" pitchFamily="34" charset="0"/>
              </a:rPr>
              <a:t>, R., Jones, P.A. and Comfort, P., (2016). Relationship between maximum aerobic speed performance and distance covered in rugby union games. </a:t>
            </a:r>
            <a:r>
              <a:rPr lang="en-GB" b="0" i="1" u="none" strike="noStrike" dirty="0">
                <a:solidFill>
                  <a:srgbClr val="222222"/>
                </a:solidFill>
                <a:effectLst/>
                <a:latin typeface="Arial" panose="020B0604020202020204" pitchFamily="34" charset="0"/>
              </a:rPr>
              <a:t>Journal of Strength and Conditioning Research</a:t>
            </a:r>
            <a:r>
              <a:rPr lang="en-GB" b="0" i="0" u="none" strike="noStrike" dirty="0">
                <a:solidFill>
                  <a:srgbClr val="222222"/>
                </a:solidFill>
                <a:effectLst/>
                <a:latin typeface="Arial" panose="020B0604020202020204" pitchFamily="34" charset="0"/>
              </a:rPr>
              <a:t>, </a:t>
            </a:r>
            <a:r>
              <a:rPr lang="en-GB" b="0" i="1" u="none" strike="noStrike" dirty="0">
                <a:solidFill>
                  <a:srgbClr val="222222"/>
                </a:solidFill>
                <a:effectLst/>
                <a:latin typeface="Arial" panose="020B0604020202020204" pitchFamily="34" charset="0"/>
              </a:rPr>
              <a:t>30</a:t>
            </a:r>
            <a:r>
              <a:rPr lang="en-GB" b="0" i="0" u="none" strike="noStrike" dirty="0">
                <a:solidFill>
                  <a:srgbClr val="222222"/>
                </a:solidFill>
                <a:effectLst/>
                <a:latin typeface="Arial" panose="020B0604020202020204" pitchFamily="34" charset="0"/>
              </a:rPr>
              <a:t>(10), pp.2788-2793.</a:t>
            </a:r>
          </a:p>
        </p:txBody>
      </p:sp>
    </p:spTree>
    <p:extLst>
      <p:ext uri="{BB962C8B-B14F-4D97-AF65-F5344CB8AC3E}">
        <p14:creationId xmlns:p14="http://schemas.microsoft.com/office/powerpoint/2010/main" val="196364925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{6CC5466E-CA32-E74A-9837-E5C95F34FE1A}tf10001120</Template>
  <TotalTime>19158</TotalTime>
  <Words>1170</Words>
  <Application>Microsoft Macintosh PowerPoint</Application>
  <PresentationFormat>Widescreen</PresentationFormat>
  <Paragraphs>99</Paragraphs>
  <Slides>10</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Aharoni</vt:lpstr>
      <vt:lpstr>Arial</vt:lpstr>
      <vt:lpstr>Calibri</vt:lpstr>
      <vt:lpstr>Gill Sans MT</vt:lpstr>
      <vt:lpstr>Verdana</vt:lpstr>
      <vt:lpstr>Parcel</vt:lpstr>
      <vt:lpstr>HIIT Training effects on amture female rugby player </vt:lpstr>
      <vt:lpstr>What is HIIT?</vt:lpstr>
      <vt:lpstr>Physiological demands of rugby</vt:lpstr>
      <vt:lpstr>Client info</vt:lpstr>
      <vt:lpstr>rationale</vt:lpstr>
      <vt:lpstr>Method:</vt:lpstr>
      <vt:lpstr>4-week program</vt:lpstr>
      <vt:lpstr>Results:</vt:lpstr>
      <vt:lpstr>reflections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HIIT Training effects on amature female rugby player </dc:title>
  <dc:creator>Amber Manning (2000201)</dc:creator>
  <cp:lastModifiedBy>Amber Manning (2000201)</cp:lastModifiedBy>
  <cp:revision>10</cp:revision>
  <dcterms:created xsi:type="dcterms:W3CDTF">2023-02-01T10:11:15Z</dcterms:created>
  <dcterms:modified xsi:type="dcterms:W3CDTF">2023-02-27T21:57:20Z</dcterms:modified>
</cp:coreProperties>
</file>