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bookmarkIdSeed="2">
  <p:sldMasterIdLst>
    <p:sldMasterId id="2147483672" r:id="rId4"/>
    <p:sldMasterId id="2147483684" r:id="rId5"/>
  </p:sldMasterIdLst>
  <p:notesMasterIdLst>
    <p:notesMasterId r:id="rId40"/>
  </p:notesMasterIdLst>
  <p:sldIdLst>
    <p:sldId id="297" r:id="rId6"/>
    <p:sldId id="387" r:id="rId7"/>
    <p:sldId id="284" r:id="rId8"/>
    <p:sldId id="285" r:id="rId9"/>
    <p:sldId id="386" r:id="rId10"/>
    <p:sldId id="391" r:id="rId11"/>
    <p:sldId id="400" r:id="rId12"/>
    <p:sldId id="389" r:id="rId13"/>
    <p:sldId id="388" r:id="rId14"/>
    <p:sldId id="390" r:id="rId15"/>
    <p:sldId id="392" r:id="rId16"/>
    <p:sldId id="260" r:id="rId17"/>
    <p:sldId id="261" r:id="rId18"/>
    <p:sldId id="262" r:id="rId19"/>
    <p:sldId id="263" r:id="rId20"/>
    <p:sldId id="264" r:id="rId21"/>
    <p:sldId id="265" r:id="rId22"/>
    <p:sldId id="382" r:id="rId23"/>
    <p:sldId id="384" r:id="rId24"/>
    <p:sldId id="393" r:id="rId25"/>
    <p:sldId id="394" r:id="rId26"/>
    <p:sldId id="395" r:id="rId27"/>
    <p:sldId id="396" r:id="rId28"/>
    <p:sldId id="378" r:id="rId29"/>
    <p:sldId id="397" r:id="rId30"/>
    <p:sldId id="335" r:id="rId31"/>
    <p:sldId id="376" r:id="rId32"/>
    <p:sldId id="383" r:id="rId33"/>
    <p:sldId id="363" r:id="rId34"/>
    <p:sldId id="364" r:id="rId35"/>
    <p:sldId id="361" r:id="rId36"/>
    <p:sldId id="362" r:id="rId37"/>
    <p:sldId id="398" r:id="rId38"/>
    <p:sldId id="399" r:id="rId3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3E6DCD-122B-8745-BDA6-CA13E6918C72}" v="49" dt="2021-02-22T18:09:48.94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1"/>
    <p:restoredTop sz="95884" autoAdjust="0"/>
  </p:normalViewPr>
  <p:slideViewPr>
    <p:cSldViewPr snapToGrid="0">
      <p:cViewPr varScale="1">
        <p:scale>
          <a:sx n="113" d="100"/>
          <a:sy n="113" d="100"/>
        </p:scale>
        <p:origin x="1600" y="1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viewProps" Target="viewProp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notesMaster" Target="notesMasters/notesMaster1.xml"/><Relationship Id="rId45"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theme" Target="theme/theme1.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20" Type="http://schemas.openxmlformats.org/officeDocument/2006/relationships/slide" Target="slides/slide15.xml"/><Relationship Id="rId41"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90BFFAA-D3EC-4344-860D-5925F6AFB421}" type="datetimeFigureOut">
              <a:rPr lang="en-GB" smtClean="0"/>
              <a:t>22/02/2021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EC409BF-2487-4C2C-AEA3-466B5CBF8C0A}" type="slidenum">
              <a:rPr lang="en-GB" smtClean="0"/>
              <a:t>‹#›</a:t>
            </a:fld>
            <a:endParaRPr lang="en-GB"/>
          </a:p>
        </p:txBody>
      </p:sp>
    </p:spTree>
    <p:extLst>
      <p:ext uri="{BB962C8B-B14F-4D97-AF65-F5344CB8AC3E}">
        <p14:creationId xmlns:p14="http://schemas.microsoft.com/office/powerpoint/2010/main" val="42199451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a:ln/>
        </p:spPr>
      </p:sp>
      <p:sp>
        <p:nvSpPr>
          <p:cNvPr id="2150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2150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1DD38FE9-B6F1-4E2E-8551-4EC347A5F6F0}" type="slidenum">
              <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5</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20182739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E2DE4F6-9D65-4426-9206-40294B1853A6}" type="slidenum">
              <a:rPr lang="en-GB" smtClean="0"/>
              <a:t>24</a:t>
            </a:fld>
            <a:endParaRPr lang="en-GB"/>
          </a:p>
        </p:txBody>
      </p:sp>
    </p:spTree>
    <p:extLst>
      <p:ext uri="{BB962C8B-B14F-4D97-AF65-F5344CB8AC3E}">
        <p14:creationId xmlns:p14="http://schemas.microsoft.com/office/powerpoint/2010/main" val="18729807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for input from the group – how could you go about doing this?  Facilitate a discussion, before explaining the key components we expect to see.</a:t>
            </a:r>
          </a:p>
        </p:txBody>
      </p:sp>
      <p:sp>
        <p:nvSpPr>
          <p:cNvPr id="4" name="Slide Number Placeholder 3"/>
          <p:cNvSpPr>
            <a:spLocks noGrp="1"/>
          </p:cNvSpPr>
          <p:nvPr>
            <p:ph type="sldNum" sz="quarter" idx="10"/>
          </p:nvPr>
        </p:nvSpPr>
        <p:spPr/>
        <p:txBody>
          <a:bodyPr/>
          <a:lstStyle/>
          <a:p>
            <a:fld id="{6E2DE4F6-9D65-4426-9206-40294B1853A6}" type="slidenum">
              <a:rPr lang="en-GB" smtClean="0"/>
              <a:t>26</a:t>
            </a:fld>
            <a:endParaRPr lang="en-GB"/>
          </a:p>
        </p:txBody>
      </p:sp>
    </p:spTree>
    <p:extLst>
      <p:ext uri="{BB962C8B-B14F-4D97-AF65-F5344CB8AC3E}">
        <p14:creationId xmlns:p14="http://schemas.microsoft.com/office/powerpoint/2010/main" val="21403752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E2DE4F6-9D65-4426-9206-40294B1853A6}" type="slidenum">
              <a:rPr lang="en-GB" smtClean="0"/>
              <a:t>27</a:t>
            </a:fld>
            <a:endParaRPr lang="en-GB"/>
          </a:p>
        </p:txBody>
      </p:sp>
    </p:spTree>
    <p:extLst>
      <p:ext uri="{BB962C8B-B14F-4D97-AF65-F5344CB8AC3E}">
        <p14:creationId xmlns:p14="http://schemas.microsoft.com/office/powerpoint/2010/main" val="124383214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29602862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pPr>
              <a:defRPr/>
            </a:pPr>
            <a:fld id="{3280217D-976E-4701-B677-C6175AAE263B}" type="datetime1">
              <a:rPr lang="en-GB" smtClean="0"/>
              <a:t>22/02/2021</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pPr>
              <a:defRPr/>
            </a:pPr>
            <a:fld id="{198FFD23-A562-4633-A2B6-B3E5DF7E1AF8}" type="slidenum">
              <a:rPr lang="en-GB" smtClean="0"/>
              <a:pPr>
                <a:defRPr/>
              </a:pPr>
              <a:t>‹#›</a:t>
            </a:fld>
            <a:endParaRPr lang="en-GB"/>
          </a:p>
        </p:txBody>
      </p:sp>
    </p:spTree>
    <p:extLst>
      <p:ext uri="{BB962C8B-B14F-4D97-AF65-F5344CB8AC3E}">
        <p14:creationId xmlns:p14="http://schemas.microsoft.com/office/powerpoint/2010/main" val="33257422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pPr>
              <a:defRPr/>
            </a:pPr>
            <a:fld id="{1C1C87BB-82AB-48EA-82AC-8E1C827E2A7F}" type="datetime1">
              <a:rPr lang="en-GB" smtClean="0"/>
              <a:t>22/02/2021</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pPr>
              <a:defRPr/>
            </a:pPr>
            <a:fld id="{8572781E-558C-4ED7-AD63-D27D44B3968F}" type="slidenum">
              <a:rPr lang="en-GB" smtClean="0"/>
              <a:pPr>
                <a:defRPr/>
              </a:pPr>
              <a:t>‹#›</a:t>
            </a:fld>
            <a:endParaRPr lang="en-GB"/>
          </a:p>
        </p:txBody>
      </p:sp>
    </p:spTree>
    <p:extLst>
      <p:ext uri="{BB962C8B-B14F-4D97-AF65-F5344CB8AC3E}">
        <p14:creationId xmlns:p14="http://schemas.microsoft.com/office/powerpoint/2010/main" val="38976592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pPr>
              <a:defRPr/>
            </a:pPr>
            <a:fld id="{840280D5-0835-452F-BCC2-487F54756822}" type="datetime1">
              <a:rPr lang="en-GB" smtClean="0"/>
              <a:t>22/02/2021</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pPr>
              <a:defRPr/>
            </a:pPr>
            <a:fld id="{2096B041-6E99-4359-A389-74577D161FA5}" type="slidenum">
              <a:rPr lang="en-GB" smtClean="0"/>
              <a:pPr>
                <a:defRPr/>
              </a:pPr>
              <a:t>‹#›</a:t>
            </a:fld>
            <a:endParaRPr lang="en-GB"/>
          </a:p>
        </p:txBody>
      </p:sp>
    </p:spTree>
    <p:extLst>
      <p:ext uri="{BB962C8B-B14F-4D97-AF65-F5344CB8AC3E}">
        <p14:creationId xmlns:p14="http://schemas.microsoft.com/office/powerpoint/2010/main" val="22810169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pPr>
              <a:defRPr/>
            </a:pPr>
            <a:fld id="{3156C5D7-7866-404F-82ED-F8BA470F1151}" type="datetime1">
              <a:rPr lang="en-GB" smtClean="0"/>
              <a:t>22/02/2021</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pPr>
              <a:defRPr/>
            </a:pPr>
            <a:fld id="{0855403F-8250-4DD1-A4C2-92980B391513}" type="slidenum">
              <a:rPr lang="en-GB" smtClean="0"/>
              <a:pPr>
                <a:defRPr/>
              </a:pPr>
              <a:t>‹#›</a:t>
            </a:fld>
            <a:endParaRPr lang="en-GB"/>
          </a:p>
        </p:txBody>
      </p:sp>
    </p:spTree>
    <p:extLst>
      <p:ext uri="{BB962C8B-B14F-4D97-AF65-F5344CB8AC3E}">
        <p14:creationId xmlns:p14="http://schemas.microsoft.com/office/powerpoint/2010/main" val="35621991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pPr>
              <a:defRPr/>
            </a:pPr>
            <a:fld id="{B990BEFA-853F-4ADB-8261-B9DF19173941}" type="datetime1">
              <a:rPr lang="en-GB" smtClean="0"/>
              <a:t>22/02/2021</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pPr>
              <a:defRPr/>
            </a:pPr>
            <a:fld id="{9C29155E-2029-4282-9517-655B4E450D4F}" type="slidenum">
              <a:rPr lang="en-GB" smtClean="0"/>
              <a:pPr>
                <a:defRPr/>
              </a:pPr>
              <a:t>‹#›</a:t>
            </a:fld>
            <a:endParaRPr lang="en-GB"/>
          </a:p>
        </p:txBody>
      </p:sp>
    </p:spTree>
    <p:extLst>
      <p:ext uri="{BB962C8B-B14F-4D97-AF65-F5344CB8AC3E}">
        <p14:creationId xmlns:p14="http://schemas.microsoft.com/office/powerpoint/2010/main" val="22097805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pPr>
              <a:defRPr/>
            </a:pPr>
            <a:fld id="{5589CA98-A964-4AD3-A673-FCBF05CA4D26}" type="datetime1">
              <a:rPr lang="en-GB" smtClean="0"/>
              <a:t>22/02/2021</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pPr>
              <a:defRPr/>
            </a:pPr>
            <a:fld id="{12AAD7C2-7D3F-4900-B54C-1413AE9CCEEC}" type="slidenum">
              <a:rPr lang="en-GB" smtClean="0"/>
              <a:pPr>
                <a:defRPr/>
              </a:pPr>
              <a:t>‹#›</a:t>
            </a:fld>
            <a:endParaRPr lang="en-GB"/>
          </a:p>
        </p:txBody>
      </p:sp>
    </p:spTree>
    <p:extLst>
      <p:ext uri="{BB962C8B-B14F-4D97-AF65-F5344CB8AC3E}">
        <p14:creationId xmlns:p14="http://schemas.microsoft.com/office/powerpoint/2010/main" val="32793760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pPr>
              <a:defRPr/>
            </a:pPr>
            <a:fld id="{023CD21B-0839-4E99-8AA7-C391B9A66DF3}" type="datetime1">
              <a:rPr lang="en-GB" smtClean="0"/>
              <a:t>22/02/2021</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pPr>
              <a:defRPr/>
            </a:pPr>
            <a:fld id="{F69BCF62-406D-4B72-989E-DA8A3B72D4A9}" type="slidenum">
              <a:rPr lang="en-GB" smtClean="0"/>
              <a:pPr>
                <a:defRPr/>
              </a:pPr>
              <a:t>‹#›</a:t>
            </a:fld>
            <a:endParaRPr lang="en-GB"/>
          </a:p>
        </p:txBody>
      </p:sp>
    </p:spTree>
    <p:extLst>
      <p:ext uri="{BB962C8B-B14F-4D97-AF65-F5344CB8AC3E}">
        <p14:creationId xmlns:p14="http://schemas.microsoft.com/office/powerpoint/2010/main" val="32599625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pPr>
              <a:defRPr/>
            </a:pPr>
            <a:fld id="{067F16A8-215C-42C8-89FA-D2C0F30BF846}" type="datetime1">
              <a:rPr lang="en-GB" smtClean="0"/>
              <a:t>22/02/2021</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pPr>
              <a:defRPr/>
            </a:pPr>
            <a:fld id="{E53A42F0-A750-422B-9716-DDB2FB0FC317}" type="slidenum">
              <a:rPr lang="en-GB" smtClean="0"/>
              <a:pPr>
                <a:defRPr/>
              </a:pPr>
              <a:t>‹#›</a:t>
            </a:fld>
            <a:endParaRPr lang="en-GB"/>
          </a:p>
        </p:txBody>
      </p:sp>
    </p:spTree>
    <p:extLst>
      <p:ext uri="{BB962C8B-B14F-4D97-AF65-F5344CB8AC3E}">
        <p14:creationId xmlns:p14="http://schemas.microsoft.com/office/powerpoint/2010/main" val="7591052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pPr>
              <a:defRPr/>
            </a:pPr>
            <a:fld id="{9344E236-80B5-4DAD-B96A-79D6D50208A4}" type="datetime1">
              <a:rPr lang="en-GB" smtClean="0"/>
              <a:t>22/02/2021</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pPr>
              <a:defRPr/>
            </a:pPr>
            <a:fld id="{F2E60346-F0C0-4E9D-A339-9EEE2FD82416}" type="slidenum">
              <a:rPr lang="en-GB" smtClean="0"/>
              <a:pPr>
                <a:defRPr/>
              </a:pPr>
              <a:t>‹#›</a:t>
            </a:fld>
            <a:endParaRPr lang="en-GB"/>
          </a:p>
        </p:txBody>
      </p:sp>
    </p:spTree>
    <p:extLst>
      <p:ext uri="{BB962C8B-B14F-4D97-AF65-F5344CB8AC3E}">
        <p14:creationId xmlns:p14="http://schemas.microsoft.com/office/powerpoint/2010/main" val="30437823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pPr>
              <a:defRPr/>
            </a:pPr>
            <a:fld id="{C0E0DA29-1DC4-4385-8A99-4F45290ACCCC}" type="datetime1">
              <a:rPr lang="en-GB" smtClean="0"/>
              <a:t>22/02/2021</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pPr>
              <a:defRPr/>
            </a:pPr>
            <a:fld id="{F44FA86D-9419-442E-956B-46EF807636B4}" type="slidenum">
              <a:rPr lang="en-GB" smtClean="0"/>
              <a:pPr>
                <a:defRPr/>
              </a:pPr>
              <a:t>‹#›</a:t>
            </a:fld>
            <a:endParaRPr lang="en-GB"/>
          </a:p>
        </p:txBody>
      </p:sp>
    </p:spTree>
    <p:extLst>
      <p:ext uri="{BB962C8B-B14F-4D97-AF65-F5344CB8AC3E}">
        <p14:creationId xmlns:p14="http://schemas.microsoft.com/office/powerpoint/2010/main" val="147075227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pPr>
              <a:defRPr/>
            </a:pPr>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pPr>
              <a:defRPr/>
            </a:pPr>
            <a:endParaRPr lang="en-GB"/>
          </a:p>
        </p:txBody>
      </p:sp>
      <p:sp>
        <p:nvSpPr>
          <p:cNvPr id="6" name="Slide Number Placeholder 5"/>
          <p:cNvSpPr>
            <a:spLocks noGrp="1"/>
          </p:cNvSpPr>
          <p:nvPr>
            <p:ph type="sldNum" sz="quarter" idx="12"/>
          </p:nvPr>
        </p:nvSpPr>
        <p:spPr/>
        <p:txBody>
          <a:bodyPr/>
          <a:lstStyle/>
          <a:p>
            <a:fld id="{B903D519-1E37-4FE3-B96E-288BC582D385}" type="slidenum">
              <a:rPr lang="en-GB" altLang="en-US" smtClean="0"/>
              <a:pPr/>
              <a:t>‹#›</a:t>
            </a:fld>
            <a:endParaRPr lang="en-GB" altLang="en-US"/>
          </a:p>
        </p:txBody>
      </p:sp>
    </p:spTree>
    <p:extLst>
      <p:ext uri="{BB962C8B-B14F-4D97-AF65-F5344CB8AC3E}">
        <p14:creationId xmlns:p14="http://schemas.microsoft.com/office/powerpoint/2010/main" val="425204858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pPr>
              <a:defRPr/>
            </a:pPr>
            <a:endParaRPr lang="en-GB"/>
          </a:p>
        </p:txBody>
      </p:sp>
      <p:sp>
        <p:nvSpPr>
          <p:cNvPr id="6" name="Slide Number Placeholder 5"/>
          <p:cNvSpPr>
            <a:spLocks noGrp="1"/>
          </p:cNvSpPr>
          <p:nvPr>
            <p:ph type="sldNum" sz="quarter" idx="12"/>
          </p:nvPr>
        </p:nvSpPr>
        <p:spPr/>
        <p:txBody>
          <a:bodyPr/>
          <a:lstStyle/>
          <a:p>
            <a:fld id="{10341D47-7683-46CC-85BF-C248DF2D5C6B}" type="slidenum">
              <a:rPr lang="en-GB" altLang="en-US" smtClean="0"/>
              <a:pPr/>
              <a:t>‹#›</a:t>
            </a:fld>
            <a:endParaRPr lang="en-GB" altLang="en-US"/>
          </a:p>
        </p:txBody>
      </p:sp>
    </p:spTree>
    <p:extLst>
      <p:ext uri="{BB962C8B-B14F-4D97-AF65-F5344CB8AC3E}">
        <p14:creationId xmlns:p14="http://schemas.microsoft.com/office/powerpoint/2010/main" val="7612646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62B53FDF-CD1F-4E0D-9EA9-94DB0E44EF4E}" type="slidenum">
              <a:rPr lang="en-GB" altLang="en-US" smtClean="0"/>
              <a:pPr/>
              <a:t>‹#›</a:t>
            </a:fld>
            <a:endParaRPr lang="en-GB" altLang="en-US"/>
          </a:p>
        </p:txBody>
      </p:sp>
    </p:spTree>
    <p:extLst>
      <p:ext uri="{BB962C8B-B14F-4D97-AF65-F5344CB8AC3E}">
        <p14:creationId xmlns:p14="http://schemas.microsoft.com/office/powerpoint/2010/main" val="14060025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81A27EF3-9FA0-4A1B-A1EE-71AA1EB5658D}" type="slidenum">
              <a:rPr lang="en-GB" altLang="en-US" smtClean="0"/>
              <a:pPr/>
              <a:t>‹#›</a:t>
            </a:fld>
            <a:endParaRPr lang="en-GB" altLang="en-US"/>
          </a:p>
        </p:txBody>
      </p:sp>
    </p:spTree>
    <p:extLst>
      <p:ext uri="{BB962C8B-B14F-4D97-AF65-F5344CB8AC3E}">
        <p14:creationId xmlns:p14="http://schemas.microsoft.com/office/powerpoint/2010/main" val="329380306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pPr>
              <a:defRPr/>
            </a:pPr>
            <a:endParaRPr lang="en-GB"/>
          </a:p>
        </p:txBody>
      </p:sp>
      <p:sp>
        <p:nvSpPr>
          <p:cNvPr id="9" name="Slide Number Placeholder 8"/>
          <p:cNvSpPr>
            <a:spLocks noGrp="1"/>
          </p:cNvSpPr>
          <p:nvPr>
            <p:ph type="sldNum" sz="quarter" idx="12"/>
          </p:nvPr>
        </p:nvSpPr>
        <p:spPr/>
        <p:txBody>
          <a:bodyPr/>
          <a:lstStyle/>
          <a:p>
            <a:fld id="{807115E0-D4EE-4BF2-BF1E-F4470BE29B3E}" type="slidenum">
              <a:rPr lang="en-GB" altLang="en-US" smtClean="0"/>
              <a:pPr/>
              <a:t>‹#›</a:t>
            </a:fld>
            <a:endParaRPr lang="en-GB" altLang="en-US"/>
          </a:p>
        </p:txBody>
      </p:sp>
    </p:spTree>
    <p:extLst>
      <p:ext uri="{BB962C8B-B14F-4D97-AF65-F5344CB8AC3E}">
        <p14:creationId xmlns:p14="http://schemas.microsoft.com/office/powerpoint/2010/main" val="114241773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pPr>
              <a:defRPr/>
            </a:pPr>
            <a:endParaRPr lang="en-GB"/>
          </a:p>
        </p:txBody>
      </p:sp>
      <p:sp>
        <p:nvSpPr>
          <p:cNvPr id="5" name="Slide Number Placeholder 4"/>
          <p:cNvSpPr>
            <a:spLocks noGrp="1"/>
          </p:cNvSpPr>
          <p:nvPr>
            <p:ph type="sldNum" sz="quarter" idx="12"/>
          </p:nvPr>
        </p:nvSpPr>
        <p:spPr/>
        <p:txBody>
          <a:bodyPr/>
          <a:lstStyle/>
          <a:p>
            <a:fld id="{844636B3-0D86-4F0A-B328-91F50749BA1D}" type="slidenum">
              <a:rPr lang="en-GB" altLang="en-US" smtClean="0"/>
              <a:pPr/>
              <a:t>‹#›</a:t>
            </a:fld>
            <a:endParaRPr lang="en-GB" altLang="en-US"/>
          </a:p>
        </p:txBody>
      </p:sp>
    </p:spTree>
    <p:extLst>
      <p:ext uri="{BB962C8B-B14F-4D97-AF65-F5344CB8AC3E}">
        <p14:creationId xmlns:p14="http://schemas.microsoft.com/office/powerpoint/2010/main" val="364703568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GB"/>
          </a:p>
        </p:txBody>
      </p:sp>
      <p:sp>
        <p:nvSpPr>
          <p:cNvPr id="4" name="Slide Number Placeholder 3"/>
          <p:cNvSpPr>
            <a:spLocks noGrp="1"/>
          </p:cNvSpPr>
          <p:nvPr>
            <p:ph type="sldNum" sz="quarter" idx="12"/>
          </p:nvPr>
        </p:nvSpPr>
        <p:spPr/>
        <p:txBody>
          <a:bodyPr/>
          <a:lstStyle/>
          <a:p>
            <a:fld id="{AFAB27D1-B478-4C3F-BA64-ED55932EE6B7}" type="slidenum">
              <a:rPr lang="en-GB" altLang="en-US" smtClean="0"/>
              <a:pPr/>
              <a:t>‹#›</a:t>
            </a:fld>
            <a:endParaRPr lang="en-GB" altLang="en-US"/>
          </a:p>
        </p:txBody>
      </p:sp>
    </p:spTree>
    <p:extLst>
      <p:ext uri="{BB962C8B-B14F-4D97-AF65-F5344CB8AC3E}">
        <p14:creationId xmlns:p14="http://schemas.microsoft.com/office/powerpoint/2010/main" val="198820520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4C719FF0-1464-42B7-AF2B-EF6A4D0508E5}" type="slidenum">
              <a:rPr lang="en-GB" altLang="en-US" smtClean="0"/>
              <a:pPr/>
              <a:t>‹#›</a:t>
            </a:fld>
            <a:endParaRPr lang="en-GB" altLang="en-US"/>
          </a:p>
        </p:txBody>
      </p:sp>
    </p:spTree>
    <p:extLst>
      <p:ext uri="{BB962C8B-B14F-4D97-AF65-F5344CB8AC3E}">
        <p14:creationId xmlns:p14="http://schemas.microsoft.com/office/powerpoint/2010/main" val="355129454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Drag picture to placeholder or click icon to add</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D02DB9B9-CABA-4BE7-9FB0-4BE93D4F7985}" type="slidenum">
              <a:rPr lang="en-GB" altLang="en-US" smtClean="0"/>
              <a:pPr/>
              <a:t>‹#›</a:t>
            </a:fld>
            <a:endParaRPr lang="en-GB" altLang="en-US"/>
          </a:p>
        </p:txBody>
      </p:sp>
    </p:spTree>
    <p:extLst>
      <p:ext uri="{BB962C8B-B14F-4D97-AF65-F5344CB8AC3E}">
        <p14:creationId xmlns:p14="http://schemas.microsoft.com/office/powerpoint/2010/main" val="352736816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E6E671D4-AF75-4E10-B854-7F20A5E33F4A}" type="slidenum">
              <a:rPr lang="en-GB" altLang="en-US" smtClean="0"/>
              <a:pPr/>
              <a:t>‹#›</a:t>
            </a:fld>
            <a:endParaRPr lang="en-GB" altLang="en-US"/>
          </a:p>
        </p:txBody>
      </p:sp>
    </p:spTree>
    <p:extLst>
      <p:ext uri="{BB962C8B-B14F-4D97-AF65-F5344CB8AC3E}">
        <p14:creationId xmlns:p14="http://schemas.microsoft.com/office/powerpoint/2010/main" val="108109429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070DFD18-3B77-40FF-A245-8E021C2FCCBF}" type="slidenum">
              <a:rPr lang="en-GB" altLang="en-US" smtClean="0"/>
              <a:pPr/>
              <a:t>‹#›</a:t>
            </a:fld>
            <a:endParaRPr lang="en-GB" altLang="en-US"/>
          </a:p>
        </p:txBody>
      </p:sp>
    </p:spTree>
    <p:extLst>
      <p:ext uri="{BB962C8B-B14F-4D97-AF65-F5344CB8AC3E}">
        <p14:creationId xmlns:p14="http://schemas.microsoft.com/office/powerpoint/2010/main" val="34036518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3.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8755124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pPr>
              <a:defRPr/>
            </a:pPr>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C2AA954F-68CD-429A-8099-B7B557558F42}" type="slidenum">
              <a:rPr lang="en-GB" altLang="en-US" smtClean="0"/>
              <a:pPr/>
              <a:t>‹#›</a:t>
            </a:fld>
            <a:endParaRPr lang="en-GB" altLang="en-US"/>
          </a:p>
        </p:txBody>
      </p:sp>
    </p:spTree>
    <p:extLst>
      <p:ext uri="{BB962C8B-B14F-4D97-AF65-F5344CB8AC3E}">
        <p14:creationId xmlns:p14="http://schemas.microsoft.com/office/powerpoint/2010/main" val="2418006775"/>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2.xml"/><Relationship Id="rId1" Type="http://schemas.openxmlformats.org/officeDocument/2006/relationships/video" Target="https://www.youtube.com/embed/QmMcSBQvQLQ?feature=oembed"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s://doi.org/10.4135/9781452230634.n50" TargetMode="External"/><Relationship Id="rId2" Type="http://schemas.openxmlformats.org/officeDocument/2006/relationships/hyperlink" Target="https://doi.apa.org/doi/10.1037/mot0000130" TargetMode="External"/><Relationship Id="rId1" Type="http://schemas.openxmlformats.org/officeDocument/2006/relationships/slideLayout" Target="../slideLayouts/slideLayout2.xml"/><Relationship Id="rId4" Type="http://schemas.openxmlformats.org/officeDocument/2006/relationships/hyperlink" Target="https://doi.org/10.1007/978-3-030-32610-4_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ctrTitle"/>
          </p:nvPr>
        </p:nvSpPr>
        <p:spPr>
          <a:xfrm>
            <a:off x="765313" y="2888165"/>
            <a:ext cx="7772400" cy="2628051"/>
          </a:xfrm>
        </p:spPr>
        <p:txBody>
          <a:bodyPr/>
          <a:lstStyle/>
          <a:p>
            <a:r>
              <a:rPr lang="en-GB" altLang="en-US" sz="3200" b="1" dirty="0">
                <a:latin typeface="Arial Rounded MT Bold" panose="020F0704030504030204" pitchFamily="34" charset="77"/>
                <a:ea typeface="Arial Rounded MT Bold" charset="0"/>
                <a:cs typeface="Arial Rounded MT Bold" charset="0"/>
              </a:rPr>
              <a:t>Academic &amp; Research Skills</a:t>
            </a:r>
            <a:br>
              <a:rPr lang="en-GB" altLang="en-US" sz="3200" b="1" dirty="0">
                <a:latin typeface="Arial Rounded MT Bold" panose="020F0704030504030204" pitchFamily="34" charset="77"/>
                <a:ea typeface="Arial Rounded MT Bold" charset="0"/>
                <a:cs typeface="Arial Rounded MT Bold" charset="0"/>
              </a:rPr>
            </a:br>
            <a:r>
              <a:rPr lang="en-GB" altLang="en-US" sz="3200" b="1" dirty="0">
                <a:latin typeface="Arial Rounded MT Bold" panose="020F0704030504030204" pitchFamily="34" charset="77"/>
                <a:ea typeface="Arial Rounded MT Bold" charset="0"/>
                <a:cs typeface="Arial Rounded MT Bold" charset="0"/>
              </a:rPr>
              <a:t>Module overview</a:t>
            </a:r>
            <a:br>
              <a:rPr lang="en-GB" altLang="en-US" sz="3200" b="1" dirty="0">
                <a:latin typeface="Arial Rounded MT Bold" panose="020F0704030504030204" pitchFamily="34" charset="77"/>
                <a:ea typeface="Arial Rounded MT Bold" charset="0"/>
                <a:cs typeface="Arial Rounded MT Bold" charset="0"/>
              </a:rPr>
            </a:br>
            <a:r>
              <a:rPr lang="en-GB" altLang="en-US" sz="3200" b="1" dirty="0">
                <a:latin typeface="Arial Rounded MT Bold" panose="020F0704030504030204" pitchFamily="34" charset="77"/>
                <a:ea typeface="Arial Rounded MT Bold" charset="0"/>
                <a:cs typeface="Arial Rounded MT Bold" charset="0"/>
              </a:rPr>
              <a:t>Session 1</a:t>
            </a:r>
            <a:br>
              <a:rPr lang="en-GB" altLang="en-US" sz="3200" b="1" dirty="0">
                <a:latin typeface="Arial Rounded MT Bold" panose="020F0704030504030204" pitchFamily="34" charset="77"/>
                <a:ea typeface="Arial Rounded MT Bold" charset="0"/>
                <a:cs typeface="Arial Rounded MT Bold" charset="0"/>
              </a:rPr>
            </a:br>
            <a:r>
              <a:rPr lang="en-GB" altLang="en-US" sz="3200" b="1" dirty="0">
                <a:latin typeface="Arial Rounded MT Bold" panose="020F0704030504030204" pitchFamily="34" charset="77"/>
                <a:ea typeface="Arial Rounded MT Bold" charset="0"/>
                <a:cs typeface="Arial Rounded MT Bold" charset="0"/>
              </a:rPr>
              <a:t>Lecturer:- Stuart Morgan</a:t>
            </a:r>
            <a:br>
              <a:rPr lang="en-US" sz="3200" b="1" dirty="0">
                <a:latin typeface="Arial Rounded MT Bold" panose="020F0704030504030204" pitchFamily="34" charset="77"/>
                <a:cs typeface="+mj-ea"/>
              </a:rPr>
            </a:br>
            <a:br>
              <a:rPr lang="en-GB" altLang="en-US" sz="1400" dirty="0">
                <a:solidFill>
                  <a:schemeClr val="bg1"/>
                </a:solidFill>
              </a:rPr>
            </a:br>
            <a:endParaRPr lang="en-GB" altLang="en-US" sz="1400" dirty="0">
              <a:solidFill>
                <a:schemeClr val="bg1"/>
              </a:solidFill>
            </a:endParaRPr>
          </a:p>
        </p:txBody>
      </p:sp>
      <p:sp>
        <p:nvSpPr>
          <p:cNvPr id="2" name="TextBox 1">
            <a:extLst>
              <a:ext uri="{FF2B5EF4-FFF2-40B4-BE49-F238E27FC236}">
                <a16:creationId xmlns:a16="http://schemas.microsoft.com/office/drawing/2014/main" id="{0F4E039E-033A-44BF-A466-FFDFE31062ED}"/>
              </a:ext>
            </a:extLst>
          </p:cNvPr>
          <p:cNvSpPr txBox="1"/>
          <p:nvPr/>
        </p:nvSpPr>
        <p:spPr>
          <a:xfrm>
            <a:off x="443672" y="714512"/>
            <a:ext cx="8478078" cy="1323439"/>
          </a:xfrm>
          <a:prstGeom prst="rect">
            <a:avLst/>
          </a:prstGeom>
          <a:noFill/>
        </p:spPr>
        <p:txBody>
          <a:bodyPr wrap="square" rtlCol="0">
            <a:spAutoFit/>
          </a:bodyPr>
          <a:lstStyle/>
          <a:p>
            <a:pPr algn="ctr"/>
            <a:r>
              <a:rPr lang="en-US" sz="4000" dirty="0">
                <a:effectLst>
                  <a:outerShdw blurRad="38100" dist="38100" dir="2700000" algn="tl">
                    <a:srgbClr val="000000">
                      <a:alpha val="43137"/>
                    </a:srgbClr>
                  </a:outerShdw>
                </a:effectLst>
                <a:latin typeface="Arial Rounded MT Bold" panose="020F0704030504030204" pitchFamily="34" charset="0"/>
                <a:cs typeface="+mj-ea"/>
              </a:rPr>
              <a:t>PG </a:t>
            </a:r>
            <a:r>
              <a:rPr lang="en-US" sz="4000" dirty="0" err="1">
                <a:effectLst>
                  <a:outerShdw blurRad="38100" dist="38100" dir="2700000" algn="tl">
                    <a:srgbClr val="000000">
                      <a:alpha val="43137"/>
                    </a:srgbClr>
                  </a:outerShdw>
                </a:effectLst>
                <a:latin typeface="Arial Rounded MT Bold" panose="020F0704030504030204" pitchFamily="34" charset="0"/>
                <a:cs typeface="+mj-ea"/>
              </a:rPr>
              <a:t>Programme</a:t>
            </a:r>
            <a:endParaRPr lang="en-US" sz="4000" dirty="0">
              <a:effectLst>
                <a:outerShdw blurRad="38100" dist="38100" dir="2700000" algn="tl">
                  <a:srgbClr val="000000">
                    <a:alpha val="43137"/>
                  </a:srgbClr>
                </a:outerShdw>
              </a:effectLst>
              <a:latin typeface="Arial Rounded MT Bold" panose="020F0704030504030204" pitchFamily="34" charset="0"/>
              <a:cs typeface="+mj-ea"/>
            </a:endParaRPr>
          </a:p>
          <a:p>
            <a:pPr algn="ctr"/>
            <a:r>
              <a:rPr lang="en-US" sz="4000" dirty="0">
                <a:effectLst>
                  <a:outerShdw blurRad="38100" dist="38100" dir="2700000" algn="tl">
                    <a:srgbClr val="000000">
                      <a:alpha val="43137"/>
                    </a:srgbClr>
                  </a:outerShdw>
                </a:effectLst>
                <a:latin typeface="Arial Rounded MT Bold" panose="020F0704030504030204" pitchFamily="34" charset="0"/>
                <a:cs typeface="+mj-ea"/>
              </a:rPr>
              <a:t>Skills for the Workplace</a:t>
            </a:r>
            <a:endParaRPr lang="en-GB" sz="4000" dirty="0">
              <a:effectLst>
                <a:outerShdw blurRad="38100" dist="38100" dir="2700000" algn="tl">
                  <a:srgbClr val="000000">
                    <a:alpha val="43137"/>
                  </a:srgbClr>
                </a:outerShdw>
              </a:effectLst>
              <a:latin typeface="Arial Rounded MT Bold" panose="020F0704030504030204" pitchFamily="34" charset="0"/>
            </a:endParaRPr>
          </a:p>
        </p:txBody>
      </p:sp>
    </p:spTree>
    <p:extLst>
      <p:ext uri="{BB962C8B-B14F-4D97-AF65-F5344CB8AC3E}">
        <p14:creationId xmlns:p14="http://schemas.microsoft.com/office/powerpoint/2010/main" val="21884153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8D324B-7EE5-7848-920D-700C61DB690D}"/>
              </a:ext>
            </a:extLst>
          </p:cNvPr>
          <p:cNvSpPr>
            <a:spLocks noGrp="1"/>
          </p:cNvSpPr>
          <p:nvPr>
            <p:ph type="title"/>
          </p:nvPr>
        </p:nvSpPr>
        <p:spPr/>
        <p:txBody>
          <a:bodyPr/>
          <a:lstStyle/>
          <a:p>
            <a:r>
              <a:rPr lang="en-US" b="1" dirty="0"/>
              <a:t>Stuart Morgan</a:t>
            </a:r>
          </a:p>
        </p:txBody>
      </p:sp>
      <p:sp>
        <p:nvSpPr>
          <p:cNvPr id="3" name="Content Placeholder 2">
            <a:extLst>
              <a:ext uri="{FF2B5EF4-FFF2-40B4-BE49-F238E27FC236}">
                <a16:creationId xmlns:a16="http://schemas.microsoft.com/office/drawing/2014/main" id="{F14868F8-FC3D-1543-8F21-7CB2FF6EE033}"/>
              </a:ext>
            </a:extLst>
          </p:cNvPr>
          <p:cNvSpPr>
            <a:spLocks noGrp="1"/>
          </p:cNvSpPr>
          <p:nvPr>
            <p:ph idx="1"/>
          </p:nvPr>
        </p:nvSpPr>
        <p:spPr>
          <a:xfrm>
            <a:off x="628650" y="1498247"/>
            <a:ext cx="7886700" cy="4022020"/>
          </a:xfrm>
        </p:spPr>
        <p:txBody>
          <a:bodyPr/>
          <a:lstStyle/>
          <a:p>
            <a:pPr>
              <a:buClr>
                <a:schemeClr val="accent1"/>
              </a:buClr>
              <a:buFont typeface="Courier New" panose="02070309020205020404" pitchFamily="49" charset="0"/>
              <a:buChar char="o"/>
            </a:pPr>
            <a:r>
              <a:rPr lang="en-US" sz="2200" dirty="0">
                <a:latin typeface="Arial" panose="020B0604020202020204" pitchFamily="34" charset="0"/>
                <a:cs typeface="Arial" panose="020B0604020202020204" pitchFamily="34" charset="0"/>
              </a:rPr>
              <a:t>International board level management consultant and executive management trainer for more than 30 years.</a:t>
            </a:r>
          </a:p>
          <a:p>
            <a:pPr>
              <a:buClr>
                <a:schemeClr val="accent1"/>
              </a:buClr>
              <a:buFont typeface="Courier New" panose="02070309020205020404" pitchFamily="49" charset="0"/>
              <a:buChar char="o"/>
            </a:pPr>
            <a:r>
              <a:rPr lang="fr-FR" sz="2200" dirty="0">
                <a:latin typeface="Arial" panose="020B0604020202020204" pitchFamily="34" charset="0"/>
                <a:cs typeface="Arial" panose="020B0604020202020204" pitchFamily="34" charset="0"/>
              </a:rPr>
              <a:t>Education and qualifications: </a:t>
            </a:r>
          </a:p>
          <a:p>
            <a:pPr lvl="2">
              <a:buClr>
                <a:schemeClr val="accent1"/>
              </a:buClr>
              <a:buFont typeface="Courier New" panose="02070309020205020404" pitchFamily="49" charset="0"/>
              <a:buChar char="o"/>
            </a:pPr>
            <a:r>
              <a:rPr lang="fr-FR" sz="1800" dirty="0">
                <a:latin typeface="Arial" panose="020B0604020202020204" pitchFamily="34" charset="0"/>
                <a:cs typeface="Arial" panose="020B0604020202020204" pitchFamily="34" charset="0"/>
              </a:rPr>
              <a:t>MA (Professional Practice); </a:t>
            </a:r>
          </a:p>
          <a:p>
            <a:pPr lvl="2">
              <a:buClr>
                <a:schemeClr val="accent1"/>
              </a:buClr>
              <a:buFont typeface="Courier New" panose="02070309020205020404" pitchFamily="49" charset="0"/>
              <a:buChar char="o"/>
            </a:pPr>
            <a:r>
              <a:rPr lang="en-US" sz="1800" dirty="0">
                <a:latin typeface="Arial" panose="020B0604020202020204" pitchFamily="34" charset="0"/>
                <a:cs typeface="Arial" panose="020B0604020202020204" pitchFamily="34" charset="0"/>
              </a:rPr>
              <a:t>MA (Law); </a:t>
            </a:r>
          </a:p>
          <a:p>
            <a:pPr lvl="2">
              <a:buClr>
                <a:schemeClr val="accent1"/>
              </a:buClr>
              <a:buFont typeface="Courier New" panose="02070309020205020404" pitchFamily="49" charset="0"/>
              <a:buChar char="o"/>
            </a:pPr>
            <a:r>
              <a:rPr lang="en-US" sz="1800" dirty="0">
                <a:latin typeface="Arial" panose="020B0604020202020204" pitchFamily="34" charset="0"/>
                <a:cs typeface="Arial" panose="020B0604020202020204" pitchFamily="34" charset="0"/>
              </a:rPr>
              <a:t>BSc (Social Sciences)</a:t>
            </a:r>
          </a:p>
          <a:p>
            <a:pPr lvl="2">
              <a:buClr>
                <a:schemeClr val="accent1"/>
              </a:buClr>
              <a:buFont typeface="Courier New" panose="02070309020205020404" pitchFamily="49" charset="0"/>
              <a:buChar char="o"/>
            </a:pPr>
            <a:r>
              <a:rPr lang="en-US" sz="1800" dirty="0">
                <a:latin typeface="Arial" panose="020B0604020202020204" pitchFamily="34" charset="0"/>
                <a:cs typeface="Arial" panose="020B0604020202020204" pitchFamily="34" charset="0"/>
              </a:rPr>
              <a:t>Chartered strategic manager; </a:t>
            </a:r>
          </a:p>
          <a:p>
            <a:pPr lvl="2">
              <a:buClr>
                <a:schemeClr val="accent1"/>
              </a:buClr>
              <a:buFont typeface="Courier New" panose="02070309020205020404" pitchFamily="49" charset="0"/>
              <a:buChar char="o"/>
            </a:pPr>
            <a:r>
              <a:rPr lang="en-US" sz="1800" dirty="0">
                <a:latin typeface="Arial" panose="020B0604020202020204" pitchFamily="34" charset="0"/>
                <a:cs typeface="Arial" panose="020B0604020202020204" pitchFamily="34" charset="0"/>
              </a:rPr>
              <a:t>Chartered strategic HR practitioner</a:t>
            </a:r>
          </a:p>
          <a:p>
            <a:pPr lvl="2">
              <a:buClr>
                <a:schemeClr val="accent1"/>
              </a:buClr>
              <a:buFont typeface="Courier New" panose="02070309020205020404" pitchFamily="49" charset="0"/>
              <a:buChar char="o"/>
            </a:pPr>
            <a:r>
              <a:rPr lang="en-US" sz="1800" dirty="0">
                <a:latin typeface="Arial" panose="020B0604020202020204" pitchFamily="34" charset="0"/>
                <a:cs typeface="Arial" panose="020B0604020202020204" pitchFamily="34" charset="0"/>
              </a:rPr>
              <a:t>Certified leadership and management specialist; </a:t>
            </a:r>
          </a:p>
          <a:p>
            <a:pPr lvl="2">
              <a:buClr>
                <a:schemeClr val="accent1"/>
              </a:buClr>
              <a:buFont typeface="Courier New" panose="02070309020205020404" pitchFamily="49" charset="0"/>
              <a:buChar char="o"/>
            </a:pPr>
            <a:r>
              <a:rPr lang="en-US" sz="1800" dirty="0">
                <a:latin typeface="Arial" panose="020B0604020202020204" pitchFamily="34" charset="0"/>
                <a:cs typeface="Arial" panose="020B0604020202020204" pitchFamily="34" charset="0"/>
              </a:rPr>
              <a:t>Certified Public Health specialist; </a:t>
            </a:r>
          </a:p>
          <a:p>
            <a:pPr lvl="2">
              <a:buClr>
                <a:schemeClr val="accent1"/>
              </a:buClr>
              <a:buFont typeface="Courier New" panose="02070309020205020404" pitchFamily="49" charset="0"/>
              <a:buChar char="o"/>
            </a:pPr>
            <a:r>
              <a:rPr lang="en-US" sz="1800" dirty="0">
                <a:latin typeface="Arial" panose="020B0604020202020204" pitchFamily="34" charset="0"/>
                <a:cs typeface="Arial" panose="020B0604020202020204" pitchFamily="34" charset="0"/>
              </a:rPr>
              <a:t>Certified mechanical engineer; </a:t>
            </a:r>
          </a:p>
          <a:p>
            <a:pPr lvl="2">
              <a:buClr>
                <a:schemeClr val="accent1"/>
              </a:buClr>
              <a:buFont typeface="Courier New" panose="02070309020205020404" pitchFamily="49" charset="0"/>
              <a:buChar char="o"/>
            </a:pPr>
            <a:r>
              <a:rPr lang="en-US" sz="1800" dirty="0">
                <a:latin typeface="Arial" panose="020B0604020202020204" pitchFamily="34" charset="0"/>
                <a:cs typeface="Arial" panose="020B0604020202020204" pitchFamily="34" charset="0"/>
              </a:rPr>
              <a:t>Certified aircraft engineer.</a:t>
            </a:r>
          </a:p>
          <a:p>
            <a:endParaRPr lang="en-US" dirty="0"/>
          </a:p>
        </p:txBody>
      </p:sp>
      <p:sp>
        <p:nvSpPr>
          <p:cNvPr id="4" name="Slide Number Placeholder 3">
            <a:extLst>
              <a:ext uri="{FF2B5EF4-FFF2-40B4-BE49-F238E27FC236}">
                <a16:creationId xmlns:a16="http://schemas.microsoft.com/office/drawing/2014/main" id="{55C15266-1416-0247-9903-A3C63FD7B085}"/>
              </a:ext>
            </a:extLst>
          </p:cNvPr>
          <p:cNvSpPr>
            <a:spLocks noGrp="1"/>
          </p:cNvSpPr>
          <p:nvPr>
            <p:ph type="sldNum" sz="quarter" idx="12"/>
          </p:nvPr>
        </p:nvSpPr>
        <p:spPr/>
        <p:txBody>
          <a:bodyPr/>
          <a:lstStyle/>
          <a:p>
            <a:pPr>
              <a:defRPr/>
            </a:pPr>
            <a:fld id="{198FFD23-A562-4633-A2B6-B3E5DF7E1AF8}" type="slidenum">
              <a:rPr lang="en-GB" smtClean="0"/>
              <a:pPr>
                <a:defRPr/>
              </a:pPr>
              <a:t>2</a:t>
            </a:fld>
            <a:endParaRPr lang="en-GB"/>
          </a:p>
        </p:txBody>
      </p:sp>
      <p:pic>
        <p:nvPicPr>
          <p:cNvPr id="6" name="Picture 5" descr="A person wearing glasses&#10;&#10;Description automatically generated with low confidence">
            <a:extLst>
              <a:ext uri="{FF2B5EF4-FFF2-40B4-BE49-F238E27FC236}">
                <a16:creationId xmlns:a16="http://schemas.microsoft.com/office/drawing/2014/main" id="{92C3607F-76EB-D746-B9C0-AB3B07D254E6}"/>
              </a:ext>
            </a:extLst>
          </p:cNvPr>
          <p:cNvPicPr>
            <a:picLocks noChangeAspect="1"/>
          </p:cNvPicPr>
          <p:nvPr/>
        </p:nvPicPr>
        <p:blipFill rotWithShape="1">
          <a:blip r:embed="rId2">
            <a:extLst>
              <a:ext uri="{28A0092B-C50C-407E-A947-70E740481C1C}">
                <a14:useLocalDpi xmlns:a14="http://schemas.microsoft.com/office/drawing/2010/main" val="0"/>
              </a:ext>
            </a:extLst>
          </a:blip>
          <a:srcRect l="9438" r="22960"/>
          <a:stretch/>
        </p:blipFill>
        <p:spPr>
          <a:xfrm>
            <a:off x="6382667" y="2281944"/>
            <a:ext cx="2132683" cy="1782056"/>
          </a:xfrm>
          <a:prstGeom prst="rect">
            <a:avLst/>
          </a:prstGeom>
        </p:spPr>
      </p:pic>
    </p:spTree>
    <p:extLst>
      <p:ext uri="{BB962C8B-B14F-4D97-AF65-F5344CB8AC3E}">
        <p14:creationId xmlns:p14="http://schemas.microsoft.com/office/powerpoint/2010/main" val="32647276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00305"/>
            <a:ext cx="8229600" cy="1143000"/>
          </a:xfrm>
        </p:spPr>
        <p:txBody>
          <a:bodyPr>
            <a:normAutofit/>
          </a:bodyPr>
          <a:lstStyle/>
          <a:p>
            <a:r>
              <a:rPr lang="en-US" sz="4400" dirty="0">
                <a:effectLst>
                  <a:outerShdw blurRad="38100" dist="38100" dir="2700000" algn="tl">
                    <a:srgbClr val="000000">
                      <a:alpha val="43137"/>
                    </a:srgbClr>
                  </a:outerShdw>
                </a:effectLst>
                <a:latin typeface="Arial Rounded MT Bold" charset="0"/>
                <a:ea typeface="Arial Rounded MT Bold" charset="0"/>
                <a:cs typeface="Arial Rounded MT Bold" charset="0"/>
              </a:rPr>
              <a:t>Module Content</a:t>
            </a:r>
          </a:p>
        </p:txBody>
      </p:sp>
      <p:sp>
        <p:nvSpPr>
          <p:cNvPr id="3" name="Content Placeholder 2"/>
          <p:cNvSpPr>
            <a:spLocks noGrp="1"/>
          </p:cNvSpPr>
          <p:nvPr>
            <p:ph idx="1"/>
          </p:nvPr>
        </p:nvSpPr>
        <p:spPr>
          <a:xfrm>
            <a:off x="171449" y="1435100"/>
            <a:ext cx="8772525" cy="4030520"/>
          </a:xfrm>
        </p:spPr>
        <p:txBody>
          <a:bodyPr>
            <a:normAutofit/>
          </a:bodyPr>
          <a:lstStyle/>
          <a:p>
            <a:pPr marL="0" indent="0">
              <a:buNone/>
            </a:pPr>
            <a:r>
              <a:rPr lang="en-US" b="1" dirty="0">
                <a:latin typeface="Calibri" panose="020F0502020204030204" pitchFamily="34" charset="0"/>
                <a:ea typeface="Arial Rounded MT Bold" charset="0"/>
                <a:cs typeface="Calibri" panose="020F0502020204030204" pitchFamily="34" charset="0"/>
              </a:rPr>
              <a:t>Aims:</a:t>
            </a:r>
          </a:p>
          <a:p>
            <a:pPr marL="0" indent="0">
              <a:buNone/>
            </a:pPr>
            <a:r>
              <a:rPr lang="en-US" dirty="0">
                <a:latin typeface="Calibri" panose="020F0502020204030204" pitchFamily="34" charset="0"/>
                <a:cs typeface="Calibri" panose="020F0502020204030204" pitchFamily="34" charset="0"/>
              </a:rPr>
              <a:t>-To provide students with the underlying study / research strategies and software skills to facilitate effective study in Higher Education and to enable students to take responsibility for their own learning.</a:t>
            </a:r>
          </a:p>
          <a:p>
            <a:pPr marL="0" indent="0">
              <a:buNone/>
            </a:pPr>
            <a:r>
              <a:rPr lang="en-US" dirty="0">
                <a:latin typeface="Calibri" panose="020F0502020204030204" pitchFamily="34" charset="0"/>
                <a:cs typeface="Calibri" panose="020F0502020204030204" pitchFamily="34" charset="0"/>
              </a:rPr>
              <a:t>-To develop awareness of the importance of effective analysis of information and its translation into knowledge.</a:t>
            </a:r>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3</a:t>
            </a:fld>
            <a:endParaRPr lang="en-GB" altLang="en-US"/>
          </a:p>
        </p:txBody>
      </p:sp>
    </p:spTree>
    <p:extLst>
      <p:ext uri="{BB962C8B-B14F-4D97-AF65-F5344CB8AC3E}">
        <p14:creationId xmlns:p14="http://schemas.microsoft.com/office/powerpoint/2010/main" val="29879285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0AF2A0C-DD37-433A-B768-0123F48C73AA}"/>
              </a:ext>
            </a:extLst>
          </p:cNvPr>
          <p:cNvSpPr>
            <a:spLocks noGrp="1"/>
          </p:cNvSpPr>
          <p:nvPr>
            <p:ph type="title"/>
          </p:nvPr>
        </p:nvSpPr>
        <p:spPr>
          <a:xfrm>
            <a:off x="457200" y="524181"/>
            <a:ext cx="8229600" cy="1143000"/>
          </a:xfrm>
        </p:spPr>
        <p:txBody>
          <a:bodyPr/>
          <a:lstStyle/>
          <a:p>
            <a:r>
              <a:rPr lang="en-US" dirty="0">
                <a:effectLst>
                  <a:outerShdw blurRad="38100" dist="38100" dir="2700000" algn="tl">
                    <a:srgbClr val="000000">
                      <a:alpha val="43137"/>
                    </a:srgbClr>
                  </a:outerShdw>
                </a:effectLst>
                <a:latin typeface="Arial Rounded MT Bold" charset="0"/>
                <a:ea typeface="Arial Rounded MT Bold" charset="0"/>
                <a:cs typeface="Arial Rounded MT Bold" charset="0"/>
              </a:rPr>
              <a:t>Module Content</a:t>
            </a:r>
            <a:endParaRPr lang="en-GB" dirty="0">
              <a:effectLst>
                <a:outerShdw blurRad="38100" dist="38100" dir="2700000" algn="tl">
                  <a:srgbClr val="000000">
                    <a:alpha val="43137"/>
                  </a:srgbClr>
                </a:outerShdw>
              </a:effectLst>
            </a:endParaRPr>
          </a:p>
        </p:txBody>
      </p:sp>
      <p:sp>
        <p:nvSpPr>
          <p:cNvPr id="2" name="Content Placeholder 1">
            <a:extLst>
              <a:ext uri="{FF2B5EF4-FFF2-40B4-BE49-F238E27FC236}">
                <a16:creationId xmlns:a16="http://schemas.microsoft.com/office/drawing/2014/main" id="{DE6FDDBB-65DA-C94F-978E-5458794FDE41}"/>
              </a:ext>
            </a:extLst>
          </p:cNvPr>
          <p:cNvSpPr>
            <a:spLocks noGrp="1"/>
          </p:cNvSpPr>
          <p:nvPr>
            <p:ph sz="half" idx="1"/>
          </p:nvPr>
        </p:nvSpPr>
        <p:spPr>
          <a:xfrm>
            <a:off x="457200" y="1667181"/>
            <a:ext cx="8342555" cy="2962071"/>
          </a:xfrm>
        </p:spPr>
        <p:txBody>
          <a:bodyPr/>
          <a:lstStyle/>
          <a:p>
            <a:pPr marL="514350" indent="-514350">
              <a:buFont typeface="+mj-lt"/>
              <a:buAutoNum type="arabicPeriod"/>
            </a:pPr>
            <a:r>
              <a:rPr lang="en-GB" dirty="0"/>
              <a:t>Overview</a:t>
            </a:r>
          </a:p>
          <a:p>
            <a:pPr marL="514350" indent="-514350">
              <a:buFont typeface="+mj-lt"/>
              <a:buAutoNum type="arabicPeriod"/>
            </a:pPr>
            <a:r>
              <a:rPr lang="en-GB" dirty="0"/>
              <a:t>Learning Logs, Gap analysis and Action Planning</a:t>
            </a:r>
          </a:p>
          <a:p>
            <a:pPr marL="514350" indent="-514350">
              <a:buFont typeface="+mj-lt"/>
              <a:buAutoNum type="arabicPeriod"/>
            </a:pPr>
            <a:r>
              <a:rPr lang="en-GB" dirty="0"/>
              <a:t>Note-taking and Academic writing</a:t>
            </a:r>
          </a:p>
          <a:p>
            <a:pPr marL="514350" indent="-514350">
              <a:buFont typeface="+mj-lt"/>
              <a:buAutoNum type="arabicPeriod"/>
            </a:pPr>
            <a:r>
              <a:rPr lang="en-GB" dirty="0"/>
              <a:t>Reflection and Time Management</a:t>
            </a:r>
          </a:p>
          <a:p>
            <a:pPr marL="514350" indent="-514350">
              <a:buFont typeface="+mj-lt"/>
              <a:buAutoNum type="arabicPeriod"/>
            </a:pPr>
            <a:r>
              <a:rPr lang="en-GB" dirty="0"/>
              <a:t>Applying Theories and Models</a:t>
            </a:r>
          </a:p>
          <a:p>
            <a:pPr marL="514350" indent="-514350">
              <a:buFont typeface="+mj-lt"/>
              <a:buAutoNum type="arabicPeriod"/>
            </a:pPr>
            <a:r>
              <a:rPr lang="en-GB" dirty="0"/>
              <a:t>Referencing Skills</a:t>
            </a:r>
          </a:p>
          <a:p>
            <a:pPr marL="514350" indent="-514350">
              <a:buFont typeface="+mj-lt"/>
              <a:buAutoNum type="arabicPeriod"/>
            </a:pPr>
            <a:r>
              <a:rPr lang="en-GB" dirty="0"/>
              <a:t>Digital Research and the C.R.A.A.P. Test</a:t>
            </a:r>
          </a:p>
          <a:p>
            <a:pPr marL="0" indent="0">
              <a:buNone/>
            </a:pPr>
            <a:endParaRPr lang="en-GB" dirty="0"/>
          </a:p>
        </p:txBody>
      </p:sp>
      <p:sp>
        <p:nvSpPr>
          <p:cNvPr id="4" name="Slide Number Placeholder 3">
            <a:extLst>
              <a:ext uri="{FF2B5EF4-FFF2-40B4-BE49-F238E27FC236}">
                <a16:creationId xmlns:a16="http://schemas.microsoft.com/office/drawing/2014/main" id="{D00BD286-70ED-4AD6-A9A5-73213FB9AA50}"/>
              </a:ext>
            </a:extLst>
          </p:cNvPr>
          <p:cNvSpPr>
            <a:spLocks noGrp="1"/>
          </p:cNvSpPr>
          <p:nvPr>
            <p:ph type="sldNum" sz="quarter" idx="12"/>
          </p:nvPr>
        </p:nvSpPr>
        <p:spPr/>
        <p:txBody>
          <a:bodyPr/>
          <a:lstStyle/>
          <a:p>
            <a:fld id="{F9107607-E324-4BFB-90F7-04D3B077806B}" type="slidenum">
              <a:rPr lang="en-GB" altLang="en-US" smtClean="0"/>
              <a:pPr/>
              <a:t>4</a:t>
            </a:fld>
            <a:endParaRPr lang="en-GB" altLang="en-US"/>
          </a:p>
        </p:txBody>
      </p:sp>
    </p:spTree>
    <p:extLst>
      <p:ext uri="{BB962C8B-B14F-4D97-AF65-F5344CB8AC3E}">
        <p14:creationId xmlns:p14="http://schemas.microsoft.com/office/powerpoint/2010/main" val="23392804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F4634F56-659F-4FFF-B771-192F4C3F7D35}"/>
              </a:ext>
            </a:extLst>
          </p:cNvPr>
          <p:cNvSpPr>
            <a:spLocks noGrp="1"/>
          </p:cNvSpPr>
          <p:nvPr>
            <p:ph type="title"/>
          </p:nvPr>
        </p:nvSpPr>
        <p:spPr/>
        <p:txBody>
          <a:bodyPr>
            <a:normAutofit/>
          </a:bodyPr>
          <a:lstStyle/>
          <a:p>
            <a:r>
              <a:rPr lang="en-GB" b="1" dirty="0"/>
              <a:t>Today’s Session</a:t>
            </a:r>
            <a:endParaRPr lang="en-US" b="1" dirty="0"/>
          </a:p>
        </p:txBody>
      </p:sp>
      <p:sp>
        <p:nvSpPr>
          <p:cNvPr id="3" name="Content Placeholder 2"/>
          <p:cNvSpPr>
            <a:spLocks noGrp="1"/>
          </p:cNvSpPr>
          <p:nvPr>
            <p:ph idx="1"/>
          </p:nvPr>
        </p:nvSpPr>
        <p:spPr>
          <a:xfrm>
            <a:off x="925688" y="1600201"/>
            <a:ext cx="7761111" cy="3917032"/>
          </a:xfrm>
        </p:spPr>
        <p:txBody>
          <a:bodyPr>
            <a:normAutofit/>
          </a:bodyPr>
          <a:lstStyle/>
          <a:p>
            <a:pPr marL="0" indent="0">
              <a:buNone/>
              <a:defRPr/>
            </a:pPr>
            <a:endParaRPr lang="en-GB" dirty="0"/>
          </a:p>
          <a:p>
            <a:pPr>
              <a:defRPr/>
            </a:pPr>
            <a:r>
              <a:rPr lang="en-GB" dirty="0"/>
              <a:t>Overview</a:t>
            </a:r>
          </a:p>
          <a:p>
            <a:pPr>
              <a:defRPr/>
            </a:pPr>
            <a:r>
              <a:rPr lang="en-GB" dirty="0"/>
              <a:t>Learning Logs</a:t>
            </a:r>
          </a:p>
          <a:p>
            <a:pPr>
              <a:defRPr/>
            </a:pPr>
            <a:r>
              <a:rPr lang="en-GB" dirty="0"/>
              <a:t>Gap Analysis </a:t>
            </a:r>
          </a:p>
          <a:p>
            <a:pPr>
              <a:defRPr/>
            </a:pPr>
            <a:r>
              <a:rPr lang="en-GB" dirty="0"/>
              <a:t>Action Planning</a:t>
            </a:r>
          </a:p>
          <a:p>
            <a:pPr>
              <a:defRPr/>
            </a:pPr>
            <a:endParaRPr lang="en-GB" dirty="0"/>
          </a:p>
        </p:txBody>
      </p:sp>
      <p:sp>
        <p:nvSpPr>
          <p:cNvPr id="4" name="Slide Number Placeholder 3"/>
          <p:cNvSpPr>
            <a:spLocks noGrp="1"/>
          </p:cNvSpPr>
          <p:nvPr>
            <p:ph type="sldNum" sz="quarter" idx="12"/>
          </p:nvPr>
        </p:nvSpPr>
        <p:spPr/>
        <p:txBody>
          <a:bodyPr anchor="ctr">
            <a:norm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defTabSz="914400" rtl="0" eaLnBrk="0" fontAlgn="base" latinLnBrk="0" hangingPunct="0">
              <a:spcBef>
                <a:spcPct val="0"/>
              </a:spcBef>
              <a:spcAft>
                <a:spcPts val="600"/>
              </a:spcAft>
              <a:buClrTx/>
              <a:buSzTx/>
              <a:buFontTx/>
              <a:buNone/>
              <a:tabLst/>
              <a:defRPr/>
            </a:pPr>
            <a:fld id="{A9A8315E-A193-4633-90EA-6DF2636B2301}" type="slidenum">
              <a:rPr kumimoji="0" lang="en-GB" altLang="en-US" b="0" i="0" u="none" strike="noStrike" kern="1200" cap="none" spc="0" normalizeH="0" baseline="0" noProof="0">
                <a:ln>
                  <a:noFill/>
                </a:ln>
                <a:solidFill>
                  <a:schemeClr val="tx1">
                    <a:tint val="75000"/>
                  </a:schemeClr>
                </a:solidFill>
                <a:effectLst/>
                <a:uLnTx/>
                <a:uFillTx/>
              </a:rPr>
              <a:pPr marL="0" marR="0" lvl="0" indent="0" defTabSz="914400" rtl="0" eaLnBrk="0" fontAlgn="base" latinLnBrk="0" hangingPunct="0">
                <a:spcBef>
                  <a:spcPct val="0"/>
                </a:spcBef>
                <a:spcAft>
                  <a:spcPts val="600"/>
                </a:spcAft>
                <a:buClrTx/>
                <a:buSzTx/>
                <a:buFontTx/>
                <a:buNone/>
                <a:tabLst/>
                <a:defRPr/>
              </a:pPr>
              <a:t>5</a:t>
            </a:fld>
            <a:endParaRPr kumimoji="0" lang="en-GB" altLang="en-US" b="0" i="0" u="none" strike="noStrike" kern="1200" cap="none" spc="0" normalizeH="0" baseline="0" noProof="0">
              <a:ln>
                <a:noFill/>
              </a:ln>
              <a:solidFill>
                <a:schemeClr val="tx1">
                  <a:tint val="75000"/>
                </a:schemeClr>
              </a:solidFill>
              <a:effectLst/>
              <a:uLnTx/>
              <a:uFillTx/>
            </a:endParaRPr>
          </a:p>
        </p:txBody>
      </p:sp>
    </p:spTree>
    <p:extLst>
      <p:ext uri="{BB962C8B-B14F-4D97-AF65-F5344CB8AC3E}">
        <p14:creationId xmlns:p14="http://schemas.microsoft.com/office/powerpoint/2010/main" val="8476148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62470A7-46A8-E34E-9BE3-5010E8CDB1C7}"/>
              </a:ext>
            </a:extLst>
          </p:cNvPr>
          <p:cNvSpPr>
            <a:spLocks noGrp="1"/>
          </p:cNvSpPr>
          <p:nvPr>
            <p:ph type="ctrTitle"/>
          </p:nvPr>
        </p:nvSpPr>
        <p:spPr/>
        <p:txBody>
          <a:bodyPr/>
          <a:lstStyle/>
          <a:p>
            <a:r>
              <a:rPr lang="en-US" b="1" dirty="0">
                <a:latin typeface="Arial Rounded MT Bold" panose="020F0704030504030204" pitchFamily="34" charset="77"/>
              </a:rPr>
              <a:t>Overview</a:t>
            </a:r>
          </a:p>
        </p:txBody>
      </p:sp>
      <p:sp>
        <p:nvSpPr>
          <p:cNvPr id="6" name="Subtitle 5">
            <a:extLst>
              <a:ext uri="{FF2B5EF4-FFF2-40B4-BE49-F238E27FC236}">
                <a16:creationId xmlns:a16="http://schemas.microsoft.com/office/drawing/2014/main" id="{BCAE5E7C-FC14-4D49-8E63-84195D52F15A}"/>
              </a:ext>
            </a:extLst>
          </p:cNvPr>
          <p:cNvSpPr>
            <a:spLocks noGrp="1"/>
          </p:cNvSpPr>
          <p:nvPr>
            <p:ph type="subTitle" idx="1"/>
          </p:nvPr>
        </p:nvSpPr>
        <p:spPr/>
        <p:txBody>
          <a:bodyPr/>
          <a:lstStyle/>
          <a:p>
            <a:endParaRPr lang="en-US"/>
          </a:p>
        </p:txBody>
      </p:sp>
      <p:sp>
        <p:nvSpPr>
          <p:cNvPr id="4" name="Slide Number Placeholder 3">
            <a:extLst>
              <a:ext uri="{FF2B5EF4-FFF2-40B4-BE49-F238E27FC236}">
                <a16:creationId xmlns:a16="http://schemas.microsoft.com/office/drawing/2014/main" id="{945EB2A2-9139-F547-8BEC-C56636F799DE}"/>
              </a:ext>
            </a:extLst>
          </p:cNvPr>
          <p:cNvSpPr>
            <a:spLocks noGrp="1"/>
          </p:cNvSpPr>
          <p:nvPr>
            <p:ph type="sldNum" sz="quarter" idx="4294967295"/>
          </p:nvPr>
        </p:nvSpPr>
        <p:spPr>
          <a:xfrm>
            <a:off x="8413750" y="6381750"/>
            <a:ext cx="730250" cy="339725"/>
          </a:xfrm>
          <a:prstGeom prst="rect">
            <a:avLst/>
          </a:prstGeom>
        </p:spPr>
        <p:txBody>
          <a:bodyPr/>
          <a:lstStyle/>
          <a:p>
            <a:fld id="{10341D47-7683-46CC-85BF-C248DF2D5C6B}" type="slidenum">
              <a:rPr lang="en-GB" altLang="en-US" smtClean="0"/>
              <a:pPr/>
              <a:t>6</a:t>
            </a:fld>
            <a:endParaRPr lang="en-GB" altLang="en-US"/>
          </a:p>
        </p:txBody>
      </p:sp>
    </p:spTree>
    <p:extLst>
      <p:ext uri="{BB962C8B-B14F-4D97-AF65-F5344CB8AC3E}">
        <p14:creationId xmlns:p14="http://schemas.microsoft.com/office/powerpoint/2010/main" val="7453641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896EB0-041E-1042-8283-2E9B5E3B43F9}"/>
              </a:ext>
            </a:extLst>
          </p:cNvPr>
          <p:cNvSpPr>
            <a:spLocks noGrp="1"/>
          </p:cNvSpPr>
          <p:nvPr>
            <p:ph type="title"/>
          </p:nvPr>
        </p:nvSpPr>
        <p:spPr>
          <a:xfrm>
            <a:off x="628650" y="225865"/>
            <a:ext cx="7886700" cy="1325563"/>
          </a:xfrm>
        </p:spPr>
        <p:txBody>
          <a:bodyPr/>
          <a:lstStyle/>
          <a:p>
            <a:r>
              <a:rPr lang="en-GB" sz="3600" dirty="0">
                <a:latin typeface="Arial Rounded MT Bold" panose="020F0704030504030204" pitchFamily="34" charset="77"/>
              </a:rPr>
              <a:t>Why research skills are important?</a:t>
            </a:r>
          </a:p>
        </p:txBody>
      </p:sp>
      <p:pic>
        <p:nvPicPr>
          <p:cNvPr id="5" name="Online Media 4" descr="Why credibility is the foundation of leadership | Barry Posner | TEDxUniversityofNevada">
            <a:hlinkClick r:id="" action="ppaction://media"/>
            <a:extLst>
              <a:ext uri="{FF2B5EF4-FFF2-40B4-BE49-F238E27FC236}">
                <a16:creationId xmlns:a16="http://schemas.microsoft.com/office/drawing/2014/main" id="{C6CDFAAB-2781-C74B-BEEC-BCEB9107D7C5}"/>
              </a:ext>
            </a:extLst>
          </p:cNvPr>
          <p:cNvPicPr>
            <a:picLocks noGrp="1" noRot="1" noChangeAspect="1"/>
          </p:cNvPicPr>
          <p:nvPr>
            <p:ph idx="1"/>
            <a:videoFile r:link="rId1"/>
          </p:nvPr>
        </p:nvPicPr>
        <p:blipFill>
          <a:blip r:embed="rId3"/>
          <a:stretch>
            <a:fillRect/>
          </a:stretch>
        </p:blipFill>
        <p:spPr>
          <a:xfrm>
            <a:off x="314325" y="888647"/>
            <a:ext cx="8515350" cy="4811498"/>
          </a:xfrm>
          <a:prstGeom prst="rect">
            <a:avLst/>
          </a:prstGeom>
        </p:spPr>
      </p:pic>
      <p:sp>
        <p:nvSpPr>
          <p:cNvPr id="4" name="Slide Number Placeholder 3">
            <a:extLst>
              <a:ext uri="{FF2B5EF4-FFF2-40B4-BE49-F238E27FC236}">
                <a16:creationId xmlns:a16="http://schemas.microsoft.com/office/drawing/2014/main" id="{2BE2FF5A-5BF8-6A47-9448-C777B02822B7}"/>
              </a:ext>
            </a:extLst>
          </p:cNvPr>
          <p:cNvSpPr>
            <a:spLocks noGrp="1"/>
          </p:cNvSpPr>
          <p:nvPr>
            <p:ph type="sldNum" sz="quarter" idx="12"/>
          </p:nvPr>
        </p:nvSpPr>
        <p:spPr/>
        <p:txBody>
          <a:bodyPr/>
          <a:lstStyle/>
          <a:p>
            <a:pPr>
              <a:defRPr/>
            </a:pPr>
            <a:fld id="{198FFD23-A562-4633-A2B6-B3E5DF7E1AF8}" type="slidenum">
              <a:rPr lang="en-GB" smtClean="0"/>
              <a:pPr>
                <a:defRPr/>
              </a:pPr>
              <a:t>7</a:t>
            </a:fld>
            <a:endParaRPr lang="en-GB"/>
          </a:p>
        </p:txBody>
      </p:sp>
    </p:spTree>
    <p:extLst>
      <p:ext uri="{BB962C8B-B14F-4D97-AF65-F5344CB8AC3E}">
        <p14:creationId xmlns:p14="http://schemas.microsoft.com/office/powerpoint/2010/main" val="10194348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5F28F4-2A43-7F4E-A16C-D3754C39B1E3}"/>
              </a:ext>
            </a:extLst>
          </p:cNvPr>
          <p:cNvSpPr>
            <a:spLocks noGrp="1"/>
          </p:cNvSpPr>
          <p:nvPr>
            <p:ph type="title"/>
          </p:nvPr>
        </p:nvSpPr>
        <p:spPr/>
        <p:txBody>
          <a:bodyPr>
            <a:normAutofit/>
          </a:bodyPr>
          <a:lstStyle/>
          <a:p>
            <a:r>
              <a:rPr lang="en-GB" b="1" dirty="0"/>
              <a:t>Why do I need research skills?</a:t>
            </a:r>
            <a:endParaRPr lang="en-US" dirty="0"/>
          </a:p>
        </p:txBody>
      </p:sp>
      <p:sp>
        <p:nvSpPr>
          <p:cNvPr id="3" name="Content Placeholder 2">
            <a:extLst>
              <a:ext uri="{FF2B5EF4-FFF2-40B4-BE49-F238E27FC236}">
                <a16:creationId xmlns:a16="http://schemas.microsoft.com/office/drawing/2014/main" id="{024A117D-A63C-5840-9DBC-A0219A6D5684}"/>
              </a:ext>
            </a:extLst>
          </p:cNvPr>
          <p:cNvSpPr>
            <a:spLocks noGrp="1"/>
          </p:cNvSpPr>
          <p:nvPr>
            <p:ph idx="1"/>
          </p:nvPr>
        </p:nvSpPr>
        <p:spPr/>
        <p:txBody>
          <a:bodyPr>
            <a:normAutofit fontScale="70000" lnSpcReduction="20000"/>
          </a:bodyPr>
          <a:lstStyle/>
          <a:p>
            <a:pPr>
              <a:lnSpc>
                <a:spcPct val="120000"/>
              </a:lnSpc>
            </a:pPr>
            <a:r>
              <a:rPr lang="en-GB" dirty="0"/>
              <a:t>They enable you to locate appropriate information and evaluate it for quality and relevance;</a:t>
            </a:r>
          </a:p>
          <a:p>
            <a:pPr>
              <a:lnSpc>
                <a:spcPct val="120000"/>
              </a:lnSpc>
            </a:pPr>
            <a:r>
              <a:rPr lang="en-GB" dirty="0"/>
              <a:t>They allow you to make good use of information to resolve a problem;</a:t>
            </a:r>
          </a:p>
          <a:p>
            <a:pPr>
              <a:lnSpc>
                <a:spcPct val="120000"/>
              </a:lnSpc>
            </a:pPr>
            <a:r>
              <a:rPr lang="en-GB" dirty="0"/>
              <a:t>They give you the ability to synthesize and communicate your ideas in written and spoken formats;</a:t>
            </a:r>
          </a:p>
          <a:p>
            <a:pPr>
              <a:lnSpc>
                <a:spcPct val="120000"/>
              </a:lnSpc>
            </a:pPr>
            <a:r>
              <a:rPr lang="en-GB" dirty="0"/>
              <a:t>They foster critical thinking;</a:t>
            </a:r>
          </a:p>
          <a:p>
            <a:pPr>
              <a:lnSpc>
                <a:spcPct val="120000"/>
              </a:lnSpc>
            </a:pPr>
            <a:r>
              <a:rPr lang="en-GB" dirty="0"/>
              <a:t>They are highly transferable and can be adapted to many settings including the workplace;</a:t>
            </a:r>
          </a:p>
          <a:p>
            <a:pPr>
              <a:lnSpc>
                <a:spcPct val="120000"/>
              </a:lnSpc>
            </a:pPr>
            <a:r>
              <a:rPr lang="en-GB" dirty="0"/>
              <a:t>The enhance your credibility.</a:t>
            </a:r>
          </a:p>
        </p:txBody>
      </p:sp>
      <p:sp>
        <p:nvSpPr>
          <p:cNvPr id="4" name="Slide Number Placeholder 3">
            <a:extLst>
              <a:ext uri="{FF2B5EF4-FFF2-40B4-BE49-F238E27FC236}">
                <a16:creationId xmlns:a16="http://schemas.microsoft.com/office/drawing/2014/main" id="{A2F94541-9C1E-7840-8BAE-2F145252A02C}"/>
              </a:ext>
            </a:extLst>
          </p:cNvPr>
          <p:cNvSpPr>
            <a:spLocks noGrp="1"/>
          </p:cNvSpPr>
          <p:nvPr>
            <p:ph type="sldNum" sz="quarter" idx="12"/>
          </p:nvPr>
        </p:nvSpPr>
        <p:spPr/>
        <p:txBody>
          <a:bodyPr/>
          <a:lstStyle/>
          <a:p>
            <a:fld id="{10341D47-7683-46CC-85BF-C248DF2D5C6B}" type="slidenum">
              <a:rPr lang="en-GB" altLang="en-US" smtClean="0"/>
              <a:pPr/>
              <a:t>8</a:t>
            </a:fld>
            <a:endParaRPr lang="en-GB" altLang="en-US"/>
          </a:p>
        </p:txBody>
      </p:sp>
    </p:spTree>
    <p:extLst>
      <p:ext uri="{BB962C8B-B14F-4D97-AF65-F5344CB8AC3E}">
        <p14:creationId xmlns:p14="http://schemas.microsoft.com/office/powerpoint/2010/main" val="21765249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165172-B570-5646-B0EA-FA994401A7C4}"/>
              </a:ext>
            </a:extLst>
          </p:cNvPr>
          <p:cNvSpPr>
            <a:spLocks noGrp="1"/>
          </p:cNvSpPr>
          <p:nvPr>
            <p:ph type="title"/>
          </p:nvPr>
        </p:nvSpPr>
        <p:spPr/>
        <p:txBody>
          <a:bodyPr/>
          <a:lstStyle/>
          <a:p>
            <a:r>
              <a:rPr lang="en-US" b="1" dirty="0"/>
              <a:t>Overview</a:t>
            </a:r>
          </a:p>
        </p:txBody>
      </p:sp>
      <p:pic>
        <p:nvPicPr>
          <p:cNvPr id="6" name="Content Placeholder 5" descr="Diagram&#10;&#10;Description automatically generated">
            <a:extLst>
              <a:ext uri="{FF2B5EF4-FFF2-40B4-BE49-F238E27FC236}">
                <a16:creationId xmlns:a16="http://schemas.microsoft.com/office/drawing/2014/main" id="{60197EB3-37D0-AA4A-AA41-4F851D146C3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21278" y="1952978"/>
            <a:ext cx="7662944" cy="3194755"/>
          </a:xfrm>
        </p:spPr>
      </p:pic>
      <p:sp>
        <p:nvSpPr>
          <p:cNvPr id="4" name="Slide Number Placeholder 3">
            <a:extLst>
              <a:ext uri="{FF2B5EF4-FFF2-40B4-BE49-F238E27FC236}">
                <a16:creationId xmlns:a16="http://schemas.microsoft.com/office/drawing/2014/main" id="{76B81B1C-9278-2D4D-BC9E-D999DC442A8E}"/>
              </a:ext>
            </a:extLst>
          </p:cNvPr>
          <p:cNvSpPr>
            <a:spLocks noGrp="1"/>
          </p:cNvSpPr>
          <p:nvPr>
            <p:ph type="sldNum" sz="quarter" idx="12"/>
          </p:nvPr>
        </p:nvSpPr>
        <p:spPr/>
        <p:txBody>
          <a:bodyPr/>
          <a:lstStyle/>
          <a:p>
            <a:fld id="{10341D47-7683-46CC-85BF-C248DF2D5C6B}" type="slidenum">
              <a:rPr lang="en-GB" altLang="en-US" smtClean="0"/>
              <a:pPr/>
              <a:t>9</a:t>
            </a:fld>
            <a:endParaRPr lang="en-GB" altLang="en-US"/>
          </a:p>
        </p:txBody>
      </p:sp>
    </p:spTree>
    <p:extLst>
      <p:ext uri="{BB962C8B-B14F-4D97-AF65-F5344CB8AC3E}">
        <p14:creationId xmlns:p14="http://schemas.microsoft.com/office/powerpoint/2010/main" val="27538494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640DEA9-791B-FA4A-A15C-80DBAF0C2102}"/>
              </a:ext>
            </a:extLst>
          </p:cNvPr>
          <p:cNvSpPr>
            <a:spLocks noGrp="1"/>
          </p:cNvSpPr>
          <p:nvPr>
            <p:ph type="title"/>
          </p:nvPr>
        </p:nvSpPr>
        <p:spPr/>
        <p:txBody>
          <a:bodyPr anchor="t">
            <a:normAutofit/>
          </a:bodyPr>
          <a:lstStyle/>
          <a:p>
            <a:r>
              <a:rPr lang="en-US" sz="2400" dirty="0"/>
              <a:t>Research skills help avoid bias</a:t>
            </a:r>
          </a:p>
        </p:txBody>
      </p:sp>
      <p:pic>
        <p:nvPicPr>
          <p:cNvPr id="6" name="Content Placeholder 5" descr="Text&#10;&#10;Description automatically generated">
            <a:extLst>
              <a:ext uri="{FF2B5EF4-FFF2-40B4-BE49-F238E27FC236}">
                <a16:creationId xmlns:a16="http://schemas.microsoft.com/office/drawing/2014/main" id="{1E30EFD3-C0DF-3E4A-9BA8-4B45A3260F0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302688" y="273050"/>
            <a:ext cx="3656473" cy="5172075"/>
          </a:xfrm>
        </p:spPr>
      </p:pic>
      <p:sp>
        <p:nvSpPr>
          <p:cNvPr id="8" name="Text Placeholder 7">
            <a:extLst>
              <a:ext uri="{FF2B5EF4-FFF2-40B4-BE49-F238E27FC236}">
                <a16:creationId xmlns:a16="http://schemas.microsoft.com/office/drawing/2014/main" id="{FAB8EE57-9877-E340-81B1-D26496A6D8D1}"/>
              </a:ext>
            </a:extLst>
          </p:cNvPr>
          <p:cNvSpPr>
            <a:spLocks noGrp="1"/>
          </p:cNvSpPr>
          <p:nvPr>
            <p:ph type="body" sz="half" idx="2"/>
          </p:nvPr>
        </p:nvSpPr>
        <p:spPr/>
        <p:txBody>
          <a:bodyPr>
            <a:normAutofit/>
          </a:bodyPr>
          <a:lstStyle/>
          <a:p>
            <a:pPr marL="285750" indent="-285750">
              <a:buFont typeface="Arial" panose="020B0604020202020204" pitchFamily="34" charset="0"/>
              <a:buChar char="•"/>
            </a:pPr>
            <a:r>
              <a:rPr lang="en-GB" sz="1800" b="1" dirty="0"/>
              <a:t>Bias</a:t>
            </a:r>
            <a:r>
              <a:rPr lang="en-GB" sz="1800" dirty="0"/>
              <a:t> is </a:t>
            </a:r>
            <a:r>
              <a:rPr lang="en-GB" sz="1800" b="1" dirty="0"/>
              <a:t>defined</a:t>
            </a:r>
            <a:r>
              <a:rPr lang="en-GB" sz="1800" dirty="0"/>
              <a:t> as any tendency which prevents unprejudiced consideration of a question.</a:t>
            </a:r>
          </a:p>
          <a:p>
            <a:pPr marL="285750" indent="-285750">
              <a:buFont typeface="Arial" panose="020B0604020202020204" pitchFamily="34" charset="0"/>
              <a:buChar char="•"/>
            </a:pPr>
            <a:r>
              <a:rPr lang="en-GB" sz="1800" dirty="0"/>
              <a:t>In </a:t>
            </a:r>
            <a:r>
              <a:rPr lang="en-GB" sz="1800" b="1" dirty="0"/>
              <a:t>research</a:t>
            </a:r>
            <a:r>
              <a:rPr lang="en-GB" sz="1800" dirty="0"/>
              <a:t>, </a:t>
            </a:r>
            <a:r>
              <a:rPr lang="en-GB" sz="1800" b="1" dirty="0"/>
              <a:t>bias</a:t>
            </a:r>
            <a:r>
              <a:rPr lang="en-GB" sz="1800" dirty="0"/>
              <a:t> occurs when “systematic error [is] introduced into sampling or testing by selecting or encouraging one outcome or answer over others”</a:t>
            </a:r>
            <a:endParaRPr lang="en-US" sz="1800" dirty="0"/>
          </a:p>
        </p:txBody>
      </p:sp>
      <p:sp>
        <p:nvSpPr>
          <p:cNvPr id="4" name="Slide Number Placeholder 3">
            <a:extLst>
              <a:ext uri="{FF2B5EF4-FFF2-40B4-BE49-F238E27FC236}">
                <a16:creationId xmlns:a16="http://schemas.microsoft.com/office/drawing/2014/main" id="{E2379530-33E7-2648-A2B8-D9E4DAB35BA6}"/>
              </a:ext>
            </a:extLst>
          </p:cNvPr>
          <p:cNvSpPr>
            <a:spLocks noGrp="1"/>
          </p:cNvSpPr>
          <p:nvPr>
            <p:ph type="sldNum" sz="quarter" idx="12"/>
          </p:nvPr>
        </p:nvSpPr>
        <p:spPr/>
        <p:txBody>
          <a:bodyPr/>
          <a:lstStyle/>
          <a:p>
            <a:fld id="{10341D47-7683-46CC-85BF-C248DF2D5C6B}" type="slidenum">
              <a:rPr lang="en-GB" altLang="en-US" smtClean="0"/>
              <a:pPr/>
              <a:t>10</a:t>
            </a:fld>
            <a:endParaRPr lang="en-GB" altLang="en-US"/>
          </a:p>
        </p:txBody>
      </p:sp>
    </p:spTree>
    <p:extLst>
      <p:ext uri="{BB962C8B-B14F-4D97-AF65-F5344CB8AC3E}">
        <p14:creationId xmlns:p14="http://schemas.microsoft.com/office/powerpoint/2010/main" val="34778533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62470A7-46A8-E34E-9BE3-5010E8CDB1C7}"/>
              </a:ext>
            </a:extLst>
          </p:cNvPr>
          <p:cNvSpPr>
            <a:spLocks noGrp="1"/>
          </p:cNvSpPr>
          <p:nvPr>
            <p:ph type="ctrTitle"/>
          </p:nvPr>
        </p:nvSpPr>
        <p:spPr/>
        <p:txBody>
          <a:bodyPr/>
          <a:lstStyle/>
          <a:p>
            <a:r>
              <a:rPr lang="en-US" b="1" dirty="0">
                <a:latin typeface="Arial Rounded MT Bold" panose="020F0704030504030204" pitchFamily="34" charset="77"/>
              </a:rPr>
              <a:t>Learning logs</a:t>
            </a:r>
          </a:p>
        </p:txBody>
      </p:sp>
      <p:sp>
        <p:nvSpPr>
          <p:cNvPr id="6" name="Subtitle 5">
            <a:extLst>
              <a:ext uri="{FF2B5EF4-FFF2-40B4-BE49-F238E27FC236}">
                <a16:creationId xmlns:a16="http://schemas.microsoft.com/office/drawing/2014/main" id="{BCAE5E7C-FC14-4D49-8E63-84195D52F15A}"/>
              </a:ext>
            </a:extLst>
          </p:cNvPr>
          <p:cNvSpPr>
            <a:spLocks noGrp="1"/>
          </p:cNvSpPr>
          <p:nvPr>
            <p:ph type="subTitle" idx="1"/>
          </p:nvPr>
        </p:nvSpPr>
        <p:spPr/>
        <p:txBody>
          <a:bodyPr/>
          <a:lstStyle/>
          <a:p>
            <a:endParaRPr lang="en-US"/>
          </a:p>
        </p:txBody>
      </p:sp>
      <p:sp>
        <p:nvSpPr>
          <p:cNvPr id="4" name="Slide Number Placeholder 3">
            <a:extLst>
              <a:ext uri="{FF2B5EF4-FFF2-40B4-BE49-F238E27FC236}">
                <a16:creationId xmlns:a16="http://schemas.microsoft.com/office/drawing/2014/main" id="{945EB2A2-9139-F547-8BEC-C56636F799DE}"/>
              </a:ext>
            </a:extLst>
          </p:cNvPr>
          <p:cNvSpPr>
            <a:spLocks noGrp="1"/>
          </p:cNvSpPr>
          <p:nvPr>
            <p:ph type="sldNum" sz="quarter" idx="4294967295"/>
          </p:nvPr>
        </p:nvSpPr>
        <p:spPr>
          <a:xfrm>
            <a:off x="8413750" y="6381750"/>
            <a:ext cx="730250" cy="339725"/>
          </a:xfrm>
          <a:prstGeom prst="rect">
            <a:avLst/>
          </a:prstGeom>
        </p:spPr>
        <p:txBody>
          <a:bodyPr/>
          <a:lstStyle/>
          <a:p>
            <a:fld id="{10341D47-7683-46CC-85BF-C248DF2D5C6B}" type="slidenum">
              <a:rPr lang="en-GB" altLang="en-US" smtClean="0"/>
              <a:pPr/>
              <a:t>11</a:t>
            </a:fld>
            <a:endParaRPr lang="en-GB" altLang="en-US"/>
          </a:p>
        </p:txBody>
      </p:sp>
    </p:spTree>
    <p:extLst>
      <p:ext uri="{BB962C8B-B14F-4D97-AF65-F5344CB8AC3E}">
        <p14:creationId xmlns:p14="http://schemas.microsoft.com/office/powerpoint/2010/main" val="25186002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6751" y="54993"/>
            <a:ext cx="8229600" cy="1143000"/>
          </a:xfrm>
        </p:spPr>
        <p:txBody>
          <a:bodyPr>
            <a:normAutofit/>
          </a:bodyPr>
          <a:lstStyle/>
          <a:p>
            <a:r>
              <a:rPr lang="en-US" sz="4400" dirty="0">
                <a:latin typeface="Arial Rounded MT Bold" charset="0"/>
                <a:ea typeface="Arial Rounded MT Bold" charset="0"/>
                <a:cs typeface="Arial Rounded MT Bold" charset="0"/>
              </a:rPr>
              <a:t>What is a Learning Log?</a:t>
            </a:r>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12</a:t>
            </a:fld>
            <a:endParaRPr lang="en-GB" altLang="en-US" dirty="0"/>
          </a:p>
        </p:txBody>
      </p:sp>
      <p:sp>
        <p:nvSpPr>
          <p:cNvPr id="3" name="TextBox 2">
            <a:extLst>
              <a:ext uri="{FF2B5EF4-FFF2-40B4-BE49-F238E27FC236}">
                <a16:creationId xmlns:a16="http://schemas.microsoft.com/office/drawing/2014/main" id="{C6A49C11-04DB-411F-8659-7693A8190B52}"/>
              </a:ext>
            </a:extLst>
          </p:cNvPr>
          <p:cNvSpPr txBox="1"/>
          <p:nvPr/>
        </p:nvSpPr>
        <p:spPr>
          <a:xfrm>
            <a:off x="637649" y="852305"/>
            <a:ext cx="7551311" cy="4770537"/>
          </a:xfrm>
          <a:prstGeom prst="rect">
            <a:avLst/>
          </a:prstGeom>
          <a:noFill/>
        </p:spPr>
        <p:txBody>
          <a:bodyPr wrap="square" rtlCol="0">
            <a:spAutoFit/>
          </a:bodyPr>
          <a:lstStyle/>
          <a:p>
            <a:pPr marL="457200" indent="-457200">
              <a:buFont typeface="Arial" panose="020B0604020202020204" pitchFamily="34" charset="0"/>
              <a:buChar char="•"/>
            </a:pPr>
            <a:r>
              <a:rPr lang="en-US" sz="2800" dirty="0">
                <a:latin typeface="Calibri" panose="020F0502020204030204" pitchFamily="34" charset="0"/>
                <a:cs typeface="Calibri" panose="020F0502020204030204" pitchFamily="34" charset="0"/>
              </a:rPr>
              <a:t>It is a record of </a:t>
            </a:r>
            <a:r>
              <a:rPr lang="en-US" sz="2800" u="heavy" dirty="0">
                <a:latin typeface="Calibri" panose="020F0502020204030204" pitchFamily="34" charset="0"/>
                <a:cs typeface="Calibri" panose="020F0502020204030204" pitchFamily="34" charset="0"/>
              </a:rPr>
              <a:t>your</a:t>
            </a:r>
            <a:r>
              <a:rPr lang="en-US" sz="2800" dirty="0">
                <a:latin typeface="Calibri" panose="020F0502020204030204" pitchFamily="34" charset="0"/>
                <a:cs typeface="Calibri" panose="020F0502020204030204" pitchFamily="34" charset="0"/>
              </a:rPr>
              <a:t> experiences, thoughts, feelings and reflections.   </a:t>
            </a:r>
          </a:p>
          <a:p>
            <a:pPr marL="457200" indent="-457200">
              <a:buFont typeface="Arial" panose="020B0604020202020204" pitchFamily="34" charset="0"/>
              <a:buChar char="•"/>
            </a:pPr>
            <a:r>
              <a:rPr lang="en-US" sz="2800" dirty="0">
                <a:latin typeface="Calibri" panose="020F0502020204030204" pitchFamily="34" charset="0"/>
                <a:cs typeface="Calibri" panose="020F0502020204030204" pitchFamily="34" charset="0"/>
              </a:rPr>
              <a:t>One of the most important things it contains is your conclusions about how what you have learnt is relevant to you and how you will use the new information/knowledge/skill/technique in the future.</a:t>
            </a:r>
          </a:p>
          <a:p>
            <a:pPr marL="457200" indent="-457200">
              <a:buFont typeface="Arial" panose="020B0604020202020204" pitchFamily="34" charset="0"/>
              <a:buChar char="•"/>
            </a:pPr>
            <a:r>
              <a:rPr lang="en-US" sz="2800" dirty="0">
                <a:latin typeface="Calibri" panose="020F0502020204030204" pitchFamily="34" charset="0"/>
                <a:cs typeface="Calibri" panose="020F0502020204030204" pitchFamily="34" charset="0"/>
              </a:rPr>
              <a:t>It is not just a diary or record of “what you have done” but a record of what you have learnt, tried and </a:t>
            </a:r>
            <a:r>
              <a:rPr lang="en-US" sz="2800" u="heavy" dirty="0">
                <a:latin typeface="Calibri" panose="020F0502020204030204" pitchFamily="34" charset="0"/>
                <a:cs typeface="Calibri" panose="020F0502020204030204" pitchFamily="34" charset="0"/>
              </a:rPr>
              <a:t>critically reflected upon</a:t>
            </a:r>
            <a:r>
              <a:rPr lang="en-US" sz="2800" dirty="0">
                <a:latin typeface="Calibri" panose="020F0502020204030204" pitchFamily="34" charset="0"/>
                <a:cs typeface="Calibri" panose="020F0502020204030204" pitchFamily="34" charset="0"/>
              </a:rPr>
              <a:t>.</a:t>
            </a:r>
          </a:p>
          <a:p>
            <a:endParaRPr lang="en-US" sz="2400" i="1"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8941718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54993"/>
            <a:ext cx="8855765" cy="1143000"/>
          </a:xfrm>
        </p:spPr>
        <p:txBody>
          <a:bodyPr>
            <a:noAutofit/>
          </a:bodyPr>
          <a:lstStyle/>
          <a:p>
            <a:r>
              <a:rPr lang="en-US" sz="3600" dirty="0">
                <a:latin typeface="Arial Rounded MT Bold" charset="0"/>
                <a:ea typeface="Arial Rounded MT Bold" charset="0"/>
                <a:cs typeface="Arial Rounded MT Bold" charset="0"/>
              </a:rPr>
              <a:t>How do I use a Session Learning Log?</a:t>
            </a:r>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13</a:t>
            </a:fld>
            <a:endParaRPr lang="en-GB" altLang="en-US" dirty="0"/>
          </a:p>
        </p:txBody>
      </p:sp>
      <p:sp>
        <p:nvSpPr>
          <p:cNvPr id="3" name="TextBox 2">
            <a:extLst>
              <a:ext uri="{FF2B5EF4-FFF2-40B4-BE49-F238E27FC236}">
                <a16:creationId xmlns:a16="http://schemas.microsoft.com/office/drawing/2014/main" id="{C6A49C11-04DB-411F-8659-7693A8190B52}"/>
              </a:ext>
            </a:extLst>
          </p:cNvPr>
          <p:cNvSpPr txBox="1"/>
          <p:nvPr/>
        </p:nvSpPr>
        <p:spPr>
          <a:xfrm>
            <a:off x="298173" y="1098602"/>
            <a:ext cx="8259417" cy="4401205"/>
          </a:xfrm>
          <a:prstGeom prst="rect">
            <a:avLst/>
          </a:prstGeom>
          <a:noFill/>
        </p:spPr>
        <p:txBody>
          <a:bodyPr wrap="square" rtlCol="0">
            <a:spAutoFit/>
          </a:bodyPr>
          <a:lstStyle/>
          <a:p>
            <a:r>
              <a:rPr lang="en-US" sz="2800" dirty="0">
                <a:latin typeface="Calibri" panose="020F0502020204030204" pitchFamily="34" charset="0"/>
                <a:cs typeface="Calibri" panose="020F0502020204030204" pitchFamily="34" charset="0"/>
              </a:rPr>
              <a:t>For example; after you have written some details about what the session has covered (</a:t>
            </a:r>
            <a:r>
              <a:rPr lang="en-US" sz="2800" i="1" dirty="0">
                <a:latin typeface="Calibri" panose="020F0502020204030204" pitchFamily="34" charset="0"/>
                <a:cs typeface="Calibri" panose="020F0502020204030204" pitchFamily="34" charset="0"/>
              </a:rPr>
              <a:t>description</a:t>
            </a:r>
            <a:r>
              <a:rPr lang="en-US" sz="2800" dirty="0">
                <a:latin typeface="Calibri" panose="020F0502020204030204" pitchFamily="34" charset="0"/>
                <a:cs typeface="Calibri" panose="020F0502020204030204" pitchFamily="34" charset="0"/>
              </a:rPr>
              <a:t>) you should then note down your thoughts and feelings about the experience and ask yourself some simple questions such as:</a:t>
            </a:r>
          </a:p>
          <a:p>
            <a:endParaRPr lang="en-GB" sz="2800" dirty="0">
              <a:latin typeface="Calibri" panose="020F0502020204030204" pitchFamily="34" charset="0"/>
              <a:cs typeface="Calibri" panose="020F0502020204030204" pitchFamily="34" charset="0"/>
            </a:endParaRPr>
          </a:p>
          <a:p>
            <a:pPr marL="457200" indent="-457200">
              <a:buFont typeface="Arial" panose="020B0604020202020204" pitchFamily="34" charset="0"/>
              <a:buChar char="•"/>
            </a:pPr>
            <a:r>
              <a:rPr lang="en-US" sz="2800" dirty="0">
                <a:latin typeface="Calibri" panose="020F0502020204030204" pitchFamily="34" charset="0"/>
                <a:cs typeface="Calibri" panose="020F0502020204030204" pitchFamily="34" charset="0"/>
              </a:rPr>
              <a:t>Did it go well? Why? What did you learn?</a:t>
            </a:r>
          </a:p>
          <a:p>
            <a:pPr marL="457200" indent="-457200">
              <a:buFont typeface="Arial" panose="020B0604020202020204" pitchFamily="34" charset="0"/>
              <a:buChar char="•"/>
            </a:pPr>
            <a:r>
              <a:rPr lang="en-US" sz="2800" dirty="0">
                <a:latin typeface="Calibri" panose="020F0502020204030204" pitchFamily="34" charset="0"/>
                <a:cs typeface="Calibri" panose="020F0502020204030204" pitchFamily="34" charset="0"/>
              </a:rPr>
              <a:t>Did it go badly? Why? What happened?</a:t>
            </a:r>
            <a:endParaRPr lang="en-GB" sz="2800" dirty="0">
              <a:latin typeface="Calibri" panose="020F0502020204030204" pitchFamily="34" charset="0"/>
              <a:cs typeface="Calibri" panose="020F0502020204030204" pitchFamily="34" charset="0"/>
            </a:endParaRPr>
          </a:p>
          <a:p>
            <a:pPr marL="457200" indent="-457200">
              <a:buFont typeface="Arial" panose="020B0604020202020204" pitchFamily="34" charset="0"/>
              <a:buChar char="•"/>
            </a:pPr>
            <a:r>
              <a:rPr lang="en-US" sz="2800" dirty="0">
                <a:latin typeface="Calibri" panose="020F0502020204030204" pitchFamily="34" charset="0"/>
                <a:cs typeface="Calibri" panose="020F0502020204030204" pitchFamily="34" charset="0"/>
              </a:rPr>
              <a:t>And if things went badly - how can you ensure it doesn’t happen next time (if at all possible)?</a:t>
            </a:r>
          </a:p>
        </p:txBody>
      </p:sp>
    </p:spTree>
    <p:extLst>
      <p:ext uri="{BB962C8B-B14F-4D97-AF65-F5344CB8AC3E}">
        <p14:creationId xmlns:p14="http://schemas.microsoft.com/office/powerpoint/2010/main" val="32750138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6751" y="54993"/>
            <a:ext cx="8229600" cy="1143000"/>
          </a:xfrm>
        </p:spPr>
        <p:txBody>
          <a:bodyPr>
            <a:normAutofit/>
          </a:bodyPr>
          <a:lstStyle/>
          <a:p>
            <a:r>
              <a:rPr lang="en-US" sz="4400" dirty="0">
                <a:latin typeface="Arial Rounded MT Bold" charset="0"/>
                <a:ea typeface="Arial Rounded MT Bold" charset="0"/>
                <a:cs typeface="Arial Rounded MT Bold" charset="0"/>
              </a:rPr>
              <a:t>How do I use a Learning Log?</a:t>
            </a:r>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14</a:t>
            </a:fld>
            <a:endParaRPr lang="en-GB" altLang="en-US" dirty="0"/>
          </a:p>
        </p:txBody>
      </p:sp>
      <p:sp>
        <p:nvSpPr>
          <p:cNvPr id="3" name="TextBox 2">
            <a:extLst>
              <a:ext uri="{FF2B5EF4-FFF2-40B4-BE49-F238E27FC236}">
                <a16:creationId xmlns:a16="http://schemas.microsoft.com/office/drawing/2014/main" id="{C6A49C11-04DB-411F-8659-7693A8190B52}"/>
              </a:ext>
            </a:extLst>
          </p:cNvPr>
          <p:cNvSpPr txBox="1"/>
          <p:nvPr/>
        </p:nvSpPr>
        <p:spPr>
          <a:xfrm>
            <a:off x="637649" y="1197993"/>
            <a:ext cx="7551311" cy="4832092"/>
          </a:xfrm>
          <a:prstGeom prst="rect">
            <a:avLst/>
          </a:prstGeom>
          <a:noFill/>
        </p:spPr>
        <p:txBody>
          <a:bodyPr wrap="square" rtlCol="0">
            <a:spAutoFit/>
          </a:bodyPr>
          <a:lstStyle/>
          <a:p>
            <a:r>
              <a:rPr lang="en-US" sz="2800" dirty="0">
                <a:latin typeface="Calibri" panose="020F0502020204030204" pitchFamily="34" charset="0"/>
                <a:cs typeface="Calibri" panose="020F0502020204030204" pitchFamily="34" charset="0"/>
              </a:rPr>
              <a:t>You can then expand on these by trying to answer the following questions:</a:t>
            </a:r>
            <a:endParaRPr lang="en-GB" sz="2800" dirty="0">
              <a:latin typeface="Calibri" panose="020F0502020204030204" pitchFamily="34" charset="0"/>
              <a:cs typeface="Calibri" panose="020F0502020204030204" pitchFamily="34" charset="0"/>
            </a:endParaRPr>
          </a:p>
          <a:p>
            <a:r>
              <a:rPr lang="en-US" sz="2800" dirty="0">
                <a:latin typeface="Calibri" panose="020F0502020204030204" pitchFamily="34" charset="0"/>
                <a:cs typeface="Calibri" panose="020F0502020204030204" pitchFamily="34" charset="0"/>
              </a:rPr>
              <a:t> </a:t>
            </a:r>
            <a:endParaRPr lang="en-GB" sz="2800" dirty="0">
              <a:latin typeface="Calibri" panose="020F0502020204030204" pitchFamily="34" charset="0"/>
              <a:cs typeface="Calibri" panose="020F0502020204030204" pitchFamily="34" charset="0"/>
            </a:endParaRPr>
          </a:p>
          <a:p>
            <a:pPr marL="457200" indent="-457200">
              <a:buFont typeface="Wingdings" panose="05000000000000000000" pitchFamily="2" charset="2"/>
              <a:buChar char="q"/>
            </a:pPr>
            <a:r>
              <a:rPr lang="en-US" sz="2800" dirty="0">
                <a:latin typeface="Calibri" panose="020F0502020204030204" pitchFamily="34" charset="0"/>
                <a:cs typeface="Calibri" panose="020F0502020204030204" pitchFamily="34" charset="0"/>
              </a:rPr>
              <a:t>Have I achieved anything? If so, what?</a:t>
            </a:r>
            <a:endParaRPr lang="en-GB" sz="2800" dirty="0">
              <a:latin typeface="Calibri" panose="020F0502020204030204" pitchFamily="34" charset="0"/>
              <a:cs typeface="Calibri" panose="020F0502020204030204" pitchFamily="34" charset="0"/>
            </a:endParaRPr>
          </a:p>
          <a:p>
            <a:pPr marL="457200" indent="-457200">
              <a:buFont typeface="Wingdings" panose="05000000000000000000" pitchFamily="2" charset="2"/>
              <a:buChar char="q"/>
            </a:pPr>
            <a:r>
              <a:rPr lang="en-US" sz="2800" dirty="0">
                <a:latin typeface="Calibri" panose="020F0502020204030204" pitchFamily="34" charset="0"/>
                <a:cs typeface="Calibri" panose="020F0502020204030204" pitchFamily="34" charset="0"/>
              </a:rPr>
              <a:t>What progress have I made?</a:t>
            </a:r>
            <a:endParaRPr lang="en-GB" sz="2800" dirty="0">
              <a:latin typeface="Calibri" panose="020F0502020204030204" pitchFamily="34" charset="0"/>
              <a:cs typeface="Calibri" panose="020F0502020204030204" pitchFamily="34" charset="0"/>
            </a:endParaRPr>
          </a:p>
          <a:p>
            <a:pPr marL="457200" indent="-457200">
              <a:buFont typeface="Wingdings" panose="05000000000000000000" pitchFamily="2" charset="2"/>
              <a:buChar char="q"/>
            </a:pPr>
            <a:r>
              <a:rPr lang="en-US" sz="2800" dirty="0">
                <a:latin typeface="Calibri" panose="020F0502020204030204" pitchFamily="34" charset="0"/>
                <a:cs typeface="Calibri" panose="020F0502020204030204" pitchFamily="34" charset="0"/>
              </a:rPr>
              <a:t>Have I put any theory into practice?</a:t>
            </a:r>
            <a:endParaRPr lang="en-GB" sz="2800" dirty="0">
              <a:latin typeface="Calibri" panose="020F0502020204030204" pitchFamily="34" charset="0"/>
              <a:cs typeface="Calibri" panose="020F0502020204030204" pitchFamily="34" charset="0"/>
            </a:endParaRPr>
          </a:p>
          <a:p>
            <a:pPr marL="457200" indent="-457200">
              <a:buFont typeface="Wingdings" panose="05000000000000000000" pitchFamily="2" charset="2"/>
              <a:buChar char="q"/>
            </a:pPr>
            <a:r>
              <a:rPr lang="en-US" sz="2800" dirty="0">
                <a:latin typeface="Calibri" panose="020F0502020204030204" pitchFamily="34" charset="0"/>
                <a:cs typeface="Calibri" panose="020F0502020204030204" pitchFamily="34" charset="0"/>
              </a:rPr>
              <a:t>How does what I have been doing lead to me becoming better at a skill?</a:t>
            </a:r>
            <a:endParaRPr lang="en-GB" sz="2800" dirty="0">
              <a:latin typeface="Calibri" panose="020F0502020204030204" pitchFamily="34" charset="0"/>
              <a:cs typeface="Calibri" panose="020F0502020204030204" pitchFamily="34" charset="0"/>
            </a:endParaRPr>
          </a:p>
          <a:p>
            <a:pPr marL="457200" indent="-457200">
              <a:buFont typeface="Wingdings" panose="05000000000000000000" pitchFamily="2" charset="2"/>
              <a:buChar char="q"/>
            </a:pPr>
            <a:r>
              <a:rPr lang="en-US" sz="2800" dirty="0">
                <a:latin typeface="Calibri" panose="020F0502020204030204" pitchFamily="34" charset="0"/>
                <a:cs typeface="Calibri" panose="020F0502020204030204" pitchFamily="34" charset="0"/>
              </a:rPr>
              <a:t>How can I use this to plan for the future?</a:t>
            </a:r>
            <a:endParaRPr lang="en-GB" sz="2800" dirty="0">
              <a:latin typeface="Calibri" panose="020F0502020204030204" pitchFamily="34" charset="0"/>
              <a:cs typeface="Calibri" panose="020F0502020204030204" pitchFamily="34" charset="0"/>
            </a:endParaRPr>
          </a:p>
          <a:p>
            <a:pPr marL="457200" indent="-457200">
              <a:buFont typeface="Wingdings" panose="05000000000000000000" pitchFamily="2" charset="2"/>
              <a:buChar char="q"/>
            </a:pPr>
            <a:r>
              <a:rPr lang="en-US" sz="2800" dirty="0">
                <a:latin typeface="Calibri" panose="020F0502020204030204" pitchFamily="34" charset="0"/>
                <a:cs typeface="Calibri" panose="020F0502020204030204" pitchFamily="34" charset="0"/>
              </a:rPr>
              <a:t>How can I use this to plan new learning?</a:t>
            </a:r>
            <a:endParaRPr lang="en-GB" sz="2800" dirty="0">
              <a:latin typeface="Calibri" panose="020F0502020204030204" pitchFamily="34" charset="0"/>
              <a:cs typeface="Calibri" panose="020F0502020204030204" pitchFamily="34" charset="0"/>
            </a:endParaRPr>
          </a:p>
          <a:p>
            <a:endParaRPr lang="en-GB" sz="28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5429038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6751" y="54993"/>
            <a:ext cx="8229600" cy="1143000"/>
          </a:xfrm>
        </p:spPr>
        <p:txBody>
          <a:bodyPr>
            <a:normAutofit/>
          </a:bodyPr>
          <a:lstStyle/>
          <a:p>
            <a:r>
              <a:rPr lang="en-US" sz="4400" dirty="0">
                <a:latin typeface="Arial Rounded MT Bold" charset="0"/>
                <a:ea typeface="Arial Rounded MT Bold" charset="0"/>
                <a:cs typeface="Arial Rounded MT Bold" charset="0"/>
              </a:rPr>
              <a:t>How will it help me?</a:t>
            </a:r>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15</a:t>
            </a:fld>
            <a:endParaRPr lang="en-GB" altLang="en-US" dirty="0"/>
          </a:p>
        </p:txBody>
      </p:sp>
      <p:sp>
        <p:nvSpPr>
          <p:cNvPr id="3" name="TextBox 2">
            <a:extLst>
              <a:ext uri="{FF2B5EF4-FFF2-40B4-BE49-F238E27FC236}">
                <a16:creationId xmlns:a16="http://schemas.microsoft.com/office/drawing/2014/main" id="{C6A49C11-04DB-411F-8659-7693A8190B52}"/>
              </a:ext>
            </a:extLst>
          </p:cNvPr>
          <p:cNvSpPr txBox="1"/>
          <p:nvPr/>
        </p:nvSpPr>
        <p:spPr>
          <a:xfrm>
            <a:off x="637649" y="1197993"/>
            <a:ext cx="8049151" cy="4216539"/>
          </a:xfrm>
          <a:prstGeom prst="rect">
            <a:avLst/>
          </a:prstGeom>
          <a:noFill/>
        </p:spPr>
        <p:txBody>
          <a:bodyPr wrap="square" rtlCol="0">
            <a:spAutoFit/>
          </a:bodyPr>
          <a:lstStyle/>
          <a:p>
            <a:r>
              <a:rPr lang="en-US" sz="2400" dirty="0">
                <a:latin typeface="Arial Rounded MT Bold" panose="020F0704030504030204" pitchFamily="34" charset="0"/>
                <a:cs typeface="Calibri" panose="020F0502020204030204" pitchFamily="34" charset="0"/>
              </a:rPr>
              <a:t>Skills rarely suddenly develop or improve ‘overnight’  </a:t>
            </a:r>
          </a:p>
          <a:p>
            <a:endParaRPr lang="en-US" sz="2400" dirty="0">
              <a:latin typeface="Calibri" panose="020F0502020204030204" pitchFamily="34" charset="0"/>
              <a:cs typeface="Calibri" panose="020F0502020204030204" pitchFamily="34" charset="0"/>
            </a:endParaRPr>
          </a:p>
          <a:p>
            <a:pPr marL="342900" indent="-342900">
              <a:buFont typeface="Arial" panose="020B0604020202020204" pitchFamily="34" charset="0"/>
              <a:buChar char="•"/>
            </a:pPr>
            <a:r>
              <a:rPr lang="en-US" sz="2400" dirty="0">
                <a:latin typeface="Calibri" panose="020F0502020204030204" pitchFamily="34" charset="0"/>
                <a:cs typeface="Calibri" panose="020F0502020204030204" pitchFamily="34" charset="0"/>
              </a:rPr>
              <a:t>Learning new skills takes time, effort and perseverance. A Learning Log will help you to become more aware of how you learn, what learning tasks you enjoy (and don't enjoy) and of your emotional and cognitive (thought) processes.</a:t>
            </a:r>
            <a:endParaRPr lang="en-GB" sz="2400" dirty="0">
              <a:latin typeface="Calibri" panose="020F0502020204030204" pitchFamily="34" charset="0"/>
              <a:cs typeface="Calibri" panose="020F0502020204030204" pitchFamily="34" charset="0"/>
            </a:endParaRPr>
          </a:p>
          <a:p>
            <a:pPr marL="342900" indent="-342900">
              <a:buFont typeface="Arial" panose="020B0604020202020204" pitchFamily="34" charset="0"/>
              <a:buChar char="•"/>
            </a:pPr>
            <a:r>
              <a:rPr lang="en-US" sz="2400" dirty="0">
                <a:latin typeface="Calibri" panose="020F0502020204030204" pitchFamily="34" charset="0"/>
                <a:cs typeface="Calibri" panose="020F0502020204030204" pitchFamily="34" charset="0"/>
              </a:rPr>
              <a:t>At first it may seem difficult to start to critically reflect upon your own learning.  Over time though, you will find that it becomes easier.  The more often that you practice the skill of self reflection, then the easier it will become.</a:t>
            </a:r>
            <a:endParaRPr lang="en-GB" sz="2400" dirty="0">
              <a:latin typeface="Calibri" panose="020F0502020204030204" pitchFamily="34" charset="0"/>
              <a:cs typeface="Calibri" panose="020F0502020204030204" pitchFamily="34" charset="0"/>
            </a:endParaRPr>
          </a:p>
          <a:p>
            <a:endParaRPr lang="en-GB" sz="28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6766277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6751" y="54993"/>
            <a:ext cx="8229600" cy="1143000"/>
          </a:xfrm>
        </p:spPr>
        <p:txBody>
          <a:bodyPr>
            <a:normAutofit/>
          </a:bodyPr>
          <a:lstStyle/>
          <a:p>
            <a:r>
              <a:rPr lang="en-US" sz="4400" dirty="0">
                <a:latin typeface="Arial Rounded MT Bold" charset="0"/>
                <a:ea typeface="Arial Rounded MT Bold" charset="0"/>
                <a:cs typeface="Arial Rounded MT Bold" charset="0"/>
              </a:rPr>
              <a:t>How will it help me?</a:t>
            </a:r>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16</a:t>
            </a:fld>
            <a:endParaRPr lang="en-GB" altLang="en-US" dirty="0"/>
          </a:p>
        </p:txBody>
      </p:sp>
      <p:sp>
        <p:nvSpPr>
          <p:cNvPr id="3" name="TextBox 2">
            <a:extLst>
              <a:ext uri="{FF2B5EF4-FFF2-40B4-BE49-F238E27FC236}">
                <a16:creationId xmlns:a16="http://schemas.microsoft.com/office/drawing/2014/main" id="{C6A49C11-04DB-411F-8659-7693A8190B52}"/>
              </a:ext>
            </a:extLst>
          </p:cNvPr>
          <p:cNvSpPr txBox="1"/>
          <p:nvPr/>
        </p:nvSpPr>
        <p:spPr>
          <a:xfrm>
            <a:off x="637649" y="954153"/>
            <a:ext cx="7551311" cy="4893647"/>
          </a:xfrm>
          <a:prstGeom prst="rect">
            <a:avLst/>
          </a:prstGeom>
          <a:noFill/>
        </p:spPr>
        <p:txBody>
          <a:bodyPr wrap="square" rtlCol="0">
            <a:spAutoFit/>
          </a:bodyPr>
          <a:lstStyle/>
          <a:p>
            <a:r>
              <a:rPr lang="en-US" sz="2400" dirty="0">
                <a:latin typeface="Calibri" panose="020F0502020204030204" pitchFamily="34" charset="0"/>
                <a:cs typeface="Calibri" panose="020F0502020204030204" pitchFamily="34" charset="0"/>
              </a:rPr>
              <a:t>Perhaps the three key questions when engaging in the process of producing a Learning Log are:</a:t>
            </a:r>
            <a:endParaRPr lang="en-GB" sz="2400" dirty="0">
              <a:latin typeface="Calibri" panose="020F0502020204030204" pitchFamily="34" charset="0"/>
              <a:cs typeface="Calibri" panose="020F0502020204030204" pitchFamily="34" charset="0"/>
            </a:endParaRPr>
          </a:p>
          <a:p>
            <a:pPr marL="342900" indent="-342900">
              <a:buFont typeface="Arial" panose="020B0604020202020204" pitchFamily="34" charset="0"/>
              <a:buChar char="•"/>
            </a:pPr>
            <a:r>
              <a:rPr lang="en-US" sz="2400" dirty="0">
                <a:latin typeface="Calibri" panose="020F0502020204030204" pitchFamily="34" charset="0"/>
                <a:cs typeface="Calibri" panose="020F0502020204030204" pitchFamily="34" charset="0"/>
              </a:rPr>
              <a:t>Am I being honest with myself?</a:t>
            </a:r>
            <a:endParaRPr lang="en-GB" sz="2400" dirty="0">
              <a:latin typeface="Calibri" panose="020F0502020204030204" pitchFamily="34" charset="0"/>
              <a:cs typeface="Calibri" panose="020F0502020204030204" pitchFamily="34" charset="0"/>
            </a:endParaRPr>
          </a:p>
          <a:p>
            <a:pPr marL="342900" indent="-342900">
              <a:buFont typeface="Arial" panose="020B0604020202020204" pitchFamily="34" charset="0"/>
              <a:buChar char="•"/>
            </a:pPr>
            <a:r>
              <a:rPr lang="en-US" sz="2400" dirty="0">
                <a:latin typeface="Calibri" panose="020F0502020204030204" pitchFamily="34" charset="0"/>
                <a:cs typeface="Calibri" panose="020F0502020204030204" pitchFamily="34" charset="0"/>
              </a:rPr>
              <a:t>Is this a useful process for me?</a:t>
            </a:r>
            <a:endParaRPr lang="en-GB" sz="2400" dirty="0">
              <a:latin typeface="Calibri" panose="020F0502020204030204" pitchFamily="34" charset="0"/>
              <a:cs typeface="Calibri" panose="020F0502020204030204" pitchFamily="34" charset="0"/>
            </a:endParaRPr>
          </a:p>
          <a:p>
            <a:pPr marL="342900" indent="-342900">
              <a:buFont typeface="Arial" panose="020B0604020202020204" pitchFamily="34" charset="0"/>
              <a:buChar char="•"/>
            </a:pPr>
            <a:r>
              <a:rPr lang="en-US" sz="2400" dirty="0">
                <a:latin typeface="Calibri" panose="020F0502020204030204" pitchFamily="34" charset="0"/>
                <a:cs typeface="Calibri" panose="020F0502020204030204" pitchFamily="34" charset="0"/>
              </a:rPr>
              <a:t>Is this helping my own process of learning?</a:t>
            </a:r>
            <a:endParaRPr lang="en-GB" sz="2400" dirty="0">
              <a:latin typeface="Calibri" panose="020F0502020204030204" pitchFamily="34" charset="0"/>
              <a:cs typeface="Calibri" panose="020F0502020204030204" pitchFamily="34" charset="0"/>
            </a:endParaRPr>
          </a:p>
          <a:p>
            <a:r>
              <a:rPr lang="en-US" sz="2400" dirty="0">
                <a:latin typeface="Calibri" panose="020F0502020204030204" pitchFamily="34" charset="0"/>
                <a:cs typeface="Calibri" panose="020F0502020204030204" pitchFamily="34" charset="0"/>
              </a:rPr>
              <a:t> </a:t>
            </a:r>
            <a:endParaRPr lang="en-GB" sz="2400" dirty="0">
              <a:latin typeface="Calibri" panose="020F0502020204030204" pitchFamily="34" charset="0"/>
              <a:cs typeface="Calibri" panose="020F0502020204030204" pitchFamily="34" charset="0"/>
            </a:endParaRPr>
          </a:p>
          <a:p>
            <a:r>
              <a:rPr lang="en-US" sz="2400" dirty="0">
                <a:latin typeface="Calibri" panose="020F0502020204030204" pitchFamily="34" charset="0"/>
                <a:cs typeface="Calibri" panose="020F0502020204030204" pitchFamily="34" charset="0"/>
              </a:rPr>
              <a:t>If the answers are ‘yes’, then a Learning Log is right for you. </a:t>
            </a:r>
          </a:p>
          <a:p>
            <a:endParaRPr lang="en-US" sz="2400" dirty="0">
              <a:latin typeface="Calibri" panose="020F0502020204030204" pitchFamily="34" charset="0"/>
              <a:cs typeface="Calibri" panose="020F0502020204030204" pitchFamily="34" charset="0"/>
            </a:endParaRPr>
          </a:p>
          <a:p>
            <a:r>
              <a:rPr lang="en-US" sz="2400" dirty="0">
                <a:latin typeface="Calibri" panose="020F0502020204030204" pitchFamily="34" charset="0"/>
                <a:cs typeface="Calibri" panose="020F0502020204030204" pitchFamily="34" charset="0"/>
              </a:rPr>
              <a:t>If the answers are ‘no’ and you have genuinely asked yourself some of the questions previously mentioned, then perhaps a Learning Log may not really be of much use to you.</a:t>
            </a:r>
            <a:endParaRPr lang="en-GB" sz="2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1617399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4461" y="188843"/>
            <a:ext cx="8229600" cy="1143000"/>
          </a:xfrm>
        </p:spPr>
        <p:txBody>
          <a:bodyPr>
            <a:normAutofit/>
          </a:bodyPr>
          <a:lstStyle/>
          <a:p>
            <a:pPr algn="ctr"/>
            <a:r>
              <a:rPr lang="en-US" sz="4400" dirty="0">
                <a:latin typeface="Arial Rounded MT Bold" charset="0"/>
                <a:ea typeface="Arial Rounded MT Bold" charset="0"/>
                <a:cs typeface="Arial Rounded MT Bold" charset="0"/>
              </a:rPr>
              <a:t>Learning Logs</a:t>
            </a:r>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17</a:t>
            </a:fld>
            <a:endParaRPr lang="en-GB" altLang="en-US" dirty="0"/>
          </a:p>
        </p:txBody>
      </p:sp>
      <p:pic>
        <p:nvPicPr>
          <p:cNvPr id="5" name="Picture 4" descr="A screenshot of a cell phone&#10;&#10;Description automatically generated">
            <a:extLst>
              <a:ext uri="{FF2B5EF4-FFF2-40B4-BE49-F238E27FC236}">
                <a16:creationId xmlns:a16="http://schemas.microsoft.com/office/drawing/2014/main" id="{88720CD4-65E1-4BFE-8E29-A278D892A79B}"/>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tretch>
            <a:fillRect/>
          </a:stretch>
        </p:blipFill>
        <p:spPr>
          <a:xfrm>
            <a:off x="1427110" y="1083733"/>
            <a:ext cx="6107744" cy="4453713"/>
          </a:xfrm>
          <a:prstGeom prst="rect">
            <a:avLst/>
          </a:prstGeom>
          <a:ln w="889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10615866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5750" y="187325"/>
            <a:ext cx="8229600" cy="1143000"/>
          </a:xfrm>
        </p:spPr>
        <p:txBody>
          <a:bodyPr>
            <a:normAutofit/>
          </a:bodyPr>
          <a:lstStyle/>
          <a:p>
            <a:pPr algn="ctr"/>
            <a:r>
              <a:rPr lang="en-US" sz="4400" dirty="0">
                <a:latin typeface="Arial Rounded MT Bold" charset="0"/>
                <a:ea typeface="Arial Rounded MT Bold" charset="0"/>
                <a:cs typeface="Arial Rounded MT Bold" charset="0"/>
              </a:rPr>
              <a:t>Learning Logs</a:t>
            </a:r>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18</a:t>
            </a:fld>
            <a:endParaRPr lang="en-GB" altLang="en-US" dirty="0"/>
          </a:p>
        </p:txBody>
      </p:sp>
      <p:pic>
        <p:nvPicPr>
          <p:cNvPr id="6" name="Picture 5" descr="A screenshot of a social media post&#10;&#10;Description automatically generated">
            <a:extLst>
              <a:ext uri="{FF2B5EF4-FFF2-40B4-BE49-F238E27FC236}">
                <a16:creationId xmlns:a16="http://schemas.microsoft.com/office/drawing/2014/main" id="{A8639E81-6B29-44A3-B988-0EB852CAE390}"/>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tretch>
            <a:fillRect/>
          </a:stretch>
        </p:blipFill>
        <p:spPr>
          <a:xfrm>
            <a:off x="1178669" y="1143000"/>
            <a:ext cx="7120465" cy="4445000"/>
          </a:xfrm>
          <a:prstGeom prst="rect">
            <a:avLst/>
          </a:prstGeom>
          <a:ln w="889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14710596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6899BAE1-183D-6D4C-8FA9-98EEDE536D59}"/>
              </a:ext>
            </a:extLst>
          </p:cNvPr>
          <p:cNvSpPr txBox="1">
            <a:spLocks/>
          </p:cNvSpPr>
          <p:nvPr/>
        </p:nvSpPr>
        <p:spPr bwMode="auto">
          <a:xfrm>
            <a:off x="457200" y="2571800"/>
            <a:ext cx="8229600" cy="1612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a:lstStyle>
          <a:p>
            <a:r>
              <a:rPr lang="en-GB" dirty="0">
                <a:effectLst>
                  <a:outerShdw blurRad="38100" dist="38100" dir="2700000" algn="tl">
                    <a:srgbClr val="000000">
                      <a:alpha val="43137"/>
                    </a:srgbClr>
                  </a:outerShdw>
                </a:effectLst>
                <a:latin typeface="Arial Rounded MT Bold" panose="020F0704030504030204" pitchFamily="34" charset="0"/>
                <a:cs typeface="Calibri" panose="020F0502020204030204" pitchFamily="34" charset="0"/>
              </a:rPr>
              <a:t>Gap Analysis</a:t>
            </a:r>
          </a:p>
        </p:txBody>
      </p:sp>
    </p:spTree>
    <p:extLst>
      <p:ext uri="{BB962C8B-B14F-4D97-AF65-F5344CB8AC3E}">
        <p14:creationId xmlns:p14="http://schemas.microsoft.com/office/powerpoint/2010/main" val="5571202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80A68B-E52B-9640-B04F-5855B11EF197}"/>
              </a:ext>
            </a:extLst>
          </p:cNvPr>
          <p:cNvSpPr>
            <a:spLocks noGrp="1"/>
          </p:cNvSpPr>
          <p:nvPr>
            <p:ph type="title"/>
          </p:nvPr>
        </p:nvSpPr>
        <p:spPr/>
        <p:txBody>
          <a:bodyPr/>
          <a:lstStyle/>
          <a:p>
            <a:r>
              <a:rPr lang="en-US" b="1" dirty="0"/>
              <a:t>What is gap analysis?</a:t>
            </a:r>
          </a:p>
        </p:txBody>
      </p:sp>
      <p:sp>
        <p:nvSpPr>
          <p:cNvPr id="3" name="Content Placeholder 2">
            <a:extLst>
              <a:ext uri="{FF2B5EF4-FFF2-40B4-BE49-F238E27FC236}">
                <a16:creationId xmlns:a16="http://schemas.microsoft.com/office/drawing/2014/main" id="{C177541A-7715-0E47-B0B8-D9AB1936BC8E}"/>
              </a:ext>
            </a:extLst>
          </p:cNvPr>
          <p:cNvSpPr>
            <a:spLocks noGrp="1"/>
          </p:cNvSpPr>
          <p:nvPr>
            <p:ph idx="1"/>
          </p:nvPr>
        </p:nvSpPr>
        <p:spPr>
          <a:xfrm>
            <a:off x="628650" y="1419225"/>
            <a:ext cx="7886700" cy="4351338"/>
          </a:xfrm>
        </p:spPr>
        <p:txBody>
          <a:bodyPr/>
          <a:lstStyle/>
          <a:p>
            <a:pPr fontAlgn="base"/>
            <a:r>
              <a:rPr lang="en-GB" sz="1800" dirty="0"/>
              <a:t>The basics of research are seemingly clear. </a:t>
            </a:r>
          </a:p>
          <a:p>
            <a:pPr fontAlgn="base"/>
            <a:r>
              <a:rPr lang="en-GB" sz="1800" dirty="0"/>
              <a:t>Read a lot of articles, see what’s missing, and conduct research to fill the gap in the literature. Wait a minute. What is that? ‘See what’s missing?’ How can we see something that is not there?</a:t>
            </a:r>
          </a:p>
          <a:p>
            <a:pPr fontAlgn="base"/>
            <a:r>
              <a:rPr lang="en-GB" sz="1800" dirty="0"/>
              <a:t>Imagine you are videoconferencing a colleague who is showing you the results of their project. Suddenly, the screen and sound cut out for a minute. After pressing some keys, you manage to restore the link; only to have your colleague ask, ‘What do you think?’.</a:t>
            </a:r>
          </a:p>
          <a:p>
            <a:pPr fontAlgn="base"/>
            <a:r>
              <a:rPr lang="en-GB" sz="1800" dirty="0"/>
              <a:t>Of course, you know that you missed something from the presentation because of the disconnection. You can see that something is missing, and you know what to ask for to get your desired results, ‘Sorry, could you repeat that last minute of your presentation, please’. It’s not so easy when we’re looking at research results, proposals, or literature reviews.</a:t>
            </a:r>
          </a:p>
          <a:p>
            <a:endParaRPr lang="en-US" dirty="0"/>
          </a:p>
        </p:txBody>
      </p:sp>
      <p:sp>
        <p:nvSpPr>
          <p:cNvPr id="4" name="Slide Number Placeholder 3">
            <a:extLst>
              <a:ext uri="{FF2B5EF4-FFF2-40B4-BE49-F238E27FC236}">
                <a16:creationId xmlns:a16="http://schemas.microsoft.com/office/drawing/2014/main" id="{109357C3-ACB3-1A43-BF3F-8C9E995E76FB}"/>
              </a:ext>
            </a:extLst>
          </p:cNvPr>
          <p:cNvSpPr>
            <a:spLocks noGrp="1"/>
          </p:cNvSpPr>
          <p:nvPr>
            <p:ph type="sldNum" sz="quarter" idx="12"/>
          </p:nvPr>
        </p:nvSpPr>
        <p:spPr/>
        <p:txBody>
          <a:bodyPr/>
          <a:lstStyle/>
          <a:p>
            <a:pPr>
              <a:defRPr/>
            </a:pPr>
            <a:fld id="{198FFD23-A562-4633-A2B6-B3E5DF7E1AF8}" type="slidenum">
              <a:rPr lang="en-GB" smtClean="0"/>
              <a:pPr>
                <a:defRPr/>
              </a:pPr>
              <a:t>20</a:t>
            </a:fld>
            <a:endParaRPr lang="en-GB"/>
          </a:p>
        </p:txBody>
      </p:sp>
    </p:spTree>
    <p:extLst>
      <p:ext uri="{BB962C8B-B14F-4D97-AF65-F5344CB8AC3E}">
        <p14:creationId xmlns:p14="http://schemas.microsoft.com/office/powerpoint/2010/main" val="7832240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481E08-56D7-FF44-8364-AEFCF8711485}"/>
              </a:ext>
            </a:extLst>
          </p:cNvPr>
          <p:cNvSpPr>
            <a:spLocks noGrp="1"/>
          </p:cNvSpPr>
          <p:nvPr>
            <p:ph type="title"/>
          </p:nvPr>
        </p:nvSpPr>
        <p:spPr/>
        <p:txBody>
          <a:bodyPr anchor="t"/>
          <a:lstStyle/>
          <a:p>
            <a:r>
              <a:rPr lang="en-US" b="1" dirty="0">
                <a:latin typeface="Arial Rounded MT Bold" panose="020F0704030504030204" pitchFamily="34" charset="77"/>
              </a:rPr>
              <a:t>What is gap analysis?</a:t>
            </a:r>
          </a:p>
        </p:txBody>
      </p:sp>
      <p:sp>
        <p:nvSpPr>
          <p:cNvPr id="3" name="Content Placeholder 2">
            <a:extLst>
              <a:ext uri="{FF2B5EF4-FFF2-40B4-BE49-F238E27FC236}">
                <a16:creationId xmlns:a16="http://schemas.microsoft.com/office/drawing/2014/main" id="{9F82F31A-919D-3246-981F-EB10B189B0E8}"/>
              </a:ext>
            </a:extLst>
          </p:cNvPr>
          <p:cNvSpPr>
            <a:spLocks noGrp="1"/>
          </p:cNvSpPr>
          <p:nvPr>
            <p:ph idx="1"/>
          </p:nvPr>
        </p:nvSpPr>
        <p:spPr>
          <a:xfrm>
            <a:off x="3884612" y="377825"/>
            <a:ext cx="4629150" cy="5255331"/>
          </a:xfrm>
        </p:spPr>
        <p:txBody>
          <a:bodyPr/>
          <a:lstStyle/>
          <a:p>
            <a:r>
              <a:rPr lang="en-GB" sz="1800" dirty="0"/>
              <a:t>While all research is, to some extent, useful, we’ve seen a lot of research that does not have the expected impact. </a:t>
            </a:r>
          </a:p>
          <a:p>
            <a:r>
              <a:rPr lang="en-GB" sz="1800" dirty="0"/>
              <a:t>That means wasted time, wasted money, under-served clients, and frustration on multiple levels. </a:t>
            </a:r>
          </a:p>
          <a:p>
            <a:r>
              <a:rPr lang="en-GB" sz="1800" dirty="0"/>
              <a:t>A big part of that problem is that directions for research are often chosen intuitively; in a sort of ad-hoc process. </a:t>
            </a:r>
          </a:p>
          <a:p>
            <a:r>
              <a:rPr lang="en-GB" sz="1800" dirty="0"/>
              <a:t>While we deeply respect the intuition of experts, that kind of process is not very rigorous.</a:t>
            </a:r>
          </a:p>
          <a:p>
            <a:r>
              <a:rPr lang="en-GB" sz="1800" dirty="0"/>
              <a:t>There are really three basic kinds of gaps for you to find: </a:t>
            </a:r>
          </a:p>
          <a:p>
            <a:pPr lvl="1"/>
            <a:r>
              <a:rPr lang="en-GB" sz="1600" dirty="0"/>
              <a:t>relevance/meaning, </a:t>
            </a:r>
          </a:p>
          <a:p>
            <a:pPr lvl="1"/>
            <a:r>
              <a:rPr lang="en-GB" sz="1600" dirty="0"/>
              <a:t>logic/structure, and </a:t>
            </a:r>
          </a:p>
          <a:p>
            <a:pPr lvl="1"/>
            <a:r>
              <a:rPr lang="en-GB" sz="1600" dirty="0"/>
              <a:t>data/evidence. </a:t>
            </a:r>
          </a:p>
        </p:txBody>
      </p:sp>
      <p:sp>
        <p:nvSpPr>
          <p:cNvPr id="4" name="Slide Number Placeholder 3">
            <a:extLst>
              <a:ext uri="{FF2B5EF4-FFF2-40B4-BE49-F238E27FC236}">
                <a16:creationId xmlns:a16="http://schemas.microsoft.com/office/drawing/2014/main" id="{D7FF319E-CCE9-E443-8EE2-98B30E532E83}"/>
              </a:ext>
            </a:extLst>
          </p:cNvPr>
          <p:cNvSpPr>
            <a:spLocks noGrp="1"/>
          </p:cNvSpPr>
          <p:nvPr>
            <p:ph type="sldNum" sz="quarter" idx="12"/>
          </p:nvPr>
        </p:nvSpPr>
        <p:spPr/>
        <p:txBody>
          <a:bodyPr/>
          <a:lstStyle/>
          <a:p>
            <a:pPr>
              <a:defRPr/>
            </a:pPr>
            <a:fld id="{198FFD23-A562-4633-A2B6-B3E5DF7E1AF8}" type="slidenum">
              <a:rPr lang="en-GB" smtClean="0"/>
              <a:pPr>
                <a:defRPr/>
              </a:pPr>
              <a:t>21</a:t>
            </a:fld>
            <a:endParaRPr lang="en-GB"/>
          </a:p>
        </p:txBody>
      </p:sp>
    </p:spTree>
    <p:extLst>
      <p:ext uri="{BB962C8B-B14F-4D97-AF65-F5344CB8AC3E}">
        <p14:creationId xmlns:p14="http://schemas.microsoft.com/office/powerpoint/2010/main" val="39969592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75EEA2-0CB2-8743-9DE3-0CA7E91193D0}"/>
              </a:ext>
            </a:extLst>
          </p:cNvPr>
          <p:cNvSpPr>
            <a:spLocks noGrp="1"/>
          </p:cNvSpPr>
          <p:nvPr>
            <p:ph type="title"/>
          </p:nvPr>
        </p:nvSpPr>
        <p:spPr>
          <a:xfrm>
            <a:off x="630238" y="457200"/>
            <a:ext cx="2949575" cy="1032933"/>
          </a:xfrm>
        </p:spPr>
        <p:txBody>
          <a:bodyPr anchor="t"/>
          <a:lstStyle/>
          <a:p>
            <a:r>
              <a:rPr lang="en-US" b="1" dirty="0">
                <a:latin typeface="Arial Rounded MT Bold" panose="020F0704030504030204" pitchFamily="34" charset="77"/>
              </a:rPr>
              <a:t>Causal maps</a:t>
            </a:r>
          </a:p>
        </p:txBody>
      </p:sp>
      <p:sp>
        <p:nvSpPr>
          <p:cNvPr id="3" name="Content Placeholder 2">
            <a:extLst>
              <a:ext uri="{FF2B5EF4-FFF2-40B4-BE49-F238E27FC236}">
                <a16:creationId xmlns:a16="http://schemas.microsoft.com/office/drawing/2014/main" id="{589C84C4-609E-1B4A-A72F-86D8C25D65B0}"/>
              </a:ext>
            </a:extLst>
          </p:cNvPr>
          <p:cNvSpPr>
            <a:spLocks noGrp="1"/>
          </p:cNvSpPr>
          <p:nvPr>
            <p:ph idx="1"/>
          </p:nvPr>
        </p:nvSpPr>
        <p:spPr>
          <a:xfrm>
            <a:off x="3887788" y="987426"/>
            <a:ext cx="4629150" cy="3595864"/>
          </a:xfrm>
        </p:spPr>
        <p:txBody>
          <a:bodyPr/>
          <a:lstStyle/>
          <a:p>
            <a:endParaRPr lang="en-US" sz="2000" dirty="0"/>
          </a:p>
        </p:txBody>
      </p:sp>
      <p:sp>
        <p:nvSpPr>
          <p:cNvPr id="4" name="Text Placeholder 3">
            <a:extLst>
              <a:ext uri="{FF2B5EF4-FFF2-40B4-BE49-F238E27FC236}">
                <a16:creationId xmlns:a16="http://schemas.microsoft.com/office/drawing/2014/main" id="{F50FCFDC-DC3A-F249-8C5D-856BB5753AA8}"/>
              </a:ext>
            </a:extLst>
          </p:cNvPr>
          <p:cNvSpPr>
            <a:spLocks noGrp="1"/>
          </p:cNvSpPr>
          <p:nvPr>
            <p:ph type="body" sz="half" idx="2"/>
          </p:nvPr>
        </p:nvSpPr>
        <p:spPr>
          <a:xfrm>
            <a:off x="630238" y="1247510"/>
            <a:ext cx="2949575" cy="3811588"/>
          </a:xfrm>
        </p:spPr>
        <p:txBody>
          <a:bodyPr/>
          <a:lstStyle/>
          <a:p>
            <a:r>
              <a:rPr lang="en-GB" sz="1800" dirty="0"/>
              <a:t>Starting with structure, </a:t>
            </a:r>
            <a:r>
              <a:rPr lang="en-GB" sz="1800" b="1" dirty="0"/>
              <a:t>there is a gap any place where there are two circles NOT connected by a causal arrow. </a:t>
            </a:r>
          </a:p>
          <a:p>
            <a:r>
              <a:rPr lang="en-GB" sz="1800" dirty="0"/>
              <a:t>It is important to have at least two arrows pointing at each concept/circle for the same reason we like to have multiple independent variables for each dependent variable (although, with more complex maps, we’re learning to see these as interdependent variables).</a:t>
            </a:r>
            <a:endParaRPr lang="en-US" sz="1800" dirty="0"/>
          </a:p>
          <a:p>
            <a:endParaRPr lang="en-US" dirty="0"/>
          </a:p>
        </p:txBody>
      </p:sp>
      <p:sp>
        <p:nvSpPr>
          <p:cNvPr id="5" name="Slide Number Placeholder 4">
            <a:extLst>
              <a:ext uri="{FF2B5EF4-FFF2-40B4-BE49-F238E27FC236}">
                <a16:creationId xmlns:a16="http://schemas.microsoft.com/office/drawing/2014/main" id="{B1310A96-A663-D14F-B3C8-A760E598DBFE}"/>
              </a:ext>
            </a:extLst>
          </p:cNvPr>
          <p:cNvSpPr>
            <a:spLocks noGrp="1"/>
          </p:cNvSpPr>
          <p:nvPr>
            <p:ph type="sldNum" sz="quarter" idx="12"/>
          </p:nvPr>
        </p:nvSpPr>
        <p:spPr/>
        <p:txBody>
          <a:bodyPr/>
          <a:lstStyle/>
          <a:p>
            <a:pPr>
              <a:defRPr/>
            </a:pPr>
            <a:fld id="{F69BCF62-406D-4B72-989E-DA8A3B72D4A9}" type="slidenum">
              <a:rPr lang="en-GB" smtClean="0"/>
              <a:pPr>
                <a:defRPr/>
              </a:pPr>
              <a:t>22</a:t>
            </a:fld>
            <a:endParaRPr lang="en-GB"/>
          </a:p>
        </p:txBody>
      </p:sp>
      <p:pic>
        <p:nvPicPr>
          <p:cNvPr id="1026" name="Picture 2">
            <a:extLst>
              <a:ext uri="{FF2B5EF4-FFF2-40B4-BE49-F238E27FC236}">
                <a16:creationId xmlns:a16="http://schemas.microsoft.com/office/drawing/2014/main" id="{A9D3B8AB-2B34-D749-BE2C-4E144226F16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87787" y="996950"/>
            <a:ext cx="4631267" cy="3473450"/>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5009254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B3C548E0-6FF7-244A-805D-8F13F9F9AFAF}"/>
              </a:ext>
            </a:extLst>
          </p:cNvPr>
          <p:cNvSpPr>
            <a:spLocks noGrp="1"/>
          </p:cNvSpPr>
          <p:nvPr>
            <p:ph type="title"/>
          </p:nvPr>
        </p:nvSpPr>
        <p:spPr>
          <a:xfrm>
            <a:off x="628650" y="176350"/>
            <a:ext cx="7886700" cy="1325563"/>
          </a:xfrm>
        </p:spPr>
        <p:txBody>
          <a:bodyPr/>
          <a:lstStyle/>
          <a:p>
            <a:pPr algn="ctr"/>
            <a:r>
              <a:rPr lang="en-US" dirty="0">
                <a:latin typeface="Arial Rounded MT Bold" panose="020F0704030504030204" pitchFamily="34" charset="77"/>
              </a:rPr>
              <a:t>Ishikawa diagram</a:t>
            </a:r>
          </a:p>
        </p:txBody>
      </p:sp>
      <p:sp>
        <p:nvSpPr>
          <p:cNvPr id="5" name="Slide Number Placeholder 4">
            <a:extLst>
              <a:ext uri="{FF2B5EF4-FFF2-40B4-BE49-F238E27FC236}">
                <a16:creationId xmlns:a16="http://schemas.microsoft.com/office/drawing/2014/main" id="{E7D29F1D-A1C0-D54B-B593-C783447C89F5}"/>
              </a:ext>
            </a:extLst>
          </p:cNvPr>
          <p:cNvSpPr>
            <a:spLocks noGrp="1"/>
          </p:cNvSpPr>
          <p:nvPr>
            <p:ph type="sldNum" sz="quarter" idx="12"/>
          </p:nvPr>
        </p:nvSpPr>
        <p:spPr/>
        <p:txBody>
          <a:bodyPr/>
          <a:lstStyle/>
          <a:p>
            <a:pPr>
              <a:defRPr/>
            </a:pPr>
            <a:fld id="{F69BCF62-406D-4B72-989E-DA8A3B72D4A9}" type="slidenum">
              <a:rPr lang="en-GB" smtClean="0"/>
              <a:pPr>
                <a:defRPr/>
              </a:pPr>
              <a:t>23</a:t>
            </a:fld>
            <a:endParaRPr lang="en-GB"/>
          </a:p>
        </p:txBody>
      </p:sp>
      <p:pic>
        <p:nvPicPr>
          <p:cNvPr id="11" name="Content Placeholder 10" descr="Diagram&#10;&#10;Description automatically generated">
            <a:extLst>
              <a:ext uri="{FF2B5EF4-FFF2-40B4-BE49-F238E27FC236}">
                <a16:creationId xmlns:a16="http://schemas.microsoft.com/office/drawing/2014/main" id="{E7BB2272-06B2-B942-BBF3-94A040D9F390}"/>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bwMode="auto">
          <a:xfrm>
            <a:off x="628650" y="1027906"/>
            <a:ext cx="7886700" cy="44768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0528603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3DD08D-2DF1-41F8-A145-04BB2E475F63}"/>
              </a:ext>
            </a:extLst>
          </p:cNvPr>
          <p:cNvSpPr>
            <a:spLocks noGrp="1"/>
          </p:cNvSpPr>
          <p:nvPr>
            <p:ph type="title"/>
          </p:nvPr>
        </p:nvSpPr>
        <p:spPr>
          <a:xfrm>
            <a:off x="457200" y="176645"/>
            <a:ext cx="8229600" cy="936104"/>
          </a:xfrm>
        </p:spPr>
        <p:txBody>
          <a:bodyPr/>
          <a:lstStyle/>
          <a:p>
            <a:pPr marL="0" indent="0" algn="ctr">
              <a:buNone/>
            </a:pPr>
            <a:r>
              <a:rPr lang="en-GB" sz="4000" dirty="0">
                <a:effectLst>
                  <a:outerShdw blurRad="38100" dist="38100" dir="2700000" algn="tl">
                    <a:srgbClr val="000000">
                      <a:alpha val="43137"/>
                    </a:srgbClr>
                  </a:outerShdw>
                </a:effectLst>
                <a:latin typeface="Arial Rounded MT Bold" panose="020F0704030504030204" pitchFamily="34" charset="0"/>
                <a:cs typeface="Calibri" panose="020F0502020204030204" pitchFamily="34" charset="0"/>
              </a:rPr>
              <a:t>Gap Analysis Template </a:t>
            </a:r>
          </a:p>
        </p:txBody>
      </p:sp>
      <p:pic>
        <p:nvPicPr>
          <p:cNvPr id="4" name="Picture 3">
            <a:extLst>
              <a:ext uri="{FF2B5EF4-FFF2-40B4-BE49-F238E27FC236}">
                <a16:creationId xmlns:a16="http://schemas.microsoft.com/office/drawing/2014/main" id="{072317A1-0F69-44B1-BC51-3BDD4EF69A0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72356" y="959967"/>
            <a:ext cx="5780040" cy="4580862"/>
          </a:xfrm>
          <a:prstGeom prst="rect">
            <a:avLst/>
          </a:prstGeom>
          <a:ln w="889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197975925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6899BAE1-183D-6D4C-8FA9-98EEDE536D59}"/>
              </a:ext>
            </a:extLst>
          </p:cNvPr>
          <p:cNvSpPr txBox="1">
            <a:spLocks/>
          </p:cNvSpPr>
          <p:nvPr/>
        </p:nvSpPr>
        <p:spPr bwMode="auto">
          <a:xfrm>
            <a:off x="457200" y="2571800"/>
            <a:ext cx="8229600" cy="1612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a:lstStyle>
          <a:p>
            <a:r>
              <a:rPr lang="en-GB" dirty="0">
                <a:effectLst>
                  <a:outerShdw blurRad="38100" dist="38100" dir="2700000" algn="tl">
                    <a:srgbClr val="000000">
                      <a:alpha val="43137"/>
                    </a:srgbClr>
                  </a:outerShdw>
                </a:effectLst>
                <a:latin typeface="Arial Rounded MT Bold" panose="020F0704030504030204" pitchFamily="34" charset="0"/>
                <a:cs typeface="Calibri" panose="020F0502020204030204" pitchFamily="34" charset="0"/>
              </a:rPr>
              <a:t>Action planning</a:t>
            </a:r>
          </a:p>
        </p:txBody>
      </p:sp>
    </p:spTree>
    <p:extLst>
      <p:ext uri="{BB962C8B-B14F-4D97-AF65-F5344CB8AC3E}">
        <p14:creationId xmlns:p14="http://schemas.microsoft.com/office/powerpoint/2010/main" val="55234555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3DD08D-2DF1-41F8-A145-04BB2E475F63}"/>
              </a:ext>
            </a:extLst>
          </p:cNvPr>
          <p:cNvSpPr>
            <a:spLocks noGrp="1"/>
          </p:cNvSpPr>
          <p:nvPr>
            <p:ph type="title"/>
          </p:nvPr>
        </p:nvSpPr>
        <p:spPr>
          <a:xfrm>
            <a:off x="457200" y="97564"/>
            <a:ext cx="8229600" cy="857200"/>
          </a:xfrm>
        </p:spPr>
        <p:txBody>
          <a:bodyPr/>
          <a:lstStyle/>
          <a:p>
            <a:pPr marL="0" indent="0" algn="ctr">
              <a:buNone/>
            </a:pPr>
            <a:r>
              <a:rPr lang="en-GB" dirty="0">
                <a:effectLst>
                  <a:outerShdw blurRad="38100" dist="38100" dir="2700000" algn="tl">
                    <a:srgbClr val="000000">
                      <a:alpha val="43137"/>
                    </a:srgbClr>
                  </a:outerShdw>
                </a:effectLst>
                <a:latin typeface="Arial Rounded MT Bold" panose="020F0704030504030204" pitchFamily="34" charset="0"/>
                <a:cs typeface="Calibri" panose="020F0502020204030204" pitchFamily="34" charset="0"/>
              </a:rPr>
              <a:t>What is an Action Plan?</a:t>
            </a:r>
          </a:p>
        </p:txBody>
      </p:sp>
      <p:pic>
        <p:nvPicPr>
          <p:cNvPr id="5" name="Picture 4" descr="A screenshot of a cell phone&#10;&#10;Description generated with very high confidence">
            <a:extLst>
              <a:ext uri="{FF2B5EF4-FFF2-40B4-BE49-F238E27FC236}">
                <a16:creationId xmlns:a16="http://schemas.microsoft.com/office/drawing/2014/main" id="{E3960D4E-BD06-4878-8E6F-D6EA9B1DF8F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115616" y="954764"/>
            <a:ext cx="6515673" cy="4606291"/>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55273997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3DD08D-2DF1-41F8-A145-04BB2E475F63}"/>
              </a:ext>
            </a:extLst>
          </p:cNvPr>
          <p:cNvSpPr>
            <a:spLocks noGrp="1"/>
          </p:cNvSpPr>
          <p:nvPr>
            <p:ph type="title"/>
          </p:nvPr>
        </p:nvSpPr>
        <p:spPr>
          <a:xfrm>
            <a:off x="457200" y="176645"/>
            <a:ext cx="8229600" cy="936104"/>
          </a:xfrm>
        </p:spPr>
        <p:txBody>
          <a:bodyPr/>
          <a:lstStyle/>
          <a:p>
            <a:pPr marL="0" indent="0" algn="ctr">
              <a:buNone/>
            </a:pPr>
            <a:r>
              <a:rPr lang="en-GB" sz="4000" dirty="0">
                <a:effectLst>
                  <a:outerShdw blurRad="38100" dist="38100" dir="2700000" algn="tl">
                    <a:srgbClr val="000000">
                      <a:alpha val="43137"/>
                    </a:srgbClr>
                  </a:outerShdw>
                </a:effectLst>
                <a:latin typeface="Arial Rounded MT Bold" panose="020F0704030504030204" pitchFamily="34" charset="0"/>
                <a:cs typeface="Calibri" panose="020F0502020204030204" pitchFamily="34" charset="0"/>
              </a:rPr>
              <a:t>Action Plan Template </a:t>
            </a:r>
          </a:p>
        </p:txBody>
      </p:sp>
      <p:pic>
        <p:nvPicPr>
          <p:cNvPr id="11" name="Picture 10">
            <a:extLst>
              <a:ext uri="{FF2B5EF4-FFF2-40B4-BE49-F238E27FC236}">
                <a16:creationId xmlns:a16="http://schemas.microsoft.com/office/drawing/2014/main" id="{CCC8ECC9-6FBA-4C61-A907-E1E7E4C722E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69028" y="1015340"/>
            <a:ext cx="6118706" cy="4584411"/>
          </a:xfrm>
          <a:prstGeom prst="rect">
            <a:avLst/>
          </a:prstGeom>
          <a:ln w="889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168474442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47" y="136525"/>
            <a:ext cx="7886700" cy="950284"/>
          </a:xfrm>
        </p:spPr>
        <p:txBody>
          <a:bodyPr>
            <a:normAutofit/>
          </a:bodyPr>
          <a:lstStyle/>
          <a:p>
            <a:pPr algn="ctr"/>
            <a:r>
              <a:rPr lang="en-GB" dirty="0">
                <a:latin typeface="Arial Rounded MT Bold" charset="0"/>
                <a:ea typeface="Arial Rounded MT Bold" charset="0"/>
                <a:cs typeface="Arial Rounded MT Bold" charset="0"/>
              </a:rPr>
              <a:t>Be SMART!</a:t>
            </a:r>
            <a:endParaRPr lang="en-US" dirty="0">
              <a:latin typeface="Arial Rounded MT Bold" charset="0"/>
              <a:ea typeface="Arial Rounded MT Bold" charset="0"/>
              <a:cs typeface="Arial Rounded MT Bold" charset="0"/>
            </a:endParaRPr>
          </a:p>
        </p:txBody>
      </p:sp>
      <p:sp>
        <p:nvSpPr>
          <p:cNvPr id="3" name="Content Placeholder 2"/>
          <p:cNvSpPr>
            <a:spLocks noGrp="1"/>
          </p:cNvSpPr>
          <p:nvPr>
            <p:ph idx="1"/>
          </p:nvPr>
        </p:nvSpPr>
        <p:spPr>
          <a:xfrm>
            <a:off x="439451" y="702645"/>
            <a:ext cx="8265093" cy="5024386"/>
          </a:xfrm>
        </p:spPr>
        <p:txBody>
          <a:bodyPr>
            <a:normAutofit/>
          </a:bodyPr>
          <a:lstStyle/>
          <a:p>
            <a:pPr marL="0" indent="0">
              <a:buNone/>
            </a:pPr>
            <a:endParaRPr lang="en-GB" dirty="0"/>
          </a:p>
          <a:p>
            <a:r>
              <a:rPr lang="en-GB" sz="2900" dirty="0">
                <a:latin typeface="Calibri" panose="020F0502020204030204" pitchFamily="34" charset="0"/>
                <a:cs typeface="Calibri" panose="020F0502020204030204" pitchFamily="34" charset="0"/>
              </a:rPr>
              <a:t>You should use </a:t>
            </a:r>
            <a:r>
              <a:rPr lang="en-GB" sz="2900" b="1" dirty="0">
                <a:latin typeface="Calibri" panose="020F0502020204030204" pitchFamily="34" charset="0"/>
                <a:cs typeface="Calibri" panose="020F0502020204030204" pitchFamily="34" charset="0"/>
              </a:rPr>
              <a:t>SMART</a:t>
            </a:r>
            <a:r>
              <a:rPr lang="en-GB" sz="2900" dirty="0">
                <a:latin typeface="Calibri" panose="020F0502020204030204" pitchFamily="34" charset="0"/>
                <a:cs typeface="Calibri" panose="020F0502020204030204" pitchFamily="34" charset="0"/>
              </a:rPr>
              <a:t> Objectives in your Learning logs and you will also be asked to use them in your Action Plans and Research.</a:t>
            </a:r>
          </a:p>
          <a:p>
            <a:r>
              <a:rPr lang="en-GB" sz="2900" dirty="0">
                <a:latin typeface="Calibri" panose="020F0502020204030204" pitchFamily="34" charset="0"/>
                <a:cs typeface="Calibri" panose="020F0502020204030204" pitchFamily="34" charset="0"/>
              </a:rPr>
              <a:t>It is essential that you understand what this means to you before you start. </a:t>
            </a:r>
          </a:p>
          <a:p>
            <a:r>
              <a:rPr lang="en-GB" sz="2900" dirty="0">
                <a:latin typeface="Calibri" panose="020F0502020204030204" pitchFamily="34" charset="0"/>
                <a:cs typeface="Calibri" panose="020F0502020204030204" pitchFamily="34" charset="0"/>
              </a:rPr>
              <a:t>The last few slides give a brief overview of the difference between </a:t>
            </a:r>
            <a:r>
              <a:rPr lang="en-GB" sz="2900" b="1" dirty="0">
                <a:latin typeface="Calibri" panose="020F0502020204030204" pitchFamily="34" charset="0"/>
                <a:cs typeface="Calibri" panose="020F0502020204030204" pitchFamily="34" charset="0"/>
              </a:rPr>
              <a:t>Goals</a:t>
            </a:r>
            <a:r>
              <a:rPr lang="en-GB" sz="2900" dirty="0">
                <a:latin typeface="Calibri" panose="020F0502020204030204" pitchFamily="34" charset="0"/>
                <a:cs typeface="Calibri" panose="020F0502020204030204" pitchFamily="34" charset="0"/>
              </a:rPr>
              <a:t> and </a:t>
            </a:r>
            <a:r>
              <a:rPr lang="en-GB" sz="2900" b="1" dirty="0">
                <a:latin typeface="Calibri" panose="020F0502020204030204" pitchFamily="34" charset="0"/>
                <a:cs typeface="Calibri" panose="020F0502020204030204" pitchFamily="34" charset="0"/>
              </a:rPr>
              <a:t>Objectives</a:t>
            </a:r>
            <a:r>
              <a:rPr lang="en-GB" sz="2900" dirty="0">
                <a:latin typeface="Calibri" panose="020F0502020204030204" pitchFamily="34" charset="0"/>
                <a:cs typeface="Calibri" panose="020F0502020204030204" pitchFamily="34" charset="0"/>
              </a:rPr>
              <a:t>; and what we mean by </a:t>
            </a:r>
            <a:r>
              <a:rPr lang="en-GB" sz="2900" b="1" dirty="0">
                <a:latin typeface="Calibri" panose="020F0502020204030204" pitchFamily="34" charset="0"/>
                <a:cs typeface="Calibri" panose="020F0502020204030204" pitchFamily="34" charset="0"/>
              </a:rPr>
              <a:t>SMART</a:t>
            </a:r>
            <a:r>
              <a:rPr lang="en-GB" sz="2900" dirty="0">
                <a:latin typeface="Calibri" panose="020F0502020204030204" pitchFamily="34" charset="0"/>
                <a:cs typeface="Calibri" panose="020F0502020204030204" pitchFamily="34" charset="0"/>
              </a:rPr>
              <a:t> Objectives. </a:t>
            </a:r>
          </a:p>
        </p:txBody>
      </p:sp>
      <p:sp>
        <p:nvSpPr>
          <p:cNvPr id="4" name="Slide Number Placeholder 3"/>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F9107607-E324-4BFB-90F7-04D3B077806B}" type="slidenum">
              <a:rPr kumimoji="0" lang="en-GB" altLang="en-US" sz="1200" b="0" i="0" u="none" strike="noStrike" kern="1200" cap="none" spc="0" normalizeH="0" baseline="0" noProof="0" smtClean="0">
                <a:ln>
                  <a:noFill/>
                </a:ln>
                <a:solidFill>
                  <a:prstClr val="black">
                    <a:tint val="75000"/>
                  </a:prstClr>
                </a:solidFill>
                <a:effectLst/>
                <a:uLnTx/>
                <a:uFillTx/>
                <a:latin typeface="Corbel" pitchFamily="34" charset="0"/>
                <a:ea typeface="+mn-ea"/>
                <a:cs typeface="Arial"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28</a:t>
            </a:fld>
            <a:endParaRPr kumimoji="0" lang="en-GB" altLang="en-US" sz="1200" b="0" i="0" u="none" strike="noStrike" kern="1200" cap="none" spc="0" normalizeH="0" baseline="0" noProof="0">
              <a:ln>
                <a:noFill/>
              </a:ln>
              <a:solidFill>
                <a:prstClr val="black">
                  <a:tint val="75000"/>
                </a:prstClr>
              </a:solidFill>
              <a:effectLst/>
              <a:uLnTx/>
              <a:uFillTx/>
              <a:latin typeface="Corbel" pitchFamily="34" charset="0"/>
              <a:ea typeface="+mn-ea"/>
              <a:cs typeface="Arial" pitchFamily="34" charset="0"/>
            </a:endParaRPr>
          </a:p>
        </p:txBody>
      </p:sp>
    </p:spTree>
    <p:extLst>
      <p:ext uri="{BB962C8B-B14F-4D97-AF65-F5344CB8AC3E}">
        <p14:creationId xmlns:p14="http://schemas.microsoft.com/office/powerpoint/2010/main" val="342546021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49" y="260702"/>
            <a:ext cx="7886700" cy="841664"/>
          </a:xfrm>
        </p:spPr>
        <p:txBody>
          <a:bodyPr/>
          <a:lstStyle/>
          <a:p>
            <a:pPr algn="ctr"/>
            <a:r>
              <a:rPr lang="en-GB" sz="3200" dirty="0">
                <a:effectLst>
                  <a:outerShdw blurRad="38100" dist="38100" dir="2700000" algn="tl">
                    <a:srgbClr val="000000">
                      <a:alpha val="43137"/>
                    </a:srgbClr>
                  </a:outerShdw>
                </a:effectLst>
                <a:latin typeface="Arial Rounded MT Bold" charset="0"/>
                <a:ea typeface="Arial Rounded MT Bold" charset="0"/>
                <a:cs typeface="Arial Rounded MT Bold" charset="0"/>
              </a:rPr>
              <a:t>SMART Objectives</a:t>
            </a:r>
            <a:endParaRPr lang="en-US" dirty="0">
              <a:effectLst>
                <a:outerShdw blurRad="38100" dist="38100" dir="2700000" algn="tl">
                  <a:srgbClr val="000000">
                    <a:alpha val="43137"/>
                  </a:srgbClr>
                </a:outerShdw>
              </a:effectLst>
              <a:latin typeface="Arial Rounded MT Bold" charset="0"/>
              <a:ea typeface="Arial Rounded MT Bold" charset="0"/>
              <a:cs typeface="Arial Rounded MT Bold" charset="0"/>
            </a:endParaRPr>
          </a:p>
        </p:txBody>
      </p:sp>
      <p:sp>
        <p:nvSpPr>
          <p:cNvPr id="3" name="Content Placeholder 2"/>
          <p:cNvSpPr>
            <a:spLocks noGrp="1"/>
          </p:cNvSpPr>
          <p:nvPr>
            <p:ph idx="1"/>
          </p:nvPr>
        </p:nvSpPr>
        <p:spPr>
          <a:xfrm>
            <a:off x="492392" y="1376740"/>
            <a:ext cx="8159215" cy="4104519"/>
          </a:xfrm>
        </p:spPr>
        <p:txBody>
          <a:bodyPr>
            <a:normAutofit fontScale="40000" lnSpcReduction="20000"/>
          </a:bodyPr>
          <a:lstStyle/>
          <a:p>
            <a:pPr marL="0" indent="0">
              <a:buNone/>
            </a:pPr>
            <a:r>
              <a:rPr lang="en-GB" sz="6000" dirty="0">
                <a:latin typeface="Calibri" panose="020F0502020204030204" pitchFamily="34" charset="0"/>
                <a:cs typeface="Calibri" panose="020F0502020204030204" pitchFamily="34" charset="0"/>
              </a:rPr>
              <a:t>This refers to an acronym (</a:t>
            </a:r>
            <a:r>
              <a:rPr lang="en-GB" sz="6000" dirty="0">
                <a:effectLst>
                  <a:outerShdw blurRad="38100" dist="38100" dir="2700000" algn="tl">
                    <a:srgbClr val="000000">
                      <a:alpha val="43137"/>
                    </a:srgbClr>
                  </a:outerShdw>
                </a:effectLst>
                <a:latin typeface="Arial Rounded MT Bold" panose="020F0704030504030204" pitchFamily="34" charset="0"/>
                <a:cs typeface="Calibri" panose="020F0502020204030204" pitchFamily="34" charset="0"/>
              </a:rPr>
              <a:t>S.M.A.R.T.</a:t>
            </a:r>
            <a:r>
              <a:rPr lang="en-GB" sz="6000" dirty="0">
                <a:latin typeface="Calibri" panose="020F0502020204030204" pitchFamily="34" charset="0"/>
                <a:cs typeface="Calibri" panose="020F0502020204030204" pitchFamily="34" charset="0"/>
              </a:rPr>
              <a:t>) built around the five leading measures of a focused plan or project</a:t>
            </a:r>
            <a:r>
              <a:rPr lang="en-GB" sz="5600" dirty="0">
                <a:latin typeface="Calibri" panose="020F0502020204030204" pitchFamily="34" charset="0"/>
                <a:cs typeface="Calibri" panose="020F0502020204030204" pitchFamily="34" charset="0"/>
              </a:rPr>
              <a:t>. </a:t>
            </a:r>
          </a:p>
          <a:p>
            <a:pPr marL="0" indent="0">
              <a:buNone/>
            </a:pPr>
            <a:endParaRPr lang="en-GB" sz="5600" dirty="0">
              <a:latin typeface="Calibri" panose="020F0502020204030204" pitchFamily="34" charset="0"/>
              <a:cs typeface="Calibri" panose="020F0502020204030204" pitchFamily="34" charset="0"/>
            </a:endParaRPr>
          </a:p>
          <a:p>
            <a:pPr marL="0" indent="0">
              <a:buNone/>
            </a:pPr>
            <a:r>
              <a:rPr lang="en-GB" sz="6200" dirty="0">
                <a:effectLst>
                  <a:outerShdw blurRad="38100" dist="38100" dir="2700000" algn="tl">
                    <a:srgbClr val="000000">
                      <a:alpha val="43137"/>
                    </a:srgbClr>
                  </a:outerShdw>
                </a:effectLst>
                <a:latin typeface="Arial Rounded MT Bold" panose="020F0704030504030204" pitchFamily="34" charset="0"/>
              </a:rPr>
              <a:t>Specific</a:t>
            </a:r>
            <a:r>
              <a:rPr lang="en-GB" sz="6200" dirty="0">
                <a:latin typeface="Arial Rounded MT Bold" panose="020F0704030504030204" pitchFamily="34" charset="0"/>
              </a:rPr>
              <a:t> </a:t>
            </a:r>
          </a:p>
          <a:p>
            <a:pPr marL="0" indent="0">
              <a:buNone/>
            </a:pPr>
            <a:r>
              <a:rPr lang="en-GB" sz="5600" dirty="0">
                <a:latin typeface="Calibri" panose="020F0502020204030204" pitchFamily="34" charset="0"/>
                <a:cs typeface="Calibri" panose="020F0502020204030204" pitchFamily="34" charset="0"/>
              </a:rPr>
              <a:t>What exactly are we going to do, with or for whom?</a:t>
            </a:r>
          </a:p>
          <a:p>
            <a:pPr marL="0" indent="0">
              <a:buNone/>
            </a:pPr>
            <a:r>
              <a:rPr lang="en-GB" sz="5600" dirty="0">
                <a:latin typeface="Calibri" panose="020F0502020204030204" pitchFamily="34" charset="0"/>
                <a:cs typeface="Calibri" panose="020F0502020204030204" pitchFamily="34" charset="0"/>
              </a:rPr>
              <a:t>A specific outcome or a precise objective to be accomplished is clearly defined. The outcome is stated in numbers, percentages, reach etc.</a:t>
            </a:r>
          </a:p>
          <a:p>
            <a:pPr marL="0" indent="0">
              <a:buNone/>
            </a:pPr>
            <a:endParaRPr lang="en-GB" dirty="0"/>
          </a:p>
          <a:p>
            <a:pPr marL="0" indent="0">
              <a:buNone/>
            </a:pPr>
            <a:r>
              <a:rPr lang="en-GB" sz="6200" dirty="0">
                <a:effectLst>
                  <a:outerShdw blurRad="38100" dist="38100" dir="2700000" algn="tl">
                    <a:srgbClr val="000000">
                      <a:alpha val="43137"/>
                    </a:srgbClr>
                  </a:outerShdw>
                </a:effectLst>
                <a:latin typeface="Arial Rounded MT Bold" panose="020F0704030504030204" pitchFamily="34" charset="0"/>
              </a:rPr>
              <a:t>Measurable</a:t>
            </a:r>
            <a:r>
              <a:rPr lang="en-GB" dirty="0"/>
              <a:t> </a:t>
            </a:r>
          </a:p>
          <a:p>
            <a:pPr marL="0" indent="0">
              <a:buNone/>
            </a:pPr>
            <a:r>
              <a:rPr lang="en-GB" sz="5600" dirty="0">
                <a:latin typeface="Calibri" panose="020F0502020204030204" pitchFamily="34" charset="0"/>
                <a:cs typeface="Calibri" panose="020F0502020204030204" pitchFamily="34" charset="0"/>
              </a:rPr>
              <a:t>Is it measurable and how can WE measure it?</a:t>
            </a:r>
          </a:p>
          <a:p>
            <a:pPr marL="0" indent="0">
              <a:buNone/>
            </a:pPr>
            <a:r>
              <a:rPr lang="en-GB" sz="5600" dirty="0">
                <a:latin typeface="Calibri" panose="020F0502020204030204" pitchFamily="34" charset="0"/>
                <a:cs typeface="Calibri" panose="020F0502020204030204" pitchFamily="34" charset="0"/>
              </a:rPr>
              <a:t>All activities should be measurable at some level and the measurement source can be identified. </a:t>
            </a:r>
          </a:p>
          <a:p>
            <a:pPr marL="0" indent="0">
              <a:buNone/>
            </a:pPr>
            <a:endParaRPr lang="en-GB" dirty="0"/>
          </a:p>
          <a:p>
            <a:endParaRPr lang="en-US" dirty="0"/>
          </a:p>
        </p:txBody>
      </p:sp>
      <p:sp>
        <p:nvSpPr>
          <p:cNvPr id="4" name="Slide Number Placeholder 3"/>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F9107607-E324-4BFB-90F7-04D3B077806B}" type="slidenum">
              <a:rPr kumimoji="0" lang="en-GB" altLang="en-US" sz="1200" b="0" i="0" u="none" strike="noStrike" kern="1200" cap="none" spc="0" normalizeH="0" baseline="0" noProof="0" smtClean="0">
                <a:ln>
                  <a:noFill/>
                </a:ln>
                <a:solidFill>
                  <a:prstClr val="black">
                    <a:tint val="75000"/>
                  </a:prstClr>
                </a:solidFill>
                <a:effectLst/>
                <a:uLnTx/>
                <a:uFillTx/>
                <a:latin typeface="Corbel" pitchFamily="34" charset="0"/>
                <a:ea typeface="+mn-ea"/>
                <a:cs typeface="Arial"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29</a:t>
            </a:fld>
            <a:endParaRPr kumimoji="0" lang="en-GB" altLang="en-US" sz="1200" b="0" i="0" u="none" strike="noStrike" kern="1200" cap="none" spc="0" normalizeH="0" baseline="0" noProof="0">
              <a:ln>
                <a:noFill/>
              </a:ln>
              <a:solidFill>
                <a:prstClr val="black">
                  <a:tint val="75000"/>
                </a:prstClr>
              </a:solidFill>
              <a:effectLst/>
              <a:uLnTx/>
              <a:uFillTx/>
              <a:latin typeface="Corbel" pitchFamily="34" charset="0"/>
              <a:ea typeface="+mn-ea"/>
              <a:cs typeface="Arial" pitchFamily="34" charset="0"/>
            </a:endParaRPr>
          </a:p>
        </p:txBody>
      </p:sp>
    </p:spTree>
    <p:extLst>
      <p:ext uri="{BB962C8B-B14F-4D97-AF65-F5344CB8AC3E}">
        <p14:creationId xmlns:p14="http://schemas.microsoft.com/office/powerpoint/2010/main" val="128860718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49" y="121342"/>
            <a:ext cx="7886700" cy="845014"/>
          </a:xfrm>
        </p:spPr>
        <p:txBody>
          <a:bodyPr/>
          <a:lstStyle/>
          <a:p>
            <a:pPr algn="ctr"/>
            <a:r>
              <a:rPr lang="en-GB" sz="3200" dirty="0">
                <a:effectLst>
                  <a:outerShdw blurRad="38100" dist="38100" dir="2700000" algn="tl">
                    <a:srgbClr val="000000">
                      <a:alpha val="43137"/>
                    </a:srgbClr>
                  </a:outerShdw>
                </a:effectLst>
                <a:latin typeface="Arial Rounded MT Bold" charset="0"/>
                <a:ea typeface="Arial Rounded MT Bold" charset="0"/>
                <a:cs typeface="Arial Rounded MT Bold" charset="0"/>
              </a:rPr>
              <a:t>SMART Objectives</a:t>
            </a:r>
            <a:endParaRPr lang="en-US" dirty="0">
              <a:effectLst>
                <a:outerShdw blurRad="38100" dist="38100" dir="2700000" algn="tl">
                  <a:srgbClr val="000000">
                    <a:alpha val="43137"/>
                  </a:srgbClr>
                </a:outerShdw>
              </a:effectLst>
              <a:latin typeface="Arial Rounded MT Bold" charset="0"/>
              <a:ea typeface="Arial Rounded MT Bold" charset="0"/>
              <a:cs typeface="Arial Rounded MT Bold" charset="0"/>
            </a:endParaRPr>
          </a:p>
        </p:txBody>
      </p:sp>
      <p:sp>
        <p:nvSpPr>
          <p:cNvPr id="3" name="Content Placeholder 2"/>
          <p:cNvSpPr>
            <a:spLocks noGrp="1"/>
          </p:cNvSpPr>
          <p:nvPr>
            <p:ph idx="1"/>
          </p:nvPr>
        </p:nvSpPr>
        <p:spPr>
          <a:xfrm>
            <a:off x="527585" y="790037"/>
            <a:ext cx="8159215" cy="4841835"/>
          </a:xfrm>
        </p:spPr>
        <p:txBody>
          <a:bodyPr>
            <a:normAutofit fontScale="25000" lnSpcReduction="20000"/>
          </a:bodyPr>
          <a:lstStyle/>
          <a:p>
            <a:pPr marL="0" indent="0">
              <a:buNone/>
            </a:pPr>
            <a:endParaRPr lang="en-GB" dirty="0"/>
          </a:p>
          <a:p>
            <a:pPr marL="0" indent="0">
              <a:buNone/>
            </a:pPr>
            <a:r>
              <a:rPr lang="en-GB" sz="9600" dirty="0">
                <a:effectLst>
                  <a:outerShdw blurRad="38100" dist="38100" dir="2700000" algn="tl">
                    <a:srgbClr val="000000">
                      <a:alpha val="43137"/>
                    </a:srgbClr>
                  </a:outerShdw>
                </a:effectLst>
                <a:latin typeface="Arial Rounded MT Bold" panose="020F0704030504030204" pitchFamily="34" charset="0"/>
                <a:cs typeface="Calibri" panose="020F0502020204030204" pitchFamily="34" charset="0"/>
              </a:rPr>
              <a:t>Achievable </a:t>
            </a:r>
          </a:p>
          <a:p>
            <a:r>
              <a:rPr lang="en-GB" sz="9600" dirty="0">
                <a:latin typeface="Calibri" panose="020F0502020204030204" pitchFamily="34" charset="0"/>
                <a:cs typeface="Calibri" panose="020F0502020204030204" pitchFamily="34" charset="0"/>
              </a:rPr>
              <a:t>Can we get it done in the proposed timeframe/in this political climate for this amount of money?</a:t>
            </a:r>
          </a:p>
          <a:p>
            <a:r>
              <a:rPr lang="en-GB" sz="9600" dirty="0">
                <a:latin typeface="Calibri" panose="020F0502020204030204" pitchFamily="34" charset="0"/>
                <a:cs typeface="Calibri" panose="020F0502020204030204" pitchFamily="34" charset="0"/>
              </a:rPr>
              <a:t>The objective must be achievable given the market conditions, time period, resources allocated, etc.</a:t>
            </a:r>
          </a:p>
          <a:p>
            <a:pPr marL="0" indent="0">
              <a:buNone/>
            </a:pPr>
            <a:r>
              <a:rPr lang="en-GB" sz="9600" dirty="0">
                <a:effectLst>
                  <a:outerShdw blurRad="38100" dist="38100" dir="2700000" algn="tl">
                    <a:srgbClr val="000000">
                      <a:alpha val="43137"/>
                    </a:srgbClr>
                  </a:outerShdw>
                </a:effectLst>
                <a:latin typeface="Arial Rounded MT Bold" panose="020F0704030504030204" pitchFamily="34" charset="0"/>
                <a:cs typeface="Calibri" panose="020F0502020204030204" pitchFamily="34" charset="0"/>
              </a:rPr>
              <a:t>Realistic</a:t>
            </a:r>
          </a:p>
          <a:p>
            <a:r>
              <a:rPr lang="en-GB" sz="9600" dirty="0">
                <a:latin typeface="Calibri" panose="020F0502020204030204" pitchFamily="34" charset="0"/>
                <a:cs typeface="Calibri" panose="020F0502020204030204" pitchFamily="34" charset="0"/>
              </a:rPr>
              <a:t>Will this objective lead to the desired results?</a:t>
            </a:r>
          </a:p>
          <a:p>
            <a:r>
              <a:rPr lang="en-GB" sz="9600" dirty="0">
                <a:latin typeface="Calibri" panose="020F0502020204030204" pitchFamily="34" charset="0"/>
                <a:cs typeface="Calibri" panose="020F0502020204030204" pitchFamily="34" charset="0"/>
              </a:rPr>
              <a:t>This means that the outcome directly supports the vision or long term plan/goal of the organisation or individual.</a:t>
            </a:r>
          </a:p>
          <a:p>
            <a:pPr marL="0" indent="0">
              <a:buNone/>
            </a:pPr>
            <a:endParaRPr lang="en-GB" sz="5000" dirty="0">
              <a:latin typeface="Calibri" panose="020F0502020204030204" pitchFamily="34" charset="0"/>
              <a:cs typeface="Calibri" panose="020F0502020204030204" pitchFamily="34" charset="0"/>
            </a:endParaRPr>
          </a:p>
          <a:p>
            <a:pPr marL="0" indent="0">
              <a:buNone/>
            </a:pPr>
            <a:r>
              <a:rPr lang="en-GB" sz="9600" dirty="0">
                <a:effectLst>
                  <a:outerShdw blurRad="38100" dist="38100" dir="2700000" algn="tl">
                    <a:srgbClr val="000000">
                      <a:alpha val="43137"/>
                    </a:srgbClr>
                  </a:outerShdw>
                </a:effectLst>
                <a:latin typeface="Arial Rounded MT Bold" panose="020F0704030504030204" pitchFamily="34" charset="0"/>
                <a:cs typeface="Calibri" panose="020F0502020204030204" pitchFamily="34" charset="0"/>
              </a:rPr>
              <a:t>Time bound/framed </a:t>
            </a:r>
          </a:p>
          <a:p>
            <a:r>
              <a:rPr lang="en-GB" sz="9600" dirty="0">
                <a:latin typeface="Calibri" panose="020F0502020204030204" pitchFamily="34" charset="0"/>
                <a:cs typeface="Calibri" panose="020F0502020204030204" pitchFamily="34" charset="0"/>
              </a:rPr>
              <a:t>When will we accomplish this objective?</a:t>
            </a:r>
          </a:p>
          <a:p>
            <a:r>
              <a:rPr lang="en-GB" sz="9600" dirty="0">
                <a:latin typeface="Calibri" panose="020F0502020204030204" pitchFamily="34" charset="0"/>
                <a:cs typeface="Calibri" panose="020F0502020204030204" pitchFamily="34" charset="0"/>
              </a:rPr>
              <a:t>This means stating clearly and precisely exactly when the objective will be achieved.</a:t>
            </a:r>
          </a:p>
          <a:p>
            <a:endParaRPr lang="en-US" dirty="0"/>
          </a:p>
        </p:txBody>
      </p:sp>
      <p:sp>
        <p:nvSpPr>
          <p:cNvPr id="4" name="Slide Number Placeholder 3"/>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F9107607-E324-4BFB-90F7-04D3B077806B}" type="slidenum">
              <a:rPr kumimoji="0" lang="en-GB" altLang="en-US" sz="1200" b="0" i="0" u="none" strike="noStrike" kern="1200" cap="none" spc="0" normalizeH="0" baseline="0" noProof="0" smtClean="0">
                <a:ln>
                  <a:noFill/>
                </a:ln>
                <a:solidFill>
                  <a:prstClr val="black">
                    <a:tint val="75000"/>
                  </a:prstClr>
                </a:solidFill>
                <a:effectLst/>
                <a:uLnTx/>
                <a:uFillTx/>
                <a:latin typeface="Corbel" pitchFamily="34" charset="0"/>
                <a:ea typeface="+mn-ea"/>
                <a:cs typeface="Arial"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30</a:t>
            </a:fld>
            <a:endParaRPr kumimoji="0" lang="en-GB" altLang="en-US" sz="1200" b="0" i="0" u="none" strike="noStrike" kern="1200" cap="none" spc="0" normalizeH="0" baseline="0" noProof="0">
              <a:ln>
                <a:noFill/>
              </a:ln>
              <a:solidFill>
                <a:prstClr val="black">
                  <a:tint val="75000"/>
                </a:prstClr>
              </a:solidFill>
              <a:effectLst/>
              <a:uLnTx/>
              <a:uFillTx/>
              <a:latin typeface="Corbel" pitchFamily="34" charset="0"/>
              <a:ea typeface="+mn-ea"/>
              <a:cs typeface="Arial" pitchFamily="34" charset="0"/>
            </a:endParaRPr>
          </a:p>
        </p:txBody>
      </p:sp>
    </p:spTree>
    <p:extLst>
      <p:ext uri="{BB962C8B-B14F-4D97-AF65-F5344CB8AC3E}">
        <p14:creationId xmlns:p14="http://schemas.microsoft.com/office/powerpoint/2010/main" val="301675125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2028" y="155243"/>
            <a:ext cx="7886700" cy="950284"/>
          </a:xfrm>
        </p:spPr>
        <p:txBody>
          <a:bodyPr>
            <a:normAutofit/>
          </a:bodyPr>
          <a:lstStyle/>
          <a:p>
            <a:pPr algn="ctr"/>
            <a:r>
              <a:rPr lang="en-GB" dirty="0">
                <a:effectLst>
                  <a:outerShdw blurRad="38100" dist="38100" dir="2700000" algn="tl">
                    <a:srgbClr val="000000">
                      <a:alpha val="43137"/>
                    </a:srgbClr>
                  </a:outerShdw>
                </a:effectLst>
                <a:latin typeface="Arial Rounded MT Bold" charset="0"/>
                <a:ea typeface="Arial Rounded MT Bold" charset="0"/>
                <a:cs typeface="Arial Rounded MT Bold" charset="0"/>
              </a:rPr>
              <a:t>Be SMART!</a:t>
            </a:r>
            <a:endParaRPr lang="en-US" dirty="0">
              <a:effectLst>
                <a:outerShdw blurRad="38100" dist="38100" dir="2700000" algn="tl">
                  <a:srgbClr val="000000">
                    <a:alpha val="43137"/>
                  </a:srgbClr>
                </a:outerShdw>
              </a:effectLst>
              <a:latin typeface="Arial Rounded MT Bold" charset="0"/>
              <a:ea typeface="Arial Rounded MT Bold" charset="0"/>
              <a:cs typeface="Arial Rounded MT Bold" charset="0"/>
            </a:endParaRPr>
          </a:p>
        </p:txBody>
      </p:sp>
      <p:pic>
        <p:nvPicPr>
          <p:cNvPr id="6" name="Content Placeholder 5" descr="A screenshot of a cell phone&#10;&#10;Description generated with very high confidence">
            <a:extLst>
              <a:ext uri="{FF2B5EF4-FFF2-40B4-BE49-F238E27FC236}">
                <a16:creationId xmlns:a16="http://schemas.microsoft.com/office/drawing/2014/main" id="{72C6B270-4140-44D3-ABB0-DD4EACDE5050}"/>
              </a:ext>
            </a:extLst>
          </p:cNvPr>
          <p:cNvPicPr>
            <a:picLocks noGrp="1" noChangeAspect="1"/>
          </p:cNvPicPr>
          <p:nvPr>
            <p:ph idx="1"/>
          </p:nvPr>
        </p:nvPicPr>
        <p:blipFill rotWithShape="1">
          <a:blip r:embed="rId2">
            <a:extLst>
              <a:ext uri="{BEBA8EAE-BF5A-486C-A8C5-ECC9F3942E4B}">
                <a14:imgProps xmlns:a14="http://schemas.microsoft.com/office/drawing/2010/main">
                  <a14:imgLayer r:embed="rId3">
                    <a14:imgEffect>
                      <a14:sharpenSoften amount="50000"/>
                    </a14:imgEffect>
                  </a14:imgLayer>
                </a14:imgProps>
              </a:ext>
              <a:ext uri="{28A0092B-C50C-407E-A947-70E740481C1C}">
                <a14:useLocalDpi xmlns:a14="http://schemas.microsoft.com/office/drawing/2010/main" val="0"/>
              </a:ext>
            </a:extLst>
          </a:blip>
          <a:srcRect l="4937" t="5118" r="4012" b="5589"/>
          <a:stretch/>
        </p:blipFill>
        <p:spPr>
          <a:xfrm>
            <a:off x="1004712" y="957459"/>
            <a:ext cx="7510638" cy="4596675"/>
          </a:xfrm>
          <a:prstGeom prst="rect">
            <a:avLst/>
          </a:prstGeom>
          <a:ln w="88900" cap="sq" cmpd="thickThin">
            <a:solidFill>
              <a:srgbClr val="000000"/>
            </a:solidFill>
            <a:prstDash val="solid"/>
            <a:miter lim="800000"/>
          </a:ln>
          <a:effectLst>
            <a:innerShdw blurRad="76200">
              <a:srgbClr val="000000"/>
            </a:innerShdw>
          </a:effectLst>
        </p:spPr>
      </p:pic>
      <p:sp>
        <p:nvSpPr>
          <p:cNvPr id="4" name="Slide Number Placeholder 3"/>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F9107607-E324-4BFB-90F7-04D3B077806B}" type="slidenum">
              <a:rPr kumimoji="0" lang="en-GB" altLang="en-US" sz="1200" b="0" i="0" u="none" strike="noStrike" kern="1200" cap="none" spc="0" normalizeH="0" baseline="0" noProof="0" smtClean="0">
                <a:ln>
                  <a:noFill/>
                </a:ln>
                <a:solidFill>
                  <a:prstClr val="black">
                    <a:tint val="75000"/>
                  </a:prstClr>
                </a:solidFill>
                <a:effectLst/>
                <a:uLnTx/>
                <a:uFillTx/>
                <a:latin typeface="Corbel" pitchFamily="34" charset="0"/>
                <a:ea typeface="+mn-ea"/>
                <a:cs typeface="Arial"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31</a:t>
            </a:fld>
            <a:endParaRPr kumimoji="0" lang="en-GB" altLang="en-US" sz="1200" b="0" i="0" u="none" strike="noStrike" kern="1200" cap="none" spc="0" normalizeH="0" baseline="0" noProof="0">
              <a:ln>
                <a:noFill/>
              </a:ln>
              <a:solidFill>
                <a:prstClr val="black">
                  <a:tint val="75000"/>
                </a:prstClr>
              </a:solidFill>
              <a:effectLst/>
              <a:uLnTx/>
              <a:uFillTx/>
              <a:latin typeface="Corbel" pitchFamily="34" charset="0"/>
              <a:ea typeface="+mn-ea"/>
              <a:cs typeface="Arial" pitchFamily="34" charset="0"/>
            </a:endParaRPr>
          </a:p>
        </p:txBody>
      </p:sp>
    </p:spTree>
    <p:extLst>
      <p:ext uri="{BB962C8B-B14F-4D97-AF65-F5344CB8AC3E}">
        <p14:creationId xmlns:p14="http://schemas.microsoft.com/office/powerpoint/2010/main" val="158902310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49" y="136525"/>
            <a:ext cx="7886700" cy="827816"/>
          </a:xfrm>
        </p:spPr>
        <p:txBody>
          <a:bodyPr/>
          <a:lstStyle/>
          <a:p>
            <a:r>
              <a:rPr lang="en-GB" sz="3200" dirty="0">
                <a:effectLst>
                  <a:outerShdw blurRad="38100" dist="38100" dir="2700000" algn="tl">
                    <a:srgbClr val="000000">
                      <a:alpha val="43137"/>
                    </a:srgbClr>
                  </a:outerShdw>
                </a:effectLst>
                <a:latin typeface="Arial Rounded MT Bold" charset="0"/>
                <a:ea typeface="Arial Rounded MT Bold" charset="0"/>
                <a:cs typeface="Arial Rounded MT Bold" charset="0"/>
              </a:rPr>
              <a:t>Goals and Objectives</a:t>
            </a:r>
            <a:endParaRPr lang="en-US" dirty="0">
              <a:effectLst>
                <a:outerShdw blurRad="38100" dist="38100" dir="2700000" algn="tl">
                  <a:srgbClr val="000000">
                    <a:alpha val="43137"/>
                  </a:srgbClr>
                </a:outerShdw>
              </a:effectLst>
              <a:latin typeface="Arial Rounded MT Bold" charset="0"/>
              <a:ea typeface="Arial Rounded MT Bold" charset="0"/>
              <a:cs typeface="Arial Rounded MT Bold" charset="0"/>
            </a:endParaRPr>
          </a:p>
        </p:txBody>
      </p:sp>
      <p:sp>
        <p:nvSpPr>
          <p:cNvPr id="3" name="Content Placeholder 2"/>
          <p:cNvSpPr>
            <a:spLocks noGrp="1"/>
          </p:cNvSpPr>
          <p:nvPr>
            <p:ph idx="1"/>
          </p:nvPr>
        </p:nvSpPr>
        <p:spPr>
          <a:xfrm>
            <a:off x="421707" y="964341"/>
            <a:ext cx="8265093" cy="4350512"/>
          </a:xfrm>
        </p:spPr>
        <p:txBody>
          <a:bodyPr>
            <a:normAutofit fontScale="25000" lnSpcReduction="20000"/>
          </a:bodyPr>
          <a:lstStyle/>
          <a:p>
            <a:pPr marL="0" indent="0">
              <a:buNone/>
            </a:pPr>
            <a:endParaRPr lang="en-GB" dirty="0"/>
          </a:p>
          <a:p>
            <a:pPr marL="0" indent="0">
              <a:buNone/>
            </a:pPr>
            <a:r>
              <a:rPr lang="en-GB" sz="8000" dirty="0">
                <a:effectLst>
                  <a:outerShdw blurRad="38100" dist="38100" dir="2700000" algn="tl">
                    <a:srgbClr val="000000">
                      <a:alpha val="43137"/>
                    </a:srgbClr>
                  </a:outerShdw>
                </a:effectLst>
                <a:latin typeface="Arial Rounded MT Bold" panose="020F0704030504030204" pitchFamily="34" charset="0"/>
                <a:cs typeface="Calibri" panose="020F0502020204030204" pitchFamily="34" charset="0"/>
              </a:rPr>
              <a:t>Goals vs. Objectives</a:t>
            </a:r>
          </a:p>
          <a:p>
            <a:pPr marL="0" indent="0">
              <a:buNone/>
            </a:pPr>
            <a:r>
              <a:rPr lang="en-GB" sz="9600" dirty="0">
                <a:latin typeface="Calibri" panose="020F0502020204030204" pitchFamily="34" charset="0"/>
                <a:cs typeface="Calibri" panose="020F0502020204030204" pitchFamily="34" charset="0"/>
              </a:rPr>
              <a:t>Understanding the differences between a goal and an objective can be confusing.</a:t>
            </a:r>
          </a:p>
          <a:p>
            <a:pPr marL="0" indent="0">
              <a:buNone/>
            </a:pPr>
            <a:endParaRPr lang="en-GB" sz="8000" dirty="0">
              <a:latin typeface="Calibri" panose="020F0502020204030204" pitchFamily="34" charset="0"/>
              <a:cs typeface="Calibri" panose="020F0502020204030204" pitchFamily="34" charset="0"/>
            </a:endParaRPr>
          </a:p>
          <a:p>
            <a:pPr marL="0" indent="0">
              <a:buNone/>
            </a:pPr>
            <a:r>
              <a:rPr lang="en-GB" sz="8000" dirty="0">
                <a:effectLst>
                  <a:outerShdw blurRad="38100" dist="38100" dir="2700000" algn="tl">
                    <a:srgbClr val="000000">
                      <a:alpha val="43137"/>
                    </a:srgbClr>
                  </a:outerShdw>
                </a:effectLst>
                <a:latin typeface="Arial Rounded MT Bold" panose="020F0704030504030204" pitchFamily="34" charset="0"/>
                <a:cs typeface="Calibri" panose="020F0502020204030204" pitchFamily="34" charset="0"/>
              </a:rPr>
              <a:t>Goals: </a:t>
            </a:r>
          </a:p>
          <a:p>
            <a:pPr marL="0" indent="0">
              <a:buNone/>
            </a:pPr>
            <a:r>
              <a:rPr lang="en-GB" sz="9600" dirty="0">
                <a:latin typeface="Calibri" panose="020F0502020204030204" pitchFamily="34" charset="0"/>
                <a:cs typeface="Calibri" panose="020F0502020204030204" pitchFamily="34" charset="0"/>
              </a:rPr>
              <a:t>Goals are broad, brief statements of intent that provide focus or vision for planning.</a:t>
            </a:r>
          </a:p>
          <a:p>
            <a:pPr marL="0" indent="0">
              <a:buNone/>
            </a:pPr>
            <a:r>
              <a:rPr lang="en-GB" sz="9600" dirty="0">
                <a:latin typeface="Calibri" panose="020F0502020204030204" pitchFamily="34" charset="0"/>
                <a:cs typeface="Calibri" panose="020F0502020204030204" pitchFamily="34" charset="0"/>
              </a:rPr>
              <a:t>They are non-specific, non-measurable and cannot always be attained. </a:t>
            </a:r>
          </a:p>
          <a:p>
            <a:pPr marL="0" indent="0">
              <a:buNone/>
            </a:pPr>
            <a:endParaRPr lang="en-GB" sz="8000" dirty="0">
              <a:latin typeface="Calibri" panose="020F0502020204030204" pitchFamily="34" charset="0"/>
              <a:cs typeface="Calibri" panose="020F0502020204030204" pitchFamily="34" charset="0"/>
            </a:endParaRPr>
          </a:p>
          <a:p>
            <a:pPr marL="0" indent="0">
              <a:buNone/>
            </a:pPr>
            <a:r>
              <a:rPr lang="en-GB" sz="8000" dirty="0">
                <a:effectLst>
                  <a:outerShdw blurRad="38100" dist="38100" dir="2700000" algn="tl">
                    <a:srgbClr val="000000">
                      <a:alpha val="43137"/>
                    </a:srgbClr>
                  </a:outerShdw>
                </a:effectLst>
                <a:latin typeface="Arial Rounded MT Bold" panose="020F0704030504030204" pitchFamily="34" charset="0"/>
                <a:cs typeface="Calibri" panose="020F0502020204030204" pitchFamily="34" charset="0"/>
              </a:rPr>
              <a:t>Objectives:</a:t>
            </a:r>
          </a:p>
          <a:p>
            <a:pPr marL="0" indent="0">
              <a:buNone/>
            </a:pPr>
            <a:r>
              <a:rPr lang="en-GB" sz="9600" dirty="0">
                <a:latin typeface="Calibri" panose="020F0502020204030204" pitchFamily="34" charset="0"/>
                <a:cs typeface="Calibri" panose="020F0502020204030204" pitchFamily="34" charset="0"/>
              </a:rPr>
              <a:t>Objectives are meant to be realistic, achievable targets for a program or project and can help you concentrate on what matters now.</a:t>
            </a:r>
          </a:p>
          <a:p>
            <a:pPr marL="0" indent="0">
              <a:buNone/>
            </a:pPr>
            <a:endParaRPr lang="en-GB" sz="7200" dirty="0">
              <a:latin typeface="Calibri" panose="020F0502020204030204" pitchFamily="34" charset="0"/>
              <a:cs typeface="Calibri" panose="020F0502020204030204" pitchFamily="34" charset="0"/>
            </a:endParaRPr>
          </a:p>
          <a:p>
            <a:pPr marL="0" indent="0">
              <a:buNone/>
            </a:pPr>
            <a:endParaRPr lang="en-GB" dirty="0"/>
          </a:p>
        </p:txBody>
      </p:sp>
      <p:sp>
        <p:nvSpPr>
          <p:cNvPr id="4" name="Slide Number Placeholder 3"/>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F9107607-E324-4BFB-90F7-04D3B077806B}" type="slidenum">
              <a:rPr kumimoji="0" lang="en-GB" altLang="en-US" sz="1200" b="0" i="0" u="none" strike="noStrike" kern="1200" cap="none" spc="0" normalizeH="0" baseline="0" noProof="0" smtClean="0">
                <a:ln>
                  <a:noFill/>
                </a:ln>
                <a:solidFill>
                  <a:prstClr val="black">
                    <a:tint val="75000"/>
                  </a:prstClr>
                </a:solidFill>
                <a:effectLst/>
                <a:uLnTx/>
                <a:uFillTx/>
                <a:latin typeface="Corbel" pitchFamily="34" charset="0"/>
                <a:ea typeface="+mn-ea"/>
                <a:cs typeface="Arial"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32</a:t>
            </a:fld>
            <a:endParaRPr kumimoji="0" lang="en-GB" altLang="en-US" sz="1200" b="0" i="0" u="none" strike="noStrike" kern="1200" cap="none" spc="0" normalizeH="0" baseline="0" noProof="0">
              <a:ln>
                <a:noFill/>
              </a:ln>
              <a:solidFill>
                <a:prstClr val="black">
                  <a:tint val="75000"/>
                </a:prstClr>
              </a:solidFill>
              <a:effectLst/>
              <a:uLnTx/>
              <a:uFillTx/>
              <a:latin typeface="Corbel" pitchFamily="34" charset="0"/>
              <a:ea typeface="+mn-ea"/>
              <a:cs typeface="Arial" pitchFamily="34" charset="0"/>
            </a:endParaRPr>
          </a:p>
        </p:txBody>
      </p:sp>
    </p:spTree>
    <p:extLst>
      <p:ext uri="{BB962C8B-B14F-4D97-AF65-F5344CB8AC3E}">
        <p14:creationId xmlns:p14="http://schemas.microsoft.com/office/powerpoint/2010/main" val="294637418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1CE09-48C8-7045-8C22-1F14700D658F}"/>
              </a:ext>
            </a:extLst>
          </p:cNvPr>
          <p:cNvSpPr>
            <a:spLocks noGrp="1"/>
          </p:cNvSpPr>
          <p:nvPr>
            <p:ph type="title"/>
          </p:nvPr>
        </p:nvSpPr>
        <p:spPr/>
        <p:txBody>
          <a:bodyPr/>
          <a:lstStyle/>
          <a:p>
            <a:pPr algn="ctr"/>
            <a:r>
              <a:rPr lang="en-GB" dirty="0">
                <a:latin typeface="Arial Rounded MT Bold" panose="020F0704030504030204" pitchFamily="34" charset="77"/>
              </a:rPr>
              <a:t>Summary</a:t>
            </a:r>
          </a:p>
        </p:txBody>
      </p:sp>
      <p:sp>
        <p:nvSpPr>
          <p:cNvPr id="3" name="Content Placeholder 2">
            <a:extLst>
              <a:ext uri="{FF2B5EF4-FFF2-40B4-BE49-F238E27FC236}">
                <a16:creationId xmlns:a16="http://schemas.microsoft.com/office/drawing/2014/main" id="{50397FBE-EFC7-2F48-8F20-FD8BE5C26D68}"/>
              </a:ext>
            </a:extLst>
          </p:cNvPr>
          <p:cNvSpPr>
            <a:spLocks noGrp="1"/>
          </p:cNvSpPr>
          <p:nvPr>
            <p:ph idx="1"/>
          </p:nvPr>
        </p:nvSpPr>
        <p:spPr/>
        <p:txBody>
          <a:bodyPr/>
          <a:lstStyle/>
          <a:p>
            <a:pPr>
              <a:defRPr/>
            </a:pPr>
            <a:r>
              <a:rPr lang="en-GB" dirty="0"/>
              <a:t>Overview</a:t>
            </a:r>
          </a:p>
          <a:p>
            <a:pPr>
              <a:defRPr/>
            </a:pPr>
            <a:r>
              <a:rPr lang="en-GB" dirty="0"/>
              <a:t>Learning Logs</a:t>
            </a:r>
          </a:p>
          <a:p>
            <a:pPr>
              <a:defRPr/>
            </a:pPr>
            <a:r>
              <a:rPr lang="en-GB" dirty="0"/>
              <a:t>Gap Analysis </a:t>
            </a:r>
          </a:p>
          <a:p>
            <a:pPr>
              <a:defRPr/>
            </a:pPr>
            <a:r>
              <a:rPr lang="en-GB" dirty="0"/>
              <a:t>Action Planning</a:t>
            </a:r>
          </a:p>
        </p:txBody>
      </p:sp>
      <p:sp>
        <p:nvSpPr>
          <p:cNvPr id="4" name="Slide Number Placeholder 3">
            <a:extLst>
              <a:ext uri="{FF2B5EF4-FFF2-40B4-BE49-F238E27FC236}">
                <a16:creationId xmlns:a16="http://schemas.microsoft.com/office/drawing/2014/main" id="{FCF0F9BB-6A2D-DF48-B007-D7F9F5AEC809}"/>
              </a:ext>
            </a:extLst>
          </p:cNvPr>
          <p:cNvSpPr>
            <a:spLocks noGrp="1"/>
          </p:cNvSpPr>
          <p:nvPr>
            <p:ph type="sldNum" sz="quarter" idx="12"/>
          </p:nvPr>
        </p:nvSpPr>
        <p:spPr/>
        <p:txBody>
          <a:bodyPr/>
          <a:lstStyle/>
          <a:p>
            <a:pPr>
              <a:defRPr/>
            </a:pPr>
            <a:fld id="{198FFD23-A562-4633-A2B6-B3E5DF7E1AF8}" type="slidenum">
              <a:rPr lang="en-GB" smtClean="0"/>
              <a:pPr>
                <a:defRPr/>
              </a:pPr>
              <a:t>33</a:t>
            </a:fld>
            <a:endParaRPr lang="en-GB"/>
          </a:p>
        </p:txBody>
      </p:sp>
    </p:spTree>
    <p:extLst>
      <p:ext uri="{BB962C8B-B14F-4D97-AF65-F5344CB8AC3E}">
        <p14:creationId xmlns:p14="http://schemas.microsoft.com/office/powerpoint/2010/main" val="294782103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B2B258-0A6C-8545-8F9B-B84686322BE3}"/>
              </a:ext>
            </a:extLst>
          </p:cNvPr>
          <p:cNvSpPr>
            <a:spLocks noGrp="1"/>
          </p:cNvSpPr>
          <p:nvPr>
            <p:ph type="title"/>
          </p:nvPr>
        </p:nvSpPr>
        <p:spPr/>
        <p:txBody>
          <a:bodyPr/>
          <a:lstStyle/>
          <a:p>
            <a:pPr algn="ctr"/>
            <a:r>
              <a:rPr lang="en-GB" b="1" dirty="0">
                <a:latin typeface="Arial Rounded MT Bold" panose="020F0704030504030204" pitchFamily="34" charset="77"/>
              </a:rPr>
              <a:t>Recommended Reading </a:t>
            </a:r>
          </a:p>
        </p:txBody>
      </p:sp>
      <p:sp>
        <p:nvSpPr>
          <p:cNvPr id="3" name="Content Placeholder 2">
            <a:extLst>
              <a:ext uri="{FF2B5EF4-FFF2-40B4-BE49-F238E27FC236}">
                <a16:creationId xmlns:a16="http://schemas.microsoft.com/office/drawing/2014/main" id="{1CD3509D-3A1C-9043-8B55-A41DFAE19B5E}"/>
              </a:ext>
            </a:extLst>
          </p:cNvPr>
          <p:cNvSpPr>
            <a:spLocks noGrp="1"/>
          </p:cNvSpPr>
          <p:nvPr>
            <p:ph idx="1"/>
          </p:nvPr>
        </p:nvSpPr>
        <p:spPr>
          <a:xfrm>
            <a:off x="628650" y="1253331"/>
            <a:ext cx="7886700" cy="4351338"/>
          </a:xfrm>
        </p:spPr>
        <p:txBody>
          <a:bodyPr vert="horz"/>
          <a:lstStyle/>
          <a:p>
            <a:pPr marL="342900" indent="-342900">
              <a:buFont typeface="+mj-lt"/>
              <a:buAutoNum type="arabicPeriod"/>
            </a:pPr>
            <a:r>
              <a:rPr lang="en-GB" sz="1800" dirty="0" err="1"/>
              <a:t>Aarts</a:t>
            </a:r>
            <a:r>
              <a:rPr lang="en-GB" sz="1800" dirty="0"/>
              <a:t>, H., (2019) </a:t>
            </a:r>
            <a:r>
              <a:rPr lang="en-GB" sz="1800" i="1" dirty="0"/>
              <a:t>Goal setting theory and the mystery of setting goals. </a:t>
            </a:r>
            <a:r>
              <a:rPr lang="en-GB" sz="1800" dirty="0"/>
              <a:t>Motivation Science, 5(2), 106–107. </a:t>
            </a:r>
            <a:r>
              <a:rPr lang="en-GB" sz="1800" dirty="0">
                <a:hlinkClick r:id="rId2">
                  <a:extLst>
                    <a:ext uri="{A12FA001-AC4F-418D-AE19-62706E023703}">
                      <ahyp:hlinkClr xmlns:ahyp="http://schemas.microsoft.com/office/drawing/2018/hyperlinkcolor" val="tx"/>
                    </a:ext>
                  </a:extLst>
                </a:hlinkClick>
              </a:rPr>
              <a:t>https://doi.org/10.1037/mot0000130</a:t>
            </a:r>
            <a:r>
              <a:rPr lang="en-GB" sz="1800" dirty="0"/>
              <a:t>;</a:t>
            </a:r>
          </a:p>
          <a:p>
            <a:pPr marL="342900" indent="-342900">
              <a:buFont typeface="+mj-lt"/>
              <a:buAutoNum type="arabicPeriod"/>
            </a:pPr>
            <a:r>
              <a:rPr lang="en-GB" sz="1800" dirty="0" err="1"/>
              <a:t>Hristoski</a:t>
            </a:r>
            <a:r>
              <a:rPr lang="en-GB" sz="1800" dirty="0"/>
              <a:t>, Ilija &amp; </a:t>
            </a:r>
            <a:r>
              <a:rPr lang="en-GB" sz="1800" dirty="0" err="1"/>
              <a:t>Kostoska</a:t>
            </a:r>
            <a:r>
              <a:rPr lang="en-GB" sz="1800" dirty="0"/>
              <a:t>, Olivera &amp; </a:t>
            </a:r>
            <a:r>
              <a:rPr lang="en-GB" sz="1800" dirty="0" err="1"/>
              <a:t>Kotevski</a:t>
            </a:r>
            <a:r>
              <a:rPr lang="en-GB" sz="1800" dirty="0"/>
              <a:t>, Zoran &amp; </a:t>
            </a:r>
            <a:r>
              <a:rPr lang="en-GB" sz="1800" dirty="0" err="1"/>
              <a:t>Dimovski</a:t>
            </a:r>
            <a:r>
              <a:rPr lang="en-GB" sz="1800" dirty="0"/>
              <a:t>, Tome, (2017) </a:t>
            </a:r>
            <a:r>
              <a:rPr lang="en-GB" sz="1800" i="1" dirty="0"/>
              <a:t>Causality of Factors Reducing Competitiveness of e-Commerce Firms,</a:t>
            </a:r>
            <a:r>
              <a:rPr lang="en-GB" sz="1800" dirty="0"/>
              <a:t> Balkan and Near Eastern Journal of Social Sciences (BNEJSS), ISSN: 2149-9314. Vol. 3. pp. 109-127;</a:t>
            </a:r>
          </a:p>
          <a:p>
            <a:pPr marL="342900" indent="-342900">
              <a:buFont typeface="+mj-lt"/>
              <a:buAutoNum type="arabicPeriod"/>
            </a:pPr>
            <a:r>
              <a:rPr lang="en-GB" sz="1800" dirty="0" err="1"/>
              <a:t>Ogbeiwi</a:t>
            </a:r>
            <a:r>
              <a:rPr lang="en-GB" sz="1800" dirty="0"/>
              <a:t>, O., (2017) </a:t>
            </a:r>
            <a:r>
              <a:rPr lang="en-GB" sz="1800" i="1" dirty="0"/>
              <a:t>Why written objectives need to be really SMART. </a:t>
            </a:r>
            <a:r>
              <a:rPr lang="en-GB" sz="1800" dirty="0"/>
              <a:t>British Journal of Health Care Management 23, 324–336. doi:10.12968/bjhc.2017.23.7.324;</a:t>
            </a:r>
          </a:p>
          <a:p>
            <a:pPr marL="342900" indent="-342900">
              <a:buFont typeface="+mj-lt"/>
              <a:buAutoNum type="arabicPeriod"/>
            </a:pPr>
            <a:r>
              <a:rPr lang="en-GB" sz="1800" dirty="0"/>
              <a:t>Learning Logs. (2012). </a:t>
            </a:r>
            <a:r>
              <a:rPr lang="en-GB" sz="1800" i="1" dirty="0"/>
              <a:t>In Promoting Literacy Development:</a:t>
            </a:r>
            <a:r>
              <a:rPr lang="en-GB" sz="1800" dirty="0"/>
              <a:t> 50 Research-Based Strategies for K–8 Learners (pp. 288–292). SAGE Publications, Inc. </a:t>
            </a:r>
            <a:r>
              <a:rPr lang="en-GB" sz="1800" dirty="0">
                <a:hlinkClick r:id="rId3">
                  <a:extLst>
                    <a:ext uri="{A12FA001-AC4F-418D-AE19-62706E023703}">
                      <ahyp:hlinkClr xmlns:ahyp="http://schemas.microsoft.com/office/drawing/2018/hyperlinkcolor" val="tx"/>
                    </a:ext>
                  </a:extLst>
                </a:hlinkClick>
              </a:rPr>
              <a:t>https://doi.org/10.4135/9781452230634.n50</a:t>
            </a:r>
            <a:endParaRPr lang="en-GB" sz="1800" dirty="0"/>
          </a:p>
          <a:p>
            <a:pPr marL="342900" indent="-342900">
              <a:buFont typeface="+mj-lt"/>
              <a:buAutoNum type="arabicPeriod"/>
            </a:pPr>
            <a:r>
              <a:rPr lang="en-GB" sz="1800" dirty="0" err="1"/>
              <a:t>Staron</a:t>
            </a:r>
            <a:r>
              <a:rPr lang="en-GB" sz="1800" dirty="0"/>
              <a:t> M., (2020) </a:t>
            </a:r>
            <a:r>
              <a:rPr lang="en-GB" sz="1800" i="1" dirty="0"/>
              <a:t>Action Planning. In: Action Research in Software Engineering</a:t>
            </a:r>
            <a:r>
              <a:rPr lang="en-GB" sz="1800" dirty="0"/>
              <a:t>. Springer, Cham. </a:t>
            </a:r>
            <a:r>
              <a:rPr lang="en-GB" sz="1800" dirty="0">
                <a:hlinkClick r:id="rId4"/>
              </a:rPr>
              <a:t>https://doi.org/10.1007/978-3-030-32610-4_4</a:t>
            </a:r>
            <a:endParaRPr lang="en-GB" sz="1800" dirty="0"/>
          </a:p>
          <a:p>
            <a:endParaRPr lang="en-GB" sz="1800" dirty="0"/>
          </a:p>
        </p:txBody>
      </p:sp>
      <p:sp>
        <p:nvSpPr>
          <p:cNvPr id="4" name="Slide Number Placeholder 3">
            <a:extLst>
              <a:ext uri="{FF2B5EF4-FFF2-40B4-BE49-F238E27FC236}">
                <a16:creationId xmlns:a16="http://schemas.microsoft.com/office/drawing/2014/main" id="{29FA3923-42AB-E84F-AE6D-22BC8C453460}"/>
              </a:ext>
            </a:extLst>
          </p:cNvPr>
          <p:cNvSpPr>
            <a:spLocks noGrp="1"/>
          </p:cNvSpPr>
          <p:nvPr>
            <p:ph type="sldNum" sz="quarter" idx="12"/>
          </p:nvPr>
        </p:nvSpPr>
        <p:spPr/>
        <p:txBody>
          <a:bodyPr/>
          <a:lstStyle/>
          <a:p>
            <a:pPr>
              <a:defRPr/>
            </a:pPr>
            <a:fld id="{198FFD23-A562-4633-A2B6-B3E5DF7E1AF8}" type="slidenum">
              <a:rPr lang="en-GB" smtClean="0"/>
              <a:pPr>
                <a:defRPr/>
              </a:pPr>
              <a:t>34</a:t>
            </a:fld>
            <a:endParaRPr lang="en-GB"/>
          </a:p>
        </p:txBody>
      </p:sp>
    </p:spTree>
    <p:extLst>
      <p:ext uri="{BB962C8B-B14F-4D97-AF65-F5344CB8AC3E}">
        <p14:creationId xmlns:p14="http://schemas.microsoft.com/office/powerpoint/2010/main" val="724181062"/>
      </p:ext>
    </p:extLst>
  </p:cSld>
  <p:clrMapOvr>
    <a:masterClrMapping/>
  </p:clrMapOvr>
</p:sld>
</file>

<file path=ppt/theme/theme1.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MSK4008 Module Overview and Session 1" id="{DE4BD9A4-ADF0-4B42-A035-EA52BE278961}" vid="{CBF9DD3B-CC2A-E745-B69B-90D26D49A409}"/>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BMSK4008 Module Overview and Session 1" id="{DE4BD9A4-ADF0-4B42-A035-EA52BE278961}" vid="{17371B47-819E-2C46-B292-07921E4D3C48}"/>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7" ma:contentTypeDescription="Create a new document." ma:contentTypeScope="" ma:versionID="745031b7136e6d0b314959d7b3aab4cc">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48d543818a17c4c1e3adee1e8de4930a"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ED93EC8-DE63-4AC0-8251-4B3310C363AD}">
  <ds:schemaRefs>
    <ds:schemaRef ds:uri="http://schemas.microsoft.com/office/infopath/2007/PartnerControls"/>
    <ds:schemaRef ds:uri="http://schemas.microsoft.com/office/2006/documentManagement/types"/>
    <ds:schemaRef ds:uri="http://www.w3.org/XML/1998/namespace"/>
    <ds:schemaRef ds:uri="a908d394-d138-480e-87a3-ff44c37f991a"/>
    <ds:schemaRef ds:uri="f66716c4-314f-46c1-b01e-5a44c61897d8"/>
    <ds:schemaRef ds:uri="http://purl.org/dc/elements/1.1/"/>
    <ds:schemaRef ds:uri="http://purl.org/dc/dcmitype/"/>
    <ds:schemaRef ds:uri="http://schemas.openxmlformats.org/package/2006/metadata/core-properties"/>
    <ds:schemaRef ds:uri="http://schemas.microsoft.com/office/2006/metadata/properties"/>
    <ds:schemaRef ds:uri="http://purl.org/dc/terms/"/>
  </ds:schemaRefs>
</ds:datastoreItem>
</file>

<file path=customXml/itemProps2.xml><?xml version="1.0" encoding="utf-8"?>
<ds:datastoreItem xmlns:ds="http://schemas.openxmlformats.org/officeDocument/2006/customXml" ds:itemID="{6A3427B9-DD9A-4EB8-8599-0CA53D962D17}">
  <ds:schemaRefs>
    <ds:schemaRef ds:uri="http://schemas.microsoft.com/sharepoint/v3/contenttype/forms"/>
  </ds:schemaRefs>
</ds:datastoreItem>
</file>

<file path=customXml/itemProps3.xml><?xml version="1.0" encoding="utf-8"?>
<ds:datastoreItem xmlns:ds="http://schemas.openxmlformats.org/officeDocument/2006/customXml" ds:itemID="{710C79BF-683B-4DE5-A916-DEB227ADA4A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Custom Design</Template>
  <TotalTime>218</TotalTime>
  <Words>1778</Words>
  <Application>Microsoft Macintosh PowerPoint</Application>
  <PresentationFormat>On-screen Show (4:3)</PresentationFormat>
  <Paragraphs>188</Paragraphs>
  <Slides>34</Slides>
  <Notes>4</Notes>
  <HiddenSlides>0</HiddenSlides>
  <MMClips>1</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34</vt:i4>
      </vt:variant>
    </vt:vector>
  </HeadingPairs>
  <TitlesOfParts>
    <vt:vector size="44" baseType="lpstr">
      <vt:lpstr>Arial</vt:lpstr>
      <vt:lpstr>Arial Rounded MT Bold</vt:lpstr>
      <vt:lpstr>Calibri</vt:lpstr>
      <vt:lpstr>Calibri Light</vt:lpstr>
      <vt:lpstr>Corbel</vt:lpstr>
      <vt:lpstr>Courier New</vt:lpstr>
      <vt:lpstr>Myriad Pro</vt:lpstr>
      <vt:lpstr>Wingdings</vt:lpstr>
      <vt:lpstr>Custom Design</vt:lpstr>
      <vt:lpstr>20140311PresentationUWTSDTemplate</vt:lpstr>
      <vt:lpstr>Academic &amp; Research Skills Module overview Session 1 Lecturer:- Stuart Morgan  </vt:lpstr>
      <vt:lpstr>Stuart Morgan</vt:lpstr>
      <vt:lpstr>Module Content</vt:lpstr>
      <vt:lpstr>Module Content</vt:lpstr>
      <vt:lpstr>Today’s Session</vt:lpstr>
      <vt:lpstr>Overview</vt:lpstr>
      <vt:lpstr>Why research skills are important?</vt:lpstr>
      <vt:lpstr>Why do I need research skills?</vt:lpstr>
      <vt:lpstr>Overview</vt:lpstr>
      <vt:lpstr>Research skills help avoid bias</vt:lpstr>
      <vt:lpstr>Learning logs</vt:lpstr>
      <vt:lpstr>What is a Learning Log?</vt:lpstr>
      <vt:lpstr>How do I use a Session Learning Log?</vt:lpstr>
      <vt:lpstr>How do I use a Learning Log?</vt:lpstr>
      <vt:lpstr>How will it help me?</vt:lpstr>
      <vt:lpstr>How will it help me?</vt:lpstr>
      <vt:lpstr>Learning Logs</vt:lpstr>
      <vt:lpstr>Learning Logs</vt:lpstr>
      <vt:lpstr>PowerPoint Presentation</vt:lpstr>
      <vt:lpstr>What is gap analysis?</vt:lpstr>
      <vt:lpstr>What is gap analysis?</vt:lpstr>
      <vt:lpstr>Causal maps</vt:lpstr>
      <vt:lpstr>Ishikawa diagram</vt:lpstr>
      <vt:lpstr>Gap Analysis Template </vt:lpstr>
      <vt:lpstr>PowerPoint Presentation</vt:lpstr>
      <vt:lpstr>What is an Action Plan?</vt:lpstr>
      <vt:lpstr>Action Plan Template </vt:lpstr>
      <vt:lpstr>Be SMART!</vt:lpstr>
      <vt:lpstr>SMART Objectives</vt:lpstr>
      <vt:lpstr>SMART Objectives</vt:lpstr>
      <vt:lpstr>Be SMART!</vt:lpstr>
      <vt:lpstr>Goals and Objectives</vt:lpstr>
      <vt:lpstr>Summary</vt:lpstr>
      <vt:lpstr>Recommended Reading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&amp; Research Skills Module Overview and  Session 1  </dc:title>
  <dc:creator>Stuart Morgan</dc:creator>
  <cp:lastModifiedBy>Stuart Morgan</cp:lastModifiedBy>
  <cp:revision>1</cp:revision>
  <cp:lastPrinted>2021-01-19T13:47:47Z</cp:lastPrinted>
  <dcterms:created xsi:type="dcterms:W3CDTF">2021-02-22T14:34:33Z</dcterms:created>
  <dcterms:modified xsi:type="dcterms:W3CDTF">2021-02-22T18:13:07Z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