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7" r:id="rId1"/>
  </p:sldMasterIdLst>
  <p:sldIdLst>
    <p:sldId id="256" r:id="rId2"/>
    <p:sldId id="258" r:id="rId3"/>
    <p:sldId id="257" r:id="rId4"/>
    <p:sldId id="259" r:id="rId5"/>
    <p:sldId id="260" r:id="rId6"/>
    <p:sldId id="261" r:id="rId7"/>
    <p:sldId id="262" r:id="rId8"/>
    <p:sldId id="268" r:id="rId9"/>
    <p:sldId id="269" r:id="rId10"/>
    <p:sldId id="263" r:id="rId11"/>
    <p:sldId id="264" r:id="rId12"/>
    <p:sldId id="265" r:id="rId13"/>
    <p:sldId id="271" r:id="rId14"/>
    <p:sldId id="267" r:id="rId15"/>
    <p:sldId id="266"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4" d="100"/>
          <a:sy n="114" d="100"/>
        </p:scale>
        <p:origin x="41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834F13B6-0D23-404F-95C5-0EB10E2E1DAD}" type="datetimeFigureOut">
              <a:rPr lang="en-GB" smtClean="0"/>
              <a:t>07/09/2019</a:t>
            </a:fld>
            <a:endParaRPr lang="en-GB"/>
          </a:p>
        </p:txBody>
      </p:sp>
      <p:sp>
        <p:nvSpPr>
          <p:cNvPr id="5" name="Footer Placeholder 4"/>
          <p:cNvSpPr>
            <a:spLocks noGrp="1"/>
          </p:cNvSpPr>
          <p:nvPr>
            <p:ph type="ftr" sz="quarter" idx="11"/>
          </p:nvPr>
        </p:nvSpPr>
        <p:spPr>
          <a:xfrm>
            <a:off x="1876424" y="5410201"/>
            <a:ext cx="5124886" cy="365125"/>
          </a:xfrm>
        </p:spPr>
        <p:txBody>
          <a:bodyPr/>
          <a:lstStyle/>
          <a:p>
            <a:endParaRPr lang="en-GB"/>
          </a:p>
        </p:txBody>
      </p:sp>
      <p:sp>
        <p:nvSpPr>
          <p:cNvPr id="6" name="Slide Number Placeholder 5"/>
          <p:cNvSpPr>
            <a:spLocks noGrp="1"/>
          </p:cNvSpPr>
          <p:nvPr>
            <p:ph type="sldNum" sz="quarter" idx="12"/>
          </p:nvPr>
        </p:nvSpPr>
        <p:spPr>
          <a:xfrm>
            <a:off x="9896911" y="5410199"/>
            <a:ext cx="771089" cy="365125"/>
          </a:xfrm>
        </p:spPr>
        <p:txBody>
          <a:bodyPr/>
          <a:lstStyle/>
          <a:p>
            <a:fld id="{9AA6D7E3-10E3-466D-A331-7531464BF073}" type="slidenum">
              <a:rPr lang="en-GB" smtClean="0"/>
              <a:t>‹#›</a:t>
            </a:fld>
            <a:endParaRPr lang="en-GB"/>
          </a:p>
        </p:txBody>
      </p:sp>
    </p:spTree>
    <p:extLst>
      <p:ext uri="{BB962C8B-B14F-4D97-AF65-F5344CB8AC3E}">
        <p14:creationId xmlns:p14="http://schemas.microsoft.com/office/powerpoint/2010/main" val="1886287511"/>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34F13B6-0D23-404F-95C5-0EB10E2E1DAD}" type="datetimeFigureOut">
              <a:rPr lang="en-GB" smtClean="0"/>
              <a:t>07/09/2019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A6D7E3-10E3-466D-A331-7531464BF073}" type="slidenum">
              <a:rPr lang="en-GB" smtClean="0"/>
              <a:t>‹#›</a:t>
            </a:fld>
            <a:endParaRPr lang="en-GB"/>
          </a:p>
        </p:txBody>
      </p:sp>
    </p:spTree>
    <p:extLst>
      <p:ext uri="{BB962C8B-B14F-4D97-AF65-F5344CB8AC3E}">
        <p14:creationId xmlns:p14="http://schemas.microsoft.com/office/powerpoint/2010/main" val="1878334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34F13B6-0D23-404F-95C5-0EB10E2E1DAD}" type="datetimeFigureOut">
              <a:rPr lang="en-GB" smtClean="0"/>
              <a:t>07/09/2019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A6D7E3-10E3-466D-A331-7531464BF073}" type="slidenum">
              <a:rPr lang="en-GB" smtClean="0"/>
              <a:t>‹#›</a:t>
            </a:fld>
            <a:endParaRPr lang="en-GB"/>
          </a:p>
        </p:txBody>
      </p:sp>
    </p:spTree>
    <p:extLst>
      <p:ext uri="{BB962C8B-B14F-4D97-AF65-F5344CB8AC3E}">
        <p14:creationId xmlns:p14="http://schemas.microsoft.com/office/powerpoint/2010/main" val="26849203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34F13B6-0D23-404F-95C5-0EB10E2E1DAD}" type="datetimeFigureOut">
              <a:rPr lang="en-GB" smtClean="0"/>
              <a:t>07/09/2019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AA6D7E3-10E3-466D-A331-7531464BF073}" type="slidenum">
              <a:rPr lang="en-GB" smtClean="0"/>
              <a:t>‹#›</a:t>
            </a:fld>
            <a:endParaRPr lang="en-GB"/>
          </a:p>
        </p:txBody>
      </p:sp>
    </p:spTree>
    <p:extLst>
      <p:ext uri="{BB962C8B-B14F-4D97-AF65-F5344CB8AC3E}">
        <p14:creationId xmlns:p14="http://schemas.microsoft.com/office/powerpoint/2010/main" val="35770594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34F13B6-0D23-404F-95C5-0EB10E2E1DAD}" type="datetimeFigureOut">
              <a:rPr lang="en-GB" smtClean="0"/>
              <a:t>07/09/2019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AA6D7E3-10E3-466D-A331-7531464BF073}" type="slidenum">
              <a:rPr lang="en-GB" smtClean="0"/>
              <a:t>‹#›</a:t>
            </a:fld>
            <a:endParaRPr lang="en-GB"/>
          </a:p>
        </p:txBody>
      </p:sp>
    </p:spTree>
    <p:extLst>
      <p:ext uri="{BB962C8B-B14F-4D97-AF65-F5344CB8AC3E}">
        <p14:creationId xmlns:p14="http://schemas.microsoft.com/office/powerpoint/2010/main" val="42263059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34F13B6-0D23-404F-95C5-0EB10E2E1DAD}" type="datetimeFigureOut">
              <a:rPr lang="en-GB" smtClean="0"/>
              <a:t>07/09/2019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AA6D7E3-10E3-466D-A331-7531464BF073}" type="slidenum">
              <a:rPr lang="en-GB" smtClean="0"/>
              <a:t>‹#›</a:t>
            </a:fld>
            <a:endParaRPr lang="en-GB"/>
          </a:p>
        </p:txBody>
      </p:sp>
    </p:spTree>
    <p:extLst>
      <p:ext uri="{BB962C8B-B14F-4D97-AF65-F5344CB8AC3E}">
        <p14:creationId xmlns:p14="http://schemas.microsoft.com/office/powerpoint/2010/main" val="34954779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34F13B6-0D23-404F-95C5-0EB10E2E1DAD}" type="datetimeFigureOut">
              <a:rPr lang="en-GB" smtClean="0"/>
              <a:t>07/09/2019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AA6D7E3-10E3-466D-A331-7531464BF073}" type="slidenum">
              <a:rPr lang="en-GB" smtClean="0"/>
              <a:t>‹#›</a:t>
            </a:fld>
            <a:endParaRPr lang="en-GB"/>
          </a:p>
        </p:txBody>
      </p:sp>
    </p:spTree>
    <p:extLst>
      <p:ext uri="{BB962C8B-B14F-4D97-AF65-F5344CB8AC3E}">
        <p14:creationId xmlns:p14="http://schemas.microsoft.com/office/powerpoint/2010/main" val="422942509"/>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34F13B6-0D23-404F-95C5-0EB10E2E1DAD}" type="datetimeFigureOut">
              <a:rPr lang="en-GB" smtClean="0"/>
              <a:t>07/09/2019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AA6D7E3-10E3-466D-A331-7531464BF073}" type="slidenum">
              <a:rPr lang="en-GB" smtClean="0"/>
              <a:t>‹#›</a:t>
            </a:fld>
            <a:endParaRPr lang="en-GB"/>
          </a:p>
        </p:txBody>
      </p:sp>
    </p:spTree>
    <p:extLst>
      <p:ext uri="{BB962C8B-B14F-4D97-AF65-F5344CB8AC3E}">
        <p14:creationId xmlns:p14="http://schemas.microsoft.com/office/powerpoint/2010/main" val="1600585047"/>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34F13B6-0D23-404F-95C5-0EB10E2E1DAD}" type="datetimeFigureOut">
              <a:rPr lang="en-GB" smtClean="0"/>
              <a:t>07/09/2019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AA6D7E3-10E3-466D-A331-7531464BF073}" type="slidenum">
              <a:rPr lang="en-GB" smtClean="0"/>
              <a:t>‹#›</a:t>
            </a:fld>
            <a:endParaRPr lang="en-GB"/>
          </a:p>
        </p:txBody>
      </p:sp>
    </p:spTree>
    <p:extLst>
      <p:ext uri="{BB962C8B-B14F-4D97-AF65-F5344CB8AC3E}">
        <p14:creationId xmlns:p14="http://schemas.microsoft.com/office/powerpoint/2010/main" val="22224189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34F13B6-0D23-404F-95C5-0EB10E2E1DAD}" type="datetimeFigureOut">
              <a:rPr lang="en-GB" smtClean="0"/>
              <a:t>07/09/2019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AA6D7E3-10E3-466D-A331-7531464BF073}" type="slidenum">
              <a:rPr lang="en-GB" smtClean="0"/>
              <a:t>‹#›</a:t>
            </a:fld>
            <a:endParaRPr lang="en-GB"/>
          </a:p>
        </p:txBody>
      </p:sp>
    </p:spTree>
    <p:extLst>
      <p:ext uri="{BB962C8B-B14F-4D97-AF65-F5344CB8AC3E}">
        <p14:creationId xmlns:p14="http://schemas.microsoft.com/office/powerpoint/2010/main" val="22506733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34F13B6-0D23-404F-95C5-0EB10E2E1DAD}" type="datetimeFigureOut">
              <a:rPr lang="en-GB" smtClean="0"/>
              <a:t>07/09/2019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AA6D7E3-10E3-466D-A331-7531464BF073}" type="slidenum">
              <a:rPr lang="en-GB" smtClean="0"/>
              <a:t>‹#›</a:t>
            </a:fld>
            <a:endParaRPr lang="en-GB"/>
          </a:p>
        </p:txBody>
      </p:sp>
    </p:spTree>
    <p:extLst>
      <p:ext uri="{BB962C8B-B14F-4D97-AF65-F5344CB8AC3E}">
        <p14:creationId xmlns:p14="http://schemas.microsoft.com/office/powerpoint/2010/main" val="33212077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34F13B6-0D23-404F-95C5-0EB10E2E1DAD}" type="datetimeFigureOut">
              <a:rPr lang="en-GB" smtClean="0"/>
              <a:t>07/09/2019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AA6D7E3-10E3-466D-A331-7531464BF073}" type="slidenum">
              <a:rPr lang="en-GB" smtClean="0"/>
              <a:t>‹#›</a:t>
            </a:fld>
            <a:endParaRPr lang="en-GB"/>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50538393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34F13B6-0D23-404F-95C5-0EB10E2E1DAD}" type="datetimeFigureOut">
              <a:rPr lang="en-GB" smtClean="0"/>
              <a:t>07/09/2019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AA6D7E3-10E3-466D-A331-7531464BF073}" type="slidenum">
              <a:rPr lang="en-GB" smtClean="0"/>
              <a:t>‹#›</a:t>
            </a:fld>
            <a:endParaRPr lang="en-GB"/>
          </a:p>
        </p:txBody>
      </p:sp>
    </p:spTree>
    <p:extLst>
      <p:ext uri="{BB962C8B-B14F-4D97-AF65-F5344CB8AC3E}">
        <p14:creationId xmlns:p14="http://schemas.microsoft.com/office/powerpoint/2010/main" val="232431995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834F13B6-0D23-404F-95C5-0EB10E2E1DAD}" type="datetimeFigureOut">
              <a:rPr lang="en-GB" smtClean="0"/>
              <a:t>07/09/2019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AA6D7E3-10E3-466D-A331-7531464BF073}" type="slidenum">
              <a:rPr lang="en-GB" smtClean="0"/>
              <a:t>‹#›</a:t>
            </a:fld>
            <a:endParaRPr lang="en-GB"/>
          </a:p>
        </p:txBody>
      </p:sp>
    </p:spTree>
    <p:extLst>
      <p:ext uri="{BB962C8B-B14F-4D97-AF65-F5344CB8AC3E}">
        <p14:creationId xmlns:p14="http://schemas.microsoft.com/office/powerpoint/2010/main" val="355376675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834F13B6-0D23-404F-95C5-0EB10E2E1DAD}" type="datetimeFigureOut">
              <a:rPr lang="en-GB" smtClean="0"/>
              <a:t>07/09/2019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AA6D7E3-10E3-466D-A331-7531464BF073}" type="slidenum">
              <a:rPr lang="en-GB" smtClean="0"/>
              <a:t>‹#›</a:t>
            </a:fld>
            <a:endParaRPr lang="en-GB"/>
          </a:p>
        </p:txBody>
      </p:sp>
    </p:spTree>
    <p:extLst>
      <p:ext uri="{BB962C8B-B14F-4D97-AF65-F5344CB8AC3E}">
        <p14:creationId xmlns:p14="http://schemas.microsoft.com/office/powerpoint/2010/main" val="106566362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34F13B6-0D23-404F-95C5-0EB10E2E1DAD}" type="datetimeFigureOut">
              <a:rPr lang="en-GB" smtClean="0"/>
              <a:t>07/09/2019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A6D7E3-10E3-466D-A331-7531464BF073}" type="slidenum">
              <a:rPr lang="en-GB" smtClean="0"/>
              <a:t>‹#›</a:t>
            </a:fld>
            <a:endParaRPr lang="en-GB"/>
          </a:p>
        </p:txBody>
      </p:sp>
    </p:spTree>
    <p:extLst>
      <p:ext uri="{BB962C8B-B14F-4D97-AF65-F5344CB8AC3E}">
        <p14:creationId xmlns:p14="http://schemas.microsoft.com/office/powerpoint/2010/main" val="14857729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34F13B6-0D23-404F-95C5-0EB10E2E1DAD}" type="datetimeFigureOut">
              <a:rPr lang="en-GB" smtClean="0"/>
              <a:t>07/09/2019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A6D7E3-10E3-466D-A331-7531464BF073}" type="slidenum">
              <a:rPr lang="en-GB" smtClean="0"/>
              <a:t>‹#›</a:t>
            </a:fld>
            <a:endParaRPr lang="en-GB"/>
          </a:p>
        </p:txBody>
      </p:sp>
    </p:spTree>
    <p:extLst>
      <p:ext uri="{BB962C8B-B14F-4D97-AF65-F5344CB8AC3E}">
        <p14:creationId xmlns:p14="http://schemas.microsoft.com/office/powerpoint/2010/main" val="30333380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834F13B6-0D23-404F-95C5-0EB10E2E1DAD}" type="datetimeFigureOut">
              <a:rPr lang="en-GB" smtClean="0"/>
              <a:t>07/09/2019</a:t>
            </a:fld>
            <a:endParaRPr lang="en-GB"/>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9AA6D7E3-10E3-466D-A331-7531464BF073}" type="slidenum">
              <a:rPr lang="en-GB" smtClean="0"/>
              <a:t>‹#›</a:t>
            </a:fld>
            <a:endParaRPr lang="en-GB"/>
          </a:p>
        </p:txBody>
      </p:sp>
    </p:spTree>
    <p:extLst>
      <p:ext uri="{BB962C8B-B14F-4D97-AF65-F5344CB8AC3E}">
        <p14:creationId xmlns:p14="http://schemas.microsoft.com/office/powerpoint/2010/main" val="3254403213"/>
      </p:ext>
    </p:extLst>
  </p:cSld>
  <p:clrMap bg1="dk1" tx1="lt1" bg2="dk2" tx2="lt2" accent1="accent1" accent2="accent2" accent3="accent3" accent4="accent4" accent5="accent5" accent6="accent6" hlink="hlink" folHlink="folHlink"/>
  <p:sldLayoutIdLst>
    <p:sldLayoutId id="2147483808" r:id="rId1"/>
    <p:sldLayoutId id="2147483809" r:id="rId2"/>
    <p:sldLayoutId id="2147483810" r:id="rId3"/>
    <p:sldLayoutId id="2147483811" r:id="rId4"/>
    <p:sldLayoutId id="2147483812" r:id="rId5"/>
    <p:sldLayoutId id="2147483813" r:id="rId6"/>
    <p:sldLayoutId id="2147483814" r:id="rId7"/>
    <p:sldLayoutId id="2147483815" r:id="rId8"/>
    <p:sldLayoutId id="2147483816" r:id="rId9"/>
    <p:sldLayoutId id="2147483817" r:id="rId10"/>
    <p:sldLayoutId id="2147483818" r:id="rId11"/>
    <p:sldLayoutId id="2147483819" r:id="rId12"/>
    <p:sldLayoutId id="2147483820" r:id="rId13"/>
    <p:sldLayoutId id="2147483821" r:id="rId14"/>
    <p:sldLayoutId id="2147483822" r:id="rId15"/>
    <p:sldLayoutId id="2147483823" r:id="rId16"/>
    <p:sldLayoutId id="2147483824"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www.nesta.org.uk/"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Community Care and Development</a:t>
            </a:r>
          </a:p>
        </p:txBody>
      </p:sp>
      <p:sp>
        <p:nvSpPr>
          <p:cNvPr id="3" name="Subtitle 2"/>
          <p:cNvSpPr>
            <a:spLocks noGrp="1"/>
          </p:cNvSpPr>
          <p:nvPr>
            <p:ph type="subTitle" idx="1"/>
          </p:nvPr>
        </p:nvSpPr>
        <p:spPr/>
        <p:txBody>
          <a:bodyPr/>
          <a:lstStyle/>
          <a:p>
            <a:r>
              <a:rPr lang="en-GB" dirty="0"/>
              <a:t>Introduction</a:t>
            </a:r>
          </a:p>
        </p:txBody>
      </p:sp>
    </p:spTree>
    <p:extLst>
      <p:ext uri="{BB962C8B-B14F-4D97-AF65-F5344CB8AC3E}">
        <p14:creationId xmlns:p14="http://schemas.microsoft.com/office/powerpoint/2010/main" val="26380067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Contents</a:t>
            </a:r>
          </a:p>
        </p:txBody>
      </p:sp>
      <p:sp>
        <p:nvSpPr>
          <p:cNvPr id="3" name="Content Placeholder 2"/>
          <p:cNvSpPr>
            <a:spLocks noGrp="1"/>
          </p:cNvSpPr>
          <p:nvPr>
            <p:ph idx="1"/>
          </p:nvPr>
        </p:nvSpPr>
        <p:spPr/>
        <p:txBody>
          <a:bodyPr>
            <a:normAutofit fontScale="85000" lnSpcReduction="20000"/>
          </a:bodyPr>
          <a:lstStyle/>
          <a:p>
            <a:r>
              <a:rPr lang="en-GB" dirty="0"/>
              <a:t>Overview</a:t>
            </a:r>
          </a:p>
          <a:p>
            <a:r>
              <a:rPr lang="en-GB" dirty="0"/>
              <a:t>Level of Academic Study</a:t>
            </a:r>
          </a:p>
          <a:p>
            <a:r>
              <a:rPr lang="en-GB" dirty="0"/>
              <a:t>Aims</a:t>
            </a:r>
          </a:p>
          <a:p>
            <a:r>
              <a:rPr lang="en-GB" dirty="0"/>
              <a:t>Lesson Content</a:t>
            </a:r>
          </a:p>
          <a:p>
            <a:r>
              <a:rPr lang="en-GB" dirty="0"/>
              <a:t>Mode of Assessment</a:t>
            </a:r>
          </a:p>
          <a:p>
            <a:r>
              <a:rPr lang="en-GB" dirty="0"/>
              <a:t>LOS</a:t>
            </a:r>
          </a:p>
          <a:p>
            <a:r>
              <a:rPr lang="en-GB" dirty="0"/>
              <a:t>Conventions</a:t>
            </a:r>
          </a:p>
          <a:p>
            <a:r>
              <a:rPr lang="en-GB" dirty="0"/>
              <a:t>Reading List</a:t>
            </a:r>
          </a:p>
        </p:txBody>
      </p:sp>
    </p:spTree>
    <p:extLst>
      <p:ext uri="{BB962C8B-B14F-4D97-AF65-F5344CB8AC3E}">
        <p14:creationId xmlns:p14="http://schemas.microsoft.com/office/powerpoint/2010/main" val="35672606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Module Overview</a:t>
            </a:r>
          </a:p>
        </p:txBody>
      </p:sp>
      <p:sp>
        <p:nvSpPr>
          <p:cNvPr id="3" name="Content Placeholder 2"/>
          <p:cNvSpPr>
            <a:spLocks noGrp="1"/>
          </p:cNvSpPr>
          <p:nvPr>
            <p:ph idx="1"/>
          </p:nvPr>
        </p:nvSpPr>
        <p:spPr/>
        <p:txBody>
          <a:bodyPr/>
          <a:lstStyle/>
          <a:p>
            <a:r>
              <a:rPr lang="en-GB" dirty="0"/>
              <a:t>20 Credit Module 1/6 of your final year</a:t>
            </a:r>
          </a:p>
          <a:p>
            <a:r>
              <a:rPr lang="en-GB" dirty="0"/>
              <a:t>Duration : single semester</a:t>
            </a:r>
          </a:p>
          <a:p>
            <a:r>
              <a:rPr lang="en-GB" dirty="0"/>
              <a:t>Tutor :  Jaymie Phillips</a:t>
            </a:r>
          </a:p>
          <a:p>
            <a:r>
              <a:rPr lang="en-GB" dirty="0"/>
              <a:t>Email: Jaymie.Phillips@uwtsd.ac.uk</a:t>
            </a:r>
          </a:p>
        </p:txBody>
      </p:sp>
    </p:spTree>
    <p:extLst>
      <p:ext uri="{BB962C8B-B14F-4D97-AF65-F5344CB8AC3E}">
        <p14:creationId xmlns:p14="http://schemas.microsoft.com/office/powerpoint/2010/main" val="5476222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Level of Academic Study</a:t>
            </a:r>
          </a:p>
        </p:txBody>
      </p:sp>
      <p:sp>
        <p:nvSpPr>
          <p:cNvPr id="3" name="Content Placeholder 2"/>
          <p:cNvSpPr>
            <a:spLocks noGrp="1"/>
          </p:cNvSpPr>
          <p:nvPr>
            <p:ph idx="1"/>
          </p:nvPr>
        </p:nvSpPr>
        <p:spPr/>
        <p:txBody>
          <a:bodyPr>
            <a:normAutofit fontScale="77500" lnSpcReduction="20000"/>
          </a:bodyPr>
          <a:lstStyle/>
          <a:p>
            <a:r>
              <a:rPr lang="en-GB" dirty="0"/>
              <a:t>Level 6 Study – Final year of undergraduate degree</a:t>
            </a:r>
          </a:p>
          <a:p>
            <a:r>
              <a:rPr lang="en-GB" dirty="0"/>
              <a:t>What we expect of you :</a:t>
            </a:r>
          </a:p>
          <a:p>
            <a:pPr lvl="1"/>
            <a:r>
              <a:rPr lang="en-GB" dirty="0"/>
              <a:t>Achievement at Level 6 reflects the ability to refine and use relevant understanding, methods and skills to address complex problems that have limited definition. </a:t>
            </a:r>
          </a:p>
          <a:p>
            <a:pPr lvl="1"/>
            <a:r>
              <a:rPr lang="en-GB" dirty="0"/>
              <a:t>It includes taking responsibility for planning and developing courses of action that are able to underpin substantial change or development, as well as exercising broad autonomy and judgement. </a:t>
            </a:r>
          </a:p>
          <a:p>
            <a:pPr lvl="1"/>
            <a:r>
              <a:rPr lang="en-GB" dirty="0"/>
              <a:t>It also reflects an understanding of different perspectives, approaches or schools of thought and the theories that underpin them. </a:t>
            </a:r>
          </a:p>
          <a:p>
            <a:pPr lvl="1"/>
            <a:r>
              <a:rPr lang="en-GB" dirty="0"/>
              <a:t>Attendance !</a:t>
            </a:r>
          </a:p>
          <a:p>
            <a:r>
              <a:rPr lang="en-GB" dirty="0"/>
              <a:t>What you should expect of yourself:</a:t>
            </a:r>
          </a:p>
          <a:p>
            <a:pPr lvl="1"/>
            <a:r>
              <a:rPr lang="en-GB" dirty="0"/>
              <a:t>This is your final year, make it count !</a:t>
            </a:r>
          </a:p>
          <a:p>
            <a:pPr marL="457200" lvl="1" indent="0">
              <a:buNone/>
            </a:pPr>
            <a:endParaRPr lang="en-GB" dirty="0"/>
          </a:p>
        </p:txBody>
      </p:sp>
    </p:spTree>
    <p:extLst>
      <p:ext uri="{BB962C8B-B14F-4D97-AF65-F5344CB8AC3E}">
        <p14:creationId xmlns:p14="http://schemas.microsoft.com/office/powerpoint/2010/main" val="38756466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Module Aims</a:t>
            </a:r>
          </a:p>
        </p:txBody>
      </p:sp>
      <p:sp>
        <p:nvSpPr>
          <p:cNvPr id="3" name="Content Placeholder 2"/>
          <p:cNvSpPr>
            <a:spLocks noGrp="1"/>
          </p:cNvSpPr>
          <p:nvPr>
            <p:ph idx="1"/>
          </p:nvPr>
        </p:nvSpPr>
        <p:spPr/>
        <p:txBody>
          <a:bodyPr>
            <a:normAutofit fontScale="85000" lnSpcReduction="20000"/>
          </a:bodyPr>
          <a:lstStyle/>
          <a:p>
            <a:r>
              <a:rPr lang="en-GB" dirty="0"/>
              <a:t>The aim of this unit is to:</a:t>
            </a:r>
          </a:p>
          <a:p>
            <a:pPr lvl="1"/>
            <a:r>
              <a:rPr lang="en-GB" dirty="0"/>
              <a:t>Develop an understanding of the role that community plays within health and social care values, service delivery, policy and practice.</a:t>
            </a:r>
          </a:p>
          <a:p>
            <a:pPr lvl="1"/>
            <a:endParaRPr lang="en-GB" dirty="0"/>
          </a:p>
          <a:p>
            <a:r>
              <a:rPr lang="en-GB" dirty="0"/>
              <a:t>The Learning Outcomes:</a:t>
            </a:r>
          </a:p>
          <a:p>
            <a:pPr lvl="1"/>
            <a:r>
              <a:rPr lang="en-US" dirty="0"/>
              <a:t>Examine and </a:t>
            </a:r>
            <a:r>
              <a:rPr lang="en-US" dirty="0" err="1"/>
              <a:t>analyse</a:t>
            </a:r>
            <a:r>
              <a:rPr lang="en-US" dirty="0"/>
              <a:t> the historical, current and future role of the community in health and social care service delivery and support</a:t>
            </a:r>
          </a:p>
          <a:p>
            <a:pPr lvl="1"/>
            <a:r>
              <a:rPr lang="en-US" dirty="0"/>
              <a:t>Critically evaluate the health and social care roles within inter and multidisciplinary working and partnership within the local community</a:t>
            </a:r>
          </a:p>
          <a:p>
            <a:pPr lvl="1"/>
            <a:r>
              <a:rPr lang="en-US" dirty="0"/>
              <a:t>Provide evidence of skills in engaging with the local community to promote or support health or social care initiatives </a:t>
            </a:r>
            <a:endParaRPr lang="en-GB" dirty="0"/>
          </a:p>
          <a:p>
            <a:pPr lvl="1"/>
            <a:endParaRPr lang="en-GB" dirty="0"/>
          </a:p>
        </p:txBody>
      </p:sp>
    </p:spTree>
    <p:extLst>
      <p:ext uri="{BB962C8B-B14F-4D97-AF65-F5344CB8AC3E}">
        <p14:creationId xmlns:p14="http://schemas.microsoft.com/office/powerpoint/2010/main" val="21475644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Module Content Overview</a:t>
            </a:r>
          </a:p>
        </p:txBody>
      </p:sp>
      <p:sp>
        <p:nvSpPr>
          <p:cNvPr id="3" name="Content Placeholder 2"/>
          <p:cNvSpPr>
            <a:spLocks noGrp="1"/>
          </p:cNvSpPr>
          <p:nvPr>
            <p:ph idx="1"/>
          </p:nvPr>
        </p:nvSpPr>
        <p:spPr/>
        <p:txBody>
          <a:bodyPr>
            <a:normAutofit/>
          </a:bodyPr>
          <a:lstStyle/>
          <a:p>
            <a:r>
              <a:rPr lang="en-GB" dirty="0"/>
              <a:t>Communities and their characteristics</a:t>
            </a:r>
          </a:p>
          <a:p>
            <a:r>
              <a:rPr lang="en-GB" dirty="0"/>
              <a:t>Developments within communities</a:t>
            </a:r>
          </a:p>
          <a:p>
            <a:r>
              <a:rPr lang="en-GB" dirty="0"/>
              <a:t>Roles that diversity plays within the community</a:t>
            </a:r>
          </a:p>
          <a:p>
            <a:r>
              <a:rPr lang="en-GB" dirty="0"/>
              <a:t>The strengths and support of support networks in the community and its impact in the wider context</a:t>
            </a:r>
          </a:p>
          <a:p>
            <a:r>
              <a:rPr lang="en-GB" dirty="0"/>
              <a:t>The empowerment and motivation of communities to achieve greater impact.</a:t>
            </a:r>
          </a:p>
        </p:txBody>
      </p:sp>
    </p:spTree>
    <p:extLst>
      <p:ext uri="{BB962C8B-B14F-4D97-AF65-F5344CB8AC3E}">
        <p14:creationId xmlns:p14="http://schemas.microsoft.com/office/powerpoint/2010/main" val="24724606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Mode of Assessment</a:t>
            </a:r>
          </a:p>
        </p:txBody>
      </p:sp>
      <p:sp>
        <p:nvSpPr>
          <p:cNvPr id="3" name="Content Placeholder 2"/>
          <p:cNvSpPr>
            <a:spLocks noGrp="1"/>
          </p:cNvSpPr>
          <p:nvPr>
            <p:ph idx="1"/>
          </p:nvPr>
        </p:nvSpPr>
        <p:spPr/>
        <p:txBody>
          <a:bodyPr/>
          <a:lstStyle/>
          <a:p>
            <a:r>
              <a:rPr lang="en-GB" dirty="0"/>
              <a:t>Two assessment components:</a:t>
            </a:r>
          </a:p>
          <a:p>
            <a:pPr lvl="1"/>
            <a:endParaRPr lang="en-GB" dirty="0"/>
          </a:p>
          <a:p>
            <a:pPr lvl="1"/>
            <a:r>
              <a:rPr lang="en-GB" dirty="0"/>
              <a:t>Assignment One – a viva like presentation to demonstrate the planning of a campaign (nominal 1500 words) = 50%</a:t>
            </a:r>
          </a:p>
          <a:p>
            <a:pPr lvl="1"/>
            <a:endParaRPr lang="en-GB" dirty="0"/>
          </a:p>
          <a:p>
            <a:pPr lvl="1"/>
            <a:r>
              <a:rPr lang="en-GB" dirty="0"/>
              <a:t>Assignment Two – A written report outlining the practices and approaches identified within the campaign planning evaluating each (3000 words) = 50%</a:t>
            </a:r>
          </a:p>
        </p:txBody>
      </p:sp>
    </p:spTree>
    <p:extLst>
      <p:ext uri="{BB962C8B-B14F-4D97-AF65-F5344CB8AC3E}">
        <p14:creationId xmlns:p14="http://schemas.microsoft.com/office/powerpoint/2010/main" val="39254752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Presentation Overview</a:t>
            </a:r>
          </a:p>
        </p:txBody>
      </p:sp>
      <p:sp>
        <p:nvSpPr>
          <p:cNvPr id="3" name="Content Placeholder 2"/>
          <p:cNvSpPr>
            <a:spLocks noGrp="1"/>
          </p:cNvSpPr>
          <p:nvPr>
            <p:ph idx="1"/>
          </p:nvPr>
        </p:nvSpPr>
        <p:spPr/>
        <p:txBody>
          <a:bodyPr/>
          <a:lstStyle/>
          <a:p>
            <a:r>
              <a:rPr lang="en-GB" dirty="0"/>
              <a:t>A group presentation will be performed in front of a panel of both academic and professional staff whereby you will demonstrate your planning of approaches to health promotion and prevention campaigns. This planning effort should consist of an identification of a current issue within your local community and an effective means to promote it. You should demonstrate your ability to analyse and evaluate key approaches with respect to the concepts covered in lectures.</a:t>
            </a:r>
          </a:p>
        </p:txBody>
      </p:sp>
    </p:spTree>
    <p:extLst>
      <p:ext uri="{BB962C8B-B14F-4D97-AF65-F5344CB8AC3E}">
        <p14:creationId xmlns:p14="http://schemas.microsoft.com/office/powerpoint/2010/main" val="15502017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Written Component Overview</a:t>
            </a:r>
          </a:p>
        </p:txBody>
      </p:sp>
      <p:sp>
        <p:nvSpPr>
          <p:cNvPr id="3" name="Content Placeholder 2"/>
          <p:cNvSpPr>
            <a:spLocks noGrp="1"/>
          </p:cNvSpPr>
          <p:nvPr>
            <p:ph idx="1"/>
          </p:nvPr>
        </p:nvSpPr>
        <p:spPr/>
        <p:txBody>
          <a:bodyPr/>
          <a:lstStyle/>
          <a:p>
            <a:r>
              <a:rPr lang="en-GB" dirty="0"/>
              <a:t>The written report is an account of all of the research tat was undertaken as a part of the planning of the health campaign. This will include all of the approaches that you identified and evaluated in an attempt to find the most effective methods.</a:t>
            </a:r>
          </a:p>
        </p:txBody>
      </p:sp>
    </p:spTree>
    <p:extLst>
      <p:ext uri="{BB962C8B-B14F-4D97-AF65-F5344CB8AC3E}">
        <p14:creationId xmlns:p14="http://schemas.microsoft.com/office/powerpoint/2010/main" val="39644598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Last Opportunity to Submit</a:t>
            </a:r>
          </a:p>
        </p:txBody>
      </p:sp>
      <p:sp>
        <p:nvSpPr>
          <p:cNvPr id="3" name="Content Placeholder 2"/>
          <p:cNvSpPr>
            <a:spLocks noGrp="1"/>
          </p:cNvSpPr>
          <p:nvPr>
            <p:ph idx="1"/>
          </p:nvPr>
        </p:nvSpPr>
        <p:spPr/>
        <p:txBody>
          <a:bodyPr/>
          <a:lstStyle/>
          <a:p>
            <a:r>
              <a:rPr lang="en-GB" dirty="0"/>
              <a:t>THESE ARE NOT DEADLINES !</a:t>
            </a:r>
          </a:p>
          <a:p>
            <a:endParaRPr lang="en-GB" dirty="0"/>
          </a:p>
          <a:p>
            <a:endParaRPr lang="en-GB" dirty="0"/>
          </a:p>
          <a:p>
            <a:r>
              <a:rPr lang="en-GB" dirty="0"/>
              <a:t>Assignment One – 13</a:t>
            </a:r>
            <a:r>
              <a:rPr lang="en-GB" baseline="30000" dirty="0"/>
              <a:t>th</a:t>
            </a:r>
            <a:r>
              <a:rPr lang="en-GB" dirty="0"/>
              <a:t>  December 2019</a:t>
            </a:r>
          </a:p>
          <a:p>
            <a:endParaRPr lang="en-GB" dirty="0"/>
          </a:p>
          <a:p>
            <a:r>
              <a:rPr lang="en-GB" dirty="0"/>
              <a:t>Assignment Two – 17</a:t>
            </a:r>
            <a:r>
              <a:rPr lang="en-GB" baseline="30000" dirty="0"/>
              <a:t>th</a:t>
            </a:r>
            <a:r>
              <a:rPr lang="en-GB" dirty="0"/>
              <a:t> January 2020</a:t>
            </a:r>
          </a:p>
          <a:p>
            <a:endParaRPr lang="en-GB" dirty="0"/>
          </a:p>
          <a:p>
            <a:endParaRPr lang="en-GB" dirty="0"/>
          </a:p>
        </p:txBody>
      </p:sp>
    </p:spTree>
    <p:extLst>
      <p:ext uri="{BB962C8B-B14F-4D97-AF65-F5344CB8AC3E}">
        <p14:creationId xmlns:p14="http://schemas.microsoft.com/office/powerpoint/2010/main" val="31954334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Academic Conventions</a:t>
            </a:r>
          </a:p>
        </p:txBody>
      </p:sp>
      <p:sp>
        <p:nvSpPr>
          <p:cNvPr id="3" name="Content Placeholder 2"/>
          <p:cNvSpPr>
            <a:spLocks noGrp="1"/>
          </p:cNvSpPr>
          <p:nvPr>
            <p:ph idx="1"/>
          </p:nvPr>
        </p:nvSpPr>
        <p:spPr/>
        <p:txBody>
          <a:bodyPr>
            <a:normAutofit fontScale="92500" lnSpcReduction="10000"/>
          </a:bodyPr>
          <a:lstStyle/>
          <a:p>
            <a:r>
              <a:rPr lang="en-GB" dirty="0"/>
              <a:t>Harvard Referencing</a:t>
            </a:r>
          </a:p>
          <a:p>
            <a:endParaRPr lang="en-GB" dirty="0"/>
          </a:p>
          <a:p>
            <a:r>
              <a:rPr lang="en-GB" dirty="0"/>
              <a:t>Academic Writing – Reports</a:t>
            </a:r>
          </a:p>
          <a:p>
            <a:endParaRPr lang="en-GB" dirty="0"/>
          </a:p>
          <a:p>
            <a:r>
              <a:rPr lang="en-GB" dirty="0"/>
              <a:t>Time Management</a:t>
            </a:r>
          </a:p>
          <a:p>
            <a:endParaRPr lang="en-GB" dirty="0"/>
          </a:p>
          <a:p>
            <a:r>
              <a:rPr lang="en-GB" dirty="0"/>
              <a:t>Document Submission Formats</a:t>
            </a:r>
          </a:p>
          <a:p>
            <a:endParaRPr lang="en-GB" dirty="0"/>
          </a:p>
          <a:p>
            <a:endParaRPr lang="en-GB" dirty="0"/>
          </a:p>
        </p:txBody>
      </p:sp>
    </p:spTree>
    <p:extLst>
      <p:ext uri="{BB962C8B-B14F-4D97-AF65-F5344CB8AC3E}">
        <p14:creationId xmlns:p14="http://schemas.microsoft.com/office/powerpoint/2010/main" val="37808732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Reading Resources</a:t>
            </a:r>
          </a:p>
        </p:txBody>
      </p:sp>
      <p:sp>
        <p:nvSpPr>
          <p:cNvPr id="3" name="Content Placeholder 2"/>
          <p:cNvSpPr>
            <a:spLocks noGrp="1"/>
          </p:cNvSpPr>
          <p:nvPr>
            <p:ph idx="1"/>
          </p:nvPr>
        </p:nvSpPr>
        <p:spPr/>
        <p:txBody>
          <a:bodyPr>
            <a:normAutofit lnSpcReduction="10000"/>
          </a:bodyPr>
          <a:lstStyle/>
          <a:p>
            <a:r>
              <a:rPr lang="en-GB" dirty="0"/>
              <a:t>Always check your handbook for reading lists</a:t>
            </a:r>
          </a:p>
          <a:p>
            <a:r>
              <a:rPr lang="en-GB" dirty="0"/>
              <a:t>Additional reading and links will also be found on your </a:t>
            </a:r>
            <a:r>
              <a:rPr lang="en-GB" dirty="0" err="1"/>
              <a:t>moodle</a:t>
            </a:r>
            <a:r>
              <a:rPr lang="en-GB" dirty="0"/>
              <a:t> page (more about this below)</a:t>
            </a:r>
          </a:p>
          <a:p>
            <a:r>
              <a:rPr lang="en-GB" dirty="0"/>
              <a:t>You can use campus libraries in this building (Swansea Business School), </a:t>
            </a:r>
            <a:r>
              <a:rPr lang="en-GB" dirty="0" err="1"/>
              <a:t>Townhill</a:t>
            </a:r>
            <a:r>
              <a:rPr lang="en-GB" dirty="0"/>
              <a:t>, Mount Pleasant, Carmarthen, or even </a:t>
            </a:r>
            <a:r>
              <a:rPr lang="en-GB" dirty="0" err="1"/>
              <a:t>Lampeter</a:t>
            </a:r>
            <a:endParaRPr lang="en-GB" dirty="0"/>
          </a:p>
          <a:p>
            <a:r>
              <a:rPr lang="en-GB" dirty="0"/>
              <a:t>Libraries will order in books from other campuses or buy them in for you</a:t>
            </a:r>
          </a:p>
          <a:p>
            <a:r>
              <a:rPr lang="en-GB" dirty="0"/>
              <a:t>DON’T BE AFRAID TO REQUEST WHAT YOU NEED</a:t>
            </a:r>
          </a:p>
          <a:p>
            <a:endParaRPr lang="en-GB" dirty="0"/>
          </a:p>
        </p:txBody>
      </p:sp>
    </p:spTree>
    <p:extLst>
      <p:ext uri="{BB962C8B-B14F-4D97-AF65-F5344CB8AC3E}">
        <p14:creationId xmlns:p14="http://schemas.microsoft.com/office/powerpoint/2010/main" val="41488552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1EBB213D-FEE7-4C3B-947D-661D6A12C0AB}"/>
              </a:ext>
            </a:extLst>
          </p:cNvPr>
          <p:cNvGraphicFramePr>
            <a:graphicFrameLocks noGrp="1"/>
          </p:cNvGraphicFramePr>
          <p:nvPr>
            <p:ph idx="1"/>
          </p:nvPr>
        </p:nvGraphicFramePr>
        <p:xfrm>
          <a:off x="2279576" y="476673"/>
          <a:ext cx="7776864" cy="6366735"/>
        </p:xfrm>
        <a:graphic>
          <a:graphicData uri="http://schemas.openxmlformats.org/drawingml/2006/table">
            <a:tbl>
              <a:tblPr firstRow="1" firstCol="1" bandRow="1">
                <a:tableStyleId>{5C22544A-7EE6-4342-B048-85BDC9FD1C3A}</a:tableStyleId>
              </a:tblPr>
              <a:tblGrid>
                <a:gridCol w="720080">
                  <a:extLst>
                    <a:ext uri="{9D8B030D-6E8A-4147-A177-3AD203B41FA5}">
                      <a16:colId xmlns:a16="http://schemas.microsoft.com/office/drawing/2014/main" val="3327846852"/>
                    </a:ext>
                  </a:extLst>
                </a:gridCol>
                <a:gridCol w="7056784">
                  <a:extLst>
                    <a:ext uri="{9D8B030D-6E8A-4147-A177-3AD203B41FA5}">
                      <a16:colId xmlns:a16="http://schemas.microsoft.com/office/drawing/2014/main" val="1998623958"/>
                    </a:ext>
                  </a:extLst>
                </a:gridCol>
              </a:tblGrid>
              <a:tr h="147294">
                <a:tc>
                  <a:txBody>
                    <a:bodyPr/>
                    <a:lstStyle/>
                    <a:p>
                      <a:pPr algn="just">
                        <a:lnSpc>
                          <a:spcPct val="115000"/>
                        </a:lnSpc>
                        <a:spcAft>
                          <a:spcPts val="0"/>
                        </a:spcAft>
                        <a:tabLst>
                          <a:tab pos="457200" algn="l"/>
                          <a:tab pos="914400" algn="l"/>
                        </a:tabLst>
                      </a:pPr>
                      <a:r>
                        <a:rPr lang="en-GB" sz="700">
                          <a:effectLst/>
                        </a:rPr>
                        <a:t>Classification</a:t>
                      </a:r>
                      <a:endParaRPr lang="en-GB" sz="800">
                        <a:effectLst/>
                        <a:latin typeface="Arial" panose="020B0604020202020204" pitchFamily="34" charset="0"/>
                        <a:ea typeface="Calibri" panose="020F0502020204030204" pitchFamily="34" charset="0"/>
                        <a:cs typeface="Times New Roman" panose="02020603050405020304" pitchFamily="18" charset="0"/>
                      </a:endParaRPr>
                    </a:p>
                  </a:txBody>
                  <a:tcPr marL="47708" marR="47708" marT="0" marB="0"/>
                </a:tc>
                <a:tc>
                  <a:txBody>
                    <a:bodyPr/>
                    <a:lstStyle/>
                    <a:p>
                      <a:pPr algn="just">
                        <a:lnSpc>
                          <a:spcPct val="115000"/>
                        </a:lnSpc>
                        <a:spcAft>
                          <a:spcPts val="0"/>
                        </a:spcAft>
                        <a:tabLst>
                          <a:tab pos="457200" algn="l"/>
                          <a:tab pos="914400" algn="l"/>
                        </a:tabLst>
                      </a:pPr>
                      <a:r>
                        <a:rPr lang="en-GB" sz="700">
                          <a:effectLst/>
                        </a:rPr>
                        <a:t>Reading List entry</a:t>
                      </a:r>
                      <a:endParaRPr lang="en-GB" sz="800">
                        <a:effectLst/>
                        <a:latin typeface="Arial" panose="020B0604020202020204" pitchFamily="34" charset="0"/>
                        <a:ea typeface="Calibri" panose="020F0502020204030204" pitchFamily="34" charset="0"/>
                        <a:cs typeface="Times New Roman" panose="02020603050405020304" pitchFamily="18" charset="0"/>
                      </a:endParaRPr>
                    </a:p>
                  </a:txBody>
                  <a:tcPr marL="47708" marR="47708" marT="0" marB="0"/>
                </a:tc>
                <a:extLst>
                  <a:ext uri="{0D108BD9-81ED-4DB2-BD59-A6C34878D82A}">
                    <a16:rowId xmlns:a16="http://schemas.microsoft.com/office/drawing/2014/main" val="2479222537"/>
                  </a:ext>
                </a:extLst>
              </a:tr>
              <a:tr h="1472935">
                <a:tc>
                  <a:txBody>
                    <a:bodyPr/>
                    <a:lstStyle/>
                    <a:p>
                      <a:pPr algn="just">
                        <a:lnSpc>
                          <a:spcPct val="115000"/>
                        </a:lnSpc>
                        <a:spcAft>
                          <a:spcPts val="0"/>
                        </a:spcAft>
                        <a:tabLst>
                          <a:tab pos="457200" algn="l"/>
                          <a:tab pos="914400" algn="l"/>
                        </a:tabLst>
                      </a:pPr>
                      <a:r>
                        <a:rPr lang="en-GB" sz="1100" dirty="0">
                          <a:effectLst/>
                        </a:rPr>
                        <a:t>Essential</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txBody>
                  <a:tcPr marL="47708" marR="47708" marT="0" marB="0"/>
                </a:tc>
                <a:tc>
                  <a:txBody>
                    <a:bodyPr/>
                    <a:lstStyle/>
                    <a:p>
                      <a:pPr algn="just">
                        <a:lnSpc>
                          <a:spcPct val="115000"/>
                        </a:lnSpc>
                        <a:spcAft>
                          <a:spcPts val="0"/>
                        </a:spcAft>
                      </a:pPr>
                      <a:r>
                        <a:rPr lang="en-US" sz="1100" dirty="0" err="1">
                          <a:effectLst/>
                        </a:rPr>
                        <a:t>Alakeson</a:t>
                      </a:r>
                      <a:r>
                        <a:rPr lang="en-US" sz="1100" dirty="0">
                          <a:effectLst/>
                        </a:rPr>
                        <a:t>, V. (2014) </a:t>
                      </a:r>
                      <a:r>
                        <a:rPr lang="en-US" sz="1100" u="sng" dirty="0">
                          <a:effectLst/>
                        </a:rPr>
                        <a:t>Delivering Personal Health Budgets; A Guide to Policy and Practice</a:t>
                      </a:r>
                      <a:r>
                        <a:rPr lang="en-US" sz="1100" dirty="0">
                          <a:effectLst/>
                        </a:rPr>
                        <a:t>. Bristol: Policy Press</a:t>
                      </a:r>
                      <a:endParaRPr lang="en-GB" sz="1100" dirty="0">
                        <a:effectLst/>
                      </a:endParaRPr>
                    </a:p>
                    <a:p>
                      <a:pPr algn="just">
                        <a:lnSpc>
                          <a:spcPct val="115000"/>
                        </a:lnSpc>
                        <a:spcAft>
                          <a:spcPts val="0"/>
                        </a:spcAft>
                      </a:pPr>
                      <a:r>
                        <a:rPr lang="en-US" sz="1100" dirty="0">
                          <a:effectLst/>
                        </a:rPr>
                        <a:t> </a:t>
                      </a:r>
                      <a:endParaRPr lang="en-GB" sz="1100" dirty="0">
                        <a:effectLst/>
                      </a:endParaRPr>
                    </a:p>
                    <a:p>
                      <a:pPr algn="just">
                        <a:lnSpc>
                          <a:spcPct val="115000"/>
                        </a:lnSpc>
                        <a:spcAft>
                          <a:spcPts val="0"/>
                        </a:spcAft>
                      </a:pPr>
                      <a:r>
                        <a:rPr lang="en-US" sz="1100" dirty="0">
                          <a:effectLst/>
                        </a:rPr>
                        <a:t>Day, J. (2013) </a:t>
                      </a:r>
                      <a:r>
                        <a:rPr lang="en-US" sz="1100" u="sng" dirty="0" err="1">
                          <a:effectLst/>
                        </a:rPr>
                        <a:t>Interprofessional</a:t>
                      </a:r>
                      <a:r>
                        <a:rPr lang="en-US" sz="1100" u="sng" dirty="0">
                          <a:effectLst/>
                        </a:rPr>
                        <a:t> Working: An essential Guide for Health and Social care Professionals (Nursing and Healthcare Practice)</a:t>
                      </a:r>
                      <a:r>
                        <a:rPr lang="en-US" sz="1100" dirty="0">
                          <a:effectLst/>
                        </a:rPr>
                        <a:t> Andover: Cengage Learning</a:t>
                      </a:r>
                      <a:endParaRPr lang="en-GB" sz="1100" dirty="0">
                        <a:effectLst/>
                      </a:endParaRPr>
                    </a:p>
                    <a:p>
                      <a:pPr algn="just">
                        <a:lnSpc>
                          <a:spcPct val="115000"/>
                        </a:lnSpc>
                        <a:spcAft>
                          <a:spcPts val="0"/>
                        </a:spcAft>
                      </a:pPr>
                      <a:r>
                        <a:rPr lang="en-US" sz="1100" dirty="0">
                          <a:effectLst/>
                        </a:rPr>
                        <a:t> </a:t>
                      </a:r>
                      <a:endParaRPr lang="en-GB" sz="1100" dirty="0">
                        <a:effectLst/>
                      </a:endParaRPr>
                    </a:p>
                    <a:p>
                      <a:pPr>
                        <a:lnSpc>
                          <a:spcPct val="115000"/>
                        </a:lnSpc>
                        <a:spcAft>
                          <a:spcPts val="0"/>
                        </a:spcAft>
                      </a:pPr>
                      <a:r>
                        <a:rPr lang="en-GB" sz="1100" dirty="0">
                          <a:effectLst/>
                        </a:rPr>
                        <a:t>Lloyd M (2010) </a:t>
                      </a:r>
                      <a:r>
                        <a:rPr lang="en-GB" sz="1100" u="sng" dirty="0">
                          <a:effectLst/>
                        </a:rPr>
                        <a:t>A Practical guide to care planning in health and social care</a:t>
                      </a:r>
                      <a:r>
                        <a:rPr lang="en-GB" sz="1100" dirty="0">
                          <a:effectLst/>
                        </a:rPr>
                        <a:t> </a:t>
                      </a:r>
                      <a:r>
                        <a:rPr lang="en-GB" sz="1100" dirty="0" err="1">
                          <a:effectLst/>
                        </a:rPr>
                        <a:t>Maidenhead:McGraw</a:t>
                      </a:r>
                      <a:r>
                        <a:rPr lang="en-GB" sz="1100" dirty="0">
                          <a:effectLst/>
                        </a:rPr>
                        <a:t> Hill</a:t>
                      </a:r>
                    </a:p>
                    <a:p>
                      <a:pPr algn="just">
                        <a:lnSpc>
                          <a:spcPct val="115000"/>
                        </a:lnSpc>
                        <a:spcAft>
                          <a:spcPts val="0"/>
                        </a:spcAft>
                      </a:pPr>
                      <a:r>
                        <a:rPr lang="en-US" sz="1100" dirty="0">
                          <a:effectLst/>
                        </a:rPr>
                        <a:t> </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txBody>
                  <a:tcPr marL="47708" marR="47708" marT="0" marB="0"/>
                </a:tc>
                <a:extLst>
                  <a:ext uri="{0D108BD9-81ED-4DB2-BD59-A6C34878D82A}">
                    <a16:rowId xmlns:a16="http://schemas.microsoft.com/office/drawing/2014/main" val="2321903503"/>
                  </a:ext>
                </a:extLst>
              </a:tr>
              <a:tr h="1173131">
                <a:tc>
                  <a:txBody>
                    <a:bodyPr/>
                    <a:lstStyle/>
                    <a:p>
                      <a:pPr algn="just">
                        <a:lnSpc>
                          <a:spcPct val="115000"/>
                        </a:lnSpc>
                        <a:spcAft>
                          <a:spcPts val="0"/>
                        </a:spcAft>
                        <a:tabLst>
                          <a:tab pos="457200" algn="l"/>
                          <a:tab pos="914400" algn="l"/>
                        </a:tabLst>
                      </a:pPr>
                      <a:r>
                        <a:rPr lang="en-GB" sz="1100">
                          <a:effectLst/>
                        </a:rPr>
                        <a:t>Essential</a:t>
                      </a:r>
                      <a:endParaRPr lang="en-GB" sz="1100">
                        <a:effectLst/>
                        <a:latin typeface="Arial" panose="020B0604020202020204" pitchFamily="34" charset="0"/>
                        <a:ea typeface="Calibri" panose="020F0502020204030204" pitchFamily="34" charset="0"/>
                        <a:cs typeface="Times New Roman" panose="02020603050405020304" pitchFamily="18" charset="0"/>
                      </a:endParaRPr>
                    </a:p>
                  </a:txBody>
                  <a:tcPr marL="47708" marR="47708" marT="0" marB="0"/>
                </a:tc>
                <a:tc>
                  <a:txBody>
                    <a:bodyPr/>
                    <a:lstStyle/>
                    <a:p>
                      <a:pPr algn="just">
                        <a:lnSpc>
                          <a:spcPct val="115000"/>
                        </a:lnSpc>
                        <a:spcAft>
                          <a:spcPts val="0"/>
                        </a:spcAft>
                      </a:pPr>
                      <a:r>
                        <a:rPr lang="en-US" sz="1100" dirty="0">
                          <a:effectLst/>
                        </a:rPr>
                        <a:t>Drennan, V. &amp; Goodman, C. (</a:t>
                      </a:r>
                      <a:r>
                        <a:rPr lang="en-US" sz="1100" dirty="0" err="1">
                          <a:effectLst/>
                        </a:rPr>
                        <a:t>Eds</a:t>
                      </a:r>
                      <a:r>
                        <a:rPr lang="en-US" sz="1100" dirty="0">
                          <a:effectLst/>
                        </a:rPr>
                        <a:t>) (2014) </a:t>
                      </a:r>
                      <a:r>
                        <a:rPr lang="en-US" sz="1100" u="sng" dirty="0">
                          <a:effectLst/>
                        </a:rPr>
                        <a:t>Oxford Handbook of Primary care and Community Nursing</a:t>
                      </a:r>
                      <a:r>
                        <a:rPr lang="en-US" sz="1100" dirty="0">
                          <a:effectLst/>
                        </a:rPr>
                        <a:t> (2</a:t>
                      </a:r>
                      <a:r>
                        <a:rPr lang="en-US" sz="1100" baseline="30000" dirty="0">
                          <a:effectLst/>
                        </a:rPr>
                        <a:t>nd</a:t>
                      </a:r>
                      <a:r>
                        <a:rPr lang="en-US" sz="1100" dirty="0">
                          <a:effectLst/>
                        </a:rPr>
                        <a:t> Edition) Oxford: University Press</a:t>
                      </a:r>
                      <a:endParaRPr lang="en-GB" sz="1100" dirty="0">
                        <a:effectLst/>
                      </a:endParaRPr>
                    </a:p>
                    <a:p>
                      <a:pPr algn="just">
                        <a:lnSpc>
                          <a:spcPct val="115000"/>
                        </a:lnSpc>
                        <a:spcAft>
                          <a:spcPts val="0"/>
                        </a:spcAft>
                      </a:pPr>
                      <a:r>
                        <a:rPr lang="en-US" sz="1100" dirty="0">
                          <a:effectLst/>
                        </a:rPr>
                        <a:t> </a:t>
                      </a:r>
                      <a:endParaRPr lang="en-GB" sz="1100" dirty="0">
                        <a:effectLst/>
                      </a:endParaRPr>
                    </a:p>
                    <a:p>
                      <a:pPr algn="just">
                        <a:lnSpc>
                          <a:spcPct val="115000"/>
                        </a:lnSpc>
                        <a:spcAft>
                          <a:spcPts val="0"/>
                        </a:spcAft>
                      </a:pPr>
                      <a:r>
                        <a:rPr lang="en-US" sz="1100" dirty="0">
                          <a:effectLst/>
                        </a:rPr>
                        <a:t>Brown. K, (2010) </a:t>
                      </a:r>
                      <a:r>
                        <a:rPr lang="en-US" sz="1100" u="sng" dirty="0">
                          <a:effectLst/>
                        </a:rPr>
                        <a:t>Vulnerable Adults and Community Care: Post-Qualifying Social Work Practice Series.</a:t>
                      </a:r>
                      <a:r>
                        <a:rPr lang="en-US" sz="1100" dirty="0">
                          <a:effectLst/>
                        </a:rPr>
                        <a:t> Exeter: Learning Matters</a:t>
                      </a:r>
                      <a:endParaRPr lang="en-GB" sz="1100" dirty="0">
                        <a:effectLst/>
                      </a:endParaRPr>
                    </a:p>
                    <a:p>
                      <a:pPr algn="just">
                        <a:lnSpc>
                          <a:spcPct val="115000"/>
                        </a:lnSpc>
                        <a:spcAft>
                          <a:spcPts val="0"/>
                        </a:spcAft>
                      </a:pPr>
                      <a:r>
                        <a:rPr lang="en-US" sz="1100" dirty="0">
                          <a:effectLst/>
                        </a:rPr>
                        <a:t> </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txBody>
                  <a:tcPr marL="47708" marR="47708" marT="0" marB="0"/>
                </a:tc>
                <a:extLst>
                  <a:ext uri="{0D108BD9-81ED-4DB2-BD59-A6C34878D82A}">
                    <a16:rowId xmlns:a16="http://schemas.microsoft.com/office/drawing/2014/main" val="694360878"/>
                  </a:ext>
                </a:extLst>
              </a:tr>
              <a:tr h="1620229">
                <a:tc>
                  <a:txBody>
                    <a:bodyPr/>
                    <a:lstStyle/>
                    <a:p>
                      <a:pPr algn="just">
                        <a:lnSpc>
                          <a:spcPct val="115000"/>
                        </a:lnSpc>
                        <a:spcAft>
                          <a:spcPts val="0"/>
                        </a:spcAft>
                        <a:tabLst>
                          <a:tab pos="457200" algn="l"/>
                          <a:tab pos="914400" algn="l"/>
                        </a:tabLst>
                      </a:pPr>
                      <a:r>
                        <a:rPr lang="en-GB" sz="1100">
                          <a:effectLst/>
                        </a:rPr>
                        <a:t>Further</a:t>
                      </a:r>
                      <a:endParaRPr lang="en-GB" sz="1100">
                        <a:effectLst/>
                        <a:latin typeface="Arial" panose="020B0604020202020204" pitchFamily="34" charset="0"/>
                        <a:ea typeface="Calibri" panose="020F0502020204030204" pitchFamily="34" charset="0"/>
                        <a:cs typeface="Times New Roman" panose="02020603050405020304" pitchFamily="18" charset="0"/>
                      </a:endParaRPr>
                    </a:p>
                  </a:txBody>
                  <a:tcPr marL="47708" marR="47708" marT="0" marB="0"/>
                </a:tc>
                <a:tc>
                  <a:txBody>
                    <a:bodyPr/>
                    <a:lstStyle/>
                    <a:p>
                      <a:pPr algn="just">
                        <a:lnSpc>
                          <a:spcPct val="115000"/>
                        </a:lnSpc>
                        <a:spcAft>
                          <a:spcPts val="0"/>
                        </a:spcAft>
                        <a:tabLst>
                          <a:tab pos="457200" algn="l"/>
                          <a:tab pos="914400" algn="l"/>
                        </a:tabLst>
                      </a:pPr>
                      <a:r>
                        <a:rPr lang="en-GB" sz="1100" dirty="0">
                          <a:effectLst/>
                        </a:rPr>
                        <a:t>Brotherton. G. &amp; Parker, S. (</a:t>
                      </a:r>
                      <a:r>
                        <a:rPr lang="en-GB" sz="1100" dirty="0" err="1">
                          <a:effectLst/>
                        </a:rPr>
                        <a:t>Eds</a:t>
                      </a:r>
                      <a:r>
                        <a:rPr lang="en-GB" sz="1100" dirty="0">
                          <a:effectLst/>
                        </a:rPr>
                        <a:t>) (2013) </a:t>
                      </a:r>
                      <a:r>
                        <a:rPr lang="en-GB" sz="1100" u="sng" dirty="0">
                          <a:effectLst/>
                        </a:rPr>
                        <a:t>Your Foundation in Health and Social care </a:t>
                      </a:r>
                      <a:r>
                        <a:rPr lang="en-GB" sz="1100" dirty="0">
                          <a:effectLst/>
                        </a:rPr>
                        <a:t>(2</a:t>
                      </a:r>
                      <a:r>
                        <a:rPr lang="en-GB" sz="1100" baseline="30000" dirty="0">
                          <a:effectLst/>
                        </a:rPr>
                        <a:t>nd</a:t>
                      </a:r>
                      <a:r>
                        <a:rPr lang="en-GB" sz="1100" dirty="0">
                          <a:effectLst/>
                        </a:rPr>
                        <a:t> Edition) London: Sage</a:t>
                      </a:r>
                    </a:p>
                    <a:p>
                      <a:pPr algn="just">
                        <a:lnSpc>
                          <a:spcPct val="115000"/>
                        </a:lnSpc>
                        <a:spcAft>
                          <a:spcPts val="0"/>
                        </a:spcAft>
                        <a:tabLst>
                          <a:tab pos="457200" algn="l"/>
                          <a:tab pos="914400" algn="l"/>
                        </a:tabLst>
                      </a:pPr>
                      <a:r>
                        <a:rPr lang="en-GB" sz="1100" dirty="0">
                          <a:effectLst/>
                        </a:rPr>
                        <a:t> </a:t>
                      </a:r>
                    </a:p>
                    <a:p>
                      <a:pPr algn="just">
                        <a:lnSpc>
                          <a:spcPct val="115000"/>
                        </a:lnSpc>
                        <a:spcAft>
                          <a:spcPts val="0"/>
                        </a:spcAft>
                        <a:tabLst>
                          <a:tab pos="457200" algn="l"/>
                          <a:tab pos="914400" algn="l"/>
                        </a:tabLst>
                      </a:pPr>
                      <a:r>
                        <a:rPr lang="en-GB" sz="1100" dirty="0" err="1">
                          <a:effectLst/>
                        </a:rPr>
                        <a:t>Tilmouth</a:t>
                      </a:r>
                      <a:r>
                        <a:rPr lang="en-GB" sz="1100" dirty="0">
                          <a:effectLst/>
                        </a:rPr>
                        <a:t>, T., Davies-Ward, E. &amp; Williams, B. (2011) </a:t>
                      </a:r>
                      <a:r>
                        <a:rPr lang="en-GB" sz="1100" u="sng" dirty="0">
                          <a:effectLst/>
                        </a:rPr>
                        <a:t>Foundation Degree in Health and Social Care.</a:t>
                      </a:r>
                      <a:r>
                        <a:rPr lang="en-GB" sz="1100" dirty="0">
                          <a:effectLst/>
                        </a:rPr>
                        <a:t> Abingdon: Hodder Education</a:t>
                      </a:r>
                    </a:p>
                    <a:p>
                      <a:pPr algn="just">
                        <a:lnSpc>
                          <a:spcPct val="115000"/>
                        </a:lnSpc>
                        <a:spcAft>
                          <a:spcPts val="0"/>
                        </a:spcAft>
                        <a:tabLst>
                          <a:tab pos="457200" algn="l"/>
                          <a:tab pos="914400" algn="l"/>
                        </a:tabLst>
                      </a:pPr>
                      <a:r>
                        <a:rPr lang="en-GB" sz="1100" dirty="0">
                          <a:effectLst/>
                        </a:rPr>
                        <a:t> </a:t>
                      </a:r>
                    </a:p>
                    <a:p>
                      <a:pPr algn="just">
                        <a:lnSpc>
                          <a:spcPct val="115000"/>
                        </a:lnSpc>
                        <a:spcAft>
                          <a:spcPts val="0"/>
                        </a:spcAft>
                        <a:tabLst>
                          <a:tab pos="457200" algn="l"/>
                          <a:tab pos="914400" algn="l"/>
                        </a:tabLst>
                      </a:pPr>
                      <a:r>
                        <a:rPr lang="en-GB" sz="1100" dirty="0">
                          <a:effectLst/>
                        </a:rPr>
                        <a:t>Thomas, J., Pollard, K. C., </a:t>
                      </a:r>
                      <a:r>
                        <a:rPr lang="en-GB" sz="1100" dirty="0" err="1">
                          <a:effectLst/>
                        </a:rPr>
                        <a:t>Sellman</a:t>
                      </a:r>
                      <a:r>
                        <a:rPr lang="en-GB" sz="1100" dirty="0">
                          <a:effectLst/>
                        </a:rPr>
                        <a:t>, D. &amp; </a:t>
                      </a:r>
                      <a:r>
                        <a:rPr lang="en-GB" sz="1100" dirty="0" err="1">
                          <a:effectLst/>
                        </a:rPr>
                        <a:t>Meirs</a:t>
                      </a:r>
                      <a:r>
                        <a:rPr lang="en-GB" sz="1100" dirty="0">
                          <a:effectLst/>
                        </a:rPr>
                        <a:t>, M. (2014) </a:t>
                      </a:r>
                      <a:r>
                        <a:rPr lang="en-GB" sz="1100" u="sng" dirty="0">
                          <a:effectLst/>
                        </a:rPr>
                        <a:t>Understanding </a:t>
                      </a:r>
                      <a:r>
                        <a:rPr lang="en-GB" sz="1100" u="sng" dirty="0" err="1">
                          <a:effectLst/>
                        </a:rPr>
                        <a:t>Interprofessional</a:t>
                      </a:r>
                      <a:r>
                        <a:rPr lang="en-GB" sz="1100" u="sng" dirty="0">
                          <a:effectLst/>
                        </a:rPr>
                        <a:t> Working in Health and Social Care; Professional Perspectives Theory and Practice.</a:t>
                      </a:r>
                      <a:r>
                        <a:rPr lang="en-GB" sz="1100" dirty="0">
                          <a:effectLst/>
                        </a:rPr>
                        <a:t> Basingstoke: Palgrave Macmillan</a:t>
                      </a:r>
                    </a:p>
                    <a:p>
                      <a:pPr algn="just">
                        <a:lnSpc>
                          <a:spcPct val="115000"/>
                        </a:lnSpc>
                        <a:spcAft>
                          <a:spcPts val="0"/>
                        </a:spcAft>
                        <a:tabLst>
                          <a:tab pos="457200" algn="l"/>
                          <a:tab pos="914400" algn="l"/>
                        </a:tabLst>
                      </a:pPr>
                      <a:r>
                        <a:rPr lang="en-GB" sz="1100" dirty="0">
                          <a:effectLst/>
                        </a:rPr>
                        <a:t> </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txBody>
                  <a:tcPr marL="47708" marR="47708" marT="0" marB="0"/>
                </a:tc>
                <a:extLst>
                  <a:ext uri="{0D108BD9-81ED-4DB2-BD59-A6C34878D82A}">
                    <a16:rowId xmlns:a16="http://schemas.microsoft.com/office/drawing/2014/main" val="2399102505"/>
                  </a:ext>
                </a:extLst>
              </a:tr>
              <a:tr h="589174">
                <a:tc>
                  <a:txBody>
                    <a:bodyPr/>
                    <a:lstStyle/>
                    <a:p>
                      <a:pPr algn="just">
                        <a:lnSpc>
                          <a:spcPct val="115000"/>
                        </a:lnSpc>
                        <a:spcAft>
                          <a:spcPts val="0"/>
                        </a:spcAft>
                        <a:tabLst>
                          <a:tab pos="457200" algn="l"/>
                          <a:tab pos="914400" algn="l"/>
                        </a:tabLst>
                      </a:pPr>
                      <a:r>
                        <a:rPr lang="en-GB" sz="1100">
                          <a:effectLst/>
                        </a:rPr>
                        <a:t>Further</a:t>
                      </a:r>
                      <a:endParaRPr lang="en-GB" sz="1100">
                        <a:effectLst/>
                        <a:latin typeface="Arial" panose="020B0604020202020204" pitchFamily="34" charset="0"/>
                        <a:ea typeface="Calibri" panose="020F0502020204030204" pitchFamily="34" charset="0"/>
                        <a:cs typeface="Times New Roman" panose="02020603050405020304" pitchFamily="18" charset="0"/>
                      </a:endParaRPr>
                    </a:p>
                  </a:txBody>
                  <a:tcPr marL="47708" marR="47708" marT="0" marB="0"/>
                </a:tc>
                <a:tc>
                  <a:txBody>
                    <a:bodyPr/>
                    <a:lstStyle/>
                    <a:p>
                      <a:pPr algn="just">
                        <a:lnSpc>
                          <a:spcPct val="115000"/>
                        </a:lnSpc>
                        <a:spcAft>
                          <a:spcPts val="0"/>
                        </a:spcAft>
                        <a:tabLst>
                          <a:tab pos="457200" algn="l"/>
                          <a:tab pos="914400" algn="l"/>
                        </a:tabLst>
                      </a:pPr>
                      <a:r>
                        <a:rPr lang="en-GB" sz="1100" dirty="0">
                          <a:effectLst/>
                        </a:rPr>
                        <a:t>Glasby, J. and Dickinson, H. (2014) </a:t>
                      </a:r>
                      <a:r>
                        <a:rPr lang="en-GB" sz="1100" u="sng" dirty="0">
                          <a:effectLst/>
                        </a:rPr>
                        <a:t>Partnership Working in Health and Social Care: What is Integrated Care and how can we deliver it? </a:t>
                      </a:r>
                      <a:r>
                        <a:rPr lang="en-GB" sz="1100" dirty="0">
                          <a:effectLst/>
                        </a:rPr>
                        <a:t>Bristol: Policy Press</a:t>
                      </a:r>
                    </a:p>
                    <a:p>
                      <a:pPr algn="just">
                        <a:lnSpc>
                          <a:spcPct val="115000"/>
                        </a:lnSpc>
                        <a:spcAft>
                          <a:spcPts val="0"/>
                        </a:spcAft>
                        <a:tabLst>
                          <a:tab pos="457200" algn="l"/>
                          <a:tab pos="914400" algn="l"/>
                        </a:tabLst>
                      </a:pPr>
                      <a:r>
                        <a:rPr lang="en-GB" sz="1100" dirty="0">
                          <a:effectLst/>
                        </a:rPr>
                        <a:t> </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txBody>
                  <a:tcPr marL="47708" marR="47708" marT="0" marB="0"/>
                </a:tc>
                <a:extLst>
                  <a:ext uri="{0D108BD9-81ED-4DB2-BD59-A6C34878D82A}">
                    <a16:rowId xmlns:a16="http://schemas.microsoft.com/office/drawing/2014/main" val="1266634447"/>
                  </a:ext>
                </a:extLst>
              </a:tr>
              <a:tr h="1363972">
                <a:tc>
                  <a:txBody>
                    <a:bodyPr/>
                    <a:lstStyle/>
                    <a:p>
                      <a:pPr algn="just">
                        <a:lnSpc>
                          <a:spcPct val="115000"/>
                        </a:lnSpc>
                        <a:spcAft>
                          <a:spcPts val="0"/>
                        </a:spcAft>
                        <a:tabLst>
                          <a:tab pos="457200" algn="l"/>
                          <a:tab pos="914400" algn="l"/>
                        </a:tabLst>
                      </a:pPr>
                      <a:r>
                        <a:rPr lang="en-GB" sz="1100">
                          <a:effectLst/>
                        </a:rPr>
                        <a:t>Further</a:t>
                      </a:r>
                      <a:endParaRPr lang="en-GB" sz="1100">
                        <a:effectLst/>
                        <a:latin typeface="Arial" panose="020B0604020202020204" pitchFamily="34" charset="0"/>
                        <a:ea typeface="Calibri" panose="020F0502020204030204" pitchFamily="34" charset="0"/>
                        <a:cs typeface="Times New Roman" panose="02020603050405020304" pitchFamily="18" charset="0"/>
                      </a:endParaRPr>
                    </a:p>
                  </a:txBody>
                  <a:tcPr marL="47708" marR="47708" marT="0" marB="0"/>
                </a:tc>
                <a:tc>
                  <a:txBody>
                    <a:bodyPr/>
                    <a:lstStyle/>
                    <a:p>
                      <a:pPr algn="just">
                        <a:lnSpc>
                          <a:spcPct val="115000"/>
                        </a:lnSpc>
                        <a:spcAft>
                          <a:spcPts val="0"/>
                        </a:spcAft>
                        <a:tabLst>
                          <a:tab pos="457200" algn="l"/>
                          <a:tab pos="914400" algn="l"/>
                        </a:tabLst>
                      </a:pPr>
                      <a:r>
                        <a:rPr lang="en-GB" sz="1100" dirty="0">
                          <a:effectLst/>
                        </a:rPr>
                        <a:t>www.scie.org.uk </a:t>
                      </a:r>
                    </a:p>
                    <a:p>
                      <a:pPr algn="just">
                        <a:lnSpc>
                          <a:spcPct val="115000"/>
                        </a:lnSpc>
                        <a:spcAft>
                          <a:spcPts val="0"/>
                        </a:spcAft>
                        <a:tabLst>
                          <a:tab pos="457200" algn="l"/>
                          <a:tab pos="914400" algn="l"/>
                        </a:tabLst>
                      </a:pPr>
                      <a:r>
                        <a:rPr lang="en-GB" sz="1100" dirty="0">
                          <a:effectLst/>
                        </a:rPr>
                        <a:t>www.ccwales.org.uk </a:t>
                      </a:r>
                    </a:p>
                    <a:p>
                      <a:pPr algn="just">
                        <a:lnSpc>
                          <a:spcPct val="115000"/>
                        </a:lnSpc>
                        <a:spcAft>
                          <a:spcPts val="0"/>
                        </a:spcAft>
                        <a:tabLst>
                          <a:tab pos="457200" algn="l"/>
                          <a:tab pos="914400" algn="l"/>
                        </a:tabLst>
                      </a:pPr>
                      <a:r>
                        <a:rPr lang="en-GB" sz="1100" dirty="0">
                          <a:effectLst/>
                        </a:rPr>
                        <a:t>www.communitycare.org.uk </a:t>
                      </a:r>
                    </a:p>
                    <a:p>
                      <a:pPr algn="just">
                        <a:lnSpc>
                          <a:spcPct val="115000"/>
                        </a:lnSpc>
                        <a:spcAft>
                          <a:spcPts val="0"/>
                        </a:spcAft>
                        <a:tabLst>
                          <a:tab pos="457200" algn="l"/>
                          <a:tab pos="914400" algn="l"/>
                        </a:tabLst>
                      </a:pPr>
                      <a:r>
                        <a:rPr lang="en-GB" sz="1100" dirty="0">
                          <a:effectLst/>
                        </a:rPr>
                        <a:t>http://gov.wales </a:t>
                      </a:r>
                    </a:p>
                    <a:p>
                      <a:pPr algn="just">
                        <a:lnSpc>
                          <a:spcPct val="115000"/>
                        </a:lnSpc>
                        <a:spcAft>
                          <a:spcPts val="0"/>
                        </a:spcAft>
                        <a:tabLst>
                          <a:tab pos="457200" algn="l"/>
                          <a:tab pos="914400" algn="l"/>
                        </a:tabLst>
                      </a:pPr>
                      <a:r>
                        <a:rPr lang="en-GB" sz="1100" dirty="0">
                          <a:effectLst/>
                        </a:rPr>
                        <a:t>www.nhs.uk</a:t>
                      </a:r>
                    </a:p>
                    <a:p>
                      <a:pPr algn="just">
                        <a:lnSpc>
                          <a:spcPct val="115000"/>
                        </a:lnSpc>
                        <a:spcAft>
                          <a:spcPts val="0"/>
                        </a:spcAft>
                        <a:tabLst>
                          <a:tab pos="457200" algn="l"/>
                          <a:tab pos="914400" algn="l"/>
                        </a:tabLst>
                      </a:pPr>
                      <a:r>
                        <a:rPr lang="en-GB" sz="1100" u="sng" dirty="0">
                          <a:effectLst/>
                          <a:hlinkClick r:id="rId2"/>
                        </a:rPr>
                        <a:t>www.nesta.org.uk</a:t>
                      </a:r>
                      <a:endParaRPr lang="en-GB" sz="1100" dirty="0">
                        <a:effectLst/>
                      </a:endParaRPr>
                    </a:p>
                    <a:p>
                      <a:pPr algn="just">
                        <a:lnSpc>
                          <a:spcPct val="115000"/>
                        </a:lnSpc>
                        <a:spcAft>
                          <a:spcPts val="0"/>
                        </a:spcAft>
                        <a:tabLst>
                          <a:tab pos="457200" algn="l"/>
                          <a:tab pos="914400" algn="l"/>
                        </a:tabLst>
                      </a:pPr>
                      <a:r>
                        <a:rPr lang="en-GB" sz="1100" dirty="0">
                          <a:effectLst/>
                        </a:rPr>
                        <a:t> </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txBody>
                  <a:tcPr marL="47708" marR="47708" marT="0" marB="0"/>
                </a:tc>
                <a:extLst>
                  <a:ext uri="{0D108BD9-81ED-4DB2-BD59-A6C34878D82A}">
                    <a16:rowId xmlns:a16="http://schemas.microsoft.com/office/drawing/2014/main" val="1987067077"/>
                  </a:ext>
                </a:extLst>
              </a:tr>
            </a:tbl>
          </a:graphicData>
        </a:graphic>
      </p:graphicFrame>
    </p:spTree>
    <p:extLst>
      <p:ext uri="{BB962C8B-B14F-4D97-AF65-F5344CB8AC3E}">
        <p14:creationId xmlns:p14="http://schemas.microsoft.com/office/powerpoint/2010/main" val="39850981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Other Essentials</a:t>
            </a:r>
          </a:p>
        </p:txBody>
      </p:sp>
      <p:sp>
        <p:nvSpPr>
          <p:cNvPr id="3" name="Content Placeholder 2"/>
          <p:cNvSpPr>
            <a:spLocks noGrp="1"/>
          </p:cNvSpPr>
          <p:nvPr>
            <p:ph idx="1"/>
          </p:nvPr>
        </p:nvSpPr>
        <p:spPr/>
        <p:txBody>
          <a:bodyPr>
            <a:normAutofit fontScale="92500" lnSpcReduction="10000"/>
          </a:bodyPr>
          <a:lstStyle/>
          <a:p>
            <a:r>
              <a:rPr lang="en-GB" dirty="0"/>
              <a:t>Moodle is your friend (it really is)</a:t>
            </a:r>
          </a:p>
          <a:p>
            <a:endParaRPr lang="en-GB" dirty="0"/>
          </a:p>
          <a:p>
            <a:r>
              <a:rPr lang="en-GB" dirty="0"/>
              <a:t>All of this information will be available throughout your study</a:t>
            </a:r>
          </a:p>
          <a:p>
            <a:endParaRPr lang="en-GB" dirty="0"/>
          </a:p>
          <a:p>
            <a:r>
              <a:rPr lang="en-GB" dirty="0"/>
              <a:t>Handbooks are located on </a:t>
            </a:r>
            <a:r>
              <a:rPr lang="en-GB" dirty="0" err="1"/>
              <a:t>moodle</a:t>
            </a:r>
            <a:r>
              <a:rPr lang="en-GB" dirty="0"/>
              <a:t> (HPIP page)</a:t>
            </a:r>
          </a:p>
          <a:p>
            <a:endParaRPr lang="en-GB" dirty="0"/>
          </a:p>
          <a:p>
            <a:r>
              <a:rPr lang="en-GB" dirty="0"/>
              <a:t>HWB – This is your first port for information !</a:t>
            </a:r>
          </a:p>
        </p:txBody>
      </p:sp>
    </p:spTree>
    <p:extLst>
      <p:ext uri="{BB962C8B-B14F-4D97-AF65-F5344CB8AC3E}">
        <p14:creationId xmlns:p14="http://schemas.microsoft.com/office/powerpoint/2010/main" val="37123046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Questions ?</a:t>
            </a:r>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259622204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docProps/app.xml><?xml version="1.0" encoding="utf-8"?>
<Properties xmlns="http://schemas.openxmlformats.org/officeDocument/2006/extended-properties" xmlns:vt="http://schemas.openxmlformats.org/officeDocument/2006/docPropsVTypes">
  <Template>TM04033919[[fn=Circuit]]</Template>
  <TotalTime>42</TotalTime>
  <Words>802</Words>
  <Application>Microsoft Office PowerPoint</Application>
  <PresentationFormat>Widescreen</PresentationFormat>
  <Paragraphs>111</Paragraphs>
  <Slides>15</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15</vt:i4>
      </vt:variant>
    </vt:vector>
  </HeadingPairs>
  <TitlesOfParts>
    <vt:vector size="18" baseType="lpstr">
      <vt:lpstr>Arial</vt:lpstr>
      <vt:lpstr>Tw Cen MT</vt:lpstr>
      <vt:lpstr>Circuit</vt:lpstr>
      <vt:lpstr>Community Care and Development</vt:lpstr>
      <vt:lpstr>Contents</vt:lpstr>
      <vt:lpstr>Module Overview</vt:lpstr>
      <vt:lpstr>Level of Academic Study</vt:lpstr>
      <vt:lpstr>Module Aims</vt:lpstr>
      <vt:lpstr>Module Content Overview</vt:lpstr>
      <vt:lpstr>Mode of Assessment</vt:lpstr>
      <vt:lpstr>Presentation Overview</vt:lpstr>
      <vt:lpstr>Written Component Overview</vt:lpstr>
      <vt:lpstr>Last Opportunity to Submit</vt:lpstr>
      <vt:lpstr>Academic Conventions</vt:lpstr>
      <vt:lpstr>Reading Resources</vt:lpstr>
      <vt:lpstr>PowerPoint Presentation</vt:lpstr>
      <vt:lpstr>Other Essentials</vt:lpstr>
      <vt:lpstr>Questions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CCD- Introduction</dc:title>
  <dc:creator>Jaymie Phillips</dc:creator>
  <cp:lastModifiedBy>Jaymie Phillips</cp:lastModifiedBy>
  <cp:revision>22</cp:revision>
  <dcterms:created xsi:type="dcterms:W3CDTF">2019-09-04T15:29:34Z</dcterms:created>
  <dcterms:modified xsi:type="dcterms:W3CDTF">2019-09-07T06:59:31Z</dcterms:modified>
</cp:coreProperties>
</file>