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62" r:id="rId4"/>
    <p:sldId id="279" r:id="rId5"/>
    <p:sldId id="269" r:id="rId6"/>
    <p:sldId id="280" r:id="rId7"/>
    <p:sldId id="287" r:id="rId8"/>
    <p:sldId id="278" r:id="rId9"/>
    <p:sldId id="296" r:id="rId10"/>
    <p:sldId id="285" r:id="rId11"/>
    <p:sldId id="286" r:id="rId12"/>
    <p:sldId id="290" r:id="rId13"/>
    <p:sldId id="295" r:id="rId14"/>
    <p:sldId id="260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099BCC-7B4C-4343-9418-91AFF07B5D33}" v="2" dt="2023-03-11T07:25:12.4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75345" autoAdjust="0"/>
  </p:normalViewPr>
  <p:slideViewPr>
    <p:cSldViewPr snapToGrid="0">
      <p:cViewPr varScale="1">
        <p:scale>
          <a:sx n="64" d="100"/>
          <a:sy n="64" d="100"/>
        </p:scale>
        <p:origin x="79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4" d="100"/>
          <a:sy n="64" d="100"/>
        </p:scale>
        <p:origin x="2408" y="5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Queen Makahleh" userId="dc62a5fcee531808" providerId="LiveId" clId="{59099BCC-7B4C-4343-9418-91AFF07B5D33}"/>
    <pc:docChg chg="undo custSel addSld delSld modSld">
      <pc:chgData name="Queen Makahleh" userId="dc62a5fcee531808" providerId="LiveId" clId="{59099BCC-7B4C-4343-9418-91AFF07B5D33}" dt="2023-03-11T07:44:25.888" v="273" actId="13926"/>
      <pc:docMkLst>
        <pc:docMk/>
      </pc:docMkLst>
      <pc:sldChg chg="modSp mod">
        <pc:chgData name="Queen Makahleh" userId="dc62a5fcee531808" providerId="LiveId" clId="{59099BCC-7B4C-4343-9418-91AFF07B5D33}" dt="2023-03-11T07:44:25.888" v="273" actId="13926"/>
        <pc:sldMkLst>
          <pc:docMk/>
          <pc:sldMk cId="2326262995" sldId="257"/>
        </pc:sldMkLst>
        <pc:spChg chg="mod">
          <ac:chgData name="Queen Makahleh" userId="dc62a5fcee531808" providerId="LiveId" clId="{59099BCC-7B4C-4343-9418-91AFF07B5D33}" dt="2023-03-11T07:44:25.888" v="273" actId="13926"/>
          <ac:spMkLst>
            <pc:docMk/>
            <pc:sldMk cId="2326262995" sldId="257"/>
            <ac:spMk id="3" creationId="{19CB46F0-83F2-4519-8D5A-D96882F2CBA6}"/>
          </ac:spMkLst>
        </pc:spChg>
      </pc:sldChg>
      <pc:sldChg chg="modSp mod">
        <pc:chgData name="Queen Makahleh" userId="dc62a5fcee531808" providerId="LiveId" clId="{59099BCC-7B4C-4343-9418-91AFF07B5D33}" dt="2023-03-11T07:06:42.434" v="8" actId="313"/>
        <pc:sldMkLst>
          <pc:docMk/>
          <pc:sldMk cId="2909539818" sldId="262"/>
        </pc:sldMkLst>
        <pc:spChg chg="mod">
          <ac:chgData name="Queen Makahleh" userId="dc62a5fcee531808" providerId="LiveId" clId="{59099BCC-7B4C-4343-9418-91AFF07B5D33}" dt="2023-03-11T07:06:42.434" v="8" actId="313"/>
          <ac:spMkLst>
            <pc:docMk/>
            <pc:sldMk cId="2909539818" sldId="262"/>
            <ac:spMk id="3" creationId="{78864913-4615-4655-A1CF-C1553F20EA4C}"/>
          </ac:spMkLst>
        </pc:spChg>
      </pc:sldChg>
      <pc:sldChg chg="modSp mod">
        <pc:chgData name="Queen Makahleh" userId="dc62a5fcee531808" providerId="LiveId" clId="{59099BCC-7B4C-4343-9418-91AFF07B5D33}" dt="2023-03-11T07:11:43.356" v="9" actId="20577"/>
        <pc:sldMkLst>
          <pc:docMk/>
          <pc:sldMk cId="2221722648" sldId="290"/>
        </pc:sldMkLst>
        <pc:spChg chg="mod">
          <ac:chgData name="Queen Makahleh" userId="dc62a5fcee531808" providerId="LiveId" clId="{59099BCC-7B4C-4343-9418-91AFF07B5D33}" dt="2023-03-11T07:11:43.356" v="9" actId="20577"/>
          <ac:spMkLst>
            <pc:docMk/>
            <pc:sldMk cId="2221722648" sldId="290"/>
            <ac:spMk id="3" creationId="{A7B867A1-7DE2-7627-2D12-AE37A73E33D6}"/>
          </ac:spMkLst>
        </pc:spChg>
      </pc:sldChg>
      <pc:sldChg chg="modSp del mod">
        <pc:chgData name="Queen Makahleh" userId="dc62a5fcee531808" providerId="LiveId" clId="{59099BCC-7B4C-4343-9418-91AFF07B5D33}" dt="2023-03-11T07:41:45.489" v="253" actId="2696"/>
        <pc:sldMkLst>
          <pc:docMk/>
          <pc:sldMk cId="3856934446" sldId="293"/>
        </pc:sldMkLst>
        <pc:spChg chg="mod">
          <ac:chgData name="Queen Makahleh" userId="dc62a5fcee531808" providerId="LiveId" clId="{59099BCC-7B4C-4343-9418-91AFF07B5D33}" dt="2023-03-11T07:25:42.339" v="238" actId="20577"/>
          <ac:spMkLst>
            <pc:docMk/>
            <pc:sldMk cId="3856934446" sldId="293"/>
            <ac:spMk id="4" creationId="{D73B6C36-9D58-FF69-B40C-AAE8BAAEF4DE}"/>
          </ac:spMkLst>
        </pc:spChg>
      </pc:sldChg>
      <pc:sldChg chg="new del">
        <pc:chgData name="Queen Makahleh" userId="dc62a5fcee531808" providerId="LiveId" clId="{59099BCC-7B4C-4343-9418-91AFF07B5D33}" dt="2023-03-11T07:16:14.989" v="11" actId="2696"/>
        <pc:sldMkLst>
          <pc:docMk/>
          <pc:sldMk cId="712904077" sldId="294"/>
        </pc:sldMkLst>
      </pc:sldChg>
      <pc:sldChg chg="addSp modSp new del mod">
        <pc:chgData name="Queen Makahleh" userId="dc62a5fcee531808" providerId="LiveId" clId="{59099BCC-7B4C-4343-9418-91AFF07B5D33}" dt="2023-03-11T07:43:01.905" v="270" actId="2696"/>
        <pc:sldMkLst>
          <pc:docMk/>
          <pc:sldMk cId="4112371191" sldId="294"/>
        </pc:sldMkLst>
        <pc:spChg chg="add mod">
          <ac:chgData name="Queen Makahleh" userId="dc62a5fcee531808" providerId="LiveId" clId="{59099BCC-7B4C-4343-9418-91AFF07B5D33}" dt="2023-03-11T07:42:20.080" v="255" actId="14100"/>
          <ac:spMkLst>
            <pc:docMk/>
            <pc:sldMk cId="4112371191" sldId="294"/>
            <ac:spMk id="4" creationId="{659D8617-0C8D-E3A4-1203-0B1CFD761094}"/>
          </ac:spMkLst>
        </pc:spChg>
      </pc:sldChg>
      <pc:sldChg chg="modSp new mod">
        <pc:chgData name="Queen Makahleh" userId="dc62a5fcee531808" providerId="LiveId" clId="{59099BCC-7B4C-4343-9418-91AFF07B5D33}" dt="2023-03-11T07:43:31.948" v="272" actId="121"/>
        <pc:sldMkLst>
          <pc:docMk/>
          <pc:sldMk cId="1196336312" sldId="295"/>
        </pc:sldMkLst>
        <pc:spChg chg="mod">
          <ac:chgData name="Queen Makahleh" userId="dc62a5fcee531808" providerId="LiveId" clId="{59099BCC-7B4C-4343-9418-91AFF07B5D33}" dt="2023-03-11T07:42:53.035" v="269" actId="20577"/>
          <ac:spMkLst>
            <pc:docMk/>
            <pc:sldMk cId="1196336312" sldId="295"/>
            <ac:spMk id="2" creationId="{2FF1E01B-1645-437D-CDB9-62AB46A50262}"/>
          </ac:spMkLst>
        </pc:spChg>
        <pc:spChg chg="mod">
          <ac:chgData name="Queen Makahleh" userId="dc62a5fcee531808" providerId="LiveId" clId="{59099BCC-7B4C-4343-9418-91AFF07B5D33}" dt="2023-03-11T07:43:31.948" v="272" actId="121"/>
          <ac:spMkLst>
            <pc:docMk/>
            <pc:sldMk cId="1196336312" sldId="295"/>
            <ac:spMk id="3" creationId="{73EF8817-8AA1-64F9-1214-492C3E967CCD}"/>
          </ac:spMkLst>
        </pc:spChg>
      </pc:sldChg>
      <pc:sldChg chg="addSp modSp new del mod">
        <pc:chgData name="Queen Makahleh" userId="dc62a5fcee531808" providerId="LiveId" clId="{59099BCC-7B4C-4343-9418-91AFF07B5D33}" dt="2023-03-11T07:42:00.360" v="254" actId="2696"/>
        <pc:sldMkLst>
          <pc:docMk/>
          <pc:sldMk cId="2114388033" sldId="295"/>
        </pc:sldMkLst>
        <pc:spChg chg="add mod">
          <ac:chgData name="Queen Makahleh" userId="dc62a5fcee531808" providerId="LiveId" clId="{59099BCC-7B4C-4343-9418-91AFF07B5D33}" dt="2023-03-11T07:40:09.438" v="246" actId="14100"/>
          <ac:spMkLst>
            <pc:docMk/>
            <pc:sldMk cId="2114388033" sldId="295"/>
            <ac:spMk id="4" creationId="{E13CA985-5445-1EAE-804F-655DD4C023D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A66783-C527-4DD0-8074-B47DD32DABFE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14F54-E502-4C67-AA4E-D4A6D1BD45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378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701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197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69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25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7563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888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548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171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6192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14F54-E502-4C67-AA4E-D4A6D1BD45C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803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54B42-9F0D-5BAF-0B40-AD361EE5FB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EDB25-349F-0EB6-C747-FF0C3B6B1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72111-B9A4-4953-435F-DF0DF6793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8132A-9315-49E5-B427-AFFCF786D199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7E339-52FC-7CE1-2014-FB5981CBF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BB378-F0CB-B9CC-D2A9-C661C0A4F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23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29AB9-74C5-71B9-0DCA-64ED6060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6D1E8-B46B-7524-79FC-E509C83F6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7DF7C-AA9E-369D-393A-7ADFFD250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ACCCB-56B6-4AC8-B389-1B3B591DC0FD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2E895-D6AC-5C8B-0B76-7BB25F4D4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5C0E4-68C0-82B8-3B54-0F634F667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50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3827F-3D79-3965-D6F5-EA9857558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F7880-91B1-70DB-A261-6B852A7D40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90150-E62C-60A7-9B55-E5DADEC0D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A8DD3-34DB-46E8-ACC5-5B4D74E1995C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225B3F-35B3-8450-0503-547F92DBC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A1AD1-88D9-AD82-4699-334139118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45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FC76A-6F3B-564F-AFC7-C1D46D03D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AC2E-7987-FE04-522C-FF126978C4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760D9-D90B-5DE3-E77E-AD0D873C00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939363-EFCA-D7A0-E0F1-BADA178CC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4E608-0483-4572-BCD8-BFBAB852E85A}" type="datetime1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B4C71C-4943-C275-E035-AB1DD15A7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92BF7-7114-361F-9761-3425FF46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554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6BBDD-BF2E-DB3F-72DE-851ABD34C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E5B5BB-86CA-7DAA-0684-5239D711AB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220A34-1398-DDE2-82C4-6907493AFA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E15CBC-E465-CDF5-9551-2D757ADB35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39BCA9-30B6-6A26-1EEF-C1C0951AE7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A91B2F-3BE2-4AB4-05BC-F22158353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678B6-D79A-48BE-955A-7182BE6F459B}" type="datetime1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435D4E-C641-F89D-8AB5-1D5EDF634C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54AA3-FCD7-9B16-CCA9-5F8A9BF93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4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98B1F-2CED-59A1-AB03-283DBDDD9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F1BCDE-07B9-69B1-AFE0-ABD5F4406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7E795-B2AE-4B4B-8DAA-2ACDAF307B8B}" type="datetime1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983C29-3C44-107A-F0B3-23CD17791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64805D-8BE0-29D8-5082-573AA26CE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557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52C65D-7E07-68B1-975B-1BF8BF174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BBD0-4E23-418F-B884-9003B465A50D}" type="datetime1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E9A0E5-408B-AD98-7226-E23EF8DC1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AF1B70-3CFC-EDD2-17D4-91C4DE2C2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0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C00B-1B63-3E0E-3B7B-3AD7CAAF8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1F839-D8C7-5A2C-A38D-DF7413586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79D929-BE72-6148-7F5C-529989BCE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34EC46-1F52-4626-AFCA-2C477F9CD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7CE67-BC9B-4F21-8987-BEC1433F2CBD}" type="datetime1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7C5AFA-C10A-C59B-A6D4-3387FB45F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871E24-219F-3E32-C558-84B32A333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901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0BDC3-3E04-3559-BB2A-19BB92EDE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6714C-B63F-7C1F-AFB7-3FF656D37D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B07AC9-05C6-1C66-881F-F1A0730C1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CB17D-F222-39E6-692E-A93E639E3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ED-D602-46D1-86D3-48C5A9CC030C}" type="datetime1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200A9-A1B3-BBC7-540C-E999D1189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980C53-10C6-D8FE-0F92-33BFF71C6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670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8B96-7AF2-107B-9ED8-9E74F90C5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EC275F-8ADA-CD1E-7AFE-C001F85D78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95D64A-FE63-EEEC-8FAB-4D2E73798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F167F-1542-4F01-8FD6-5BD468A83284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71B72D-D4A3-D0F0-33DA-8C912ECEF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18F822-2C97-E55E-F3CC-2E5A83B7C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323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3BA05A-E1C1-51FD-E13C-105DFF3BD2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0584D-9EFE-6ED4-A4B0-2B05ED1DE1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5C764-59DC-F88D-1CD6-0D41D222A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136C5-F69C-405F-96FB-746332006B5A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525D4-48DB-941C-DBE6-160EF3CE3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9A1786-A7C1-DF5A-288B-BD048FF59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8A2778-81E9-A636-D6A4-82D1BA3BA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40D2-1CD4-C08F-A38B-212408D703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1D04E-4DC4-5555-1864-9EB6213914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D6FA22-0545-48E0-BD97-5EE90BE51C4A}" type="datetime1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238878-6394-2AE5-D1C8-6E00E409FC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F7352-A715-5525-B1CE-40165DF14E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86C5A-FAF8-4EA9-89F7-484275D7A4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838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ecurityintelligence.com/news/marriott-data-breach-500-million-guest-records-stolen-in-massive-hack/" TargetMode="External"/><Relationship Id="rId2" Type="http://schemas.openxmlformats.org/officeDocument/2006/relationships/hyperlink" Target="https://www.wired.com/story/how-marriott-got-caught-in-the-worlds-worst-data-brea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uters.com/article/us-marriott-intnl-cbr-staff/marriotts-starwood-missed-chance-to-detect-huge-data-breach-years-earlier-idUSKBN1O01GR" TargetMode="External"/><Relationship Id="rId5" Type="http://schemas.openxmlformats.org/officeDocument/2006/relationships/hyperlink" Target="https://news.marriott.com/news/2018/11/30/marriott-international-provides-update-on-starwood-reservation-database-security-incident" TargetMode="External"/><Relationship Id="rId4" Type="http://schemas.openxmlformats.org/officeDocument/2006/relationships/hyperlink" Target="https://www.wsj.com/articles/marriott-faces-massive-fines-in-u-k-over-data-breach-1154868869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kift.com/2019/03/18/how-marriott-plans-to-supercharge-growth-starting-with-1700-new-hotels-in-3-year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bes.com/sites/halahtouryalai/2019/05/15/worlds-largest-hotels-2019/#289b92d1796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ogo, icon&#10;&#10;Description automatically generated">
            <a:extLst>
              <a:ext uri="{FF2B5EF4-FFF2-40B4-BE49-F238E27FC236}">
                <a16:creationId xmlns:a16="http://schemas.microsoft.com/office/drawing/2014/main" id="{51463AE8-3364-A9AA-97C8-84F27B77B4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70" y="2260560"/>
            <a:ext cx="4141760" cy="325128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28C4996-F5E7-33B7-2478-E8ED6C17721B}"/>
              </a:ext>
            </a:extLst>
          </p:cNvPr>
          <p:cNvSpPr txBox="1"/>
          <p:nvPr/>
        </p:nvSpPr>
        <p:spPr>
          <a:xfrm>
            <a:off x="7702544" y="389197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2213850     Galuge Fernando</a:t>
            </a:r>
            <a:br>
              <a:rPr lang="en-US" sz="1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1603312     Queen </a:t>
            </a:r>
            <a:r>
              <a:rPr lang="en-US" sz="1800" b="1" kern="12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Makahleh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073249-FE02-BF97-F101-3B7DAE7ABB44}"/>
              </a:ext>
            </a:extLst>
          </p:cNvPr>
          <p:cNvSpPr txBox="1"/>
          <p:nvPr/>
        </p:nvSpPr>
        <p:spPr>
          <a:xfrm>
            <a:off x="4329206" y="1932489"/>
            <a:ext cx="752232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MARRIOTT HOTELS</a:t>
            </a:r>
            <a:b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CRITICAL ANALYSIS OF A CONTEMPORARY ISSUE IN MARKETING MANAGEMENT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82946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0A0C9-F091-4C45-8FBE-E73152452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B46F0-83F2-4519-8D5A-D96882F2C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6285"/>
            <a:ext cx="10515600" cy="50869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IDENTIFICATION OF THE ETHICAL ISSUE </a:t>
            </a:r>
          </a:p>
          <a:p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PROBLEMS MARRIOTT FACE WITH DATA BREACH</a:t>
            </a:r>
            <a:endParaRPr lang="en-US" dirty="0"/>
          </a:p>
          <a:p>
            <a:r>
              <a:rPr lang="en-US" dirty="0"/>
              <a:t>SUMMARY OF IDENTIFIED PROBLEMS RELATED TO MARKETING</a:t>
            </a:r>
          </a:p>
          <a:p>
            <a:r>
              <a:rPr lang="en-US" dirty="0"/>
              <a:t>HOW MARRIOTT RESPONDED TO THE ISSUES</a:t>
            </a:r>
          </a:p>
          <a:p>
            <a:r>
              <a:rPr lang="en-US" dirty="0"/>
              <a:t>CRITICAL EVALUATION </a:t>
            </a:r>
          </a:p>
          <a:p>
            <a:r>
              <a:rPr lang="en-US" dirty="0"/>
              <a:t>STRENGTH AND WEAKNESS </a:t>
            </a:r>
          </a:p>
          <a:p>
            <a:r>
              <a:rPr lang="en-US" dirty="0"/>
              <a:t>CONCLUSION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F90C90-BBC1-4EE0-B87F-3213E1BB7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2</a:t>
            </a:fld>
            <a:endParaRPr lang="en-US"/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0DE284C1-3895-460B-4F08-FC3242EDA2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8822" y="5388428"/>
            <a:ext cx="2431565" cy="1244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262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764356-852B-4227-BE09-E10B37C65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b="1"/>
              <a:t>IDENTIFICATION OF THE ETHICAL ISSUE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64913-4615-4655-A1CF-C1553F20E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75130" y="1977776"/>
            <a:ext cx="7625495" cy="4880224"/>
          </a:xfrm>
        </p:spPr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US" sz="2000" b="1" dirty="0"/>
              <a:t>Ineffective Data Protection:</a:t>
            </a:r>
            <a:r>
              <a:rPr lang="en-US" sz="2000" dirty="0"/>
              <a:t> Consumers distrust and avoid companies that fail to protect their data.  the guest reservation database of Marriott’s was hacked three times </a:t>
            </a:r>
          </a:p>
          <a:p>
            <a:pPr lvl="1">
              <a:lnSpc>
                <a:spcPct val="100000"/>
              </a:lnSpc>
            </a:pPr>
            <a:r>
              <a:rPr lang="en-GB" sz="2000" b="0" i="0" dirty="0">
                <a:effectLst/>
              </a:rPr>
              <a:t>November 2018,</a:t>
            </a:r>
            <a:r>
              <a:rPr lang="en-US" sz="2000" b="0" i="0" dirty="0">
                <a:effectLst/>
              </a:rPr>
              <a:t> The affected hotel brands were operated by Starwood</a:t>
            </a:r>
          </a:p>
          <a:p>
            <a:pPr lvl="1">
              <a:lnSpc>
                <a:spcPct val="100000"/>
              </a:lnSpc>
            </a:pPr>
            <a:r>
              <a:rPr lang="en-US" sz="2000" dirty="0"/>
              <a:t>February 2020 worldwide guest information was compromised, using the login credentials of two employees</a:t>
            </a:r>
          </a:p>
          <a:p>
            <a:pPr lvl="1">
              <a:lnSpc>
                <a:spcPct val="100000"/>
              </a:lnSpc>
            </a:pPr>
            <a:r>
              <a:rPr lang="en-US" sz="2000" dirty="0"/>
              <a:t>July 2022 breached a computer server at a Marriott hotel in Maryland</a:t>
            </a:r>
          </a:p>
          <a:p>
            <a:pPr marL="457200" lvl="1" indent="0">
              <a:buNone/>
            </a:pPr>
            <a:endParaRPr lang="en-US" sz="1400" dirty="0"/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DDF1EB82-9160-874E-9D41-8880290A5B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1316" y="2184914"/>
            <a:ext cx="4784606" cy="375591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7C515-7408-4A09-A5BE-DBCF642B8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B086C5A-FAF8-4EA9-89F7-484275D7A416}" type="slidenum">
              <a:rPr lang="en-US" sz="1000"/>
              <a:pPr>
                <a:spcAft>
                  <a:spcPts val="600"/>
                </a:spcAft>
              </a:pPr>
              <a:t>3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909539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03312-1A22-F794-43A8-46C4A3E83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42" y="278935"/>
            <a:ext cx="6797405" cy="1651404"/>
          </a:xfrm>
        </p:spPr>
        <p:txBody>
          <a:bodyPr>
            <a:normAutofit/>
          </a:bodyPr>
          <a:lstStyle/>
          <a:p>
            <a:r>
              <a:rPr lang="en-GB" sz="4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PROBLEMS MARRIOT FACE WITH DATA BREACH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08549-1C40-950F-6308-D81F29372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697" y="2065825"/>
            <a:ext cx="7509494" cy="4157994"/>
          </a:xfrm>
        </p:spPr>
        <p:txBody>
          <a:bodyPr>
            <a:normAutofit/>
          </a:bodyPr>
          <a:lstStyle/>
          <a:p>
            <a:r>
              <a:rPr lang="en-US" sz="2000" b="0" i="0" dirty="0">
                <a:solidFill>
                  <a:srgbClr val="212121"/>
                </a:solidFill>
                <a:effectLst/>
                <a:latin typeface="inherit"/>
              </a:rPr>
              <a:t>Loss of customer confidence and trust</a:t>
            </a:r>
          </a:p>
          <a:p>
            <a:pPr marL="0" indent="0">
              <a:buNone/>
            </a:pPr>
            <a:endParaRPr lang="en-GB" sz="2000" b="0" i="0" dirty="0">
              <a:solidFill>
                <a:srgbClr val="212121"/>
              </a:solidFill>
              <a:effectLst/>
              <a:latin typeface="inherit"/>
            </a:endParaRPr>
          </a:p>
          <a:p>
            <a:r>
              <a:rPr lang="en-GB" sz="2000" dirty="0"/>
              <a:t>Regulatory compliance- comply with various data privacy regulations including the European Union’s General Data Regulations (GDPR), The California Consumer Privacy Act (CCPA) and 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Information Commissioner’s </a:t>
            </a:r>
            <a:r>
              <a:rPr lang="en-GB" sz="20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Office,UK</a:t>
            </a: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Financial impact- including legal fees, internal investigations and credit monitoring services for affected customers.</a:t>
            </a:r>
          </a:p>
          <a:p>
            <a:pPr lvl="0"/>
            <a:endParaRPr lang="en-GB" sz="2000" dirty="0"/>
          </a:p>
          <a:p>
            <a:pPr lvl="0"/>
            <a:endParaRPr lang="en-GB" sz="2000" dirty="0"/>
          </a:p>
          <a:p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017EDA6F-E32C-8F00-13DA-8412CD6437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556" y="183964"/>
            <a:ext cx="3995623" cy="3136563"/>
          </a:xfrm>
          <a:prstGeom prst="rect">
            <a:avLst/>
          </a:prstGeom>
        </p:spPr>
      </p:pic>
      <p:pic>
        <p:nvPicPr>
          <p:cNvPr id="7" name="Picture 6" descr="A group of people clapping&#10;&#10;Description automatically generated with low confidence">
            <a:extLst>
              <a:ext uri="{FF2B5EF4-FFF2-40B4-BE49-F238E27FC236}">
                <a16:creationId xmlns:a16="http://schemas.microsoft.com/office/drawing/2014/main" id="{544FD37E-AE4A-D339-8003-EE961E856B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7556" y="3937524"/>
            <a:ext cx="3995623" cy="194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145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ED6CE-68C6-4538-8875-65887A9D7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364" y="391176"/>
            <a:ext cx="10515600" cy="1113348"/>
          </a:xfrm>
        </p:spPr>
        <p:txBody>
          <a:bodyPr>
            <a:normAutofit fontScale="90000"/>
          </a:bodyPr>
          <a:lstStyle/>
          <a:p>
            <a:br>
              <a:rPr lang="en-US" sz="2700" dirty="0"/>
            </a:br>
            <a:br>
              <a:rPr lang="en-US" sz="2700" b="1" dirty="0"/>
            </a:br>
            <a:r>
              <a:rPr lang="en-GB" sz="2400" b="1" dirty="0">
                <a:latin typeface="+mn-lt"/>
              </a:rPr>
              <a:t>Reputation Management-</a:t>
            </a:r>
            <a:br>
              <a:rPr lang="en-GB" sz="2400" dirty="0">
                <a:latin typeface="+mn-lt"/>
              </a:rPr>
            </a:br>
            <a:r>
              <a:rPr lang="en-US" sz="2700" dirty="0">
                <a:latin typeface="+mn-lt"/>
              </a:rPr>
              <a:t>There are three types of media as Paid, Owned and Earned (</a:t>
            </a:r>
            <a:r>
              <a:rPr lang="en-US" sz="2700" dirty="0" err="1">
                <a:latin typeface="+mn-lt"/>
              </a:rPr>
              <a:t>Mattke</a:t>
            </a:r>
            <a:r>
              <a:rPr lang="en-US" sz="2700" dirty="0">
                <a:latin typeface="+mn-lt"/>
              </a:rPr>
              <a:t>, et al., 2019) </a:t>
            </a:r>
            <a:br>
              <a:rPr lang="en-US" sz="4400" dirty="0">
                <a:latin typeface="+mn-lt"/>
              </a:rPr>
            </a:br>
            <a:endParaRPr lang="en-US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99918-23B1-4A24-8362-D5040ACEF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3555"/>
            <a:ext cx="10974355" cy="11354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b="1" dirty="0"/>
          </a:p>
          <a:p>
            <a:pPr lvl="1"/>
            <a:r>
              <a:rPr lang="en-US" sz="2000" dirty="0"/>
              <a:t>Affected to earned media negatively</a:t>
            </a:r>
          </a:p>
          <a:p>
            <a:pPr lvl="1"/>
            <a:r>
              <a:rPr lang="en-US" sz="2000" dirty="0"/>
              <a:t>Word of mouth is another method that comes as critical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52A2D5C-32A7-48B7-A367-5E6C67CC4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49"/>
            <a:ext cx="2743200" cy="365125"/>
          </a:xfrm>
        </p:spPr>
        <p:txBody>
          <a:bodyPr/>
          <a:lstStyle/>
          <a:p>
            <a:fld id="{1B086C5A-FAF8-4EA9-89F7-484275D7A416}" type="slidenum">
              <a:rPr lang="en-US" smtClean="0"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460508-2A7B-47EC-A2D8-4AADAFD756D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08" t="13605" r="39388" b="11564"/>
          <a:stretch/>
        </p:blipFill>
        <p:spPr>
          <a:xfrm>
            <a:off x="5179555" y="2162804"/>
            <a:ext cx="3203024" cy="25533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33E3382-3D57-46BD-B8CC-4AC8C54974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306" t="20917" r="36862" b="10068"/>
          <a:stretch/>
        </p:blipFill>
        <p:spPr>
          <a:xfrm>
            <a:off x="8713006" y="1362974"/>
            <a:ext cx="2887795" cy="23437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726D6F-3701-4446-8BBF-9F783DB77467}"/>
              </a:ext>
            </a:extLst>
          </p:cNvPr>
          <p:cNvSpPr txBox="1"/>
          <p:nvPr/>
        </p:nvSpPr>
        <p:spPr>
          <a:xfrm>
            <a:off x="747251" y="5270732"/>
            <a:ext cx="584036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7030A0"/>
                </a:solidFill>
              </a:rPr>
              <a:t>Negative news has resulted in reduction of the customers and even the brand name is damaging from these ethical issues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0BB035-C0CA-EDE2-0C41-E5769AA0BA76}"/>
              </a:ext>
            </a:extLst>
          </p:cNvPr>
          <p:cNvSpPr txBox="1"/>
          <p:nvPr/>
        </p:nvSpPr>
        <p:spPr>
          <a:xfrm>
            <a:off x="8085350" y="4993733"/>
            <a:ext cx="3268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Figure 1: Published articles of Marriot</a:t>
            </a:r>
          </a:p>
        </p:txBody>
      </p:sp>
      <p:pic>
        <p:nvPicPr>
          <p:cNvPr id="11" name="Picture 10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E2E1D84-7090-7CE2-8BA7-62D70339B3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497" y="2356930"/>
            <a:ext cx="3626058" cy="2775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185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24BF6-1A0C-3DE4-16AC-C66022DA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278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SUMMARY OF IDENTIFIED PROBLEMS RELATED TO MARKETING </a:t>
            </a:r>
            <a:br>
              <a:rPr lang="en-US" dirty="0"/>
            </a:br>
            <a:br>
              <a:rPr lang="en-US" b="0" i="0" dirty="0">
                <a:solidFill>
                  <a:srgbClr val="212121"/>
                </a:solidFill>
                <a:effectLst/>
                <a:latin typeface="Noto Serif" panose="02020600060500020200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12981-9AFE-C703-253D-937AEF6FA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4168"/>
            <a:ext cx="9836649" cy="4917454"/>
          </a:xfrm>
        </p:spPr>
        <p:txBody>
          <a:bodyPr>
            <a:normAutofit fontScale="70000" lnSpcReduction="20000"/>
          </a:bodyPr>
          <a:lstStyle/>
          <a:p>
            <a:r>
              <a:rPr lang="en-US" sz="2800" b="0" i="0" dirty="0">
                <a:solidFill>
                  <a:srgbClr val="212121"/>
                </a:solidFill>
                <a:effectLst/>
                <a:latin typeface="inherit"/>
              </a:rPr>
              <a:t>Loss of customer confidence and trust</a:t>
            </a:r>
            <a:endParaRPr lang="en-GB" b="0" i="0" dirty="0">
              <a:solidFill>
                <a:srgbClr val="212121"/>
              </a:solidFill>
              <a:effectLst/>
              <a:latin typeface="inherit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inherit"/>
              </a:rPr>
              <a:t>Damage to brand reputation</a:t>
            </a:r>
          </a:p>
          <a:p>
            <a:pPr>
              <a:lnSpc>
                <a:spcPct val="160000"/>
              </a:lnSpc>
            </a:pPr>
            <a:r>
              <a:rPr lang="en-US" dirty="0"/>
              <a:t>Online presence of the company is falling behind the competitors after every data breach occurred </a:t>
            </a:r>
          </a:p>
          <a:p>
            <a:pPr>
              <a:lnSpc>
                <a:spcPct val="160000"/>
              </a:lnSpc>
            </a:pPr>
            <a:r>
              <a:rPr lang="en-US" dirty="0"/>
              <a:t>Customer reluctant in online purchasing  has occurred as per the repeated issues of data hacking in the well reputed hotel chain</a:t>
            </a:r>
          </a:p>
          <a:p>
            <a:pPr>
              <a:lnSpc>
                <a:spcPct val="160000"/>
              </a:lnSpc>
            </a:pPr>
            <a:r>
              <a:rPr lang="en-US" dirty="0"/>
              <a:t>Customer word of mouth becoming a serious issue in spreading the brand awareness that works in negatively with the identified ethical issue </a:t>
            </a:r>
          </a:p>
          <a:p>
            <a:pPr>
              <a:lnSpc>
                <a:spcPct val="160000"/>
              </a:lnSpc>
            </a:pPr>
            <a:r>
              <a:rPr lang="en-US" dirty="0"/>
              <a:t>Need more money for investments in data security and protection measures as well as marketing campaigns</a:t>
            </a:r>
          </a:p>
          <a:p>
            <a:endParaRPr lang="en-GB" b="0" i="0" dirty="0">
              <a:solidFill>
                <a:srgbClr val="212121"/>
              </a:solidFill>
              <a:effectLst/>
              <a:latin typeface="Noto Serif" panose="02020600060500020200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232A17-4CA8-07FE-99EF-E427CB0E1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6</a:t>
            </a:fld>
            <a:endParaRPr lang="en-US"/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58C71A4A-3558-D58B-2F26-0BB399F050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6224" y="5476619"/>
            <a:ext cx="2431565" cy="1244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8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E4688-B94E-2DE7-9EAC-B67DBE324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  <a:t>Marriott's response to the data breach in 2018 can be evaluated based on these factors</a:t>
            </a:r>
            <a:br>
              <a:rPr lang="en-GB" sz="360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66E62-B14E-D67C-1CC4-D232604BB3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marR="0" lvl="0" indent="-28575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5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  <a:t>Communication- Communication is key, it is a basic thing that they should have got right.</a:t>
            </a:r>
          </a:p>
          <a:p>
            <a:pPr marL="285750" marR="0" lvl="0" indent="-28575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5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  <a:t>Accountability- 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</a:rPr>
              <a:t>Marriott's CEO, Arne Sorenson, took responsibility for the data breach and issued a public apology to customers</a:t>
            </a:r>
            <a:endParaRPr lang="en-GB" sz="2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  <a:ea typeface="Times New Roman" pitchFamily="18"/>
              <a:cs typeface="Times New Roman" pitchFamily="18"/>
            </a:endParaRPr>
          </a:p>
          <a:p>
            <a:pPr marL="285750" marR="0" lvl="0" indent="-285750" algn="l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5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  <a:t>Prevention- Cybersecurity expert Graham </a:t>
            </a:r>
            <a:r>
              <a:rPr lang="en-GB" sz="2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  <a:t>Cluley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  <a:ea typeface="Times New Roman" pitchFamily="18"/>
                <a:cs typeface="Times New Roman" pitchFamily="18"/>
              </a:rPr>
              <a:t> told the BBC, "It seems like Marriott had inherited a very poorly secured system from Starwood.“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EED3A-1C24-AF3B-17E8-EC36D1B48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605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F545E-3A88-B4DC-FE25-875DC9254D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802956"/>
            <a:ext cx="6318649" cy="750542"/>
          </a:xfrm>
        </p:spPr>
        <p:txBody>
          <a:bodyPr anchor="b">
            <a:normAutofit/>
          </a:bodyPr>
          <a:lstStyle/>
          <a:p>
            <a:pPr lvl="0"/>
            <a:r>
              <a:rPr lang="en-GB" sz="3600" b="1" dirty="0"/>
              <a:t>CRITICAL EVALUATION </a:t>
            </a:r>
          </a:p>
        </p:txBody>
      </p:sp>
      <p:pic>
        <p:nvPicPr>
          <p:cNvPr id="4" name="Picture 3" descr="Logo, icon&#10;&#10;Description automatically generated">
            <a:extLst>
              <a:ext uri="{FF2B5EF4-FFF2-40B4-BE49-F238E27FC236}">
                <a16:creationId xmlns:a16="http://schemas.microsoft.com/office/drawing/2014/main" id="{CC4EBFA6-FDB4-B0C6-2604-0F2F6D7B58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4700" y="422449"/>
            <a:ext cx="2428429" cy="190631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B60E-4BFF-59CC-1868-7A35A0E7AC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6014" y="1890740"/>
            <a:ext cx="5369986" cy="4333079"/>
          </a:xfrm>
        </p:spPr>
        <p:txBody>
          <a:bodyPr anchor="ctr">
            <a:normAutofit/>
          </a:bodyPr>
          <a:lstStyle/>
          <a:p>
            <a:pPr lvl="0"/>
            <a:r>
              <a:rPr lang="en-US" sz="2400" dirty="0">
                <a:cs typeface="Times New Roman" pitchFamily="18"/>
              </a:rPr>
              <a:t>The aftermath of the data breach was significant, with various class-action lawsuits being brought against Marriott, a fine of £23.8 million being levied by the Information Commissioner's Office of the United Kingdom, and a drop in customer satisfaction rankings. </a:t>
            </a:r>
          </a:p>
          <a:p>
            <a:pPr lvl="0"/>
            <a:endParaRPr lang="en-US" sz="2400" dirty="0">
              <a:cs typeface="Times New Roman" pitchFamily="18"/>
            </a:endParaRPr>
          </a:p>
          <a:p>
            <a:pPr lvl="0"/>
            <a:r>
              <a:rPr lang="en-US" sz="2400" dirty="0">
                <a:cs typeface="Times New Roman" pitchFamily="18"/>
              </a:rPr>
              <a:t>The event demonstrates how important it is for the hotel business to have strong cybersecurity and data protection measures in place</a:t>
            </a:r>
            <a:r>
              <a:rPr lang="en-US" sz="2000" dirty="0">
                <a:cs typeface="Times New Roman" pitchFamily="18"/>
              </a:rPr>
              <a:t>.</a:t>
            </a:r>
            <a:endParaRPr lang="en-GB" sz="2000" dirty="0">
              <a:cs typeface="Times New Roman" pitchFamily="18"/>
            </a:endParaRPr>
          </a:p>
          <a:p>
            <a:pPr lvl="0"/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8" name="Picture 7" descr="Engineering drawing&#10;&#10;Description automatically generated">
            <a:extLst>
              <a:ext uri="{FF2B5EF4-FFF2-40B4-BE49-F238E27FC236}">
                <a16:creationId xmlns:a16="http://schemas.microsoft.com/office/drawing/2014/main" id="{F25CC5EF-DC22-8456-7F25-B8A88D82B9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3390" y="2193332"/>
            <a:ext cx="2428429" cy="1772753"/>
          </a:xfrm>
          <a:prstGeom prst="rect">
            <a:avLst/>
          </a:prstGeom>
        </p:spPr>
      </p:pic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D9182B02-5FE5-B3E1-2BF4-CEF8FE6EEB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0287" y="4015696"/>
            <a:ext cx="3137253" cy="190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270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0D97D-084E-61E4-72B8-005463387E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668337"/>
            <a:ext cx="5157787" cy="773601"/>
          </a:xfrm>
        </p:spPr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0C5C1C-1429-D75B-5EC7-A2DCA82B18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case study illustrates how important it is to keep one's information technology infrastructure up to date and safe, especially in sectors that contain sensitive personal information.</a:t>
            </a:r>
          </a:p>
          <a:p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highlights the need for enterprises to prioritise data protection and cybersecurity, as the fallout from a data breach may be severe and long-lasting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65D89E-E1A8-8629-61E4-93566B1D3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668337"/>
            <a:ext cx="5183188" cy="773601"/>
          </a:xfrm>
        </p:spPr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FADE5-6ABB-FADA-E8BF-ABAF73A833D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case study does not include a great deal of precise information on the activities taken by Marriott in reaction to the breach or to avoid future events that are comparable to the one that occurred.</a:t>
            </a: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case study's reliability may be called into question since the description of the occurrence as part of a state-sponsored operation to acquire information is based on claims that have not been shown to be true.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566D1C-D6F5-05CE-F1F1-F5E3B979C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9</a:t>
            </a:fld>
            <a:endParaRPr lang="en-US"/>
          </a:p>
        </p:txBody>
      </p:sp>
      <p:pic>
        <p:nvPicPr>
          <p:cNvPr id="2" name="Picture 1" descr="Logo, icon&#10;&#10;Description automatically generated">
            <a:extLst>
              <a:ext uri="{FF2B5EF4-FFF2-40B4-BE49-F238E27FC236}">
                <a16:creationId xmlns:a16="http://schemas.microsoft.com/office/drawing/2014/main" id="{B4FB0135-C9B9-9228-B307-373D3B7D58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1474" y="213728"/>
            <a:ext cx="2428429" cy="190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532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AAD31-D451-9D3E-F8D0-3DFD9849E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358" y="1"/>
            <a:ext cx="10515600" cy="1190630"/>
          </a:xfrm>
        </p:spPr>
        <p:txBody>
          <a:bodyPr/>
          <a:lstStyle/>
          <a:p>
            <a:r>
              <a:rPr lang="en-GB" dirty="0"/>
              <a:t>SIMILAR WEB ANALYSIS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9D57A0-92F5-0F8B-DE64-AA679E0D2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10</a:t>
            </a:fld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71FD8C-A5F0-9A94-C020-F76667595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402" y="4341807"/>
            <a:ext cx="6381136" cy="132556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000" dirty="0"/>
              <a:t>Bounce rate is higher than competitors.</a:t>
            </a:r>
          </a:p>
          <a:p>
            <a:r>
              <a:rPr lang="en-US" sz="2000" b="0" i="0" dirty="0">
                <a:solidFill>
                  <a:srgbClr val="092540"/>
                </a:solidFill>
                <a:effectLst/>
              </a:rPr>
              <a:t>When visitors search for additional information and pages bounce rate will go down and it define that website have extra value to the customer</a:t>
            </a:r>
          </a:p>
        </p:txBody>
      </p:sp>
      <p:pic>
        <p:nvPicPr>
          <p:cNvPr id="10" name="Content Placeholder 5" descr="Graphical user interface, table&#10;&#10;Description automatically generated with medium confidence">
            <a:extLst>
              <a:ext uri="{FF2B5EF4-FFF2-40B4-BE49-F238E27FC236}">
                <a16:creationId xmlns:a16="http://schemas.microsoft.com/office/drawing/2014/main" id="{F5AE84B7-594A-E250-F76A-EF3ABA4D2F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7884" y="3624435"/>
            <a:ext cx="4451395" cy="24716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11EE5C8-8943-155F-1C49-549E3942B3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78" t="33333" r="8087" b="33741"/>
          <a:stretch/>
        </p:blipFill>
        <p:spPr>
          <a:xfrm>
            <a:off x="232358" y="1208494"/>
            <a:ext cx="8085731" cy="255272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A72785C-1760-F7A2-1730-EA4A3A43803A}"/>
              </a:ext>
            </a:extLst>
          </p:cNvPr>
          <p:cNvSpPr txBox="1"/>
          <p:nvPr/>
        </p:nvSpPr>
        <p:spPr>
          <a:xfrm>
            <a:off x="6912077" y="761867"/>
            <a:ext cx="5047564" cy="175432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Marriot has more female visitors in website. Focus on females can be added in marketing to attract more female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It has more attraction from people around 25 – 34 years. This is young generation. Marketing needs more attention on young generation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2B7EC2-159A-C54C-D356-EB6F6E224C9D}"/>
              </a:ext>
            </a:extLst>
          </p:cNvPr>
          <p:cNvSpPr txBox="1"/>
          <p:nvPr/>
        </p:nvSpPr>
        <p:spPr>
          <a:xfrm>
            <a:off x="761388" y="3746185"/>
            <a:ext cx="4518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Figure 3: Age and gender distribution of web visitors</a:t>
            </a:r>
          </a:p>
          <a:p>
            <a:r>
              <a:rPr lang="en-US" sz="1200" dirty="0"/>
              <a:t>Source: (</a:t>
            </a:r>
            <a:r>
              <a:rPr lang="en-US" sz="1200" dirty="0" err="1"/>
              <a:t>Similarweb</a:t>
            </a:r>
            <a:r>
              <a:rPr lang="en-US" sz="1200" dirty="0"/>
              <a:t>, 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4BC24E-043B-0C65-248F-142D11EDAFDE}"/>
              </a:ext>
            </a:extLst>
          </p:cNvPr>
          <p:cNvSpPr txBox="1"/>
          <p:nvPr/>
        </p:nvSpPr>
        <p:spPr>
          <a:xfrm>
            <a:off x="7157884" y="6259810"/>
            <a:ext cx="4518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Figure 4: Engagement of web visitors</a:t>
            </a:r>
          </a:p>
          <a:p>
            <a:r>
              <a:rPr lang="en-US" sz="1200" dirty="0"/>
              <a:t>Source: (</a:t>
            </a:r>
            <a:r>
              <a:rPr lang="en-US" sz="1200" dirty="0" err="1"/>
              <a:t>Similarweb</a:t>
            </a:r>
            <a:r>
              <a:rPr lang="en-US" sz="12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959725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3260B6-C9A5-9A44-46CC-73E418EC4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11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CAFA49-4119-48A6-C175-E0A75D43C8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031" t="45947" r="9006" b="20410"/>
          <a:stretch/>
        </p:blipFill>
        <p:spPr>
          <a:xfrm>
            <a:off x="636179" y="300198"/>
            <a:ext cx="5389717" cy="3708384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E704496-FB4C-66F6-D28C-0C8E49282699}"/>
              </a:ext>
            </a:extLst>
          </p:cNvPr>
          <p:cNvSpPr txBox="1">
            <a:spLocks/>
          </p:cNvSpPr>
          <p:nvPr/>
        </p:nvSpPr>
        <p:spPr>
          <a:xfrm>
            <a:off x="4808359" y="300198"/>
            <a:ext cx="6356463" cy="13255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USA has more attraction towards the hotel</a:t>
            </a:r>
          </a:p>
          <a:p>
            <a:r>
              <a:rPr lang="en-US" sz="2400" dirty="0"/>
              <a:t>Need strategies to apply different services that matches USA culture and interests</a:t>
            </a:r>
          </a:p>
        </p:txBody>
      </p:sp>
      <p:pic>
        <p:nvPicPr>
          <p:cNvPr id="8" name="Picture 7" descr="Chart&#10;&#10;Description automatically generated">
            <a:extLst>
              <a:ext uri="{FF2B5EF4-FFF2-40B4-BE49-F238E27FC236}">
                <a16:creationId xmlns:a16="http://schemas.microsoft.com/office/drawing/2014/main" id="{529B014F-5284-5EC3-0A1D-F2B8CA02B7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65" y="3170022"/>
            <a:ext cx="4727045" cy="2927350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04F895D-8508-2811-2EC2-EB5E0C1DBEAD}"/>
              </a:ext>
            </a:extLst>
          </p:cNvPr>
          <p:cNvSpPr txBox="1">
            <a:spLocks/>
          </p:cNvSpPr>
          <p:nvPr/>
        </p:nvSpPr>
        <p:spPr>
          <a:xfrm>
            <a:off x="376045" y="4633697"/>
            <a:ext cx="5855792" cy="84346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dirty="0"/>
              <a:t>More effort should focus on mobile users and for user-friendly mobile apps.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72761B-478B-F03D-AC57-8C529D67A06F}"/>
              </a:ext>
            </a:extLst>
          </p:cNvPr>
          <p:cNvSpPr txBox="1"/>
          <p:nvPr/>
        </p:nvSpPr>
        <p:spPr>
          <a:xfrm>
            <a:off x="498151" y="4008582"/>
            <a:ext cx="4518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Figure 5: Traffic share by country</a:t>
            </a:r>
          </a:p>
          <a:p>
            <a:r>
              <a:rPr lang="en-US" sz="1200" dirty="0"/>
              <a:t>Source: (</a:t>
            </a:r>
            <a:r>
              <a:rPr lang="en-US" sz="1200" dirty="0" err="1"/>
              <a:t>Similarweb</a:t>
            </a:r>
            <a:r>
              <a:rPr lang="en-US" sz="1200" dirty="0"/>
              <a:t>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2093EB-2191-BC96-E628-99590D1967AC}"/>
              </a:ext>
            </a:extLst>
          </p:cNvPr>
          <p:cNvSpPr txBox="1"/>
          <p:nvPr/>
        </p:nvSpPr>
        <p:spPr>
          <a:xfrm>
            <a:off x="6474281" y="6125517"/>
            <a:ext cx="4518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Figure 6: Device distribution of online users</a:t>
            </a:r>
          </a:p>
          <a:p>
            <a:r>
              <a:rPr lang="en-US" sz="1200" dirty="0"/>
              <a:t>Source: (</a:t>
            </a:r>
            <a:r>
              <a:rPr lang="en-US" sz="1200" dirty="0" err="1"/>
              <a:t>Similarweb</a:t>
            </a:r>
            <a:r>
              <a:rPr lang="en-US" sz="12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44858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2B3092-8051-D456-CC4C-92F564AB3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867A1-7DE2-7627-2D12-AE37A73E3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601" y="2209023"/>
            <a:ext cx="6665938" cy="41473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data breach that occurred at 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the Marriott 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serves as a lesson for those working in the hotel business and highlights the need of implementing stringent cybersecurity and data protection procedures. Also</a:t>
            </a:r>
            <a:r>
              <a:rPr lang="en-US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Marriott's handling of the 2018 data breach was widely criticised for several reasons. The company's slow response, lack of transparency, and inadequate support for affected customers all contributed to a loss of trust.</a:t>
            </a:r>
            <a:endParaRPr lang="en-GB" dirty="0"/>
          </a:p>
        </p:txBody>
      </p:sp>
      <p:pic>
        <p:nvPicPr>
          <p:cNvPr id="5" name="Picture 4" descr="Logo, icon&#10;&#10;Description automatically generated">
            <a:extLst>
              <a:ext uri="{FF2B5EF4-FFF2-40B4-BE49-F238E27FC236}">
                <a16:creationId xmlns:a16="http://schemas.microsoft.com/office/drawing/2014/main" id="{704E3436-7101-B3C5-384C-EB2522CCBF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590" y="2184914"/>
            <a:ext cx="4472610" cy="375591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400FC-DDA2-6ADC-0DDB-E4D8E9304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B086C5A-FAF8-4EA9-89F7-484275D7A416}" type="slidenum">
              <a:rPr lang="en-US" sz="1000"/>
              <a:pPr>
                <a:spcAft>
                  <a:spcPts val="600"/>
                </a:spcAft>
              </a:pPr>
              <a:t>12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221722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1E01B-1645-437D-CDB9-62AB46A50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687" y="136525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F8817-8AA1-64F9-1214-492C3E967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61831"/>
            <a:ext cx="10515600" cy="4781652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6400" kern="1200" dirty="0">
                <a:effectLst/>
                <a:ea typeface="Times New Roman" panose="02020603050405020304" pitchFamily="18" charset="0"/>
              </a:rPr>
              <a:t>Greenberg, A. (2019)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How Marriott Got Caught in the World's Worst Data Breach.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Wired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. Available at: </a:t>
            </a:r>
            <a:r>
              <a:rPr lang="en-GB" sz="6400" u="none" strike="noStrike" kern="1200" dirty="0">
                <a:effectLst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https://www.wired.com/story/how-marriott-got-caught-in-the-worlds-worst-data-breach/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(Accessed: 7 March 2023).</a:t>
            </a:r>
            <a:endParaRPr lang="en-GB" sz="64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6400" kern="1200" dirty="0">
                <a:effectLst/>
                <a:ea typeface="Times New Roman" panose="02020603050405020304" pitchFamily="18" charset="0"/>
              </a:rPr>
              <a:t>Haskins, H. (2018)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Marriott Data Breach: 500 Million Guest Records Stolen in Massive Hack. Security Intelligence.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Available at: </a:t>
            </a:r>
            <a:r>
              <a:rPr lang="en-GB" sz="6400" u="none" strike="noStrike" kern="1200" dirty="0">
                <a:effectLst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https://securityintelligence.com/news/marriott-data-breach-500-million-guest-records-stolen-in-massive-hack/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(Accessed: 7 March 2023).</a:t>
            </a:r>
            <a:endParaRPr lang="en-GB" sz="64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6400" kern="1200" dirty="0">
                <a:effectLst/>
                <a:ea typeface="Times New Roman" panose="02020603050405020304" pitchFamily="18" charset="0"/>
              </a:rPr>
              <a:t>Higgins, S. (2019)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Marriott Faces Massive Fines in UK Over Data Breach. The Wall Street Journal.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Available at: </a:t>
            </a:r>
            <a:r>
              <a:rPr lang="en-GB" sz="6400" u="none" strike="noStrike" kern="1200" dirty="0">
                <a:effectLst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https://www.wsj.com/articles/marriott-faces-massive-fines-in-u-k-over-data-breach-11548688694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(Accessed: 7 March 2023).</a:t>
            </a:r>
            <a:endParaRPr lang="en-GB" sz="64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6400" kern="1200" dirty="0">
                <a:effectLst/>
                <a:ea typeface="Times New Roman" panose="02020603050405020304" pitchFamily="18" charset="0"/>
              </a:rPr>
              <a:t>Marriott International (2018)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Marriott International Provides Update on Starwood Reservation Database Security Incident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. Available at: </a:t>
            </a:r>
            <a:r>
              <a:rPr lang="en-GB" sz="6400" u="none" strike="noStrike" kern="1200" dirty="0">
                <a:effectLst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https://news.marriott.com/news/2018/11/30/marriott-international-provides-update-on-starwood-reservation-database-security-incident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(Accessed: 7 March 2023).</a:t>
            </a:r>
            <a:endParaRPr lang="en-GB" sz="6400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20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6400" kern="1200" dirty="0">
                <a:effectLst/>
                <a:ea typeface="Times New Roman" panose="02020603050405020304" pitchFamily="18" charset="0"/>
              </a:rPr>
              <a:t>Riley, M. (2018)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Marriott's Starwood Missed Chance to Detect Huge Data Breach Years Earlier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. </a:t>
            </a:r>
            <a:r>
              <a:rPr lang="en-GB" sz="6400" i="1" kern="1200" dirty="0">
                <a:effectLst/>
                <a:ea typeface="Times New Roman" panose="02020603050405020304" pitchFamily="18" charset="0"/>
              </a:rPr>
              <a:t>Reuters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. Available at: </a:t>
            </a:r>
            <a:r>
              <a:rPr lang="en-GB" sz="6400" u="none" strike="noStrike" kern="1200" dirty="0">
                <a:effectLst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https://www.reuters.com/article/us-marriott-intnl-cbr-staff/marriotts-starwood-missed-chance-to-detect-huge-data-breach-years-earlier-idUSKBN1O01GR</a:t>
            </a:r>
            <a:r>
              <a:rPr lang="en-GB" sz="6400" kern="1200" dirty="0">
                <a:effectLst/>
                <a:ea typeface="Times New Roman" panose="02020603050405020304" pitchFamily="18" charset="0"/>
              </a:rPr>
              <a:t> (Accessed: 7 March 2023).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60C7B-4345-6DBD-82F6-C87C97429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336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43B4A-8E9E-493A-BFFF-966509553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03" y="-21049"/>
            <a:ext cx="10515600" cy="1325563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FFCBA-7732-461A-89D2-1FCC8A7FD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6C5A-FAF8-4EA9-89F7-484275D7A416}" type="slidenum">
              <a:rPr lang="en-US" smtClean="0"/>
              <a:t>14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B5562FA-503C-B469-DD08-EA1E9C249390}"/>
              </a:ext>
            </a:extLst>
          </p:cNvPr>
          <p:cNvSpPr txBox="1">
            <a:spLocks/>
          </p:cNvSpPr>
          <p:nvPr/>
        </p:nvSpPr>
        <p:spPr>
          <a:xfrm>
            <a:off x="298201" y="641732"/>
            <a:ext cx="11283695" cy="5179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072A17-706A-5311-1EF9-18E4C4336DC8}"/>
              </a:ext>
            </a:extLst>
          </p:cNvPr>
          <p:cNvSpPr txBox="1"/>
          <p:nvPr/>
        </p:nvSpPr>
        <p:spPr>
          <a:xfrm>
            <a:off x="568200" y="1059151"/>
            <a:ext cx="11055599" cy="51571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kern="1200" dirty="0">
              <a:effectLst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err="1"/>
              <a:t>DeBrusk</a:t>
            </a:r>
            <a:r>
              <a:rPr lang="en-US" sz="1800" dirty="0"/>
              <a:t>, C., </a:t>
            </a:r>
            <a:r>
              <a:rPr lang="en-US" sz="1800" dirty="0" err="1"/>
              <a:t>Mee</a:t>
            </a:r>
            <a:r>
              <a:rPr lang="en-US" sz="1800" dirty="0"/>
              <a:t>, P., &amp; Brandenburg, R. (2018). </a:t>
            </a:r>
            <a:r>
              <a:rPr lang="en-US" sz="1800" i="1" dirty="0"/>
              <a:t>THE MARRIOTT DATA BREACH.</a:t>
            </a:r>
            <a:r>
              <a:rPr lang="en-US" sz="1800" dirty="0"/>
              <a:t> Oliver Wyman.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Diez-Martin, F., Blanco-Gonzalez, A. and Prado-Roman, C., 2019. Research challenges in digital marketing: sustainability. </a:t>
            </a:r>
            <a:r>
              <a:rPr lang="en-US" sz="1800" i="1" dirty="0"/>
              <a:t>Sustainability</a:t>
            </a:r>
            <a:r>
              <a:rPr lang="en-US" sz="1800" dirty="0"/>
              <a:t>, </a:t>
            </a:r>
            <a:r>
              <a:rPr lang="en-US" sz="1800" i="1" dirty="0"/>
              <a:t>11</a:t>
            </a:r>
            <a:r>
              <a:rPr lang="en-US" sz="1800" dirty="0"/>
              <a:t>(10), p.2839.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err="1"/>
              <a:t>Mattke</a:t>
            </a:r>
            <a:r>
              <a:rPr lang="en-US" sz="1800" dirty="0"/>
              <a:t>, J., Müller, L. and Maier, C., 2019, September. Paid, owned and earned media: a qualitative comparative analysis revealing attributes influencing consumer's brand attitude in social media. In </a:t>
            </a:r>
            <a:r>
              <a:rPr lang="en-US" sz="1800" i="1" dirty="0"/>
              <a:t>Proceedings of the 52nd Hawaii International Conference on System Sciences DOI</a:t>
            </a:r>
            <a:r>
              <a:rPr lang="en-US" sz="1800" dirty="0"/>
              <a:t> (Vol. 10)..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Statista, 2021. </a:t>
            </a:r>
            <a:r>
              <a:rPr lang="en-US" sz="1800" i="1" dirty="0"/>
              <a:t>Statista. </a:t>
            </a:r>
            <a:r>
              <a:rPr lang="en-US" sz="1800" dirty="0"/>
              <a:t>[Online] </a:t>
            </a:r>
            <a:br>
              <a:rPr lang="en-US" sz="1800" dirty="0"/>
            </a:br>
            <a:r>
              <a:rPr lang="en-US" sz="1800" dirty="0"/>
              <a:t>Available at: </a:t>
            </a:r>
            <a:r>
              <a:rPr lang="en-US" sz="1800" u="sng" dirty="0"/>
              <a:t>https://www.statista.com/statistics/266279/revenue-of-the-marriott-international-inc-hotel-chain/</a:t>
            </a:r>
            <a:br>
              <a:rPr lang="en-US" sz="1800" dirty="0"/>
            </a:br>
            <a:r>
              <a:rPr lang="en-US" sz="1800" dirty="0"/>
              <a:t>[Accessed 03 02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Sweeney, E. (2019, 01 17). </a:t>
            </a:r>
            <a:r>
              <a:rPr lang="en-US" sz="1800" i="1" dirty="0"/>
              <a:t>Dive Wire</a:t>
            </a:r>
            <a:r>
              <a:rPr lang="en-US" sz="1800" dirty="0"/>
              <a:t>. Retrieved from Marriott streamlines loyalty programs after data breach: https://www.marketingdive.com/news/marriott-streamlines-loyalty-programs-after-data-breach/546260/ [Accessed 03 02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Ting, D. (2019, March 18). </a:t>
            </a:r>
            <a:r>
              <a:rPr lang="en-US" sz="18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Marriott Plans to Supercharge Growth Starting With 1,700 New Hotels in 3 Years</a:t>
            </a:r>
            <a:r>
              <a:rPr lang="en-US" sz="1800" dirty="0"/>
              <a:t>. </a:t>
            </a:r>
            <a:r>
              <a:rPr lang="en-US" sz="1800" dirty="0" err="1"/>
              <a:t>Skift.Available</a:t>
            </a:r>
            <a:r>
              <a:rPr lang="en-US" sz="1800" dirty="0"/>
              <a:t> at: https://www.skift.com/2019/03/18/how-marriott-plans-to-supercharge-growth-starting-with-1700-new-hotels-in-3-years/[Accessed 03 02 2023].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err="1"/>
              <a:t>Touryalai</a:t>
            </a:r>
            <a:r>
              <a:rPr lang="en-US" sz="1800" dirty="0"/>
              <a:t>, H. (2019, May 15). </a:t>
            </a:r>
            <a:r>
              <a:rPr lang="en-US" sz="18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World’s Largest Hotels 2019: Marriott Leads Again, Hyatt &amp; Accor Rise</a:t>
            </a:r>
            <a:r>
              <a:rPr lang="en-US" sz="1800" dirty="0"/>
              <a:t>. Forbes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05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596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5350D7-07E4-429D-A734-5DA43B025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6330" y="2431080"/>
            <a:ext cx="449345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3" name="Picture 2" descr="Logo, icon&#10;&#10;Description automatically generated">
            <a:extLst>
              <a:ext uri="{FF2B5EF4-FFF2-40B4-BE49-F238E27FC236}">
                <a16:creationId xmlns:a16="http://schemas.microsoft.com/office/drawing/2014/main" id="{DD19E138-DA8A-727E-1AC5-389ACE9EAA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70" y="2260560"/>
            <a:ext cx="4141760" cy="325128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E92B61-FB04-4993-8DA1-8D485DADE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B086C5A-FAF8-4EA9-89F7-484275D7A416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86414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2268</TotalTime>
  <Words>1356</Words>
  <Application>Microsoft Office PowerPoint</Application>
  <PresentationFormat>Widescreen</PresentationFormat>
  <Paragraphs>110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inherit</vt:lpstr>
      <vt:lpstr>Arial</vt:lpstr>
      <vt:lpstr>Calibri</vt:lpstr>
      <vt:lpstr>Calibri Light</vt:lpstr>
      <vt:lpstr>Noto Serif</vt:lpstr>
      <vt:lpstr>Symbol</vt:lpstr>
      <vt:lpstr>1_Office Theme</vt:lpstr>
      <vt:lpstr>PowerPoint Presentation</vt:lpstr>
      <vt:lpstr>CONTENT </vt:lpstr>
      <vt:lpstr>IDENTIFICATION OF THE ETHICAL ISSUE </vt:lpstr>
      <vt:lpstr>PROBLEMS MARRIOT FACE WITH DATA BREACH </vt:lpstr>
      <vt:lpstr>  Reputation Management- There are three types of media as Paid, Owned and Earned (Mattke, et al., 2019)  </vt:lpstr>
      <vt:lpstr>SUMMARY OF IDENTIFIED PROBLEMS RELATED TO MARKETING   </vt:lpstr>
      <vt:lpstr>Marriott's response to the data breach in 2018 can be evaluated based on these factors </vt:lpstr>
      <vt:lpstr>CRITICAL EVALUATION </vt:lpstr>
      <vt:lpstr>PowerPoint Presentation</vt:lpstr>
      <vt:lpstr>SIMILAR WEB ANALYSIS</vt:lpstr>
      <vt:lpstr>PowerPoint Presentation</vt:lpstr>
      <vt:lpstr>CONCLUSION </vt:lpstr>
      <vt:lpstr>References </vt:lpstr>
      <vt:lpstr>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hotels</dc:title>
  <dc:creator>Udeshika</dc:creator>
  <cp:lastModifiedBy>Galuge Fernando (2213850)</cp:lastModifiedBy>
  <cp:revision>103</cp:revision>
  <dcterms:created xsi:type="dcterms:W3CDTF">2023-02-22T14:25:10Z</dcterms:created>
  <dcterms:modified xsi:type="dcterms:W3CDTF">2023-03-12T12:49:22Z</dcterms:modified>
</cp:coreProperties>
</file>