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21"/>
  </p:notesMasterIdLst>
  <p:sldIdLst>
    <p:sldId id="256" r:id="rId2"/>
    <p:sldId id="267" r:id="rId3"/>
    <p:sldId id="259" r:id="rId4"/>
    <p:sldId id="261" r:id="rId5"/>
    <p:sldId id="276" r:id="rId6"/>
    <p:sldId id="264" r:id="rId7"/>
    <p:sldId id="268" r:id="rId8"/>
    <p:sldId id="257" r:id="rId9"/>
    <p:sldId id="269" r:id="rId10"/>
    <p:sldId id="270" r:id="rId11"/>
    <p:sldId id="258" r:id="rId12"/>
    <p:sldId id="271" r:id="rId13"/>
    <p:sldId id="272" r:id="rId14"/>
    <p:sldId id="273" r:id="rId15"/>
    <p:sldId id="274" r:id="rId16"/>
    <p:sldId id="275" r:id="rId17"/>
    <p:sldId id="277" r:id="rId18"/>
    <p:sldId id="278" r:id="rId19"/>
    <p:sldId id="27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6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7AAE7C-3E06-49D5-9962-20093842C498}" type="datetimeFigureOut">
              <a:rPr lang="en-GB" smtClean="0"/>
              <a:t>13/04/2023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D51EF0-2383-43AD-8A8B-9CE588E1661B}" type="slidenum">
              <a:rPr lang="en-GB" smtClean="0"/>
              <a:t>‹#›</a:t>
            </a:fld>
            <a:endParaRPr lang="en-GB"/>
          </a:p>
        </p:txBody>
      </p:sp>
    </p:spTree>
    <p:extLst>
      <p:ext uri="{BB962C8B-B14F-4D97-AF65-F5344CB8AC3E}">
        <p14:creationId xmlns:p14="http://schemas.microsoft.com/office/powerpoint/2010/main" val="3912884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DF3C57-5EAD-4549-89CF-0F7FF7E2F29F}" type="slidenum">
              <a:rPr lang="en-GB" smtClean="0"/>
              <a:t>1</a:t>
            </a:fld>
            <a:endParaRPr lang="en-GB"/>
          </a:p>
        </p:txBody>
      </p:sp>
    </p:spTree>
    <p:extLst>
      <p:ext uri="{BB962C8B-B14F-4D97-AF65-F5344CB8AC3E}">
        <p14:creationId xmlns:p14="http://schemas.microsoft.com/office/powerpoint/2010/main" val="3053053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D51EF0-2383-43AD-8A8B-9CE588E1661B}" type="slidenum">
              <a:rPr lang="en-GB" smtClean="0"/>
              <a:t>2</a:t>
            </a:fld>
            <a:endParaRPr lang="en-GB"/>
          </a:p>
        </p:txBody>
      </p:sp>
    </p:spTree>
    <p:extLst>
      <p:ext uri="{BB962C8B-B14F-4D97-AF65-F5344CB8AC3E}">
        <p14:creationId xmlns:p14="http://schemas.microsoft.com/office/powerpoint/2010/main" val="2454907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mj-lt"/>
                <a:ea typeface="Calibri" panose="020F0502020204030204" pitchFamily="34" charset="0"/>
                <a:cs typeface="Arial" panose="020B0604020202020204" pitchFamily="34" charset="0"/>
              </a:rPr>
              <a:t>In this presentation we will explain psychosocial development in infancy stage based on Erikson's theory. Trust versus mistrust is the basis of the first stage of his theory of psychosocial development. This ranges from birth to 18 months of age. At this stage, babies seek trust in their caregiver, if the child's needs are not met, it may be that he develops distrust and anxiety in the future. (</a:t>
            </a:r>
            <a:r>
              <a:rPr lang="en-GB" sz="1200" dirty="0" err="1">
                <a:effectLst/>
                <a:latin typeface="+mj-lt"/>
                <a:ea typeface="Calibri" panose="020F0502020204030204" pitchFamily="34" charset="0"/>
                <a:cs typeface="Arial" panose="020B0604020202020204" pitchFamily="34" charset="0"/>
              </a:rPr>
              <a:t>Mcleod</a:t>
            </a:r>
            <a:r>
              <a:rPr lang="en-GB" sz="1200" dirty="0">
                <a:effectLst/>
                <a:latin typeface="+mj-lt"/>
                <a:ea typeface="Calibri" panose="020F0502020204030204" pitchFamily="34" charset="0"/>
                <a:cs typeface="Arial" panose="020B0604020202020204" pitchFamily="34" charset="0"/>
              </a:rPr>
              <a:t>, 2023).</a:t>
            </a:r>
          </a:p>
          <a:p>
            <a:pPr lvl="1">
              <a:lnSpc>
                <a:spcPct val="107000"/>
              </a:lnSpc>
              <a:spcAft>
                <a:spcPts val="800"/>
              </a:spcAft>
            </a:pPr>
            <a:r>
              <a:rPr lang="en-GB" sz="1200" b="1" dirty="0">
                <a:effectLst/>
                <a:latin typeface="+mj-lt"/>
                <a:ea typeface="Calibri" panose="020F0502020204030204" pitchFamily="34" charset="0"/>
                <a:cs typeface="Arial" panose="020B0604020202020204" pitchFamily="34" charset="0"/>
              </a:rPr>
              <a:t>WHAT IS DEVELOPMENTAL PSYCHOLOGY?</a:t>
            </a:r>
            <a:endParaRPr lang="en-GB" sz="1200" dirty="0">
              <a:effectLst/>
              <a:latin typeface="+mj-lt"/>
              <a:ea typeface="Calibri" panose="020F0502020204030204" pitchFamily="34" charset="0"/>
              <a:cs typeface="Arial" panose="020B0604020202020204" pitchFamily="34" charset="0"/>
            </a:endParaRPr>
          </a:p>
          <a:p>
            <a:pPr lvl="1">
              <a:lnSpc>
                <a:spcPct val="107000"/>
              </a:lnSpc>
              <a:spcAft>
                <a:spcPts val="800"/>
              </a:spcAft>
            </a:pPr>
            <a:r>
              <a:rPr lang="en-GB" sz="1200" dirty="0">
                <a:effectLst/>
                <a:latin typeface="+mj-lt"/>
                <a:ea typeface="Calibri" panose="020F0502020204030204" pitchFamily="34" charset="0"/>
                <a:cs typeface="Arial" panose="020B0604020202020204" pitchFamily="34" charset="0"/>
              </a:rPr>
              <a:t>Developmental psychology is a scientific vision that explains the changes in the way people act, think and feel throughout the stages of their lives. Most of these studies are focused on development in the childhood stage because it is at the stage where more changes occur in a person. The areas that psychologist’s study about this development are cognitive, emotional, social and biological processes. (</a:t>
            </a:r>
            <a:r>
              <a:rPr lang="en-GB" sz="1200" dirty="0" err="1">
                <a:effectLst/>
                <a:latin typeface="+mj-lt"/>
                <a:ea typeface="Calibri" panose="020F0502020204030204" pitchFamily="34" charset="0"/>
                <a:cs typeface="Arial" panose="020B0604020202020204" pitchFamily="34" charset="0"/>
              </a:rPr>
              <a:t>Mcleod</a:t>
            </a:r>
            <a:r>
              <a:rPr lang="en-GB" sz="1200" dirty="0">
                <a:effectLst/>
                <a:latin typeface="+mj-lt"/>
                <a:ea typeface="Calibri" panose="020F0502020204030204" pitchFamily="34" charset="0"/>
                <a:cs typeface="Arial" panose="020B0604020202020204" pitchFamily="34" charset="0"/>
              </a:rPr>
              <a:t>, 2023).</a:t>
            </a:r>
          </a:p>
          <a:p>
            <a:endParaRPr lang="en-GB" dirty="0"/>
          </a:p>
        </p:txBody>
      </p:sp>
      <p:sp>
        <p:nvSpPr>
          <p:cNvPr id="4" name="Slide Number Placeholder 3"/>
          <p:cNvSpPr>
            <a:spLocks noGrp="1"/>
          </p:cNvSpPr>
          <p:nvPr>
            <p:ph type="sldNum" sz="quarter" idx="5"/>
          </p:nvPr>
        </p:nvSpPr>
        <p:spPr/>
        <p:txBody>
          <a:bodyPr/>
          <a:lstStyle/>
          <a:p>
            <a:fld id="{2CDF3C57-5EAD-4549-89CF-0F7FF7E2F29F}" type="slidenum">
              <a:rPr lang="en-GB" smtClean="0"/>
              <a:t>3</a:t>
            </a:fld>
            <a:endParaRPr lang="en-GB"/>
          </a:p>
        </p:txBody>
      </p:sp>
    </p:spTree>
    <p:extLst>
      <p:ext uri="{BB962C8B-B14F-4D97-AF65-F5344CB8AC3E}">
        <p14:creationId xmlns:p14="http://schemas.microsoft.com/office/powerpoint/2010/main" val="863299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mj-lt"/>
                <a:ea typeface="Calibri" panose="020F0502020204030204" pitchFamily="34" charset="0"/>
                <a:cs typeface="Arial" panose="020B0604020202020204" pitchFamily="34" charset="0"/>
              </a:rPr>
              <a:t>Erik Homburger Erikson (1902-1994) is one of the most influential psychoanalytic </a:t>
            </a:r>
            <a:r>
              <a:rPr lang="en-GB" dirty="0" err="1">
                <a:effectLst/>
                <a:latin typeface="+mj-lt"/>
                <a:ea typeface="Calibri" panose="020F0502020204030204" pitchFamily="34" charset="0"/>
                <a:cs typeface="Arial" panose="020B0604020202020204" pitchFamily="34" charset="0"/>
              </a:rPr>
              <a:t>theorists.The</a:t>
            </a:r>
            <a:r>
              <a:rPr lang="en-GB" dirty="0">
                <a:effectLst/>
                <a:latin typeface="+mj-lt"/>
                <a:ea typeface="Calibri" panose="020F0502020204030204" pitchFamily="34" charset="0"/>
                <a:cs typeface="Arial" panose="020B0604020202020204" pitchFamily="34" charset="0"/>
              </a:rPr>
              <a:t> </a:t>
            </a:r>
            <a:r>
              <a:rPr lang="en-GB" dirty="0" err="1">
                <a:effectLst/>
                <a:latin typeface="+mj-lt"/>
                <a:ea typeface="Calibri" panose="020F0502020204030204" pitchFamily="34" charset="0"/>
                <a:cs typeface="Arial" panose="020B0604020202020204" pitchFamily="34" charset="0"/>
              </a:rPr>
              <a:t>center</a:t>
            </a:r>
            <a:r>
              <a:rPr lang="en-GB" dirty="0">
                <a:effectLst/>
                <a:latin typeface="+mj-lt"/>
                <a:ea typeface="Calibri" panose="020F0502020204030204" pitchFamily="34" charset="0"/>
                <a:cs typeface="Arial" panose="020B0604020202020204" pitchFamily="34" charset="0"/>
              </a:rPr>
              <a:t> of the theory of him in the Ego, these studies are focused on the development of identity depending on the different stages of the life of a human being. Something to highlight in this theory is that Erikson thought that development does not stop in adolescence. Many of his practices are highly influential in childcare and our understanding of their psychosocial development. (Human Development, 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latin typeface="+mj-lt"/>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j-lt"/>
                <a:cs typeface="Arial" panose="020B0604020202020204" pitchFamily="34" charset="0"/>
              </a:rPr>
              <a:t>Erikson's theory of psychosocial development was introduced in 1950 and consists of 8 stages that include from birth to old age. (</a:t>
            </a:r>
            <a:r>
              <a:rPr lang="en-GB" sz="1200" dirty="0" err="1">
                <a:latin typeface="+mj-lt"/>
                <a:cs typeface="Arial" panose="020B0604020202020204" pitchFamily="34" charset="0"/>
              </a:rPr>
              <a:t>Medindia</a:t>
            </a:r>
            <a:r>
              <a:rPr lang="en-GB" sz="1200" dirty="0">
                <a:latin typeface="+mj-lt"/>
                <a:cs typeface="Arial" panose="020B0604020202020204" pitchFamily="34" charset="0"/>
              </a:rPr>
              <a:t>, 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latin typeface="+mj-lt"/>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CDF3C57-5EAD-4549-89CF-0F7FF7E2F29F}" type="slidenum">
              <a:rPr lang="en-GB" smtClean="0"/>
              <a:t>4</a:t>
            </a:fld>
            <a:endParaRPr lang="en-GB"/>
          </a:p>
        </p:txBody>
      </p:sp>
    </p:spTree>
    <p:extLst>
      <p:ext uri="{BB962C8B-B14F-4D97-AF65-F5344CB8AC3E}">
        <p14:creationId xmlns:p14="http://schemas.microsoft.com/office/powerpoint/2010/main" val="2548556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Emotional development in a child </a:t>
            </a:r>
            <a:r>
              <a:rPr lang="en-GB" sz="1100" dirty="0">
                <a:effectLst/>
                <a:latin typeface="Calibri" panose="020F0502020204030204" pitchFamily="34" charset="0"/>
                <a:ea typeface="Calibri" panose="020F0502020204030204" pitchFamily="34" charset="0"/>
                <a:cs typeface="Times New Roman" panose="02020603050405020304" pitchFamily="18" charset="0"/>
              </a:rPr>
              <a:t>is very important because it begins to develop during infancy and it is what will allow them to acquire social skills and control their emotions that will allow them to have good mental health and a good social life in adulthood.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100" dirty="0">
                <a:effectLst/>
                <a:latin typeface="Calibri" panose="020F0502020204030204" pitchFamily="34" charset="0"/>
                <a:ea typeface="Calibri" panose="020F0502020204030204" pitchFamily="34" charset="0"/>
                <a:cs typeface="Times New Roman" panose="02020603050405020304" pitchFamily="18" charset="0"/>
              </a:rPr>
              <a:t> on the Developing Child at Harvard University, n.d.)</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main characteristics of emotional development include the ability to control their emotions and also understand the emotions of others. According to science, the emotional development of children is part of the architecture of their brains and depends on the influences around them and the experiences they experience in their first years of life. The most influential periods in the emotional development of a baby are usually the periods of interaction with their caregiver. (Children’s Emotional Development Is Built into the Architecture of Their Brains, n.d.)</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Children must be helped by their caregivers to learn to manage their emotions and have self-confidence.</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Adults will serve as guides for the baby to acquire healthy habits as well as a good interaction with the child will help him to have good social skills in the future. (Department for Education, 2021).</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2D51EF0-2383-43AD-8A8B-9CE588E1661B}" type="slidenum">
              <a:rPr lang="en-GB" smtClean="0"/>
              <a:t>5</a:t>
            </a:fld>
            <a:endParaRPr lang="en-GB"/>
          </a:p>
        </p:txBody>
      </p:sp>
    </p:spTree>
    <p:extLst>
      <p:ext uri="{BB962C8B-B14F-4D97-AF65-F5344CB8AC3E}">
        <p14:creationId xmlns:p14="http://schemas.microsoft.com/office/powerpoint/2010/main" val="2728449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effectLst/>
                <a:latin typeface="+mj-lt"/>
                <a:ea typeface="Calibri" panose="020F0502020204030204" pitchFamily="34" charset="0"/>
                <a:cs typeface="Arial" panose="020B0604020202020204" pitchFamily="34" charset="0"/>
              </a:rPr>
              <a:t>Over years, humans are learning to better seek and identify rewarding experiences, as well as to know how to better manage negative emotions to minimize them. This state is diminishing due to age because the cognitive abilities of our brain slowdown in adulthood. (Study.com, 2023).</a:t>
            </a:r>
            <a:endParaRPr lang="en-GB" sz="1400" dirty="0">
              <a:effectLst/>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effectLst/>
                <a:latin typeface="+mj-lt"/>
                <a:ea typeface="Calibri" panose="020F0502020204030204" pitchFamily="34" charset="0"/>
                <a:cs typeface="Times New Roman" panose="02020603050405020304" pitchFamily="18" charset="0"/>
              </a:rPr>
              <a:t>Erikson identified the stage of infancy as the oral sensory stage (putting everything in his mouth). At this age the most important thing for babies is the loving and positive attitude of their caregivers . If we learn correctly at this stage of life, we will learn to trust in life and in the future. If we do not experience this trust during childhood, we will generate a feeling of uselessness and mistrust towards the world. Many studies of suicide stress the importance of developing in childhood a basic trust that the world is trustworthy and we all deserve to be in it. The most significant relationship at this stage of life is the one with the parent or the person in charge of our care.( Erikson’s Stages of Life (Taken from learningplaceonline.com), n.d.).</a:t>
            </a:r>
          </a:p>
          <a:p>
            <a:endParaRPr lang="en-GB" dirty="0"/>
          </a:p>
        </p:txBody>
      </p:sp>
      <p:sp>
        <p:nvSpPr>
          <p:cNvPr id="4" name="Slide Number Placeholder 3"/>
          <p:cNvSpPr>
            <a:spLocks noGrp="1"/>
          </p:cNvSpPr>
          <p:nvPr>
            <p:ph type="sldNum" sz="quarter" idx="5"/>
          </p:nvPr>
        </p:nvSpPr>
        <p:spPr/>
        <p:txBody>
          <a:bodyPr/>
          <a:lstStyle/>
          <a:p>
            <a:fld id="{2CDF3C57-5EAD-4549-89CF-0F7FF7E2F29F}" type="slidenum">
              <a:rPr lang="en-GB" smtClean="0"/>
              <a:t>6</a:t>
            </a:fld>
            <a:endParaRPr lang="en-GB"/>
          </a:p>
        </p:txBody>
      </p:sp>
    </p:spTree>
    <p:extLst>
      <p:ext uri="{BB962C8B-B14F-4D97-AF65-F5344CB8AC3E}">
        <p14:creationId xmlns:p14="http://schemas.microsoft.com/office/powerpoint/2010/main" val="2630065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3478">
              <a:lnSpc>
                <a:spcPct val="150000"/>
              </a:lnSpc>
              <a:defRPr/>
            </a:pPr>
            <a:r>
              <a:rPr lang="en-GB" sz="1000" b="1" dirty="0">
                <a:latin typeface="+mj-lt"/>
                <a:cs typeface="Arial" panose="020B0604020202020204" pitchFamily="34" charset="0"/>
              </a:rPr>
              <a:t>Physical development </a:t>
            </a:r>
            <a:r>
              <a:rPr lang="en-GB" sz="1000" dirty="0">
                <a:latin typeface="+mj-lt"/>
                <a:cs typeface="Arial" panose="020B0604020202020204" pitchFamily="34" charset="0"/>
              </a:rPr>
              <a:t>during infancy is a period of rapid growth and change. From birth to about 2 years of age, infants experience significant changes in their size, strength, and coordination. During this time, infants typically double their birth weight by about 5 months and triple their birth weight by their first birthday. They also grow about 10 inches in length during the first year.</a:t>
            </a:r>
          </a:p>
          <a:p>
            <a:pPr defTabSz="943478">
              <a:lnSpc>
                <a:spcPct val="150000"/>
              </a:lnSpc>
              <a:defRPr/>
            </a:pPr>
            <a:r>
              <a:rPr lang="en-GB" sz="1000" b="1" dirty="0">
                <a:latin typeface="+mj-lt"/>
                <a:cs typeface="Arial" panose="020B0604020202020204" pitchFamily="34" charset="0"/>
              </a:rPr>
              <a:t>Body weight </a:t>
            </a:r>
            <a:r>
              <a:rPr lang="en-GB" sz="1000" dirty="0">
                <a:latin typeface="+mj-lt"/>
                <a:cs typeface="Arial" panose="020B0604020202020204" pitchFamily="34" charset="0"/>
              </a:rPr>
              <a:t>development is an important aspect of physical development during infancy. Infants typically undergo rapid weight gain during the first year of life, and then a slower but steady increase in weight during the second year.</a:t>
            </a:r>
          </a:p>
          <a:p>
            <a:pPr defTabSz="943478">
              <a:lnSpc>
                <a:spcPct val="150000"/>
              </a:lnSpc>
              <a:defRPr/>
            </a:pPr>
            <a:r>
              <a:rPr lang="en-GB" sz="1000" b="1" dirty="0">
                <a:latin typeface="+mj-lt"/>
                <a:cs typeface="Arial" panose="020B0604020202020204" pitchFamily="34" charset="0"/>
              </a:rPr>
              <a:t>Brain development </a:t>
            </a:r>
            <a:r>
              <a:rPr lang="en-GB" sz="1000" dirty="0">
                <a:latin typeface="+mj-lt"/>
                <a:cs typeface="Arial" panose="020B0604020202020204" pitchFamily="34" charset="0"/>
              </a:rPr>
              <a:t>is another key aspect of physical development in infancy. The brain grows rapidly during this period, with the development of new neural connections and the refinement of existing ones. This period is critical for the development of language, social skills, and emotional regulation, and experiences during infancy can have long-lasting effects on brain development and overall health.</a:t>
            </a:r>
          </a:p>
          <a:p>
            <a:pPr>
              <a:lnSpc>
                <a:spcPct val="150000"/>
              </a:lnSpc>
              <a:defRPr/>
            </a:pPr>
            <a:r>
              <a:rPr lang="en-GB" sz="1000" dirty="0">
                <a:latin typeface="+mj-lt"/>
                <a:cs typeface="Arial" panose="020B0604020202020204" pitchFamily="34" charset="0"/>
              </a:rPr>
              <a:t> </a:t>
            </a:r>
            <a:r>
              <a:rPr lang="en-GB" sz="1000" b="1" dirty="0">
                <a:latin typeface="+mj-lt"/>
                <a:cs typeface="Arial" panose="020B0604020202020204" pitchFamily="34" charset="0"/>
              </a:rPr>
              <a:t>(Infants: Physical Development, Video 2010)</a:t>
            </a:r>
          </a:p>
          <a:p>
            <a:pPr defTabSz="943478">
              <a:lnSpc>
                <a:spcPct val="150000"/>
              </a:lnSpc>
              <a:defRPr/>
            </a:pPr>
            <a:r>
              <a:rPr lang="en-GB" sz="1000" b="1" dirty="0">
                <a:latin typeface="+mj-lt"/>
                <a:cs typeface="Arial" panose="020B0604020202020204" pitchFamily="34" charset="0"/>
              </a:rPr>
              <a:t>Reflexes</a:t>
            </a:r>
            <a:r>
              <a:rPr lang="en-GB" sz="1000" dirty="0">
                <a:latin typeface="+mj-lt"/>
                <a:cs typeface="Arial" panose="020B0604020202020204" pitchFamily="34" charset="0"/>
              </a:rPr>
              <a:t> are involuntary movements or actions that occur automatically in response to certain stimuli. Infants are born with a variety of reflexes that help them survive and adapt to their environment. These reflexes are present from birth and gradually disappear over the first few months of life as the infant's nervous system matures and they gain voluntary control over their movements.</a:t>
            </a:r>
          </a:p>
          <a:p>
            <a:pPr defTabSz="943478">
              <a:lnSpc>
                <a:spcPct val="150000"/>
              </a:lnSpc>
              <a:defRPr/>
            </a:pPr>
            <a:r>
              <a:rPr lang="en-GB" sz="1000" b="1" dirty="0">
                <a:latin typeface="+mj-lt"/>
                <a:cs typeface="Arial" panose="020B0604020202020204" pitchFamily="34" charset="0"/>
              </a:rPr>
              <a:t>Fine motor skills</a:t>
            </a:r>
            <a:r>
              <a:rPr lang="en-GB" sz="1000" dirty="0">
                <a:latin typeface="+mj-lt"/>
                <a:cs typeface="Arial" panose="020B0604020202020204" pitchFamily="34" charset="0"/>
              </a:rPr>
              <a:t>, which involve the use of smaller muscles such as those in the fingers and hands, also develop rapidly during infancy. Infants begin to grasp and manipulate objects in the first few months of life, and by six months, they can typically hold and transfer objects between their hands. By nine months, infants are able to use the pincer grasp, which involves using the thumb and forefinger to pick up small objects. By one year, many infants are able to stack blocks and engage in other simple play activities.</a:t>
            </a:r>
          </a:p>
          <a:p>
            <a:pPr defTabSz="943478">
              <a:defRPr/>
            </a:pPr>
            <a:endParaRPr lang="en-GB" dirty="0"/>
          </a:p>
        </p:txBody>
      </p:sp>
      <p:sp>
        <p:nvSpPr>
          <p:cNvPr id="4" name="Slide Number Placeholder 3"/>
          <p:cNvSpPr>
            <a:spLocks noGrp="1"/>
          </p:cNvSpPr>
          <p:nvPr>
            <p:ph type="sldNum" sz="quarter" idx="5"/>
          </p:nvPr>
        </p:nvSpPr>
        <p:spPr/>
        <p:txBody>
          <a:bodyPr/>
          <a:lstStyle/>
          <a:p>
            <a:fld id="{FD2655C8-2845-43E5-8810-DBA8C4B7CD36}" type="slidenum">
              <a:rPr lang="en-GB" smtClean="0"/>
              <a:t>7</a:t>
            </a:fld>
            <a:endParaRPr lang="en-GB"/>
          </a:p>
        </p:txBody>
      </p:sp>
    </p:spTree>
    <p:extLst>
      <p:ext uri="{BB962C8B-B14F-4D97-AF65-F5344CB8AC3E}">
        <p14:creationId xmlns:p14="http://schemas.microsoft.com/office/powerpoint/2010/main" val="25931661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latin typeface="Arial" panose="020B0604020202020204" pitchFamily="34" charset="0"/>
                <a:cs typeface="Arial" panose="020B0604020202020204" pitchFamily="34" charset="0"/>
              </a:rPr>
              <a:t>Sensory abilities, including vision, hearing, taste, touch, and smell, also develop rapidly during infancy. At birth, infants have limited vision and are only able to focus on objects within a few inches of their faces. However, their vision rapidly improves over the first few months of life, and they are eventually able to see and track objects at a distance. Infants are also able to hear and differentiate between sounds from an early age, and they become better at interpreting and responding to sensory information as they grow.</a:t>
            </a:r>
          </a:p>
          <a:p>
            <a:pPr>
              <a:lnSpc>
                <a:spcPct val="150000"/>
              </a:lnSpc>
            </a:pPr>
            <a:r>
              <a:rPr lang="en-GB" sz="1100" dirty="0">
                <a:latin typeface="Arial" panose="020B0604020202020204" pitchFamily="34" charset="0"/>
                <a:cs typeface="Arial" panose="020B0604020202020204" pitchFamily="34" charset="0"/>
              </a:rPr>
              <a:t>1. Yes, but their vision is about 10% - 30% lower than normal adult vision. By 6 months of age, it improves, and by the first birthday, their sight becomes similar to an adult’s.</a:t>
            </a:r>
          </a:p>
          <a:p>
            <a:pPr>
              <a:lnSpc>
                <a:spcPct val="150000"/>
              </a:lnSpc>
            </a:pPr>
            <a:r>
              <a:rPr lang="en-GB" sz="1100" dirty="0">
                <a:latin typeface="Arial" panose="020B0604020202020204" pitchFamily="34" charset="0"/>
                <a:cs typeface="Arial" panose="020B0604020202020204" pitchFamily="34" charset="0"/>
              </a:rPr>
              <a:t>2. The sense of hearing develops before birth when the baby is in the womb.</a:t>
            </a:r>
          </a:p>
          <a:p>
            <a:pPr>
              <a:lnSpc>
                <a:spcPct val="150000"/>
              </a:lnSpc>
            </a:pPr>
            <a:r>
              <a:rPr lang="en-GB" sz="1100" dirty="0">
                <a:latin typeface="Arial" panose="020B0604020202020204" pitchFamily="34" charset="0"/>
                <a:cs typeface="Arial" panose="020B0604020202020204" pitchFamily="34" charset="0"/>
              </a:rPr>
              <a:t>3. In the experiment conducted by McFarlane (1975) shows that infants can locate food by smell and they can even differentiate between their own mother and others. (Macfarlane, 2008)</a:t>
            </a:r>
          </a:p>
          <a:p>
            <a:pPr>
              <a:lnSpc>
                <a:spcPct val="150000"/>
              </a:lnSpc>
            </a:pPr>
            <a:r>
              <a:rPr lang="en-GB" sz="1100" dirty="0">
                <a:latin typeface="Arial" panose="020B0604020202020204" pitchFamily="34" charset="0"/>
                <a:cs typeface="Arial" panose="020B0604020202020204" pitchFamily="34" charset="0"/>
              </a:rPr>
              <a:t>4. They are responding to touch, They can automatically suck on objects placed in their mouth.</a:t>
            </a:r>
          </a:p>
          <a:p>
            <a:pPr>
              <a:lnSpc>
                <a:spcPct val="150000"/>
              </a:lnSpc>
            </a:pPr>
            <a:r>
              <a:rPr lang="en-GB" sz="1100" dirty="0">
                <a:latin typeface="Arial" panose="020B0604020202020204" pitchFamily="34" charset="0"/>
                <a:cs typeface="Arial" panose="020B0604020202020204" pitchFamily="34" charset="0"/>
              </a:rPr>
              <a:t>5. In the study conducted with babies, two hour old baby made facial expressions when tested with sweet, sour, and bitter solutions. This shows that sensitivity to taste must be present before birth. (</a:t>
            </a:r>
            <a:r>
              <a:rPr lang="en-GB" sz="1100" dirty="0" err="1">
                <a:latin typeface="Arial" panose="020B0604020202020204" pitchFamily="34" charset="0"/>
                <a:cs typeface="Arial" panose="020B0604020202020204" pitchFamily="34" charset="0"/>
              </a:rPr>
              <a:t>Forestell</a:t>
            </a:r>
            <a:r>
              <a:rPr lang="en-GB" sz="1100" dirty="0">
                <a:latin typeface="Arial" panose="020B0604020202020204" pitchFamily="34" charset="0"/>
                <a:cs typeface="Arial" panose="020B0604020202020204" pitchFamily="34" charset="0"/>
              </a:rPr>
              <a:t> &amp; Mennella, 2017)</a:t>
            </a:r>
          </a:p>
        </p:txBody>
      </p:sp>
      <p:sp>
        <p:nvSpPr>
          <p:cNvPr id="4" name="Slide Number Placeholder 3"/>
          <p:cNvSpPr>
            <a:spLocks noGrp="1"/>
          </p:cNvSpPr>
          <p:nvPr>
            <p:ph type="sldNum" sz="quarter" idx="5"/>
          </p:nvPr>
        </p:nvSpPr>
        <p:spPr/>
        <p:txBody>
          <a:bodyPr/>
          <a:lstStyle/>
          <a:p>
            <a:fld id="{FD2655C8-2845-43E5-8810-DBA8C4B7CD36}" type="slidenum">
              <a:rPr lang="en-GB" smtClean="0"/>
              <a:t>8</a:t>
            </a:fld>
            <a:endParaRPr lang="en-GB"/>
          </a:p>
        </p:txBody>
      </p:sp>
    </p:spTree>
    <p:extLst>
      <p:ext uri="{BB962C8B-B14F-4D97-AF65-F5344CB8AC3E}">
        <p14:creationId xmlns:p14="http://schemas.microsoft.com/office/powerpoint/2010/main" val="26767231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sz="1200">
                <a:solidFill>
                  <a:srgbClr val="000000"/>
                </a:solidFill>
                <a:latin typeface="Times New Roman"/>
                <a:ea typeface="Times New Roman"/>
                <a:cs typeface="Times New Roman"/>
                <a:sym typeface="Times New Roman"/>
              </a:rPr>
              <a:t>The eight stages suggested by the theory is infancy, early childhood, preschool, school age, adolescence, young adulthood, middle adulthood and maturity. These stages are for different age groups to ensure the assessor can analyse the way to deal with the person. this stages occurs in the sequence due to connection to age while every stage build different emotions among the person. For example in the age of 12-18 the person is confused while analysing their identity in the world.</a:t>
            </a:r>
            <a:endParaRPr/>
          </a:p>
        </p:txBody>
      </p:sp>
      <p:sp>
        <p:nvSpPr>
          <p:cNvPr id="87" name="Google Shape;87;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extLst>
      <p:ext uri="{BB962C8B-B14F-4D97-AF65-F5344CB8AC3E}">
        <p14:creationId xmlns:p14="http://schemas.microsoft.com/office/powerpoint/2010/main" val="2080941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sz="1200">
                <a:solidFill>
                  <a:srgbClr val="000000"/>
                </a:solidFill>
                <a:latin typeface="Times New Roman"/>
                <a:ea typeface="Times New Roman"/>
                <a:cs typeface="Times New Roman"/>
                <a:sym typeface="Times New Roman"/>
              </a:rPr>
              <a:t>The Erikson’s theory of development is crucial because it helps to understand the development that takes place in every stage of life. This is to ensure the individual is able to connect their personality to their growth to motivate themselves in improving the required skills. This also helps in analysing the different types of challenges that are faced by a person during their development stages to analyse its impact on development.</a:t>
            </a:r>
            <a:endParaRPr/>
          </a:p>
        </p:txBody>
      </p:sp>
      <p:sp>
        <p:nvSpPr>
          <p:cNvPr id="96" name="Google Shape;96;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extLst>
      <p:ext uri="{BB962C8B-B14F-4D97-AF65-F5344CB8AC3E}">
        <p14:creationId xmlns:p14="http://schemas.microsoft.com/office/powerpoint/2010/main" val="3226274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 name="Google Shape;103;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sz="1200">
                <a:solidFill>
                  <a:srgbClr val="000000"/>
                </a:solidFill>
                <a:latin typeface="Times New Roman"/>
                <a:ea typeface="Times New Roman"/>
                <a:cs typeface="Times New Roman"/>
                <a:sym typeface="Times New Roman"/>
              </a:rPr>
              <a:t>The infancy stage of Erikson helps to understand that nurturing a child is one of the challenging factor as the child is dependent on others to fulfil their needs. This theory plays important role in development of child as they learn to trust others to ensure they can easily develop their emotions and feelings. This is to ensure they can easily nurture their activities and maintain a balance in their development.</a:t>
            </a:r>
            <a:endParaRPr/>
          </a:p>
        </p:txBody>
      </p:sp>
      <p:sp>
        <p:nvSpPr>
          <p:cNvPr id="104" name="Google Shape;104;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extLst>
      <p:ext uri="{BB962C8B-B14F-4D97-AF65-F5344CB8AC3E}">
        <p14:creationId xmlns:p14="http://schemas.microsoft.com/office/powerpoint/2010/main" val="3621508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sz="1200" dirty="0">
                <a:solidFill>
                  <a:srgbClr val="000000"/>
                </a:solidFill>
                <a:latin typeface="Times New Roman"/>
                <a:ea typeface="Times New Roman"/>
                <a:cs typeface="Times New Roman"/>
                <a:sym typeface="Times New Roman"/>
              </a:rPr>
              <a:t>The Erikson theory is beneficial as cognitive structure can be easily understood to make necessary changes in the information. This is because pattern can be established among information to have clear description of every stage. But the theory is unable to establish connection among the stages which makes it difficult to understand the way individual goes from one stage to another. This is not beneficial as the overall understanding of the concept is unclear for the reader.</a:t>
            </a:r>
          </a:p>
          <a:p>
            <a:pPr marL="0" lvl="0" indent="0" algn="just" rtl="0">
              <a:spcBef>
                <a:spcPts val="0"/>
              </a:spcBef>
              <a:spcAft>
                <a:spcPts val="0"/>
              </a:spcAft>
              <a:buNone/>
            </a:pPr>
            <a:endParaRPr lang="en-GB" sz="1200" dirty="0">
              <a:solidFill>
                <a:srgbClr val="000000"/>
              </a:solidFill>
              <a:latin typeface="Times New Roman"/>
              <a:cs typeface="Times New Roman"/>
              <a:sym typeface="Times New Roman"/>
            </a:endParaRPr>
          </a:p>
          <a:p>
            <a:pPr marL="0" lvl="0" indent="0" algn="just" rtl="0">
              <a:spcBef>
                <a:spcPts val="0"/>
              </a:spcBef>
              <a:spcAft>
                <a:spcPts val="0"/>
              </a:spcAft>
              <a:buNone/>
            </a:pPr>
            <a:r>
              <a:rPr lang="en-GB" sz="1200" b="1" dirty="0">
                <a:solidFill>
                  <a:srgbClr val="000000"/>
                </a:solidFill>
                <a:latin typeface="Times New Roman"/>
                <a:cs typeface="Times New Roman"/>
                <a:sym typeface="Times New Roman"/>
              </a:rPr>
              <a:t>Conclusion</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a:ea typeface="Times New Roman"/>
                <a:cs typeface="Times New Roman"/>
                <a:sym typeface="Times New Roman"/>
              </a:rPr>
              <a:t>It was analysed that there are 8 stages of development as per Erikson theory. The presentation had analysed the connection among infancy stage and Erikson theory to understand the role of development.</a:t>
            </a:r>
            <a:endParaRPr lang="en-GB" dirty="0"/>
          </a:p>
          <a:p>
            <a:pPr marL="0" lvl="0" indent="0" algn="just" rtl="0">
              <a:spcBef>
                <a:spcPts val="0"/>
              </a:spcBef>
              <a:spcAft>
                <a:spcPts val="0"/>
              </a:spcAft>
              <a:buNone/>
            </a:pPr>
            <a:endParaRPr b="1" dirty="0"/>
          </a:p>
        </p:txBody>
      </p:sp>
      <p:sp>
        <p:nvSpPr>
          <p:cNvPr id="112" name="Google Shape;112;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extLst>
      <p:ext uri="{BB962C8B-B14F-4D97-AF65-F5344CB8AC3E}">
        <p14:creationId xmlns:p14="http://schemas.microsoft.com/office/powerpoint/2010/main" val="24057771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100" b="0" i="0" dirty="0">
                <a:solidFill>
                  <a:srgbClr val="374151"/>
                </a:solidFill>
                <a:effectLst/>
                <a:latin typeface="Arial" panose="020B0604020202020204" pitchFamily="34" charset="0"/>
                <a:cs typeface="Arial" panose="020B0604020202020204" pitchFamily="34" charset="0"/>
              </a:rPr>
              <a:t>Language development in infancy is a remarkable process in which babies begin to learn and use language to communicate with the world around them. Here are some important milestones of language development in infancy.</a:t>
            </a:r>
          </a:p>
          <a:p>
            <a:pPr marL="0" marR="0" lvl="0" indent="0" algn="l" defTabSz="914400" rtl="0" eaLnBrk="1" fontAlgn="auto" latinLnBrk="0" hangingPunct="1">
              <a:lnSpc>
                <a:spcPct val="150000"/>
              </a:lnSpc>
              <a:spcBef>
                <a:spcPts val="0"/>
              </a:spcBef>
              <a:spcAft>
                <a:spcPts val="0"/>
              </a:spcAft>
              <a:buClrTx/>
              <a:buSzTx/>
              <a:buFontTx/>
              <a:buNone/>
              <a:tabLst/>
              <a:defRPr/>
            </a:pPr>
            <a:r>
              <a:rPr lang="en-GB" sz="1100" b="0" i="0" dirty="0">
                <a:solidFill>
                  <a:srgbClr val="374151"/>
                </a:solidFill>
                <a:effectLst/>
                <a:latin typeface="Arial" panose="020B0604020202020204" pitchFamily="34" charset="0"/>
                <a:cs typeface="Arial" panose="020B0604020202020204" pitchFamily="34" charset="0"/>
              </a:rPr>
              <a:t>Reflexive phonation is a type of vocalization that occurs during the first few weeks of a </a:t>
            </a:r>
            <a:r>
              <a:rPr lang="en-GB" sz="1100" b="0" i="0" dirty="0" err="1">
                <a:solidFill>
                  <a:srgbClr val="374151"/>
                </a:solidFill>
                <a:effectLst/>
                <a:latin typeface="Arial" panose="020B0604020202020204" pitchFamily="34" charset="0"/>
                <a:cs typeface="Arial" panose="020B0604020202020204" pitchFamily="34" charset="0"/>
              </a:rPr>
              <a:t>newborn's</a:t>
            </a:r>
            <a:r>
              <a:rPr lang="en-GB" sz="1100" b="0" i="0" dirty="0">
                <a:solidFill>
                  <a:srgbClr val="374151"/>
                </a:solidFill>
                <a:effectLst/>
                <a:latin typeface="Arial" panose="020B0604020202020204" pitchFamily="34" charset="0"/>
                <a:cs typeface="Arial" panose="020B0604020202020204" pitchFamily="34" charset="0"/>
              </a:rPr>
              <a:t> life. It is characterized by involuntary sounds, often referred to as "vegetative" or "primitive" sounds, that are produced as a result of reflexive movements of the infant's larynx and vocal cords.</a:t>
            </a:r>
            <a:endParaRPr lang="en-GB" sz="1100" dirty="0">
              <a:solidFill>
                <a:srgbClr val="37415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GB" sz="1100" b="0" i="0" dirty="0">
                <a:solidFill>
                  <a:srgbClr val="374151"/>
                </a:solidFill>
                <a:effectLst/>
                <a:latin typeface="Arial" panose="020B0604020202020204" pitchFamily="34" charset="0"/>
                <a:cs typeface="Arial" panose="020B0604020202020204" pitchFamily="34" charset="0"/>
              </a:rPr>
              <a:t>Cooing is a soft, gentle, and melodious sound that babies make, particularly during their first few months of life. It is a type of vocalization characterized by repetitive, vowel-like sounds that are produced in the back of the throat. Cooing sounds are often made with closed lips and a relaxed tongue, typically high-pitched and soothing.</a:t>
            </a:r>
          </a:p>
          <a:p>
            <a:pPr marL="0" marR="0" lvl="0" indent="0" algn="l" defTabSz="914400" rtl="0" eaLnBrk="1" fontAlgn="auto" latinLnBrk="0" hangingPunct="1">
              <a:lnSpc>
                <a:spcPct val="150000"/>
              </a:lnSpc>
              <a:spcBef>
                <a:spcPts val="0"/>
              </a:spcBef>
              <a:spcAft>
                <a:spcPts val="0"/>
              </a:spcAft>
              <a:buClrTx/>
              <a:buSzTx/>
              <a:buFontTx/>
              <a:buNone/>
              <a:tabLst/>
              <a:defRPr/>
            </a:pPr>
            <a:r>
              <a:rPr lang="en-GB" sz="1100" dirty="0">
                <a:solidFill>
                  <a:srgbClr val="374151"/>
                </a:solidFill>
                <a:latin typeface="Arial" panose="020B0604020202020204" pitchFamily="34" charset="0"/>
                <a:cs typeface="Arial" panose="020B0604020202020204" pitchFamily="34" charset="0"/>
              </a:rPr>
              <a:t>Between 3 and 8 months babies begin to make vowel sounds, smile and respond to the sound of familiar voices. They start to understand simple words, such as their own name, and at around 6 months they are starting to imitate sounds like clapping or blowing raspberries.</a:t>
            </a:r>
          </a:p>
          <a:p>
            <a:pPr marL="0" marR="0" lvl="0" indent="0" algn="l" defTabSz="914400" rtl="0" eaLnBrk="1" fontAlgn="auto" latinLnBrk="0" hangingPunct="1">
              <a:lnSpc>
                <a:spcPct val="150000"/>
              </a:lnSpc>
              <a:spcBef>
                <a:spcPts val="0"/>
              </a:spcBef>
              <a:spcAft>
                <a:spcPts val="0"/>
              </a:spcAft>
              <a:buClrTx/>
              <a:buSzTx/>
              <a:buFontTx/>
              <a:buNone/>
              <a:tabLst/>
              <a:defRPr/>
            </a:pPr>
            <a:r>
              <a:rPr lang="en-GB" sz="1100" b="0" i="0" dirty="0">
                <a:solidFill>
                  <a:srgbClr val="374151"/>
                </a:solidFill>
                <a:effectLst/>
                <a:latin typeface="Arial" panose="020B0604020202020204" pitchFamily="34" charset="0"/>
                <a:cs typeface="Arial" panose="020B0604020202020204" pitchFamily="34" charset="0"/>
              </a:rPr>
              <a:t>Canonical babbling is a stage of vocal development that typically occurs between six and ten months of age in infants. It is characterized by the production of repetitive, consonant-vowel syllables, such as "</a:t>
            </a:r>
            <a:r>
              <a:rPr lang="en-GB" sz="1100" b="0" i="0" dirty="0" err="1">
                <a:solidFill>
                  <a:srgbClr val="374151"/>
                </a:solidFill>
                <a:effectLst/>
                <a:latin typeface="Arial" panose="020B0604020202020204" pitchFamily="34" charset="0"/>
                <a:cs typeface="Arial" panose="020B0604020202020204" pitchFamily="34" charset="0"/>
              </a:rPr>
              <a:t>ba-ba-ba</a:t>
            </a:r>
            <a:r>
              <a:rPr lang="en-GB" sz="1100" b="0" i="0" dirty="0">
                <a:solidFill>
                  <a:srgbClr val="374151"/>
                </a:solidFill>
                <a:effectLst/>
                <a:latin typeface="Arial" panose="020B0604020202020204" pitchFamily="34" charset="0"/>
                <a:cs typeface="Arial" panose="020B0604020202020204" pitchFamily="34" charset="0"/>
              </a:rPr>
              <a:t>" or "da-da-da.“</a:t>
            </a:r>
          </a:p>
          <a:p>
            <a:pPr algn="l">
              <a:lnSpc>
                <a:spcPct val="150000"/>
              </a:lnSpc>
            </a:pPr>
            <a:r>
              <a:rPr lang="en-GB" sz="1100" b="0" i="0" dirty="0">
                <a:solidFill>
                  <a:srgbClr val="374151"/>
                </a:solidFill>
                <a:effectLst/>
                <a:latin typeface="Arial" panose="020B0604020202020204" pitchFamily="34" charset="0"/>
                <a:cs typeface="Arial" panose="020B0604020202020204" pitchFamily="34" charset="0"/>
              </a:rPr>
              <a:t>Meaningful speech is a stage of language development that typically begins around the age of one year, when infants begin to produce words that have specific meaning and are used to communicate with others.</a:t>
            </a:r>
          </a:p>
          <a:p>
            <a:pPr algn="l">
              <a:lnSpc>
                <a:spcPct val="150000"/>
              </a:lnSpc>
            </a:pPr>
            <a:r>
              <a:rPr lang="en-GB" sz="1100" b="0" i="0" dirty="0">
                <a:solidFill>
                  <a:srgbClr val="374151"/>
                </a:solidFill>
                <a:effectLst/>
                <a:latin typeface="Arial" panose="020B0604020202020204" pitchFamily="34" charset="0"/>
                <a:cs typeface="Arial" panose="020B0604020202020204" pitchFamily="34" charset="0"/>
              </a:rPr>
              <a:t>At this stage, infants begin to use a variety of words to express themselves, including nouns (e.g., "ball", "milk"), verbs (e.g., "eat", "run"), and adjectives (e.g., "big", "happy"). They also start to combine words to form simple phrases, such as "more milk" or "bye-bye Daddy."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D2655C8-2845-43E5-8810-DBA8C4B7CD36}" type="slidenum">
              <a:rPr lang="en-GB" smtClean="0"/>
              <a:t>13</a:t>
            </a:fld>
            <a:endParaRPr lang="en-GB"/>
          </a:p>
        </p:txBody>
      </p:sp>
    </p:spTree>
    <p:extLst>
      <p:ext uri="{BB962C8B-B14F-4D97-AF65-F5344CB8AC3E}">
        <p14:creationId xmlns:p14="http://schemas.microsoft.com/office/powerpoint/2010/main" val="470858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i="0" dirty="0">
                <a:effectLst/>
                <a:latin typeface="Arial" panose="020B0604020202020204" pitchFamily="34" charset="0"/>
                <a:cs typeface="Arial" panose="020B0604020202020204" pitchFamily="34" charset="0"/>
              </a:rPr>
              <a:t>Although there is consensus about describing the stages of speech production, little is known about the processes that induce vocalization changes in infants. Two factors are important for her in the early stages: anatomical changes and vocal learning. The vocal tract of young infants differs significantly from that of adults and resembles that of nonhuman primates rather than that of adult humans.</a:t>
            </a:r>
            <a:br>
              <a:rPr lang="en-GB" sz="1100" i="0" dirty="0">
                <a:effectLst/>
                <a:latin typeface="Arial" panose="020B0604020202020204" pitchFamily="34" charset="0"/>
                <a:cs typeface="Arial" panose="020B0604020202020204" pitchFamily="34" charset="0"/>
              </a:rPr>
            </a:br>
            <a:r>
              <a:rPr lang="en-GB" sz="1100" i="0" dirty="0">
                <a:effectLst/>
                <a:latin typeface="Arial" panose="020B0604020202020204" pitchFamily="34" charset="0"/>
                <a:cs typeface="Arial" panose="020B0604020202020204" pitchFamily="34" charset="0"/>
              </a:rPr>
              <a:t>The infant's vocal tract is much smaller than that of adults. It also has a wider oral cavity, a proportionately larger, more anterior mass of the tongue, and a progressively sloping oropharyngeal tract. During her first six months of life, the vocal tract undergoes dramatic changes, becoming very similar to an adult human’s </a:t>
            </a:r>
            <a:r>
              <a:rPr lang="en-GB" sz="1100" dirty="0">
                <a:latin typeface="Arial" panose="020B0604020202020204" pitchFamily="34" charset="0"/>
                <a:cs typeface="Arial" panose="020B0604020202020204" pitchFamily="34" charset="0"/>
              </a:rPr>
              <a:t>(Sasaki et al., 1977)</a:t>
            </a:r>
            <a:r>
              <a:rPr lang="en-GB" sz="1100" i="0" dirty="0">
                <a:effectLst/>
                <a:latin typeface="Arial" panose="020B0604020202020204" pitchFamily="34" charset="0"/>
                <a:cs typeface="Arial" panose="020B0604020202020204" pitchFamily="34" charset="0"/>
              </a:rPr>
              <a:t>This anatomical reconstruction contributes to improved articulator dexterity and an increased range of formats that can be generated. Anatomical changes, at least in part, contribute to the stage-like changes observed in infant vocalizations worldwide.</a:t>
            </a:r>
            <a:br>
              <a:rPr lang="en-GB" sz="1100" i="0" dirty="0">
                <a:effectLst/>
                <a:latin typeface="Arial" panose="020B0604020202020204" pitchFamily="34" charset="0"/>
                <a:cs typeface="Arial" panose="020B0604020202020204" pitchFamily="34" charset="0"/>
              </a:rPr>
            </a:br>
            <a:r>
              <a:rPr lang="en-GB" sz="1100" i="0" dirty="0">
                <a:effectLst/>
                <a:latin typeface="Arial" panose="020B0604020202020204" pitchFamily="34" charset="0"/>
                <a:cs typeface="Arial" panose="020B0604020202020204" pitchFamily="34" charset="0"/>
              </a:rPr>
              <a:t>A second lesser-known factor responsible for changes in infant vocalization is phonetic learning. Human infants spontaneously listen to surrounding conversations and attempt to generate sound patterns that match what they hear. In other words, infants acquire specific sets of phonetic units, words, and prosodic features used in a particular language, partly through imitation. By the end of early childhood, infants "sound" like native speakers of their language. Homo sapiens is the only mammal that exhibits vocal learning, the propensity to acquire a species-specific vocal repertoire by listening to and mimicking adult vocalizations. Humans share this ability with some selected species of birds, the songbirds</a:t>
            </a: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Konishi</a:t>
            </a:r>
            <a:r>
              <a:rPr lang="en-GB" sz="1100" dirty="0">
                <a:latin typeface="Arial" panose="020B0604020202020204" pitchFamily="34" charset="0"/>
                <a:cs typeface="Arial" panose="020B0604020202020204" pitchFamily="34" charset="0"/>
              </a:rPr>
              <a:t>, 1989).</a:t>
            </a:r>
            <a:r>
              <a:rPr lang="en-GB" sz="1100" i="0" dirty="0">
                <a:effectLst/>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D2655C8-2845-43E5-8810-DBA8C4B7CD36}" type="slidenum">
              <a:rPr lang="en-GB" smtClean="0"/>
              <a:t>14</a:t>
            </a:fld>
            <a:endParaRPr lang="en-GB"/>
          </a:p>
        </p:txBody>
      </p:sp>
    </p:spTree>
    <p:extLst>
      <p:ext uri="{BB962C8B-B14F-4D97-AF65-F5344CB8AC3E}">
        <p14:creationId xmlns:p14="http://schemas.microsoft.com/office/powerpoint/2010/main" val="18913737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stage of Erik Erikson’s theory on social development is based on trust vs mistrust at the stage of infancy. Caregivers are the main influence on this matter. How they attend to the baby’s needs and communicate with the infant will build how much trust they develop. For example, if a caregiver ignores a hungry baby crying, the baby will lose hope and trust. If the baby is fed and given attention and comfort, they will grow trust. Mistrust develops when a baby is ignored and their needs aren’t met so they feel uncomfortable and scared. Too much trust can lead to the baby growing to be dependant on others and easily taken advantage of. A good balance of trust and mistrust will lead to the infant growing to have healthy relationships, be independent and trustworthy.</a:t>
            </a:r>
          </a:p>
        </p:txBody>
      </p:sp>
      <p:sp>
        <p:nvSpPr>
          <p:cNvPr id="4" name="Slide Number Placeholder 3"/>
          <p:cNvSpPr>
            <a:spLocks noGrp="1"/>
          </p:cNvSpPr>
          <p:nvPr>
            <p:ph type="sldNum" sz="quarter" idx="5"/>
          </p:nvPr>
        </p:nvSpPr>
        <p:spPr/>
        <p:txBody>
          <a:bodyPr/>
          <a:lstStyle/>
          <a:p>
            <a:fld id="{F4023770-AB85-48B6-B1A1-B2619AC210D5}" type="slidenum">
              <a:rPr lang="en-GB" smtClean="0"/>
              <a:t>15</a:t>
            </a:fld>
            <a:endParaRPr lang="en-GB"/>
          </a:p>
        </p:txBody>
      </p:sp>
    </p:spTree>
    <p:extLst>
      <p:ext uri="{BB962C8B-B14F-4D97-AF65-F5344CB8AC3E}">
        <p14:creationId xmlns:p14="http://schemas.microsoft.com/office/powerpoint/2010/main" val="12615591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023770-AB85-48B6-B1A1-B2619AC210D5}" type="slidenum">
              <a:rPr lang="en-GB" smtClean="0"/>
              <a:t>16</a:t>
            </a:fld>
            <a:endParaRPr lang="en-GB"/>
          </a:p>
        </p:txBody>
      </p:sp>
    </p:spTree>
    <p:extLst>
      <p:ext uri="{BB962C8B-B14F-4D97-AF65-F5344CB8AC3E}">
        <p14:creationId xmlns:p14="http://schemas.microsoft.com/office/powerpoint/2010/main" val="5281611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D51EF0-2383-43AD-8A8B-9CE588E1661B}" type="slidenum">
              <a:rPr lang="en-GB" smtClean="0"/>
              <a:t>17</a:t>
            </a:fld>
            <a:endParaRPr lang="en-GB"/>
          </a:p>
        </p:txBody>
      </p:sp>
    </p:spTree>
    <p:extLst>
      <p:ext uri="{BB962C8B-B14F-4D97-AF65-F5344CB8AC3E}">
        <p14:creationId xmlns:p14="http://schemas.microsoft.com/office/powerpoint/2010/main" val="41796987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D51EF0-2383-43AD-8A8B-9CE588E1661B}" type="slidenum">
              <a:rPr lang="en-GB" smtClean="0"/>
              <a:t>18</a:t>
            </a:fld>
            <a:endParaRPr lang="en-GB"/>
          </a:p>
        </p:txBody>
      </p:sp>
    </p:spTree>
    <p:extLst>
      <p:ext uri="{BB962C8B-B14F-4D97-AF65-F5344CB8AC3E}">
        <p14:creationId xmlns:p14="http://schemas.microsoft.com/office/powerpoint/2010/main" val="9661957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D51EF0-2383-43AD-8A8B-9CE588E1661B}" type="slidenum">
              <a:rPr lang="en-GB" smtClean="0"/>
              <a:t>19</a:t>
            </a:fld>
            <a:endParaRPr lang="en-GB"/>
          </a:p>
        </p:txBody>
      </p:sp>
    </p:spTree>
    <p:extLst>
      <p:ext uri="{BB962C8B-B14F-4D97-AF65-F5344CB8AC3E}">
        <p14:creationId xmlns:p14="http://schemas.microsoft.com/office/powerpoint/2010/main" val="2121609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4C6359-9BB8-4148-8114-537E698DA205}" type="datetime1">
              <a:rPr lang="en-US" smtClean="0"/>
              <a:t>4/13/2023</a:t>
            </a:fld>
            <a:endParaRPr lang="en-US" dirty="0"/>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412148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76191F-481E-48E9-BB9A-369A67A7362D}" type="datetime1">
              <a:rPr lang="en-US" smtClean="0"/>
              <a:t>4/13/2023</a:t>
            </a:fld>
            <a:endParaRPr lang="en-US" dirty="0"/>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888938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5677DE-DD04-48CC-9C18-7BE9FF2DEB6B}" type="datetime1">
              <a:rPr lang="en-US" smtClean="0"/>
              <a:t>4/13/2023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245017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3255ED-7101-4D18-A8AE-3B5E4CB87EA5}" type="datetime1">
              <a:rPr lang="en-US" smtClean="0"/>
              <a:t>4/13/2023</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533377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52F23D-51F6-4C94-8CD5-B9ABBF67EE23}" type="datetime1">
              <a:rPr lang="en-US" smtClean="0"/>
              <a:t>4/13/2023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632547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1A702F-6367-4FD1-89A8-3744BE6BA9A2}" type="datetime1">
              <a:rPr lang="en-US" smtClean="0"/>
              <a:t>4/13/2023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428659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6E99BD-4B4F-4460-B452-0E8146ACCF8F}" type="datetime1">
              <a:rPr lang="en-US" smtClean="0"/>
              <a:t>4/13/2023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266253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6FD34C-1867-42A9-AC54-D15ADD8A65E7}" type="datetime1">
              <a:rPr lang="en-US" smtClean="0"/>
              <a:t>4/13/2023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694026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6133E9-A654-4C17-8C3C-DDCAC83D6EBF}" type="datetime1">
              <a:rPr lang="en-US" smtClean="0"/>
              <a:t>4/13/2023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578982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4/13/2023</a:t>
            </a:fld>
            <a:endParaRPr lang="en-US" dirty="0"/>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5465540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4/13/2023</a:t>
            </a:fld>
            <a:endParaRPr lang="en-US" dirty="0"/>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1076ED0-0DB3-4879-AAE5-5C20D22C1DF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9250762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769D389-4C4C-4FD7-9E6B-9F44477F0EB8}" type="datetime1">
              <a:rPr lang="en-US" smtClean="0"/>
              <a:t>4/13/2023</a:t>
            </a:fld>
            <a:endParaRPr lang="en-US" dirty="0"/>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04617229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769D389-4C4C-4FD7-9E6B-9F44477F0EB8}" type="datetime1">
              <a:rPr lang="en-US" smtClean="0"/>
              <a:t>4/13/2023</a:t>
            </a:fld>
            <a:endParaRPr lang="en-US" dirty="0"/>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1076ED0-0DB3-4879-AAE5-5C20D22C1DF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3474996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769D389-4C4C-4FD7-9E6B-9F44477F0EB8}" type="datetime1">
              <a:rPr lang="en-US" smtClean="0"/>
              <a:t>4/13/2023</a:t>
            </a:fld>
            <a:endParaRPr lang="en-US" dirty="0"/>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269960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649BD0-10DB-43E7-8F22-40B3D51B8FC3}" type="datetime1">
              <a:rPr lang="en-US" smtClean="0"/>
              <a:t>4/13/2023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2747386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16C79C-F566-427A-93F6-434A4E613134}" type="datetime1">
              <a:rPr lang="en-US" smtClean="0"/>
              <a:t>4/13/2023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58142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769D389-4C4C-4FD7-9E6B-9F44477F0EB8}" type="datetime1">
              <a:rPr lang="en-US" smtClean="0"/>
              <a:t>4/13/2023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401085079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hf sldNum="0" hdr="0" ftr="0" dt="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4.jpg"/><Relationship Id="rId5" Type="http://schemas.openxmlformats.org/officeDocument/2006/relationships/hyperlink" Target="http://health-innovations.org/2014/08/12/novel-study-maps-infant-brain-growth-via-mri-in-first-three-months-of-life/" TargetMode="Externa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developingchild.harvard.edu/resources/childrens-emotional-development-is-built-into-the-architecture-of-their-brains/#:~:text=Emotional%20development%20begins%20early%20in"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hyperlink" Target="https://harvardcenter.wpenginepowered.com/wp-content/uploads/2004/04/Childrens-Emotional-Development-Is-Built-into-the-Architecture-of-Their-Brains.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02/9780470720158.ch7"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hyperlink" Target="https://simplypsychology.org/developmental-psychology.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practicalpie.com/trust-vs-mistrust/" TargetMode="External"/><Relationship Id="rId7" Type="http://schemas.openxmlformats.org/officeDocument/2006/relationships/image" Target="../media/image21.sv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hyperlink" Target="https://video.alexanderstreet.com/watch/infants-physical-development" TargetMode="External"/><Relationship Id="rId4" Type="http://schemas.openxmlformats.org/officeDocument/2006/relationships/hyperlink" Target="https://study.com/learn/lesson/eriksons-trust-vs-mistrust-basic-exampl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13AE4BC-2211-4D4F-3686-2ACF60F9C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6" name="Picture 5">
            <a:extLst>
              <a:ext uri="{FF2B5EF4-FFF2-40B4-BE49-F238E27FC236}">
                <a16:creationId xmlns:a16="http://schemas.microsoft.com/office/drawing/2014/main" id="{E3601323-78AF-AC1D-4828-82C594A368AD}"/>
              </a:ext>
            </a:extLst>
          </p:cNvPr>
          <p:cNvPicPr>
            <a:picLocks noChangeAspect="1"/>
          </p:cNvPicPr>
          <p:nvPr/>
        </p:nvPicPr>
        <p:blipFill rotWithShape="1">
          <a:blip r:embed="rId3"/>
          <a:srcRect l="32060" r="7050" b="-1"/>
          <a:stretch/>
        </p:blipFill>
        <p:spPr>
          <a:xfrm>
            <a:off x="0" y="13"/>
            <a:ext cx="12191979" cy="6857989"/>
          </a:xfrm>
          <a:prstGeom prst="rect">
            <a:avLst/>
          </a:prstGeom>
        </p:spPr>
      </p:pic>
      <p:sp>
        <p:nvSpPr>
          <p:cNvPr id="33" name="Freeform: Shape 32">
            <a:extLst>
              <a:ext uri="{FF2B5EF4-FFF2-40B4-BE49-F238E27FC236}">
                <a16:creationId xmlns:a16="http://schemas.microsoft.com/office/drawing/2014/main" id="{FDF8B7E8-12B2-753C-7477-05B85D1D0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H="1">
            <a:off x="3729475" y="2822079"/>
            <a:ext cx="8481957" cy="4109294"/>
          </a:xfrm>
          <a:custGeom>
            <a:avLst/>
            <a:gdLst>
              <a:gd name="connsiteX0" fmla="*/ 2129133 w 8481958"/>
              <a:gd name="connsiteY0" fmla="*/ 1770 h 4109294"/>
              <a:gd name="connsiteX1" fmla="*/ 54314 w 8481958"/>
              <a:gd name="connsiteY1" fmla="*/ 918720 h 4109294"/>
              <a:gd name="connsiteX2" fmla="*/ 0 w 8481958"/>
              <a:gd name="connsiteY2" fmla="*/ 978213 h 4109294"/>
              <a:gd name="connsiteX3" fmla="*/ 54654 w 8481958"/>
              <a:gd name="connsiteY3" fmla="*/ 4109294 h 4109294"/>
              <a:gd name="connsiteX4" fmla="*/ 8481958 w 8481958"/>
              <a:gd name="connsiteY4" fmla="*/ 3962195 h 4109294"/>
              <a:gd name="connsiteX5" fmla="*/ 4000639 w 8481958"/>
              <a:gd name="connsiteY5" fmla="*/ 570502 h 4109294"/>
              <a:gd name="connsiteX6" fmla="*/ 3936789 w 8481958"/>
              <a:gd name="connsiteY6" fmla="*/ 524650 h 4109294"/>
              <a:gd name="connsiteX7" fmla="*/ 2305851 w 8481958"/>
              <a:gd name="connsiteY7" fmla="*/ 872 h 4109294"/>
              <a:gd name="connsiteX8" fmla="*/ 2129133 w 8481958"/>
              <a:gd name="connsiteY8" fmla="*/ 1770 h 4109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481958" h="4109294">
                <a:moveTo>
                  <a:pt x="2129133" y="1770"/>
                </a:moveTo>
                <a:cubicBezTo>
                  <a:pt x="1364196" y="27835"/>
                  <a:pt x="614660" y="341491"/>
                  <a:pt x="54314" y="918720"/>
                </a:cubicBezTo>
                <a:lnTo>
                  <a:pt x="0" y="978213"/>
                </a:lnTo>
                <a:lnTo>
                  <a:pt x="54654" y="4109294"/>
                </a:lnTo>
                <a:lnTo>
                  <a:pt x="8481958" y="3962195"/>
                </a:lnTo>
                <a:lnTo>
                  <a:pt x="4000639" y="570502"/>
                </a:lnTo>
                <a:lnTo>
                  <a:pt x="3936789" y="524650"/>
                </a:lnTo>
                <a:cubicBezTo>
                  <a:pt x="3438692" y="185770"/>
                  <a:pt x="2871718" y="14402"/>
                  <a:pt x="2305851" y="872"/>
                </a:cubicBezTo>
                <a:cubicBezTo>
                  <a:pt x="2246907" y="-538"/>
                  <a:pt x="2187974" y="-235"/>
                  <a:pt x="2129133" y="1770"/>
                </a:cubicBezTo>
                <a:close/>
              </a:path>
            </a:pathLst>
          </a:custGeom>
          <a:gradFill>
            <a:gsLst>
              <a:gs pos="18000">
                <a:schemeClr val="bg2">
                  <a:alpha val="79000"/>
                </a:schemeClr>
              </a:gs>
              <a:gs pos="100000">
                <a:schemeClr val="accent1">
                  <a:lumMod val="60000"/>
                  <a:lumOff val="40000"/>
                  <a:alpha val="84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1"/>
          </a:p>
        </p:txBody>
      </p:sp>
      <p:sp>
        <p:nvSpPr>
          <p:cNvPr id="2" name="Title 1">
            <a:extLst>
              <a:ext uri="{FF2B5EF4-FFF2-40B4-BE49-F238E27FC236}">
                <a16:creationId xmlns:a16="http://schemas.microsoft.com/office/drawing/2014/main" id="{F9ACD2EC-60EB-BD38-8F52-5A7D5607ACB5}"/>
              </a:ext>
            </a:extLst>
          </p:cNvPr>
          <p:cNvSpPr>
            <a:spLocks noGrp="1"/>
          </p:cNvSpPr>
          <p:nvPr>
            <p:ph type="ctrTitle"/>
          </p:nvPr>
        </p:nvSpPr>
        <p:spPr>
          <a:xfrm>
            <a:off x="362609" y="2"/>
            <a:ext cx="11466786" cy="558100"/>
          </a:xfrm>
        </p:spPr>
        <p:txBody>
          <a:bodyPr anchor="b">
            <a:noAutofit/>
          </a:bodyPr>
          <a:lstStyle/>
          <a:p>
            <a:pPr algn="r">
              <a:lnSpc>
                <a:spcPct val="90000"/>
              </a:lnSpc>
            </a:pPr>
            <a:r>
              <a:rPr lang="en-GB" sz="2300" dirty="0">
                <a:latin typeface="Arial" panose="020B0604020202020204" pitchFamily="34" charset="0"/>
                <a:cs typeface="Arial" panose="020B0604020202020204" pitchFamily="34" charset="0"/>
              </a:rPr>
              <a:t>PSYCHOSOCIAL DEVELOPMENT IN INFANCY BASED ON ERIKSON`S THEORY</a:t>
            </a:r>
          </a:p>
        </p:txBody>
      </p:sp>
      <p:sp>
        <p:nvSpPr>
          <p:cNvPr id="7" name="TextBox 6">
            <a:extLst>
              <a:ext uri="{FF2B5EF4-FFF2-40B4-BE49-F238E27FC236}">
                <a16:creationId xmlns:a16="http://schemas.microsoft.com/office/drawing/2014/main" id="{F389A377-7637-3D58-49E6-1694C3E3F1A5}"/>
              </a:ext>
            </a:extLst>
          </p:cNvPr>
          <p:cNvSpPr txBox="1"/>
          <p:nvPr/>
        </p:nvSpPr>
        <p:spPr>
          <a:xfrm>
            <a:off x="7810590" y="4985958"/>
            <a:ext cx="4490720" cy="2524922"/>
          </a:xfrm>
          <a:prstGeom prst="rect">
            <a:avLst/>
          </a:prstGeom>
          <a:noFill/>
        </p:spPr>
        <p:txBody>
          <a:bodyPr wrap="square" rtlCol="0">
            <a:spAutoFit/>
          </a:bodyPr>
          <a:lstStyle/>
          <a:p>
            <a:pPr marL="285753" indent="-285753">
              <a:buFont typeface="Arial" panose="020B0604020202020204" pitchFamily="34" charset="0"/>
              <a:buChar char="•"/>
            </a:pPr>
            <a:r>
              <a:rPr lang="en-GB" sz="1801" dirty="0">
                <a:latin typeface="Arial" panose="020B0604020202020204" pitchFamily="34" charset="0"/>
                <a:cs typeface="Arial" panose="020B0604020202020204" pitchFamily="34" charset="0"/>
              </a:rPr>
              <a:t>Maria Ortega Nogales 2131909</a:t>
            </a:r>
          </a:p>
          <a:p>
            <a:pPr marL="285753" indent="-285753">
              <a:buFont typeface="Arial" panose="020B0604020202020204" pitchFamily="34" charset="0"/>
              <a:buChar char="•"/>
            </a:pPr>
            <a:r>
              <a:rPr lang="en-GB" sz="1801" dirty="0" err="1">
                <a:latin typeface="Arial" panose="020B0604020202020204" pitchFamily="34" charset="0"/>
                <a:cs typeface="Arial" panose="020B0604020202020204" pitchFamily="34" charset="0"/>
              </a:rPr>
              <a:t>Sylwia</a:t>
            </a:r>
            <a:r>
              <a:rPr lang="en-GB" sz="1801" dirty="0">
                <a:latin typeface="Arial" panose="020B0604020202020204" pitchFamily="34" charset="0"/>
                <a:cs typeface="Arial" panose="020B0604020202020204" pitchFamily="34" charset="0"/>
              </a:rPr>
              <a:t> </a:t>
            </a:r>
            <a:r>
              <a:rPr lang="en-GB" sz="1801" dirty="0" err="1">
                <a:latin typeface="Arial" panose="020B0604020202020204" pitchFamily="34" charset="0"/>
                <a:cs typeface="Arial" panose="020B0604020202020204" pitchFamily="34" charset="0"/>
              </a:rPr>
              <a:t>Jarocka</a:t>
            </a:r>
            <a:r>
              <a:rPr lang="en-GB" sz="1801" dirty="0">
                <a:latin typeface="Arial" panose="020B0604020202020204" pitchFamily="34" charset="0"/>
                <a:cs typeface="Arial" panose="020B0604020202020204" pitchFamily="34" charset="0"/>
              </a:rPr>
              <a:t> 2130204</a:t>
            </a:r>
          </a:p>
          <a:p>
            <a:pPr marL="285753" indent="-285753">
              <a:buFont typeface="Arial" panose="020B0604020202020204" pitchFamily="34" charset="0"/>
              <a:buChar char="•"/>
            </a:pPr>
            <a:r>
              <a:rPr lang="en-GB" sz="1801" dirty="0" err="1">
                <a:latin typeface="Arial" panose="020B0604020202020204" pitchFamily="34" charset="0"/>
                <a:cs typeface="Arial" panose="020B0604020202020204" pitchFamily="34" charset="0"/>
              </a:rPr>
              <a:t>Terezia</a:t>
            </a:r>
            <a:r>
              <a:rPr lang="en-GB" sz="1801" dirty="0">
                <a:latin typeface="Arial" panose="020B0604020202020204" pitchFamily="34" charset="0"/>
                <a:cs typeface="Arial" panose="020B0604020202020204" pitchFamily="34" charset="0"/>
              </a:rPr>
              <a:t> </a:t>
            </a:r>
            <a:r>
              <a:rPr lang="en-GB" sz="1801" dirty="0" err="1">
                <a:latin typeface="Arial" panose="020B0604020202020204" pitchFamily="34" charset="0"/>
                <a:cs typeface="Arial" panose="020B0604020202020204" pitchFamily="34" charset="0"/>
              </a:rPr>
              <a:t>Futyu</a:t>
            </a:r>
            <a:r>
              <a:rPr lang="en-GB" sz="1801" dirty="0">
                <a:latin typeface="Arial" panose="020B0604020202020204" pitchFamily="34" charset="0"/>
                <a:cs typeface="Arial" panose="020B0604020202020204" pitchFamily="34" charset="0"/>
              </a:rPr>
              <a:t> 2133261</a:t>
            </a:r>
          </a:p>
          <a:p>
            <a:pPr marL="285753" indent="-285753">
              <a:buFont typeface="Arial" panose="020B0604020202020204" pitchFamily="34" charset="0"/>
              <a:buChar char="•"/>
            </a:pPr>
            <a:r>
              <a:rPr lang="en-GB" sz="1801" dirty="0">
                <a:latin typeface="Arial" panose="020B0604020202020204" pitchFamily="34" charset="0"/>
                <a:cs typeface="Arial" panose="020B0604020202020204" pitchFamily="34" charset="0"/>
              </a:rPr>
              <a:t>Svetlana </a:t>
            </a:r>
            <a:r>
              <a:rPr lang="en-GB" sz="1801" dirty="0" err="1">
                <a:latin typeface="Arial" panose="020B0604020202020204" pitchFamily="34" charset="0"/>
                <a:cs typeface="Arial" panose="020B0604020202020204" pitchFamily="34" charset="0"/>
              </a:rPr>
              <a:t>Amplanova</a:t>
            </a:r>
            <a:r>
              <a:rPr lang="en-GB" sz="1801" dirty="0">
                <a:latin typeface="Arial" panose="020B0604020202020204" pitchFamily="34" charset="0"/>
                <a:cs typeface="Arial" panose="020B0604020202020204" pitchFamily="34" charset="0"/>
              </a:rPr>
              <a:t> 2107074</a:t>
            </a:r>
          </a:p>
          <a:p>
            <a:pPr marL="285753" indent="-285753">
              <a:buFont typeface="Arial" panose="020B0604020202020204" pitchFamily="34" charset="0"/>
              <a:buChar char="•"/>
            </a:pPr>
            <a:r>
              <a:rPr lang="en-GB" sz="1801" dirty="0" err="1">
                <a:latin typeface="Arial" panose="020B0604020202020204" pitchFamily="34" charset="0"/>
                <a:cs typeface="Arial" panose="020B0604020202020204" pitchFamily="34" charset="0"/>
              </a:rPr>
              <a:t>Weyni</a:t>
            </a:r>
            <a:r>
              <a:rPr lang="en-GB" sz="1801" dirty="0">
                <a:latin typeface="Arial" panose="020B0604020202020204" pitchFamily="34" charset="0"/>
                <a:cs typeface="Arial" panose="020B0604020202020204" pitchFamily="34" charset="0"/>
              </a:rPr>
              <a:t> </a:t>
            </a:r>
            <a:r>
              <a:rPr lang="en-GB" sz="1801" dirty="0" err="1">
                <a:latin typeface="Arial" panose="020B0604020202020204" pitchFamily="34" charset="0"/>
                <a:cs typeface="Arial" panose="020B0604020202020204" pitchFamily="34" charset="0"/>
              </a:rPr>
              <a:t>Tesfalem</a:t>
            </a:r>
            <a:r>
              <a:rPr lang="en-GB" sz="1801" dirty="0">
                <a:latin typeface="Arial" panose="020B0604020202020204" pitchFamily="34" charset="0"/>
                <a:cs typeface="Arial" panose="020B0604020202020204" pitchFamily="34" charset="0"/>
              </a:rPr>
              <a:t> 2131120</a:t>
            </a:r>
          </a:p>
          <a:p>
            <a:pPr marL="285753" indent="-285753">
              <a:buFont typeface="Arial" panose="020B0604020202020204" pitchFamily="34" charset="0"/>
              <a:buChar char="•"/>
            </a:pPr>
            <a:r>
              <a:rPr lang="en-GB" sz="1801" dirty="0">
                <a:latin typeface="Arial" panose="020B0604020202020204" pitchFamily="34" charset="0"/>
                <a:cs typeface="Arial" panose="020B0604020202020204" pitchFamily="34" charset="0"/>
              </a:rPr>
              <a:t>Lecturer: Bianca </a:t>
            </a:r>
            <a:r>
              <a:rPr lang="en-GB" sz="1801" dirty="0" err="1">
                <a:latin typeface="Arial" panose="020B0604020202020204" pitchFamily="34" charset="0"/>
                <a:cs typeface="Arial" panose="020B0604020202020204" pitchFamily="34" charset="0"/>
              </a:rPr>
              <a:t>Sanfilipo</a:t>
            </a:r>
            <a:endParaRPr lang="en-GB" sz="1801" dirty="0">
              <a:latin typeface="Arial" panose="020B0604020202020204" pitchFamily="34" charset="0"/>
              <a:cs typeface="Arial" panose="020B0604020202020204" pitchFamily="34" charset="0"/>
            </a:endParaRPr>
          </a:p>
          <a:p>
            <a:endParaRPr lang="en-GB" sz="1401" dirty="0">
              <a:latin typeface="Arial" panose="020B0604020202020204" pitchFamily="34" charset="0"/>
              <a:cs typeface="Arial" panose="020B0604020202020204" pitchFamily="34" charset="0"/>
            </a:endParaRPr>
          </a:p>
          <a:p>
            <a:endParaRPr lang="en-GB" sz="1801" dirty="0"/>
          </a:p>
          <a:p>
            <a:endParaRPr lang="en-GB" sz="1801" dirty="0"/>
          </a:p>
        </p:txBody>
      </p:sp>
      <p:pic>
        <p:nvPicPr>
          <p:cNvPr id="8" name="Picture 4" descr="UWTSD London Mission Statement, Employees and Hiring | LinkedIn">
            <a:extLst>
              <a:ext uri="{FF2B5EF4-FFF2-40B4-BE49-F238E27FC236}">
                <a16:creationId xmlns:a16="http://schemas.microsoft.com/office/drawing/2014/main" id="{303A5089-EA5A-1F4A-BCE4-C1AB965309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93580" y="2793894"/>
            <a:ext cx="800100" cy="8001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3299297-3C45-A25B-D3A8-0EC00DF1502D}"/>
              </a:ext>
            </a:extLst>
          </p:cNvPr>
          <p:cNvSpPr txBox="1"/>
          <p:nvPr/>
        </p:nvSpPr>
        <p:spPr>
          <a:xfrm>
            <a:off x="7810590" y="3639513"/>
            <a:ext cx="6786880" cy="369460"/>
          </a:xfrm>
          <a:prstGeom prst="rect">
            <a:avLst/>
          </a:prstGeom>
          <a:noFill/>
        </p:spPr>
        <p:txBody>
          <a:bodyPr wrap="square">
            <a:spAutoFit/>
          </a:bodyPr>
          <a:lstStyle/>
          <a:p>
            <a:r>
              <a:rPr lang="en-GB" sz="1801" b="1" dirty="0"/>
              <a:t>Psychology in Health and Social Care </a:t>
            </a:r>
          </a:p>
        </p:txBody>
      </p:sp>
      <p:sp>
        <p:nvSpPr>
          <p:cNvPr id="16" name="TextBox 15">
            <a:extLst>
              <a:ext uri="{FF2B5EF4-FFF2-40B4-BE49-F238E27FC236}">
                <a16:creationId xmlns:a16="http://schemas.microsoft.com/office/drawing/2014/main" id="{D9D1B1C4-E47A-2705-48E3-5D80D91846E4}"/>
              </a:ext>
            </a:extLst>
          </p:cNvPr>
          <p:cNvSpPr txBox="1"/>
          <p:nvPr/>
        </p:nvSpPr>
        <p:spPr>
          <a:xfrm>
            <a:off x="8774430" y="4155922"/>
            <a:ext cx="2438400" cy="646587"/>
          </a:xfrm>
          <a:prstGeom prst="rect">
            <a:avLst/>
          </a:prstGeom>
          <a:noFill/>
        </p:spPr>
        <p:txBody>
          <a:bodyPr wrap="square">
            <a:spAutoFit/>
          </a:bodyPr>
          <a:lstStyle/>
          <a:p>
            <a:r>
              <a:rPr lang="en-GB" sz="1801" b="1" dirty="0"/>
              <a:t>(LCHS4006_LON)</a:t>
            </a:r>
          </a:p>
          <a:p>
            <a:r>
              <a:rPr lang="en-GB" sz="1801" b="1" dirty="0"/>
              <a:t>     Assessment 1 </a:t>
            </a:r>
          </a:p>
        </p:txBody>
      </p:sp>
    </p:spTree>
    <p:extLst>
      <p:ext uri="{BB962C8B-B14F-4D97-AF65-F5344CB8AC3E}">
        <p14:creationId xmlns:p14="http://schemas.microsoft.com/office/powerpoint/2010/main" val="1271898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D63A-D2B9-54A8-8CE3-7C06543EF240}"/>
              </a:ext>
            </a:extLst>
          </p:cNvPr>
          <p:cNvSpPr>
            <a:spLocks noGrp="1"/>
          </p:cNvSpPr>
          <p:nvPr>
            <p:ph type="title"/>
          </p:nvPr>
        </p:nvSpPr>
        <p:spPr>
          <a:xfrm>
            <a:off x="3882615" y="174172"/>
            <a:ext cx="3301958" cy="508004"/>
          </a:xfrm>
        </p:spPr>
        <p:txBody>
          <a:bodyPr>
            <a:normAutofit/>
          </a:bodyPr>
          <a:lstStyle/>
          <a:p>
            <a:r>
              <a:rPr lang="en-GB" sz="2200" b="1"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F6F94881-AB7E-7623-46C3-856DD3BF58DE}"/>
              </a:ext>
            </a:extLst>
          </p:cNvPr>
          <p:cNvSpPr>
            <a:spLocks noGrp="1"/>
          </p:cNvSpPr>
          <p:nvPr>
            <p:ph idx="1"/>
          </p:nvPr>
        </p:nvSpPr>
        <p:spPr>
          <a:xfrm>
            <a:off x="1621971" y="682176"/>
            <a:ext cx="10384972" cy="6317338"/>
          </a:xfrm>
        </p:spPr>
        <p:txBody>
          <a:bodyPr/>
          <a:lstStyle/>
          <a:p>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I</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ntroduction</a:t>
            </a:r>
            <a:r>
              <a:rPr lang="en-GB" dirty="0">
                <a:solidFill>
                  <a:schemeClr val="tx1"/>
                </a:solidFill>
                <a:latin typeface="Arial" panose="020B0604020202020204" pitchFamily="34" charset="0"/>
                <a:ea typeface="Calibri" panose="020F0502020204030204" pitchFamily="34" charset="0"/>
                <a:cs typeface="Arial" panose="020B0604020202020204" pitchFamily="34" charset="0"/>
              </a:rPr>
              <a:t>……………………………………………………………………………………………1</a:t>
            </a:r>
          </a:p>
          <a:p>
            <a:r>
              <a:rPr lang="en-GB" sz="1800" dirty="0">
                <a:latin typeface="Arial" panose="020B0604020202020204" pitchFamily="34" charset="0"/>
                <a:cs typeface="Arial" panose="020B0604020202020204" pitchFamily="34" charset="0"/>
              </a:rPr>
              <a:t>ERIK ERIKSON: 8 Stages of Psychosocial Development……………………………………….2</a:t>
            </a:r>
          </a:p>
          <a:p>
            <a:r>
              <a:rPr lang="en-US" dirty="0">
                <a:solidFill>
                  <a:schemeClr val="tx1"/>
                </a:solidFill>
                <a:latin typeface="Arial "/>
                <a:ea typeface="+mj-ea"/>
                <a:cs typeface="+mj-cs"/>
              </a:rPr>
              <a:t>E</a:t>
            </a:r>
            <a:r>
              <a:rPr lang="en-US" sz="1800" dirty="0">
                <a:solidFill>
                  <a:schemeClr val="tx1"/>
                </a:solidFill>
                <a:effectLst/>
                <a:latin typeface="Arial "/>
                <a:ea typeface="+mj-ea"/>
                <a:cs typeface="+mj-cs"/>
              </a:rPr>
              <a:t>motional development in infancy………………………………………………………………….3</a:t>
            </a:r>
          </a:p>
          <a:p>
            <a:r>
              <a:rPr lang="en-GB" dirty="0">
                <a:solidFill>
                  <a:schemeClr val="tx1"/>
                </a:solidFill>
                <a:latin typeface="Arial" panose="020B0604020202020204" pitchFamily="34" charset="0"/>
                <a:ea typeface="Calibri" panose="020F0502020204030204" pitchFamily="34" charset="0"/>
                <a:cs typeface="Arial" panose="020B0604020202020204" pitchFamily="34" charset="0"/>
              </a:rPr>
              <a:t>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motional development in infancy based in </a:t>
            </a:r>
            <a:r>
              <a:rPr lang="en-GB" dirty="0">
                <a:solidFill>
                  <a:schemeClr val="tx1"/>
                </a:solidFill>
                <a:latin typeface="Arial" panose="020B0604020202020204" pitchFamily="34" charset="0"/>
                <a:ea typeface="Calibri" panose="020F0502020204030204" pitchFamily="34" charset="0"/>
                <a:cs typeface="Arial" panose="020B0604020202020204" pitchFamily="34" charset="0"/>
              </a:rPr>
              <a:t>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rikson’ s theory…………………………………..4</a:t>
            </a:r>
          </a:p>
          <a:p>
            <a:r>
              <a:rPr lang="en-GB" sz="1800" dirty="0">
                <a:latin typeface="Arial" panose="020B0604020202020204" pitchFamily="34" charset="0"/>
                <a:cs typeface="Arial" panose="020B0604020202020204" pitchFamily="34" charset="0"/>
              </a:rPr>
              <a:t>Physical development in infancy…………………………………………………………………...5</a:t>
            </a:r>
          </a:p>
          <a:p>
            <a:r>
              <a:rPr lang="en-US" dirty="0">
                <a:latin typeface="Arial" panose="020B0604020202020204" pitchFamily="34" charset="0"/>
                <a:cs typeface="Arial" panose="020B0604020202020204" pitchFamily="34" charset="0"/>
              </a:rPr>
              <a:t>S</a:t>
            </a:r>
            <a:r>
              <a:rPr lang="en-US" sz="1800" dirty="0">
                <a:latin typeface="Arial" panose="020B0604020202020204" pitchFamily="34" charset="0"/>
                <a:cs typeface="Arial" panose="020B0604020202020204" pitchFamily="34" charset="0"/>
              </a:rPr>
              <a:t>enses………………………………………………………………………………………………...6</a:t>
            </a:r>
          </a:p>
          <a:p>
            <a:r>
              <a:rPr lang="en-GB" dirty="0">
                <a:latin typeface="Arial" panose="020B0604020202020204" pitchFamily="34" charset="0"/>
                <a:cs typeface="Arial" panose="020B0604020202020204" pitchFamily="34" charset="0"/>
              </a:rPr>
              <a:t>Intellectual</a:t>
            </a:r>
            <a:r>
              <a:rPr lang="en-GB" sz="1800" dirty="0">
                <a:latin typeface="Arial" panose="020B0604020202020204" pitchFamily="34" charset="0"/>
                <a:cs typeface="Arial" panose="020B0604020202020204" pitchFamily="34" charset="0"/>
              </a:rPr>
              <a:t> development in infancy: Trust vs. Mistrust …………………………………….........7</a:t>
            </a:r>
          </a:p>
          <a:p>
            <a:r>
              <a:rPr lang="en-GB" dirty="0">
                <a:latin typeface="Arial" panose="020B0604020202020204" pitchFamily="34" charset="0"/>
                <a:cs typeface="Arial" panose="020B0604020202020204" pitchFamily="34" charset="0"/>
              </a:rPr>
              <a:t>H</a:t>
            </a:r>
            <a:r>
              <a:rPr lang="en-GB" sz="1800" dirty="0">
                <a:latin typeface="Arial" panose="020B0604020202020204" pitchFamily="34" charset="0"/>
                <a:cs typeface="Arial" panose="020B0604020202020204" pitchFamily="34" charset="0"/>
              </a:rPr>
              <a:t>ow to build trust…………………………………………………………………………………….8</a:t>
            </a:r>
          </a:p>
          <a:p>
            <a:r>
              <a:rPr lang="en-GB" sz="1800" dirty="0">
                <a:latin typeface="Arial" panose="020B0604020202020204" pitchFamily="34" charset="0"/>
                <a:cs typeface="Arial" panose="020B0604020202020204" pitchFamily="34" charset="0"/>
              </a:rPr>
              <a:t>Role of lifespan in psychology……………………………………………………………………...9</a:t>
            </a:r>
          </a:p>
          <a:p>
            <a:r>
              <a:rPr lang="en-GB" dirty="0">
                <a:latin typeface="Arial" panose="020B0604020202020204" pitchFamily="34" charset="0"/>
                <a:cs typeface="Arial" panose="020B0604020202020204" pitchFamily="34" charset="0"/>
              </a:rPr>
              <a:t>C</a:t>
            </a:r>
            <a:r>
              <a:rPr lang="en-GB" sz="1800" dirty="0">
                <a:latin typeface="Arial" panose="020B0604020202020204" pitchFamily="34" charset="0"/>
                <a:cs typeface="Arial" panose="020B0604020202020204" pitchFamily="34" charset="0"/>
              </a:rPr>
              <a:t>ritical evaluation of lifespan psychological theory……………………………………………..10</a:t>
            </a:r>
          </a:p>
          <a:p>
            <a:r>
              <a:rPr lang="en-GB" sz="1800" dirty="0">
                <a:latin typeface="Arial" panose="020B0604020202020204" pitchFamily="34" charset="0"/>
                <a:cs typeface="Arial" panose="020B0604020202020204" pitchFamily="34" charset="0"/>
              </a:rPr>
              <a:t>Language Development …………………………………………………………………………...11</a:t>
            </a:r>
          </a:p>
          <a:p>
            <a:r>
              <a:rPr lang="en-US" sz="1800" dirty="0">
                <a:latin typeface="Arial" panose="020B0604020202020204" pitchFamily="34" charset="0"/>
                <a:cs typeface="Arial" panose="020B0604020202020204" pitchFamily="34" charset="0"/>
              </a:rPr>
              <a:t>Critical factors</a:t>
            </a:r>
            <a:r>
              <a:rPr lang="en-GB" dirty="0">
                <a:latin typeface="Arial" panose="020B0604020202020204" pitchFamily="34" charset="0"/>
                <a:cs typeface="Arial" panose="020B0604020202020204" pitchFamily="34" charset="0"/>
              </a:rPr>
              <a:t>……………………………………………………………………………………….12</a:t>
            </a:r>
          </a:p>
          <a:p>
            <a:r>
              <a:rPr lang="en-GB" dirty="0">
                <a:latin typeface="Arial" panose="020B0604020202020204" pitchFamily="34" charset="0"/>
                <a:cs typeface="Arial" panose="020B0604020202020204" pitchFamily="34" charset="0"/>
              </a:rPr>
              <a:t>S</a:t>
            </a:r>
            <a:r>
              <a:rPr lang="en-GB" sz="1800" dirty="0">
                <a:latin typeface="Arial" panose="020B0604020202020204" pitchFamily="34" charset="0"/>
                <a:cs typeface="Arial" panose="020B0604020202020204" pitchFamily="34" charset="0"/>
              </a:rPr>
              <a:t>ocial development in infants……………………………………………………………………..13</a:t>
            </a:r>
          </a:p>
          <a:p>
            <a:r>
              <a:rPr lang="en-GB" dirty="0">
                <a:solidFill>
                  <a:schemeClr val="tx1"/>
                </a:solidFill>
                <a:latin typeface="Arial" panose="020B0604020202020204" pitchFamily="34" charset="0"/>
                <a:cs typeface="Arial" panose="020B0604020202020204" pitchFamily="34" charset="0"/>
              </a:rPr>
              <a:t>H</a:t>
            </a:r>
            <a:r>
              <a:rPr lang="en-GB" sz="1800" dirty="0">
                <a:solidFill>
                  <a:schemeClr val="tx1"/>
                </a:solidFill>
                <a:latin typeface="Arial" panose="020B0604020202020204" pitchFamily="34" charset="0"/>
                <a:cs typeface="Arial" panose="020B0604020202020204" pitchFamily="34" charset="0"/>
              </a:rPr>
              <a:t>ow does mistrust develop?.................................................................................................14</a:t>
            </a:r>
          </a:p>
          <a:p>
            <a:r>
              <a:rPr lang="en-GB">
                <a:solidFill>
                  <a:schemeClr val="tx1"/>
                </a:solidFill>
                <a:latin typeface="Arial" panose="020B0604020202020204" pitchFamily="34" charset="0"/>
                <a:cs typeface="Arial" panose="020B0604020202020204" pitchFamily="34" charset="0"/>
              </a:rPr>
              <a:t>References…………………………………………………………………………………..</a:t>
            </a:r>
            <a:r>
              <a:rPr lang="en-GB" dirty="0">
                <a:solidFill>
                  <a:schemeClr val="tx1"/>
                </a:solidFill>
                <a:latin typeface="Arial" panose="020B0604020202020204" pitchFamily="34" charset="0"/>
                <a:cs typeface="Arial" panose="020B0604020202020204" pitchFamily="34" charset="0"/>
              </a:rPr>
              <a:t>15,16,17</a:t>
            </a:r>
            <a:endParaRPr lang="en-GB" sz="1800" dirty="0">
              <a:solidFill>
                <a:schemeClr val="tx1"/>
              </a:solidFill>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US" sz="1800" dirty="0">
              <a:solidFill>
                <a:schemeClr val="tx1"/>
              </a:solidFill>
              <a:effectLst/>
              <a:latin typeface="Arial "/>
              <a:ea typeface="+mj-ea"/>
              <a:cs typeface="+mj-cs"/>
            </a:endParaRPr>
          </a:p>
          <a:p>
            <a:endParaRPr lang="en-US" sz="1800" dirty="0">
              <a:solidFill>
                <a:schemeClr val="tx1"/>
              </a:solidFill>
              <a:effectLst/>
              <a:latin typeface="Arial "/>
              <a:ea typeface="+mj-ea"/>
              <a:cs typeface="+mj-cs"/>
            </a:endParaRPr>
          </a:p>
          <a:p>
            <a:endParaRPr lang="en-GB" sz="1800" dirty="0">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ea typeface="Calibri" panose="020F0502020204030204" pitchFamily="34" charset="0"/>
              <a:cs typeface="Arial" panose="020B0604020202020204" pitchFamily="34" charset="0"/>
            </a:endParaRPr>
          </a:p>
          <a:p>
            <a:endParaRPr lang="en-GB" dirty="0">
              <a:solidFill>
                <a:schemeClr val="tx1"/>
              </a:solidFill>
            </a:endParaRPr>
          </a:p>
        </p:txBody>
      </p:sp>
    </p:spTree>
    <p:extLst>
      <p:ext uri="{BB962C8B-B14F-4D97-AF65-F5344CB8AC3E}">
        <p14:creationId xmlns:p14="http://schemas.microsoft.com/office/powerpoint/2010/main" val="1357095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F437F0F-C94A-80BC-55F2-13AB5716DCD0}"/>
              </a:ext>
            </a:extLst>
          </p:cNvPr>
          <p:cNvSpPr txBox="1"/>
          <p:nvPr/>
        </p:nvSpPr>
        <p:spPr>
          <a:xfrm>
            <a:off x="639535" y="269423"/>
            <a:ext cx="10594521" cy="3214406"/>
          </a:xfrm>
          <a:prstGeom prst="rect">
            <a:avLst/>
          </a:prstGeom>
          <a:noFill/>
        </p:spPr>
        <p:txBody>
          <a:bodyPr wrap="square">
            <a:spAutoFit/>
          </a:bodyPr>
          <a:lstStyle/>
          <a:p>
            <a:pPr>
              <a:lnSpc>
                <a:spcPct val="107000"/>
              </a:lnSpc>
              <a:spcAft>
                <a:spcPts val="800"/>
              </a:spcAft>
            </a:pPr>
            <a:r>
              <a:rPr lang="en-GB" b="1" dirty="0">
                <a:latin typeface="Arial" panose="020B0604020202020204" pitchFamily="34" charset="0"/>
                <a:ea typeface="Calibri" panose="020F0502020204030204" pitchFamily="34" charset="0"/>
                <a:cs typeface="Arial" panose="020B0604020202020204" pitchFamily="34" charset="0"/>
              </a:rPr>
              <a:t>							</a:t>
            </a:r>
            <a:r>
              <a:rPr lang="en-GB" sz="2200" b="1" dirty="0">
                <a:solidFill>
                  <a:schemeClr val="accent2">
                    <a:lumMod val="75000"/>
                  </a:schemeClr>
                </a:solidFill>
                <a:latin typeface="Arial" panose="020B0604020202020204" pitchFamily="34" charset="0"/>
                <a:ea typeface="Calibri" panose="020F0502020204030204" pitchFamily="34" charset="0"/>
                <a:cs typeface="Arial" panose="020B0604020202020204" pitchFamily="34" charset="0"/>
              </a:rPr>
              <a:t>		I</a:t>
            </a:r>
            <a:r>
              <a:rPr lang="en-GB" sz="2200" b="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NTRODUCTION: </a:t>
            </a:r>
          </a:p>
          <a:p>
            <a:pPr>
              <a:lnSpc>
                <a:spcPct val="107000"/>
              </a:lnSpc>
              <a:spcAft>
                <a:spcPts val="800"/>
              </a:spcAft>
            </a:pPr>
            <a:r>
              <a:rPr lang="en-GB" b="1"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b="1" dirty="0">
                <a:latin typeface="Arial" panose="020B0604020202020204" pitchFamily="34" charset="0"/>
                <a:ea typeface="Calibri" panose="020F0502020204030204" pitchFamily="34" charset="0"/>
                <a:cs typeface="Arial" panose="020B0604020202020204" pitchFamily="34" charset="0"/>
              </a:rPr>
              <a:t>		</a:t>
            </a:r>
            <a:r>
              <a:rPr lang="en-GB" b="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TRUST VERSUS MISTRUST </a:t>
            </a:r>
            <a:r>
              <a:rPr lang="en-GB" dirty="0">
                <a:effectLst/>
                <a:latin typeface="Arial" panose="020B0604020202020204" pitchFamily="34" charset="0"/>
                <a:ea typeface="Calibri" panose="020F0502020204030204" pitchFamily="34" charset="0"/>
                <a:cs typeface="Arial" panose="020B0604020202020204" pitchFamily="34" charset="0"/>
              </a:rPr>
              <a:t>is the basis of the first stage of his theory of psychosocial 			development. This ranges from birth to 18 months of age. At this stage, 	babies seek trust in 		their caregiver, if the child's needs are not met, it may be that he develops distrust and 			anxiety in the future. (</a:t>
            </a:r>
            <a:r>
              <a:rPr lang="en-GB" dirty="0" err="1">
                <a:effectLst/>
                <a:latin typeface="Arial" panose="020B0604020202020204" pitchFamily="34" charset="0"/>
                <a:ea typeface="Calibri" panose="020F0502020204030204" pitchFamily="34" charset="0"/>
                <a:cs typeface="Arial" panose="020B0604020202020204" pitchFamily="34" charset="0"/>
              </a:rPr>
              <a:t>Mcleod</a:t>
            </a:r>
            <a:r>
              <a:rPr lang="en-GB" dirty="0">
                <a:effectLst/>
                <a:latin typeface="Arial" panose="020B0604020202020204" pitchFamily="34" charset="0"/>
                <a:ea typeface="Calibri" panose="020F0502020204030204" pitchFamily="34" charset="0"/>
                <a:cs typeface="Arial" panose="020B0604020202020204" pitchFamily="34" charset="0"/>
              </a:rPr>
              <a:t>, 2023).</a:t>
            </a:r>
          </a:p>
          <a:p>
            <a:pPr>
              <a:lnSpc>
                <a:spcPct val="107000"/>
              </a:lnSpc>
              <a:spcAft>
                <a:spcPts val="800"/>
              </a:spcAft>
            </a:pPr>
            <a:r>
              <a:rPr lang="en-GB" b="1" dirty="0">
                <a:latin typeface="Arial" panose="020B0604020202020204" pitchFamily="34" charset="0"/>
                <a:ea typeface="Calibri" panose="020F0502020204030204" pitchFamily="34" charset="0"/>
                <a:cs typeface="Arial" panose="020B0604020202020204" pitchFamily="34" charset="0"/>
              </a:rPr>
              <a:t>		</a:t>
            </a:r>
            <a:r>
              <a:rPr lang="en-GB" b="1" dirty="0">
                <a:solidFill>
                  <a:schemeClr val="accent2">
                    <a:lumMod val="75000"/>
                  </a:schemeClr>
                </a:solidFill>
                <a:latin typeface="Arial" panose="020B0604020202020204" pitchFamily="34" charset="0"/>
                <a:ea typeface="Calibri" panose="020F0502020204030204" pitchFamily="34" charset="0"/>
                <a:cs typeface="Arial" panose="020B0604020202020204" pitchFamily="34" charset="0"/>
              </a:rPr>
              <a:t>W</a:t>
            </a:r>
            <a:r>
              <a:rPr lang="en-GB" b="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hat is developmental psychology?</a:t>
            </a:r>
            <a:endParaRPr lang="en-GB"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		Developmental psychology is a scientific vision that explains the changes in the way 				people act, think and feel throughout the stages of their lives.</a:t>
            </a:r>
          </a:p>
        </p:txBody>
      </p:sp>
      <p:sp>
        <p:nvSpPr>
          <p:cNvPr id="15" name="TextBox 14">
            <a:extLst>
              <a:ext uri="{FF2B5EF4-FFF2-40B4-BE49-F238E27FC236}">
                <a16:creationId xmlns:a16="http://schemas.microsoft.com/office/drawing/2014/main" id="{605A83D8-4420-6ABB-9BE9-FF474776837E}"/>
              </a:ext>
            </a:extLst>
          </p:cNvPr>
          <p:cNvSpPr txBox="1"/>
          <p:nvPr/>
        </p:nvSpPr>
        <p:spPr>
          <a:xfrm>
            <a:off x="1434192" y="3429000"/>
            <a:ext cx="3976008" cy="3059427"/>
          </a:xfrm>
          <a:prstGeom prst="rect">
            <a:avLst/>
          </a:prstGeom>
          <a:noFill/>
        </p:spPr>
        <p:txBody>
          <a:bodyPr wrap="square" rtlCol="0">
            <a:spAutoFit/>
          </a:bodyPr>
          <a:lstStyle/>
          <a:p>
            <a:pPr>
              <a:lnSpc>
                <a:spcPct val="107000"/>
              </a:lnSpc>
              <a:spcAft>
                <a:spcPts val="800"/>
              </a:spcAft>
            </a:pPr>
            <a:r>
              <a:rPr lang="en-GB" b="1" i="1" dirty="0">
                <a:latin typeface="Arial" panose="020B0604020202020204" pitchFamily="34" charset="0"/>
                <a:ea typeface="Calibri" panose="020F0502020204030204" pitchFamily="34" charset="0"/>
                <a:cs typeface="Arial" panose="020B0604020202020204" pitchFamily="34" charset="0"/>
              </a:rPr>
              <a:t>  </a:t>
            </a:r>
            <a:r>
              <a:rPr lang="en-GB" b="1" i="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Processes that are studied in         developmental psychology:</a:t>
            </a:r>
            <a:endParaRPr lang="en-GB"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Font typeface="Symbol" panose="05050102010706020507" pitchFamily="18" charset="2"/>
              <a:buChar char=""/>
              <a:tabLst>
                <a:tab pos="914400" algn="l"/>
              </a:tabLst>
            </a:pPr>
            <a:r>
              <a:rPr lang="en-GB" dirty="0">
                <a:effectLst/>
                <a:latin typeface="Arial" panose="020B0604020202020204" pitchFamily="34" charset="0"/>
                <a:ea typeface="Calibri" panose="020F0502020204030204" pitchFamily="34" charset="0"/>
                <a:cs typeface="Arial" panose="020B0604020202020204" pitchFamily="34" charset="0"/>
              </a:rPr>
              <a:t>emotional</a:t>
            </a:r>
          </a:p>
          <a:p>
            <a:pPr marL="742950" lvl="1" indent="-285750">
              <a:lnSpc>
                <a:spcPct val="107000"/>
              </a:lnSpc>
              <a:spcAft>
                <a:spcPts val="800"/>
              </a:spcAft>
              <a:buFont typeface="Symbol" panose="05050102010706020507" pitchFamily="18" charset="2"/>
              <a:buChar char=""/>
              <a:tabLst>
                <a:tab pos="914400" algn="l"/>
              </a:tabLst>
            </a:pPr>
            <a:r>
              <a:rPr lang="en-GB" dirty="0">
                <a:effectLst/>
                <a:latin typeface="Arial" panose="020B0604020202020204" pitchFamily="34" charset="0"/>
                <a:ea typeface="Calibri" panose="020F0502020204030204" pitchFamily="34" charset="0"/>
                <a:cs typeface="Arial" panose="020B0604020202020204" pitchFamily="34" charset="0"/>
              </a:rPr>
              <a:t>Physical</a:t>
            </a:r>
          </a:p>
          <a:p>
            <a:pPr marL="742950" lvl="1" indent="-285750">
              <a:lnSpc>
                <a:spcPct val="107000"/>
              </a:lnSpc>
              <a:spcAft>
                <a:spcPts val="800"/>
              </a:spcAft>
              <a:buFont typeface="Symbol" panose="05050102010706020507" pitchFamily="18" charset="2"/>
              <a:buChar char=""/>
              <a:tabLst>
                <a:tab pos="914400" algn="l"/>
              </a:tabLst>
            </a:pPr>
            <a:r>
              <a:rPr lang="en-GB" dirty="0">
                <a:effectLst/>
                <a:latin typeface="Arial" panose="020B0604020202020204" pitchFamily="34" charset="0"/>
                <a:ea typeface="Calibri" panose="020F0502020204030204" pitchFamily="34" charset="0"/>
                <a:cs typeface="Arial" panose="020B0604020202020204" pitchFamily="34" charset="0"/>
              </a:rPr>
              <a:t>Intellectual</a:t>
            </a:r>
          </a:p>
          <a:p>
            <a:pPr marL="742950" lvl="1" indent="-285750">
              <a:lnSpc>
                <a:spcPct val="107000"/>
              </a:lnSpc>
              <a:spcAft>
                <a:spcPts val="800"/>
              </a:spcAft>
              <a:buFont typeface="Symbol" panose="05050102010706020507" pitchFamily="18" charset="2"/>
              <a:buChar char=""/>
              <a:tabLst>
                <a:tab pos="914400" algn="l"/>
              </a:tabLst>
            </a:pPr>
            <a:r>
              <a:rPr lang="en-GB" dirty="0">
                <a:effectLst/>
                <a:latin typeface="Arial" panose="020B0604020202020204" pitchFamily="34" charset="0"/>
                <a:ea typeface="Calibri" panose="020F0502020204030204" pitchFamily="34" charset="0"/>
                <a:cs typeface="Arial" panose="020B0604020202020204" pitchFamily="34" charset="0"/>
              </a:rPr>
              <a:t>Language</a:t>
            </a:r>
          </a:p>
          <a:p>
            <a:pPr marL="742950" lvl="1" indent="-285750">
              <a:lnSpc>
                <a:spcPct val="107000"/>
              </a:lnSpc>
              <a:spcAft>
                <a:spcPts val="800"/>
              </a:spcAft>
              <a:buFont typeface="Symbol" panose="05050102010706020507" pitchFamily="18" charset="2"/>
              <a:buChar char=""/>
              <a:tabLst>
                <a:tab pos="914400" algn="l"/>
              </a:tabLst>
            </a:pPr>
            <a:r>
              <a:rPr lang="en-GB" dirty="0">
                <a:effectLst/>
                <a:latin typeface="Arial" panose="020B0604020202020204" pitchFamily="34" charset="0"/>
                <a:ea typeface="Calibri" panose="020F0502020204030204" pitchFamily="34" charset="0"/>
                <a:cs typeface="Arial" panose="020B0604020202020204" pitchFamily="34" charset="0"/>
              </a:rPr>
              <a:t>Social</a:t>
            </a:r>
          </a:p>
          <a:p>
            <a:endParaRPr lang="en-GB" dirty="0"/>
          </a:p>
        </p:txBody>
      </p:sp>
      <p:pic>
        <p:nvPicPr>
          <p:cNvPr id="16" name="Picture 15">
            <a:extLst>
              <a:ext uri="{FF2B5EF4-FFF2-40B4-BE49-F238E27FC236}">
                <a16:creationId xmlns:a16="http://schemas.microsoft.com/office/drawing/2014/main" id="{41F085B2-24B0-3C69-91D5-4ED019623ADB}"/>
              </a:ext>
            </a:extLst>
          </p:cNvPr>
          <p:cNvPicPr>
            <a:picLocks noChangeAspect="1"/>
          </p:cNvPicPr>
          <p:nvPr/>
        </p:nvPicPr>
        <p:blipFill>
          <a:blip r:embed="rId3"/>
          <a:stretch>
            <a:fillRect/>
          </a:stretch>
        </p:blipFill>
        <p:spPr>
          <a:xfrm>
            <a:off x="4412821" y="4213911"/>
            <a:ext cx="3701090" cy="2082023"/>
          </a:xfrm>
          <a:prstGeom prst="rect">
            <a:avLst/>
          </a:prstGeom>
        </p:spPr>
      </p:pic>
      <p:sp>
        <p:nvSpPr>
          <p:cNvPr id="20" name="TextBox 19">
            <a:extLst>
              <a:ext uri="{FF2B5EF4-FFF2-40B4-BE49-F238E27FC236}">
                <a16:creationId xmlns:a16="http://schemas.microsoft.com/office/drawing/2014/main" id="{67EC39AF-A2DD-ECA1-C2F7-F861F9633F14}"/>
              </a:ext>
            </a:extLst>
          </p:cNvPr>
          <p:cNvSpPr txBox="1"/>
          <p:nvPr/>
        </p:nvSpPr>
        <p:spPr>
          <a:xfrm>
            <a:off x="8388829" y="3746287"/>
            <a:ext cx="3211740" cy="2555764"/>
          </a:xfrm>
          <a:prstGeom prst="rect">
            <a:avLst/>
          </a:prstGeom>
          <a:noFill/>
        </p:spPr>
        <p:txBody>
          <a:bodyPr wrap="square">
            <a:spAutoFit/>
          </a:bodyPr>
          <a:lstStyle/>
          <a:p>
            <a:pPr marL="457200">
              <a:lnSpc>
                <a:spcPct val="107000"/>
              </a:lnSpc>
              <a:spcAft>
                <a:spcPts val="800"/>
              </a:spcAft>
            </a:pPr>
            <a:r>
              <a:rPr lang="en-GB" b="1" i="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Key points:</a:t>
            </a:r>
            <a:endParaRPr lang="en-GB"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Symbol" panose="05050102010706020507" pitchFamily="18" charset="2"/>
              <a:buChar char=""/>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Maturation</a:t>
            </a:r>
          </a:p>
          <a:p>
            <a:pPr marL="800100" lvl="1" indent="-342900">
              <a:lnSpc>
                <a:spcPct val="107000"/>
              </a:lnSpc>
              <a:spcAft>
                <a:spcPts val="800"/>
              </a:spcAft>
              <a:buFont typeface="Symbol" panose="05050102010706020507" pitchFamily="18" charset="2"/>
              <a:buChar char=""/>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Learning</a:t>
            </a:r>
          </a:p>
          <a:p>
            <a:pPr marL="800100" lvl="1" indent="-342900">
              <a:lnSpc>
                <a:spcPct val="107000"/>
              </a:lnSpc>
              <a:spcAft>
                <a:spcPts val="800"/>
              </a:spcAft>
              <a:buFont typeface="Symbol" panose="05050102010706020507" pitchFamily="18" charset="2"/>
              <a:buChar char=""/>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Regulatory development</a:t>
            </a:r>
          </a:p>
          <a:p>
            <a:pPr marL="800100" lvl="1" indent="-342900">
              <a:lnSpc>
                <a:spcPct val="107000"/>
              </a:lnSpc>
              <a:spcAft>
                <a:spcPts val="800"/>
              </a:spcAft>
              <a:buFont typeface="Symbol" panose="05050102010706020507" pitchFamily="18" charset="2"/>
              <a:buChar char=""/>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Idiographic development</a:t>
            </a:r>
          </a:p>
        </p:txBody>
      </p:sp>
      <p:sp>
        <p:nvSpPr>
          <p:cNvPr id="24" name="TextBox 23">
            <a:extLst>
              <a:ext uri="{FF2B5EF4-FFF2-40B4-BE49-F238E27FC236}">
                <a16:creationId xmlns:a16="http://schemas.microsoft.com/office/drawing/2014/main" id="{C33042BE-5DDA-EAF6-6780-36DD484A7748}"/>
              </a:ext>
            </a:extLst>
          </p:cNvPr>
          <p:cNvSpPr txBox="1"/>
          <p:nvPr/>
        </p:nvSpPr>
        <p:spPr>
          <a:xfrm>
            <a:off x="4312995" y="6219122"/>
            <a:ext cx="6096000" cy="292388"/>
          </a:xfrm>
          <a:prstGeom prst="rect">
            <a:avLst/>
          </a:prstGeom>
          <a:noFill/>
        </p:spPr>
        <p:txBody>
          <a:bodyPr wrap="square">
            <a:spAutoFit/>
          </a:bodyPr>
          <a:lstStyle/>
          <a:p>
            <a:r>
              <a:rPr lang="en-GB" sz="1300" dirty="0">
                <a:effectLst/>
                <a:latin typeface="Arial" panose="020B0604020202020204" pitchFamily="34" charset="0"/>
                <a:ea typeface="Calibri" panose="020F0502020204030204" pitchFamily="34" charset="0"/>
                <a:cs typeface="Arial" panose="020B0604020202020204" pitchFamily="34" charset="0"/>
              </a:rPr>
              <a:t>(Andersen, n.d.)</a:t>
            </a:r>
            <a:endParaRPr lang="en-GB" sz="13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5B1021F4-EB93-19CE-555F-B91FD385C489}"/>
              </a:ext>
            </a:extLst>
          </p:cNvPr>
          <p:cNvSpPr txBox="1"/>
          <p:nvPr/>
        </p:nvSpPr>
        <p:spPr>
          <a:xfrm>
            <a:off x="8577943" y="6544150"/>
            <a:ext cx="4267200" cy="369332"/>
          </a:xfrm>
          <a:prstGeom prst="rect">
            <a:avLst/>
          </a:prstGeom>
          <a:noFill/>
        </p:spPr>
        <p:txBody>
          <a:bodyPr wrap="square" rtlCol="0">
            <a:spAutoFit/>
          </a:bodyPr>
          <a:lstStyle/>
          <a:p>
            <a:r>
              <a:rPr lang="en-GB" dirty="0">
                <a:solidFill>
                  <a:srgbClr val="0070C0"/>
                </a:solidFill>
              </a:rPr>
              <a:t>Maria Ortega Nogales 2131909</a:t>
            </a:r>
          </a:p>
        </p:txBody>
      </p:sp>
    </p:spTree>
    <p:extLst>
      <p:ext uri="{BB962C8B-B14F-4D97-AF65-F5344CB8AC3E}">
        <p14:creationId xmlns:p14="http://schemas.microsoft.com/office/powerpoint/2010/main" val="978411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E4091-1EF1-E3BB-2468-F90D345429E7}"/>
              </a:ext>
            </a:extLst>
          </p:cNvPr>
          <p:cNvSpPr>
            <a:spLocks noGrp="1"/>
          </p:cNvSpPr>
          <p:nvPr>
            <p:ph type="title"/>
          </p:nvPr>
        </p:nvSpPr>
        <p:spPr>
          <a:xfrm>
            <a:off x="2196843" y="774733"/>
            <a:ext cx="8886884" cy="453597"/>
          </a:xfrm>
        </p:spPr>
        <p:txBody>
          <a:bodyPr>
            <a:normAutofit/>
          </a:bodyPr>
          <a:lstStyle/>
          <a:p>
            <a:r>
              <a:rPr lang="en-GB" sz="2200" b="1" dirty="0">
                <a:latin typeface="Arial" panose="020B0604020202020204" pitchFamily="34" charset="0"/>
                <a:cs typeface="Arial" panose="020B0604020202020204" pitchFamily="34" charset="0"/>
              </a:rPr>
              <a:t>ERIK ERIKSON: 8 Stages of Psychosocial Development</a:t>
            </a:r>
          </a:p>
        </p:txBody>
      </p:sp>
      <p:sp>
        <p:nvSpPr>
          <p:cNvPr id="4" name="TextBox 3">
            <a:extLst>
              <a:ext uri="{FF2B5EF4-FFF2-40B4-BE49-F238E27FC236}">
                <a16:creationId xmlns:a16="http://schemas.microsoft.com/office/drawing/2014/main" id="{F88BBE10-CF57-FEA9-7761-3820CC052AA6}"/>
              </a:ext>
            </a:extLst>
          </p:cNvPr>
          <p:cNvSpPr txBox="1"/>
          <p:nvPr/>
        </p:nvSpPr>
        <p:spPr>
          <a:xfrm>
            <a:off x="8523517" y="6387274"/>
            <a:ext cx="3777342" cy="369460"/>
          </a:xfrm>
          <a:prstGeom prst="rect">
            <a:avLst/>
          </a:prstGeom>
          <a:noFill/>
        </p:spPr>
        <p:txBody>
          <a:bodyPr wrap="square" rtlCol="0">
            <a:spAutoFit/>
          </a:bodyPr>
          <a:lstStyle/>
          <a:p>
            <a:r>
              <a:rPr lang="en-GB" dirty="0">
                <a:solidFill>
                  <a:srgbClr val="0070C0"/>
                </a:solidFill>
              </a:rPr>
              <a:t>Maria Ortega Nogales 2131909</a:t>
            </a:r>
          </a:p>
        </p:txBody>
      </p:sp>
      <p:pic>
        <p:nvPicPr>
          <p:cNvPr id="7" name="Picture 6" descr="Text&#10;&#10;Description automatically generated">
            <a:extLst>
              <a:ext uri="{FF2B5EF4-FFF2-40B4-BE49-F238E27FC236}">
                <a16:creationId xmlns:a16="http://schemas.microsoft.com/office/drawing/2014/main" id="{DA850461-304A-A70D-D267-550827E31E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5173" y="1625055"/>
            <a:ext cx="4769660" cy="4004615"/>
          </a:xfrm>
          <a:prstGeom prst="rect">
            <a:avLst/>
          </a:prstGeom>
        </p:spPr>
      </p:pic>
      <p:sp>
        <p:nvSpPr>
          <p:cNvPr id="9" name="TextBox 8">
            <a:extLst>
              <a:ext uri="{FF2B5EF4-FFF2-40B4-BE49-F238E27FC236}">
                <a16:creationId xmlns:a16="http://schemas.microsoft.com/office/drawing/2014/main" id="{E2C01C70-23BD-F253-6092-F11B937265E1}"/>
              </a:ext>
            </a:extLst>
          </p:cNvPr>
          <p:cNvSpPr txBox="1"/>
          <p:nvPr/>
        </p:nvSpPr>
        <p:spPr>
          <a:xfrm>
            <a:off x="1772656" y="4909269"/>
            <a:ext cx="2263515" cy="774507"/>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(slideplayer.com, n.d.)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6BAD9B2D-154C-0C83-BD7D-12F7AD78A90B}"/>
              </a:ext>
            </a:extLst>
          </p:cNvPr>
          <p:cNvSpPr txBox="1"/>
          <p:nvPr/>
        </p:nvSpPr>
        <p:spPr>
          <a:xfrm>
            <a:off x="5507194" y="2967335"/>
            <a:ext cx="6302828" cy="400110"/>
          </a:xfrm>
          <a:prstGeom prst="rect">
            <a:avLst/>
          </a:prstGeom>
          <a:noFill/>
        </p:spPr>
        <p:txBody>
          <a:bodyPr wrap="square">
            <a:spAutoFit/>
          </a:bodyPr>
          <a:lstStyle/>
          <a:p>
            <a:pPr lvl="1"/>
            <a:endParaRPr lang="en-GB" sz="2000" i="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F1281F4E-415D-928F-2632-DB03CF38F128}"/>
              </a:ext>
            </a:extLst>
          </p:cNvPr>
          <p:cNvPicPr>
            <a:picLocks noChangeAspect="1"/>
          </p:cNvPicPr>
          <p:nvPr/>
        </p:nvPicPr>
        <p:blipFill>
          <a:blip r:embed="rId4"/>
          <a:stretch>
            <a:fillRect/>
          </a:stretch>
        </p:blipFill>
        <p:spPr>
          <a:xfrm>
            <a:off x="6640285" y="1784390"/>
            <a:ext cx="4769658" cy="3671043"/>
          </a:xfrm>
          <a:prstGeom prst="rect">
            <a:avLst/>
          </a:prstGeom>
        </p:spPr>
      </p:pic>
      <p:sp>
        <p:nvSpPr>
          <p:cNvPr id="8" name="TextBox 7">
            <a:extLst>
              <a:ext uri="{FF2B5EF4-FFF2-40B4-BE49-F238E27FC236}">
                <a16:creationId xmlns:a16="http://schemas.microsoft.com/office/drawing/2014/main" id="{0D32851B-818E-B948-1982-D65F7EE2305C}"/>
              </a:ext>
            </a:extLst>
          </p:cNvPr>
          <p:cNvSpPr txBox="1"/>
          <p:nvPr/>
        </p:nvSpPr>
        <p:spPr>
          <a:xfrm>
            <a:off x="6376308" y="5445004"/>
            <a:ext cx="6634842"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Medindia</a:t>
            </a:r>
            <a:r>
              <a:rPr lang="en-GB" sz="1800" dirty="0">
                <a:latin typeface="Arial" panose="020B0604020202020204" pitchFamily="34" charset="0"/>
                <a:cs typeface="Arial" panose="020B0604020202020204" pitchFamily="34" charset="0"/>
              </a:rPr>
              <a:t>, n.d.).</a:t>
            </a:r>
            <a:endParaRPr lang="en-GB" dirty="0"/>
          </a:p>
        </p:txBody>
      </p:sp>
    </p:spTree>
    <p:extLst>
      <p:ext uri="{BB962C8B-B14F-4D97-AF65-F5344CB8AC3E}">
        <p14:creationId xmlns:p14="http://schemas.microsoft.com/office/powerpoint/2010/main" val="1333298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F5C624B6-8015-4ADC-901F-019368E846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4" name="Freeform 11">
              <a:extLst>
                <a:ext uri="{FF2B5EF4-FFF2-40B4-BE49-F238E27FC236}">
                  <a16:creationId xmlns:a16="http://schemas.microsoft.com/office/drawing/2014/main" id="{26A2E7E0-2843-46B8-93BE-1550A021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a:extLst>
                <a:ext uri="{FF2B5EF4-FFF2-40B4-BE49-F238E27FC236}">
                  <a16:creationId xmlns:a16="http://schemas.microsoft.com/office/drawing/2014/main" id="{C3DFCF24-8DB5-4AE5-835B-BB70A1E32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a:extLst>
                <a:ext uri="{FF2B5EF4-FFF2-40B4-BE49-F238E27FC236}">
                  <a16:creationId xmlns:a16="http://schemas.microsoft.com/office/drawing/2014/main" id="{3FB42478-59FA-4431-9B53-77F5C49C9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a:extLst>
                <a:ext uri="{FF2B5EF4-FFF2-40B4-BE49-F238E27FC236}">
                  <a16:creationId xmlns:a16="http://schemas.microsoft.com/office/drawing/2014/main" id="{32CD15BE-F5F1-457C-A6D8-FD8E2DB04F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a:extLst>
                <a:ext uri="{FF2B5EF4-FFF2-40B4-BE49-F238E27FC236}">
                  <a16:creationId xmlns:a16="http://schemas.microsoft.com/office/drawing/2014/main" id="{B1E7B2B0-B0C3-4108-8719-7FF23E012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a:extLst>
                <a:ext uri="{FF2B5EF4-FFF2-40B4-BE49-F238E27FC236}">
                  <a16:creationId xmlns:a16="http://schemas.microsoft.com/office/drawing/2014/main" id="{64C23534-7391-4D96-850B-D313FFDE05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a:extLst>
                <a:ext uri="{FF2B5EF4-FFF2-40B4-BE49-F238E27FC236}">
                  <a16:creationId xmlns:a16="http://schemas.microsoft.com/office/drawing/2014/main" id="{87C0B909-7094-43DE-B429-83F84713B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a:extLst>
                <a:ext uri="{FF2B5EF4-FFF2-40B4-BE49-F238E27FC236}">
                  <a16:creationId xmlns:a16="http://schemas.microsoft.com/office/drawing/2014/main" id="{8A38F05B-4643-448F-B81B-943E0D7A8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a:extLst>
                <a:ext uri="{FF2B5EF4-FFF2-40B4-BE49-F238E27FC236}">
                  <a16:creationId xmlns:a16="http://schemas.microsoft.com/office/drawing/2014/main" id="{A018DEBF-5D49-4F03-95F7-87F9140D3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a:extLst>
                <a:ext uri="{FF2B5EF4-FFF2-40B4-BE49-F238E27FC236}">
                  <a16:creationId xmlns:a16="http://schemas.microsoft.com/office/drawing/2014/main" id="{2B69596C-3B0A-453A-B995-237D38EF4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a:extLst>
                <a:ext uri="{FF2B5EF4-FFF2-40B4-BE49-F238E27FC236}">
                  <a16:creationId xmlns:a16="http://schemas.microsoft.com/office/drawing/2014/main" id="{2FEAB0CC-A995-4828-BD44-A4C92BF92F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a:extLst>
                <a:ext uri="{FF2B5EF4-FFF2-40B4-BE49-F238E27FC236}">
                  <a16:creationId xmlns:a16="http://schemas.microsoft.com/office/drawing/2014/main" id="{D1188175-70FF-4B3F-A72C-F8344F9374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7" name="Group 36">
            <a:extLst>
              <a:ext uri="{FF2B5EF4-FFF2-40B4-BE49-F238E27FC236}">
                <a16:creationId xmlns:a16="http://schemas.microsoft.com/office/drawing/2014/main" id="{7CD96805-F42E-43A2-8B19-4B4B4B6870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38" name="Freeform 27">
              <a:extLst>
                <a:ext uri="{FF2B5EF4-FFF2-40B4-BE49-F238E27FC236}">
                  <a16:creationId xmlns:a16="http://schemas.microsoft.com/office/drawing/2014/main" id="{42A8F4BD-2C91-4AF2-9B89-CCD705322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9" name="Freeform 28">
              <a:extLst>
                <a:ext uri="{FF2B5EF4-FFF2-40B4-BE49-F238E27FC236}">
                  <a16:creationId xmlns:a16="http://schemas.microsoft.com/office/drawing/2014/main" id="{CAF0E8F1-102B-4CED-8682-C40775A07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40" name="Freeform 29">
              <a:extLst>
                <a:ext uri="{FF2B5EF4-FFF2-40B4-BE49-F238E27FC236}">
                  <a16:creationId xmlns:a16="http://schemas.microsoft.com/office/drawing/2014/main" id="{B7E98A2C-C27C-4D3E-9C8E-A8DFFB96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1" name="Freeform 30">
              <a:extLst>
                <a:ext uri="{FF2B5EF4-FFF2-40B4-BE49-F238E27FC236}">
                  <a16:creationId xmlns:a16="http://schemas.microsoft.com/office/drawing/2014/main" id="{AC5F5B21-8161-4AF0-AFC6-8C0BB900F0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2" name="Freeform 31">
              <a:extLst>
                <a:ext uri="{FF2B5EF4-FFF2-40B4-BE49-F238E27FC236}">
                  <a16:creationId xmlns:a16="http://schemas.microsoft.com/office/drawing/2014/main" id="{444CB1B2-C390-427E-918E-5DDA48D5F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3" name="Freeform 32">
              <a:extLst>
                <a:ext uri="{FF2B5EF4-FFF2-40B4-BE49-F238E27FC236}">
                  <a16:creationId xmlns:a16="http://schemas.microsoft.com/office/drawing/2014/main" id="{9DB47AFF-0B7D-4B02-964B-D591DEBCF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4" name="Freeform 33">
              <a:extLst>
                <a:ext uri="{FF2B5EF4-FFF2-40B4-BE49-F238E27FC236}">
                  <a16:creationId xmlns:a16="http://schemas.microsoft.com/office/drawing/2014/main" id="{AC2036E8-8248-42AF-BC81-7C345B9EF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5" name="Freeform 34">
              <a:extLst>
                <a:ext uri="{FF2B5EF4-FFF2-40B4-BE49-F238E27FC236}">
                  <a16:creationId xmlns:a16="http://schemas.microsoft.com/office/drawing/2014/main" id="{6EAC27B8-BE4A-452F-961E-AA3C93638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6" name="Freeform 35">
              <a:extLst>
                <a:ext uri="{FF2B5EF4-FFF2-40B4-BE49-F238E27FC236}">
                  <a16:creationId xmlns:a16="http://schemas.microsoft.com/office/drawing/2014/main" id="{B983A26D-CABB-4FAC-B9F3-CE49FBE1FF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7" name="Freeform 36">
              <a:extLst>
                <a:ext uri="{FF2B5EF4-FFF2-40B4-BE49-F238E27FC236}">
                  <a16:creationId xmlns:a16="http://schemas.microsoft.com/office/drawing/2014/main" id="{3D0C2F7F-F20C-4B90-9316-8F57AF20E0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8" name="Freeform 37">
              <a:extLst>
                <a:ext uri="{FF2B5EF4-FFF2-40B4-BE49-F238E27FC236}">
                  <a16:creationId xmlns:a16="http://schemas.microsoft.com/office/drawing/2014/main" id="{8136D227-371A-489A-87B5-CA4CC6086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9" name="Freeform 38">
              <a:extLst>
                <a:ext uri="{FF2B5EF4-FFF2-40B4-BE49-F238E27FC236}">
                  <a16:creationId xmlns:a16="http://schemas.microsoft.com/office/drawing/2014/main" id="{8FF14CE4-AEE0-43E1-B363-024A64C472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51" name="Rectangle 50">
            <a:extLst>
              <a:ext uri="{FF2B5EF4-FFF2-40B4-BE49-F238E27FC236}">
                <a16:creationId xmlns:a16="http://schemas.microsoft.com/office/drawing/2014/main" id="{FC51DF5C-9611-4217-9C87-B1BA1BFAB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3" name="Freeform 11">
            <a:extLst>
              <a:ext uri="{FF2B5EF4-FFF2-40B4-BE49-F238E27FC236}">
                <a16:creationId xmlns:a16="http://schemas.microsoft.com/office/drawing/2014/main" id="{F1E5C2E7-30C4-47BD-A0C7-169C7A5F2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55" name="Rectangle 54">
            <a:extLst>
              <a:ext uri="{FF2B5EF4-FFF2-40B4-BE49-F238E27FC236}">
                <a16:creationId xmlns:a16="http://schemas.microsoft.com/office/drawing/2014/main" id="{51BE15AD-74D9-4540-AECA-6A338D302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82EE3F5F-75C7-C33E-866D-A60660CC78EB}"/>
              </a:ext>
            </a:extLst>
          </p:cNvPr>
          <p:cNvSpPr txBox="1"/>
          <p:nvPr/>
        </p:nvSpPr>
        <p:spPr>
          <a:xfrm>
            <a:off x="2092641" y="765013"/>
            <a:ext cx="9712998" cy="1280890"/>
          </a:xfrm>
          <a:prstGeom prst="rect">
            <a:avLst/>
          </a:prstGeom>
        </p:spPr>
        <p:txBody>
          <a:bodyPr vert="horz" lIns="91440" tIns="45720" rIns="91440" bIns="45720" rtlCol="0" anchor="t">
            <a:normAutofit/>
          </a:bodyPr>
          <a:lstStyle/>
          <a:p>
            <a:pPr>
              <a:spcBef>
                <a:spcPct val="0"/>
              </a:spcBef>
              <a:spcAft>
                <a:spcPts val="800"/>
              </a:spcAft>
            </a:pPr>
            <a:r>
              <a:rPr lang="en-US" sz="2200" b="1" dirty="0">
                <a:solidFill>
                  <a:schemeClr val="accent2">
                    <a:lumMod val="75000"/>
                  </a:schemeClr>
                </a:solidFill>
                <a:effectLst/>
                <a:latin typeface="Arial "/>
                <a:ea typeface="+mj-ea"/>
                <a:cs typeface="+mj-cs"/>
              </a:rPr>
              <a:t>EMOTIONAL DEVELOPMENT IN INFANCY </a:t>
            </a:r>
            <a:endParaRPr lang="en-US" sz="2200" dirty="0">
              <a:solidFill>
                <a:schemeClr val="accent2">
                  <a:lumMod val="75000"/>
                </a:schemeClr>
              </a:solidFill>
              <a:effectLst/>
              <a:latin typeface="Arial "/>
              <a:ea typeface="+mj-ea"/>
              <a:cs typeface="+mj-cs"/>
            </a:endParaRPr>
          </a:p>
        </p:txBody>
      </p:sp>
      <p:sp>
        <p:nvSpPr>
          <p:cNvPr id="57" name="Rectangle 56">
            <a:extLst>
              <a:ext uri="{FF2B5EF4-FFF2-40B4-BE49-F238E27FC236}">
                <a16:creationId xmlns:a16="http://schemas.microsoft.com/office/drawing/2014/main" id="{5E2E47D1-2C32-4FB7-A5F0-F31C8F390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9" name="Freeform 11">
            <a:extLst>
              <a:ext uri="{FF2B5EF4-FFF2-40B4-BE49-F238E27FC236}">
                <a16:creationId xmlns:a16="http://schemas.microsoft.com/office/drawing/2014/main" id="{884C5A90-A356-4F6E-92BE-AA652747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TextBox 4">
            <a:extLst>
              <a:ext uri="{FF2B5EF4-FFF2-40B4-BE49-F238E27FC236}">
                <a16:creationId xmlns:a16="http://schemas.microsoft.com/office/drawing/2014/main" id="{0C115391-452F-4EDA-53B6-CA152AB9C5BF}"/>
              </a:ext>
            </a:extLst>
          </p:cNvPr>
          <p:cNvSpPr txBox="1"/>
          <p:nvPr/>
        </p:nvSpPr>
        <p:spPr>
          <a:xfrm>
            <a:off x="1173967" y="1514647"/>
            <a:ext cx="5244731" cy="369332"/>
          </a:xfrm>
          <a:prstGeom prst="rect">
            <a:avLst/>
          </a:prstGeom>
          <a:noFill/>
        </p:spPr>
        <p:txBody>
          <a:bodyPr wrap="square" rtlCol="0">
            <a:spAutoFit/>
          </a:bodyPr>
          <a:lstStyle/>
          <a:p>
            <a:pPr marL="245745" indent="-245745" defTabSz="393192">
              <a:spcAft>
                <a:spcPts val="600"/>
              </a:spcAft>
              <a:buFont typeface="Wingdings" panose="05000000000000000000" pitchFamily="2" charset="2"/>
              <a:buChar char="Ø"/>
            </a:pPr>
            <a:r>
              <a:rPr lang="en-GB" dirty="0">
                <a:latin typeface="Arial" panose="020B0604020202020204" pitchFamily="34" charset="0"/>
                <a:cs typeface="Arial" panose="020B0604020202020204" pitchFamily="34" charset="0"/>
              </a:rPr>
              <a:t>ADQUIRING </a:t>
            </a:r>
            <a:r>
              <a:rPr lang="en-GB" kern="1200" dirty="0">
                <a:solidFill>
                  <a:schemeClr val="tx1"/>
                </a:solidFill>
                <a:latin typeface="Arial" panose="020B0604020202020204" pitchFamily="34" charset="0"/>
                <a:ea typeface="+mn-ea"/>
                <a:cs typeface="Arial" panose="020B0604020202020204" pitchFamily="34" charset="0"/>
              </a:rPr>
              <a:t>SOCIAL SKILLS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ED13C90-76A2-DEC1-7DE5-B510C87C8577}"/>
              </a:ext>
            </a:extLst>
          </p:cNvPr>
          <p:cNvSpPr txBox="1"/>
          <p:nvPr/>
        </p:nvSpPr>
        <p:spPr>
          <a:xfrm>
            <a:off x="1132388" y="2839976"/>
            <a:ext cx="4009214" cy="369332"/>
          </a:xfrm>
          <a:prstGeom prst="rect">
            <a:avLst/>
          </a:prstGeom>
          <a:noFill/>
        </p:spPr>
        <p:txBody>
          <a:bodyPr wrap="square" rtlCol="0">
            <a:spAutoFit/>
          </a:bodyPr>
          <a:lstStyle/>
          <a:p>
            <a:pPr marL="245745" indent="-245745" defTabSz="393192">
              <a:spcAft>
                <a:spcPts val="600"/>
              </a:spcAft>
              <a:buFont typeface="Wingdings" panose="05000000000000000000" pitchFamily="2" charset="2"/>
              <a:buChar char="Ø"/>
            </a:pPr>
            <a:r>
              <a:rPr lang="en-GB" kern="1200" dirty="0">
                <a:solidFill>
                  <a:schemeClr val="tx1"/>
                </a:solidFill>
                <a:latin typeface="Arial" panose="020B0604020202020204" pitchFamily="34" charset="0"/>
                <a:ea typeface="+mn-ea"/>
                <a:cs typeface="Arial" panose="020B0604020202020204" pitchFamily="34" charset="0"/>
              </a:rPr>
              <a:t>CONTROLLING OWN EMOTIONS</a:t>
            </a:r>
            <a:endParaRPr lang="en-GB"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414A6CD-88F4-2873-DF04-790F501C02FF}"/>
              </a:ext>
            </a:extLst>
          </p:cNvPr>
          <p:cNvPicPr>
            <a:picLocks noChangeAspect="1"/>
          </p:cNvPicPr>
          <p:nvPr/>
        </p:nvPicPr>
        <p:blipFill>
          <a:blip r:embed="rId3"/>
          <a:stretch>
            <a:fillRect/>
          </a:stretch>
        </p:blipFill>
        <p:spPr>
          <a:xfrm>
            <a:off x="6589582" y="2865215"/>
            <a:ext cx="4369723" cy="3031955"/>
          </a:xfrm>
          <a:prstGeom prst="rect">
            <a:avLst/>
          </a:prstGeom>
        </p:spPr>
      </p:pic>
      <p:sp>
        <p:nvSpPr>
          <p:cNvPr id="12" name="TextBox 11">
            <a:extLst>
              <a:ext uri="{FF2B5EF4-FFF2-40B4-BE49-F238E27FC236}">
                <a16:creationId xmlns:a16="http://schemas.microsoft.com/office/drawing/2014/main" id="{0C48D292-6532-A4E7-951E-89053E673465}"/>
              </a:ext>
            </a:extLst>
          </p:cNvPr>
          <p:cNvSpPr txBox="1"/>
          <p:nvPr/>
        </p:nvSpPr>
        <p:spPr>
          <a:xfrm>
            <a:off x="9224176" y="5733300"/>
            <a:ext cx="2160815" cy="277640"/>
          </a:xfrm>
          <a:prstGeom prst="rect">
            <a:avLst/>
          </a:prstGeom>
          <a:noFill/>
        </p:spPr>
        <p:txBody>
          <a:bodyPr wrap="square">
            <a:spAutoFit/>
          </a:bodyPr>
          <a:lstStyle/>
          <a:p>
            <a:pPr defTabSz="393192">
              <a:spcAft>
                <a:spcPts val="600"/>
              </a:spcAft>
            </a:pPr>
            <a:r>
              <a:rPr lang="en-GB" sz="1204" kern="1200" dirty="0">
                <a:solidFill>
                  <a:schemeClr val="tx1"/>
                </a:solidFill>
                <a:latin typeface="+mn-lt"/>
                <a:ea typeface="+mn-ea"/>
                <a:cs typeface="+mn-cs"/>
              </a:rPr>
              <a:t>(Mahak Arora, 2018)</a:t>
            </a:r>
            <a:endParaRPr lang="en-GB" sz="1400" dirty="0"/>
          </a:p>
        </p:txBody>
      </p:sp>
      <p:sp>
        <p:nvSpPr>
          <p:cNvPr id="14" name="TextBox 13">
            <a:extLst>
              <a:ext uri="{FF2B5EF4-FFF2-40B4-BE49-F238E27FC236}">
                <a16:creationId xmlns:a16="http://schemas.microsoft.com/office/drawing/2014/main" id="{DC04B984-8FBB-C091-83D9-634782E7FD7E}"/>
              </a:ext>
            </a:extLst>
          </p:cNvPr>
          <p:cNvSpPr txBox="1"/>
          <p:nvPr/>
        </p:nvSpPr>
        <p:spPr>
          <a:xfrm>
            <a:off x="1171239" y="3423042"/>
            <a:ext cx="5270328" cy="646331"/>
          </a:xfrm>
          <a:prstGeom prst="rect">
            <a:avLst/>
          </a:prstGeom>
          <a:noFill/>
        </p:spPr>
        <p:txBody>
          <a:bodyPr wrap="square">
            <a:spAutoFit/>
          </a:bodyPr>
          <a:lstStyle/>
          <a:p>
            <a:pPr marL="245745" indent="-245745" defTabSz="393192">
              <a:spcAft>
                <a:spcPts val="600"/>
              </a:spcAft>
              <a:buFont typeface="Wingdings" panose="05000000000000000000" pitchFamily="2" charset="2"/>
              <a:buChar char="Ø"/>
            </a:pPr>
            <a:r>
              <a:rPr lang="en-GB" kern="1200" dirty="0">
                <a:solidFill>
                  <a:schemeClr val="tx1"/>
                </a:solidFill>
                <a:latin typeface="Arial" panose="020B0604020202020204" pitchFamily="34" charset="0"/>
                <a:ea typeface="+mn-ea"/>
                <a:cs typeface="Arial" panose="020B0604020202020204" pitchFamily="34" charset="0"/>
              </a:rPr>
              <a:t>UNDERSTANDING OTHER PEOPLE'S EMOTIONS</a:t>
            </a:r>
            <a:endParaRPr lang="en-GB"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3D9FD44C-D516-5A7E-97FA-4F8A02B26793}"/>
              </a:ext>
            </a:extLst>
          </p:cNvPr>
          <p:cNvSpPr txBox="1"/>
          <p:nvPr/>
        </p:nvSpPr>
        <p:spPr>
          <a:xfrm>
            <a:off x="1172156" y="4127475"/>
            <a:ext cx="4573698" cy="1200329"/>
          </a:xfrm>
          <a:prstGeom prst="rect">
            <a:avLst/>
          </a:prstGeom>
          <a:noFill/>
        </p:spPr>
        <p:txBody>
          <a:bodyPr wrap="square">
            <a:spAutoFit/>
          </a:bodyPr>
          <a:lstStyle/>
          <a:p>
            <a:pPr marL="245745" indent="-245745" defTabSz="393192">
              <a:spcAft>
                <a:spcPts val="600"/>
              </a:spcAft>
              <a:buFont typeface="Wingdings" panose="05000000000000000000" pitchFamily="2" charset="2"/>
              <a:buChar char="Ø"/>
            </a:pPr>
            <a:r>
              <a:rPr lang="en-GB" kern="1200" dirty="0">
                <a:solidFill>
                  <a:schemeClr val="tx1"/>
                </a:solidFill>
                <a:latin typeface="Arial" panose="020B0604020202020204" pitchFamily="34" charset="0"/>
                <a:ea typeface="+mn-ea"/>
                <a:cs typeface="Arial" panose="020B0604020202020204" pitchFamily="34" charset="0"/>
              </a:rPr>
              <a:t>DEPENDS ON THE INFLUENCES AROUND THEM AND THE EXPERIENCES THEY EXPERIENCE IN THEIR FIRST YEARS OF LIFE. </a:t>
            </a:r>
            <a:endParaRPr lang="en-GB"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D11EEFA9-E560-5D43-7A7A-E25B981E1F6A}"/>
              </a:ext>
            </a:extLst>
          </p:cNvPr>
          <p:cNvSpPr txBox="1"/>
          <p:nvPr/>
        </p:nvSpPr>
        <p:spPr>
          <a:xfrm>
            <a:off x="1102098" y="5583959"/>
            <a:ext cx="5270328" cy="369332"/>
          </a:xfrm>
          <a:prstGeom prst="rect">
            <a:avLst/>
          </a:prstGeom>
          <a:noFill/>
        </p:spPr>
        <p:txBody>
          <a:bodyPr wrap="square">
            <a:spAutoFit/>
          </a:bodyPr>
          <a:lstStyle/>
          <a:p>
            <a:pPr marL="245745" indent="-245745" defTabSz="393192">
              <a:spcAft>
                <a:spcPts val="600"/>
              </a:spcAft>
              <a:buFont typeface="Wingdings" panose="05000000000000000000" pitchFamily="2" charset="2"/>
              <a:buChar char="Ø"/>
            </a:pPr>
            <a:r>
              <a:rPr lang="en-GB" kern="1200" dirty="0">
                <a:solidFill>
                  <a:schemeClr val="tx1"/>
                </a:solidFill>
                <a:latin typeface="Arial" panose="020B0604020202020204" pitchFamily="34" charset="0"/>
                <a:ea typeface="+mn-ea"/>
                <a:cs typeface="Arial" panose="020B0604020202020204" pitchFamily="34" charset="0"/>
              </a:rPr>
              <a:t>INTERACTING WITH CAREGIVERS</a:t>
            </a:r>
            <a:endParaRPr lang="en-GB"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FB8F164E-86F3-2B20-C904-8E41DDC73D14}"/>
              </a:ext>
            </a:extLst>
          </p:cNvPr>
          <p:cNvSpPr txBox="1"/>
          <p:nvPr/>
        </p:nvSpPr>
        <p:spPr>
          <a:xfrm>
            <a:off x="36587" y="6621902"/>
            <a:ext cx="12035436" cy="642805"/>
          </a:xfrm>
          <a:prstGeom prst="rect">
            <a:avLst/>
          </a:prstGeom>
          <a:noFill/>
        </p:spPr>
        <p:txBody>
          <a:bodyPr wrap="square">
            <a:spAutoFit/>
          </a:bodyPr>
          <a:lstStyle/>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000" dirty="0">
                <a:effectLst/>
                <a:latin typeface="Calibri" panose="020F0502020204030204" pitchFamily="34" charset="0"/>
                <a:ea typeface="Calibri" panose="020F0502020204030204" pitchFamily="34" charset="0"/>
                <a:cs typeface="Times New Roman" panose="02020603050405020304" pitchFamily="18" charset="0"/>
              </a:rPr>
              <a:t> on the Developing Child at Harvard University, n.d.) and (Children’s Emotional Development Is Built into the Architecture of Their Brains, n.d.)</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0" name="TextBox 49">
            <a:extLst>
              <a:ext uri="{FF2B5EF4-FFF2-40B4-BE49-F238E27FC236}">
                <a16:creationId xmlns:a16="http://schemas.microsoft.com/office/drawing/2014/main" id="{B3C5F123-2402-9EB4-D57D-C194E0F920FF}"/>
              </a:ext>
            </a:extLst>
          </p:cNvPr>
          <p:cNvSpPr txBox="1"/>
          <p:nvPr/>
        </p:nvSpPr>
        <p:spPr>
          <a:xfrm>
            <a:off x="8578168" y="6546318"/>
            <a:ext cx="6096000" cy="369332"/>
          </a:xfrm>
          <a:prstGeom prst="rect">
            <a:avLst/>
          </a:prstGeom>
          <a:noFill/>
        </p:spPr>
        <p:txBody>
          <a:bodyPr wrap="square">
            <a:spAutoFit/>
          </a:bodyPr>
          <a:lstStyle/>
          <a:p>
            <a:r>
              <a:rPr lang="en-GB" dirty="0">
                <a:solidFill>
                  <a:srgbClr val="0070C0"/>
                </a:solidFill>
              </a:rPr>
              <a:t>Maria Ortega Nogales 2131909</a:t>
            </a:r>
          </a:p>
        </p:txBody>
      </p:sp>
      <p:sp>
        <p:nvSpPr>
          <p:cNvPr id="54" name="TextBox 53">
            <a:extLst>
              <a:ext uri="{FF2B5EF4-FFF2-40B4-BE49-F238E27FC236}">
                <a16:creationId xmlns:a16="http://schemas.microsoft.com/office/drawing/2014/main" id="{B3ACE76E-14A6-9A50-1AA6-83CA96BCEBE5}"/>
              </a:ext>
            </a:extLst>
          </p:cNvPr>
          <p:cNvSpPr txBox="1"/>
          <p:nvPr/>
        </p:nvSpPr>
        <p:spPr>
          <a:xfrm>
            <a:off x="1130357" y="2078735"/>
            <a:ext cx="7336970" cy="646331"/>
          </a:xfrm>
          <a:prstGeom prst="rect">
            <a:avLst/>
          </a:prstGeom>
          <a:noFill/>
        </p:spPr>
        <p:txBody>
          <a:bodyPr wrap="square">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HELP TO LEARN TO MANAGE THEIR EMOTIONS AND HAVE CONFIDENCE IN THEMSELVES</a:t>
            </a:r>
            <a:r>
              <a:rPr lang="en-GB" dirty="0"/>
              <a:t>.</a:t>
            </a:r>
          </a:p>
        </p:txBody>
      </p:sp>
    </p:spTree>
    <p:extLst>
      <p:ext uri="{BB962C8B-B14F-4D97-AF65-F5344CB8AC3E}">
        <p14:creationId xmlns:p14="http://schemas.microsoft.com/office/powerpoint/2010/main" val="3945887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C2EAAAE-A880-1128-1BB1-8C87017394D4}"/>
              </a:ext>
            </a:extLst>
          </p:cNvPr>
          <p:cNvSpPr txBox="1"/>
          <p:nvPr/>
        </p:nvSpPr>
        <p:spPr>
          <a:xfrm>
            <a:off x="1856014" y="709185"/>
            <a:ext cx="8643257" cy="727059"/>
          </a:xfrm>
          <a:prstGeom prst="rect">
            <a:avLst/>
          </a:prstGeom>
          <a:noFill/>
        </p:spPr>
        <p:txBody>
          <a:bodyPr wrap="square">
            <a:spAutoFit/>
          </a:bodyPr>
          <a:lstStyle/>
          <a:p>
            <a:pPr>
              <a:lnSpc>
                <a:spcPct val="107000"/>
              </a:lnSpc>
              <a:spcAft>
                <a:spcPts val="800"/>
              </a:spcAft>
            </a:pPr>
            <a:r>
              <a:rPr lang="en-GB" sz="2000" b="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EMOTIONAL DEVELOPMENT IN INFANCY BASED IN ERIKSON’ S THEORY</a:t>
            </a:r>
            <a:endParaRPr lang="en-GB" sz="2000"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A89E3A21-71C3-498B-3E11-4E809B1AA2AB}"/>
              </a:ext>
            </a:extLst>
          </p:cNvPr>
          <p:cNvSpPr txBox="1"/>
          <p:nvPr/>
        </p:nvSpPr>
        <p:spPr>
          <a:xfrm>
            <a:off x="685801" y="2841170"/>
            <a:ext cx="2503714" cy="369332"/>
          </a:xfrm>
          <a:prstGeom prst="rect">
            <a:avLst/>
          </a:prstGeom>
          <a:noFill/>
        </p:spPr>
        <p:txBody>
          <a:bodyPr wrap="square" rtlCol="0">
            <a:spAutoFit/>
          </a:bodyPr>
          <a:lstStyle/>
          <a:p>
            <a:r>
              <a:rPr lang="en-GB" dirty="0"/>
              <a:t> </a:t>
            </a:r>
          </a:p>
        </p:txBody>
      </p:sp>
      <p:sp>
        <p:nvSpPr>
          <p:cNvPr id="11" name="TextBox 10">
            <a:extLst>
              <a:ext uri="{FF2B5EF4-FFF2-40B4-BE49-F238E27FC236}">
                <a16:creationId xmlns:a16="http://schemas.microsoft.com/office/drawing/2014/main" id="{A94F9716-7DB0-4AE5-194D-D0DEBEF3F3F8}"/>
              </a:ext>
            </a:extLst>
          </p:cNvPr>
          <p:cNvSpPr txBox="1"/>
          <p:nvPr/>
        </p:nvSpPr>
        <p:spPr>
          <a:xfrm>
            <a:off x="1472602" y="1921901"/>
            <a:ext cx="6827578" cy="369332"/>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ORAL SENSORY STAGE. ( putting everything in the mouth)</a:t>
            </a:r>
          </a:p>
        </p:txBody>
      </p:sp>
      <p:sp>
        <p:nvSpPr>
          <p:cNvPr id="22" name="TextBox 21">
            <a:extLst>
              <a:ext uri="{FF2B5EF4-FFF2-40B4-BE49-F238E27FC236}">
                <a16:creationId xmlns:a16="http://schemas.microsoft.com/office/drawing/2014/main" id="{7CFAEB8A-80C0-FC87-C49D-D6D985666AC3}"/>
              </a:ext>
            </a:extLst>
          </p:cNvPr>
          <p:cNvSpPr txBox="1"/>
          <p:nvPr/>
        </p:nvSpPr>
        <p:spPr>
          <a:xfrm>
            <a:off x="1472602" y="5303614"/>
            <a:ext cx="5491842" cy="369332"/>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LOVING AND POSITIVE MUM´S ATTITUDE </a:t>
            </a:r>
          </a:p>
        </p:txBody>
      </p:sp>
      <p:sp>
        <p:nvSpPr>
          <p:cNvPr id="12" name="TextBox 11">
            <a:extLst>
              <a:ext uri="{FF2B5EF4-FFF2-40B4-BE49-F238E27FC236}">
                <a16:creationId xmlns:a16="http://schemas.microsoft.com/office/drawing/2014/main" id="{DEC6BDC7-329C-25E2-4704-A97A4BEA93FA}"/>
              </a:ext>
            </a:extLst>
          </p:cNvPr>
          <p:cNvSpPr txBox="1"/>
          <p:nvPr/>
        </p:nvSpPr>
        <p:spPr>
          <a:xfrm>
            <a:off x="1472602" y="4100075"/>
            <a:ext cx="4362141" cy="369332"/>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EGO: TRUST VS. MISTRUST</a:t>
            </a:r>
          </a:p>
        </p:txBody>
      </p:sp>
      <p:pic>
        <p:nvPicPr>
          <p:cNvPr id="17" name="Picture 16">
            <a:extLst>
              <a:ext uri="{FF2B5EF4-FFF2-40B4-BE49-F238E27FC236}">
                <a16:creationId xmlns:a16="http://schemas.microsoft.com/office/drawing/2014/main" id="{22A35A45-C9D4-337E-40C9-87520498AF00}"/>
              </a:ext>
            </a:extLst>
          </p:cNvPr>
          <p:cNvPicPr>
            <a:picLocks noChangeAspect="1"/>
          </p:cNvPicPr>
          <p:nvPr/>
        </p:nvPicPr>
        <p:blipFill>
          <a:blip r:embed="rId3"/>
          <a:stretch>
            <a:fillRect/>
          </a:stretch>
        </p:blipFill>
        <p:spPr>
          <a:xfrm>
            <a:off x="8812980" y="3297677"/>
            <a:ext cx="2294602" cy="132609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pic>
      <p:sp>
        <p:nvSpPr>
          <p:cNvPr id="26" name="TextBox 25">
            <a:extLst>
              <a:ext uri="{FF2B5EF4-FFF2-40B4-BE49-F238E27FC236}">
                <a16:creationId xmlns:a16="http://schemas.microsoft.com/office/drawing/2014/main" id="{667C6866-9216-2703-C717-D7EF5E525B4D}"/>
              </a:ext>
            </a:extLst>
          </p:cNvPr>
          <p:cNvSpPr txBox="1"/>
          <p:nvPr/>
        </p:nvSpPr>
        <p:spPr>
          <a:xfrm>
            <a:off x="8812980" y="4400205"/>
            <a:ext cx="3171827" cy="276999"/>
          </a:xfrm>
          <a:prstGeom prst="rect">
            <a:avLst/>
          </a:prstGeom>
          <a:noFill/>
        </p:spPr>
        <p:txBody>
          <a:bodyPr wrap="square">
            <a:spAutoFit/>
          </a:bodyPr>
          <a:lstStyle/>
          <a:p>
            <a:r>
              <a:rPr lang="en-GB" sz="1200" dirty="0"/>
              <a:t>(Erik Erikson, 2019)</a:t>
            </a:r>
          </a:p>
        </p:txBody>
      </p:sp>
      <p:sp>
        <p:nvSpPr>
          <p:cNvPr id="31" name="TextBox 30">
            <a:extLst>
              <a:ext uri="{FF2B5EF4-FFF2-40B4-BE49-F238E27FC236}">
                <a16:creationId xmlns:a16="http://schemas.microsoft.com/office/drawing/2014/main" id="{C6F3F150-6281-EB0F-33D8-5D6FAEDA31BA}"/>
              </a:ext>
            </a:extLst>
          </p:cNvPr>
          <p:cNvSpPr txBox="1"/>
          <p:nvPr/>
        </p:nvSpPr>
        <p:spPr>
          <a:xfrm>
            <a:off x="1472602" y="3096991"/>
            <a:ext cx="7497227" cy="369332"/>
          </a:xfrm>
          <a:prstGeom prst="rect">
            <a:avLst/>
          </a:prstGeom>
          <a:noFill/>
        </p:spPr>
        <p:txBody>
          <a:bodyPr wrap="square">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CORRECT LEARNING TO BELIEVE IN LIFE AND IN THE FUTURE</a:t>
            </a:r>
          </a:p>
        </p:txBody>
      </p:sp>
      <p:pic>
        <p:nvPicPr>
          <p:cNvPr id="36" name="Graphic 35" descr="Baby crawling outline">
            <a:extLst>
              <a:ext uri="{FF2B5EF4-FFF2-40B4-BE49-F238E27FC236}">
                <a16:creationId xmlns:a16="http://schemas.microsoft.com/office/drawing/2014/main" id="{295FEACB-A6FD-FC91-4A86-E2FED5AAF10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987218" y="579564"/>
            <a:ext cx="543972" cy="543972"/>
          </a:xfrm>
          <a:prstGeom prst="rect">
            <a:avLst/>
          </a:prstGeom>
        </p:spPr>
      </p:pic>
      <p:pic>
        <p:nvPicPr>
          <p:cNvPr id="41" name="Picture 40">
            <a:extLst>
              <a:ext uri="{FF2B5EF4-FFF2-40B4-BE49-F238E27FC236}">
                <a16:creationId xmlns:a16="http://schemas.microsoft.com/office/drawing/2014/main" id="{93AA2A11-4173-DD62-51A1-605615006AEB}"/>
              </a:ext>
            </a:extLst>
          </p:cNvPr>
          <p:cNvPicPr>
            <a:picLocks noChangeAspect="1"/>
          </p:cNvPicPr>
          <p:nvPr/>
        </p:nvPicPr>
        <p:blipFill>
          <a:blip r:embed="rId6"/>
          <a:stretch>
            <a:fillRect/>
          </a:stretch>
        </p:blipFill>
        <p:spPr>
          <a:xfrm>
            <a:off x="8812980" y="1363523"/>
            <a:ext cx="2305470" cy="1329653"/>
          </a:xfrm>
          <a:prstGeom prst="rect">
            <a:avLst/>
          </a:prstGeom>
        </p:spPr>
      </p:pic>
      <p:sp>
        <p:nvSpPr>
          <p:cNvPr id="43" name="TextBox 42">
            <a:extLst>
              <a:ext uri="{FF2B5EF4-FFF2-40B4-BE49-F238E27FC236}">
                <a16:creationId xmlns:a16="http://schemas.microsoft.com/office/drawing/2014/main" id="{44DB7CB0-1743-A15E-5E04-8194BDEFB031}"/>
              </a:ext>
            </a:extLst>
          </p:cNvPr>
          <p:cNvSpPr txBox="1"/>
          <p:nvPr/>
        </p:nvSpPr>
        <p:spPr>
          <a:xfrm>
            <a:off x="8756438" y="2430439"/>
            <a:ext cx="1874581" cy="276999"/>
          </a:xfrm>
          <a:prstGeom prst="rect">
            <a:avLst/>
          </a:prstGeom>
          <a:noFill/>
        </p:spPr>
        <p:txBody>
          <a:bodyPr wrap="square">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(Parents, n.d.)</a:t>
            </a:r>
            <a:endParaRPr lang="en-GB" sz="1200" dirty="0"/>
          </a:p>
        </p:txBody>
      </p:sp>
      <p:pic>
        <p:nvPicPr>
          <p:cNvPr id="45" name="Picture 44" descr="A person holding a baby&#10;&#10;Description automatically generated with medium confidence">
            <a:extLst>
              <a:ext uri="{FF2B5EF4-FFF2-40B4-BE49-F238E27FC236}">
                <a16:creationId xmlns:a16="http://schemas.microsoft.com/office/drawing/2014/main" id="{E2743290-F20B-A5A4-F7F6-10F6F7195ED1}"/>
              </a:ext>
            </a:extLst>
          </p:cNvPr>
          <p:cNvPicPr>
            <a:picLocks noChangeAspect="1"/>
          </p:cNvPicPr>
          <p:nvPr/>
        </p:nvPicPr>
        <p:blipFill>
          <a:blip r:embed="rId7"/>
          <a:stretch>
            <a:fillRect/>
          </a:stretch>
        </p:blipFill>
        <p:spPr>
          <a:xfrm>
            <a:off x="8856268" y="4937017"/>
            <a:ext cx="1674922" cy="1348137"/>
          </a:xfrm>
          <a:prstGeom prst="rect">
            <a:avLst/>
          </a:prstGeom>
        </p:spPr>
      </p:pic>
      <p:sp>
        <p:nvSpPr>
          <p:cNvPr id="47" name="TextBox 46">
            <a:extLst>
              <a:ext uri="{FF2B5EF4-FFF2-40B4-BE49-F238E27FC236}">
                <a16:creationId xmlns:a16="http://schemas.microsoft.com/office/drawing/2014/main" id="{CA8A397C-81C1-4615-4234-CC46EA4166E3}"/>
              </a:ext>
            </a:extLst>
          </p:cNvPr>
          <p:cNvSpPr txBox="1"/>
          <p:nvPr/>
        </p:nvSpPr>
        <p:spPr>
          <a:xfrm>
            <a:off x="8812980" y="6084843"/>
            <a:ext cx="1986746" cy="276999"/>
          </a:xfrm>
          <a:prstGeom prst="rect">
            <a:avLst/>
          </a:prstGeom>
          <a:noFill/>
        </p:spPr>
        <p:txBody>
          <a:bodyPr wrap="square">
            <a:spAutoFit/>
          </a:bodyPr>
          <a:lstStyle/>
          <a:p>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February 14 and 2017, n.d.)</a:t>
            </a:r>
            <a:endParaRPr lang="en-GB" sz="1200" dirty="0"/>
          </a:p>
        </p:txBody>
      </p:sp>
      <p:sp>
        <p:nvSpPr>
          <p:cNvPr id="49" name="TextBox 48">
            <a:extLst>
              <a:ext uri="{FF2B5EF4-FFF2-40B4-BE49-F238E27FC236}">
                <a16:creationId xmlns:a16="http://schemas.microsoft.com/office/drawing/2014/main" id="{876F1CA9-E708-9006-2347-A2269A7E2824}"/>
              </a:ext>
            </a:extLst>
          </p:cNvPr>
          <p:cNvSpPr txBox="1"/>
          <p:nvPr/>
        </p:nvSpPr>
        <p:spPr>
          <a:xfrm>
            <a:off x="8479971" y="6505100"/>
            <a:ext cx="6172200" cy="369332"/>
          </a:xfrm>
          <a:prstGeom prst="rect">
            <a:avLst/>
          </a:prstGeom>
          <a:noFill/>
        </p:spPr>
        <p:txBody>
          <a:bodyPr wrap="square">
            <a:spAutoFit/>
          </a:bodyPr>
          <a:lstStyle/>
          <a:p>
            <a:r>
              <a:rPr lang="en-GB" dirty="0">
                <a:solidFill>
                  <a:srgbClr val="0070C0"/>
                </a:solidFill>
              </a:rPr>
              <a:t>Maria Ortega Nogales 2131909</a:t>
            </a:r>
          </a:p>
        </p:txBody>
      </p:sp>
      <p:sp>
        <p:nvSpPr>
          <p:cNvPr id="54" name="TextBox 53">
            <a:extLst>
              <a:ext uri="{FF2B5EF4-FFF2-40B4-BE49-F238E27FC236}">
                <a16:creationId xmlns:a16="http://schemas.microsoft.com/office/drawing/2014/main" id="{C9B98D89-C0BB-AB32-1B39-91356465A880}"/>
              </a:ext>
            </a:extLst>
          </p:cNvPr>
          <p:cNvSpPr txBox="1"/>
          <p:nvPr/>
        </p:nvSpPr>
        <p:spPr>
          <a:xfrm>
            <a:off x="223157" y="6505100"/>
            <a:ext cx="2661557" cy="369332"/>
          </a:xfrm>
          <a:prstGeom prst="rect">
            <a:avLst/>
          </a:prstGeom>
          <a:noFill/>
        </p:spPr>
        <p:txBody>
          <a:bodyPr wrap="square">
            <a:spAutoFit/>
          </a:bodyPr>
          <a:lstStyle/>
          <a:p>
            <a:r>
              <a:rPr lang="en-GB" dirty="0"/>
              <a:t>(Study.com, 2023).</a:t>
            </a:r>
          </a:p>
        </p:txBody>
      </p:sp>
      <p:sp>
        <p:nvSpPr>
          <p:cNvPr id="58" name="TextBox 57">
            <a:extLst>
              <a:ext uri="{FF2B5EF4-FFF2-40B4-BE49-F238E27FC236}">
                <a16:creationId xmlns:a16="http://schemas.microsoft.com/office/drawing/2014/main" id="{A1DE05DC-FBDF-1EAA-9D36-01E0F0BB854F}"/>
              </a:ext>
            </a:extLst>
          </p:cNvPr>
          <p:cNvSpPr txBox="1"/>
          <p:nvPr/>
        </p:nvSpPr>
        <p:spPr>
          <a:xfrm>
            <a:off x="2367644" y="6505100"/>
            <a:ext cx="5317670" cy="369332"/>
          </a:xfrm>
          <a:prstGeom prst="rect">
            <a:avLst/>
          </a:prstGeom>
          <a:noFill/>
        </p:spPr>
        <p:txBody>
          <a:bodyPr wrap="square">
            <a:spAutoFit/>
          </a:bodyPr>
          <a:lstStyle/>
          <a:p>
            <a:r>
              <a:rPr lang="en-GB" dirty="0"/>
              <a:t>(Taken from learningplaceonline.com), n.d.).</a:t>
            </a:r>
          </a:p>
        </p:txBody>
      </p:sp>
    </p:spTree>
    <p:extLst>
      <p:ext uri="{BB962C8B-B14F-4D97-AF65-F5344CB8AC3E}">
        <p14:creationId xmlns:p14="http://schemas.microsoft.com/office/powerpoint/2010/main" val="746688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6515C-CDBD-4A81-CDFF-1FB49D92B4B7}"/>
              </a:ext>
            </a:extLst>
          </p:cNvPr>
          <p:cNvSpPr>
            <a:spLocks noGrp="1"/>
          </p:cNvSpPr>
          <p:nvPr>
            <p:ph type="ctrTitle"/>
          </p:nvPr>
        </p:nvSpPr>
        <p:spPr>
          <a:xfrm>
            <a:off x="3483127" y="534174"/>
            <a:ext cx="6188363" cy="276999"/>
          </a:xfrm>
        </p:spPr>
        <p:txBody>
          <a:bodyPr anchor="b">
            <a:noAutofit/>
          </a:bodyPr>
          <a:lstStyle/>
          <a:p>
            <a:r>
              <a:rPr lang="en-GB" sz="2200" b="1" dirty="0">
                <a:latin typeface="Arial" panose="020B0604020202020204" pitchFamily="34" charset="0"/>
                <a:cs typeface="Arial" panose="020B0604020202020204" pitchFamily="34" charset="0"/>
              </a:rPr>
              <a:t>PHYSICAL DEVELOPMENT IN INFANCY</a:t>
            </a:r>
          </a:p>
        </p:txBody>
      </p:sp>
      <p:sp>
        <p:nvSpPr>
          <p:cNvPr id="4" name="TextBox 3">
            <a:extLst>
              <a:ext uri="{FF2B5EF4-FFF2-40B4-BE49-F238E27FC236}">
                <a16:creationId xmlns:a16="http://schemas.microsoft.com/office/drawing/2014/main" id="{51045318-C68B-AF12-676B-33371F31A6CF}"/>
              </a:ext>
            </a:extLst>
          </p:cNvPr>
          <p:cNvSpPr txBox="1"/>
          <p:nvPr/>
        </p:nvSpPr>
        <p:spPr>
          <a:xfrm>
            <a:off x="1798320" y="1920240"/>
            <a:ext cx="2621280"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Body Weight</a:t>
            </a:r>
          </a:p>
        </p:txBody>
      </p:sp>
      <p:sp>
        <p:nvSpPr>
          <p:cNvPr id="5" name="TextBox 4">
            <a:extLst>
              <a:ext uri="{FF2B5EF4-FFF2-40B4-BE49-F238E27FC236}">
                <a16:creationId xmlns:a16="http://schemas.microsoft.com/office/drawing/2014/main" id="{DBC7399C-0BC9-F9BB-CAC1-19E0574DAA5C}"/>
              </a:ext>
            </a:extLst>
          </p:cNvPr>
          <p:cNvSpPr txBox="1"/>
          <p:nvPr/>
        </p:nvSpPr>
        <p:spPr>
          <a:xfrm>
            <a:off x="1798320" y="3135972"/>
            <a:ext cx="2621280"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Body Height</a:t>
            </a:r>
          </a:p>
        </p:txBody>
      </p:sp>
      <p:sp>
        <p:nvSpPr>
          <p:cNvPr id="7" name="TextBox 6">
            <a:extLst>
              <a:ext uri="{FF2B5EF4-FFF2-40B4-BE49-F238E27FC236}">
                <a16:creationId xmlns:a16="http://schemas.microsoft.com/office/drawing/2014/main" id="{CA22F0C3-FE42-8F2E-301B-F98E63026848}"/>
              </a:ext>
            </a:extLst>
          </p:cNvPr>
          <p:cNvSpPr txBox="1"/>
          <p:nvPr/>
        </p:nvSpPr>
        <p:spPr>
          <a:xfrm>
            <a:off x="1798320" y="4351704"/>
            <a:ext cx="2621280"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Brain</a:t>
            </a:r>
          </a:p>
        </p:txBody>
      </p:sp>
      <p:sp>
        <p:nvSpPr>
          <p:cNvPr id="8" name="TextBox 7">
            <a:extLst>
              <a:ext uri="{FF2B5EF4-FFF2-40B4-BE49-F238E27FC236}">
                <a16:creationId xmlns:a16="http://schemas.microsoft.com/office/drawing/2014/main" id="{B605E92F-78E4-6105-62BC-B756E4C1136B}"/>
              </a:ext>
            </a:extLst>
          </p:cNvPr>
          <p:cNvSpPr txBox="1"/>
          <p:nvPr/>
        </p:nvSpPr>
        <p:spPr>
          <a:xfrm>
            <a:off x="1737360" y="5723438"/>
            <a:ext cx="2854960"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Motor Development </a:t>
            </a:r>
          </a:p>
        </p:txBody>
      </p:sp>
      <p:sp>
        <p:nvSpPr>
          <p:cNvPr id="10" name="TextBox 9">
            <a:extLst>
              <a:ext uri="{FF2B5EF4-FFF2-40B4-BE49-F238E27FC236}">
                <a16:creationId xmlns:a16="http://schemas.microsoft.com/office/drawing/2014/main" id="{D52B4961-E7E4-5DBB-0CE9-C72B7E99469A}"/>
              </a:ext>
            </a:extLst>
          </p:cNvPr>
          <p:cNvSpPr txBox="1"/>
          <p:nvPr/>
        </p:nvSpPr>
        <p:spPr>
          <a:xfrm>
            <a:off x="8046720" y="2782158"/>
            <a:ext cx="3596640" cy="92333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10 inches in the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year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Head grows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Body fat and muscles</a:t>
            </a:r>
          </a:p>
        </p:txBody>
      </p:sp>
      <p:sp>
        <p:nvSpPr>
          <p:cNvPr id="11" name="TextBox 10">
            <a:extLst>
              <a:ext uri="{FF2B5EF4-FFF2-40B4-BE49-F238E27FC236}">
                <a16:creationId xmlns:a16="http://schemas.microsoft.com/office/drawing/2014/main" id="{04B01443-1C04-15D6-D8CE-780F7580A975}"/>
              </a:ext>
            </a:extLst>
          </p:cNvPr>
          <p:cNvSpPr txBox="1"/>
          <p:nvPr/>
        </p:nvSpPr>
        <p:spPr>
          <a:xfrm>
            <a:off x="8046720" y="1373306"/>
            <a:ext cx="3688080" cy="92333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Lose 5% - 10% first two weeks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5 - 7 ounces per week</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Triple the weight by age 2</a:t>
            </a:r>
          </a:p>
        </p:txBody>
      </p:sp>
      <p:sp>
        <p:nvSpPr>
          <p:cNvPr id="12" name="TextBox 11">
            <a:extLst>
              <a:ext uri="{FF2B5EF4-FFF2-40B4-BE49-F238E27FC236}">
                <a16:creationId xmlns:a16="http://schemas.microsoft.com/office/drawing/2014/main" id="{BA928CA8-C3A8-DD71-8C82-8C261C4F5E8D}"/>
              </a:ext>
            </a:extLst>
          </p:cNvPr>
          <p:cNvSpPr txBox="1"/>
          <p:nvPr/>
        </p:nvSpPr>
        <p:spPr>
          <a:xfrm>
            <a:off x="8016240" y="4074705"/>
            <a:ext cx="3596640" cy="120032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Double its size by age 2</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Neurons and connections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Senses (sight, sound, taste, and smell)</a:t>
            </a:r>
          </a:p>
        </p:txBody>
      </p:sp>
      <p:sp>
        <p:nvSpPr>
          <p:cNvPr id="13" name="TextBox 12">
            <a:extLst>
              <a:ext uri="{FF2B5EF4-FFF2-40B4-BE49-F238E27FC236}">
                <a16:creationId xmlns:a16="http://schemas.microsoft.com/office/drawing/2014/main" id="{CB1C538A-93DD-DEB7-7EFC-1BF2D17275AA}"/>
              </a:ext>
            </a:extLst>
          </p:cNvPr>
          <p:cNvSpPr txBox="1"/>
          <p:nvPr/>
        </p:nvSpPr>
        <p:spPr>
          <a:xfrm>
            <a:off x="8016240" y="5483557"/>
            <a:ext cx="3596640" cy="92333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Reflexes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Voluntary movements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Fine motor skills</a:t>
            </a:r>
          </a:p>
        </p:txBody>
      </p:sp>
      <p:pic>
        <p:nvPicPr>
          <p:cNvPr id="18" name="Picture 17" descr="A baby lying on a bed">
            <a:extLst>
              <a:ext uri="{FF2B5EF4-FFF2-40B4-BE49-F238E27FC236}">
                <a16:creationId xmlns:a16="http://schemas.microsoft.com/office/drawing/2014/main" id="{8FBC312A-D284-7385-8C39-603943F504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6993" y="1561529"/>
            <a:ext cx="2299443" cy="1574444"/>
          </a:xfrm>
          <a:prstGeom prst="rect">
            <a:avLst/>
          </a:prstGeom>
        </p:spPr>
      </p:pic>
      <p:pic>
        <p:nvPicPr>
          <p:cNvPr id="22" name="Picture 21" descr="A picture containing dessert&#10;&#10;Description automatically generated">
            <a:extLst>
              <a:ext uri="{FF2B5EF4-FFF2-40B4-BE49-F238E27FC236}">
                <a16:creationId xmlns:a16="http://schemas.microsoft.com/office/drawing/2014/main" id="{EDF08CA3-2F17-8531-36C0-AA1B8DA46C7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90164" y="3445681"/>
            <a:ext cx="2326272" cy="1519644"/>
          </a:xfrm>
          <a:prstGeom prst="rect">
            <a:avLst/>
          </a:prstGeom>
        </p:spPr>
      </p:pic>
      <p:pic>
        <p:nvPicPr>
          <p:cNvPr id="25" name="Picture 24" descr="A close-up of a baby's hand holding a baby's hand&#10;&#10;Description automatically generated with low confidence">
            <a:extLst>
              <a:ext uri="{FF2B5EF4-FFF2-40B4-BE49-F238E27FC236}">
                <a16:creationId xmlns:a16="http://schemas.microsoft.com/office/drawing/2014/main" id="{5222EB23-2288-D493-FC96-624261304B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16993" y="5275034"/>
            <a:ext cx="2312858" cy="1450659"/>
          </a:xfrm>
          <a:prstGeom prst="rect">
            <a:avLst/>
          </a:prstGeom>
        </p:spPr>
      </p:pic>
      <p:sp>
        <p:nvSpPr>
          <p:cNvPr id="26" name="TextBox 25">
            <a:extLst>
              <a:ext uri="{FF2B5EF4-FFF2-40B4-BE49-F238E27FC236}">
                <a16:creationId xmlns:a16="http://schemas.microsoft.com/office/drawing/2014/main" id="{CEF96CED-7C72-8B93-0161-2B7FE8A8CC48}"/>
              </a:ext>
            </a:extLst>
          </p:cNvPr>
          <p:cNvSpPr txBox="1"/>
          <p:nvPr/>
        </p:nvSpPr>
        <p:spPr>
          <a:xfrm>
            <a:off x="6152818" y="2905140"/>
            <a:ext cx="1439501" cy="230832"/>
          </a:xfrm>
          <a:prstGeom prst="rect">
            <a:avLst/>
          </a:prstGeom>
          <a:noFill/>
        </p:spPr>
        <p:txBody>
          <a:bodyPr wrap="square" rtlCol="0">
            <a:spAutoFit/>
          </a:bodyPr>
          <a:lstStyle/>
          <a:p>
            <a:r>
              <a:rPr lang="en-GB" sz="900" b="1" dirty="0">
                <a:solidFill>
                  <a:schemeClr val="bg1"/>
                </a:solidFill>
              </a:rPr>
              <a:t>(</a:t>
            </a:r>
            <a:r>
              <a:rPr lang="en-GB" sz="900" b="1" i="1" dirty="0">
                <a:solidFill>
                  <a:schemeClr val="bg1"/>
                </a:solidFill>
              </a:rPr>
              <a:t>nhs.uk</a:t>
            </a:r>
            <a:r>
              <a:rPr lang="en-GB" sz="900" b="1" dirty="0">
                <a:solidFill>
                  <a:schemeClr val="bg1"/>
                </a:solidFill>
              </a:rPr>
              <a:t> 2023)</a:t>
            </a:r>
          </a:p>
        </p:txBody>
      </p:sp>
      <p:sp>
        <p:nvSpPr>
          <p:cNvPr id="28" name="TextBox 27">
            <a:extLst>
              <a:ext uri="{FF2B5EF4-FFF2-40B4-BE49-F238E27FC236}">
                <a16:creationId xmlns:a16="http://schemas.microsoft.com/office/drawing/2014/main" id="{BC9F47FC-1466-638C-7DF6-2267E7858AB1}"/>
              </a:ext>
            </a:extLst>
          </p:cNvPr>
          <p:cNvSpPr txBox="1"/>
          <p:nvPr/>
        </p:nvSpPr>
        <p:spPr>
          <a:xfrm>
            <a:off x="5219625" y="6500944"/>
            <a:ext cx="2542801" cy="230832"/>
          </a:xfrm>
          <a:prstGeom prst="rect">
            <a:avLst/>
          </a:prstGeom>
          <a:noFill/>
        </p:spPr>
        <p:txBody>
          <a:bodyPr wrap="square" rtlCol="0">
            <a:spAutoFit/>
          </a:bodyPr>
          <a:lstStyle/>
          <a:p>
            <a:r>
              <a:rPr lang="en-GB" sz="900" b="1" dirty="0"/>
              <a:t>(</a:t>
            </a:r>
            <a:r>
              <a:rPr lang="en-GB" sz="900" b="1" i="1" dirty="0"/>
              <a:t>Parent Lane Pregnancy 2023</a:t>
            </a:r>
            <a:r>
              <a:rPr lang="en-GB" sz="900" b="1" dirty="0"/>
              <a:t>)</a:t>
            </a:r>
          </a:p>
        </p:txBody>
      </p:sp>
      <p:sp>
        <p:nvSpPr>
          <p:cNvPr id="29" name="TextBox 28">
            <a:extLst>
              <a:ext uri="{FF2B5EF4-FFF2-40B4-BE49-F238E27FC236}">
                <a16:creationId xmlns:a16="http://schemas.microsoft.com/office/drawing/2014/main" id="{EA3083E7-19F5-1C36-5D9F-D673CEA337CD}"/>
              </a:ext>
            </a:extLst>
          </p:cNvPr>
          <p:cNvSpPr txBox="1"/>
          <p:nvPr/>
        </p:nvSpPr>
        <p:spPr>
          <a:xfrm>
            <a:off x="5115208" y="4696608"/>
            <a:ext cx="1901228" cy="230832"/>
          </a:xfrm>
          <a:prstGeom prst="rect">
            <a:avLst/>
          </a:prstGeom>
          <a:noFill/>
        </p:spPr>
        <p:txBody>
          <a:bodyPr wrap="square" rtlCol="0">
            <a:spAutoFit/>
          </a:bodyPr>
          <a:lstStyle/>
          <a:p>
            <a:r>
              <a:rPr lang="en-GB" sz="900" b="1" dirty="0"/>
              <a:t>(</a:t>
            </a:r>
            <a:r>
              <a:rPr lang="en-GB" sz="900" b="1" i="1" dirty="0"/>
              <a:t>health-innovations.org</a:t>
            </a:r>
            <a:r>
              <a:rPr lang="en-GB" sz="900" b="1" dirty="0"/>
              <a:t> 2014)</a:t>
            </a:r>
          </a:p>
        </p:txBody>
      </p:sp>
      <p:sp>
        <p:nvSpPr>
          <p:cNvPr id="3" name="TextBox 2">
            <a:extLst>
              <a:ext uri="{FF2B5EF4-FFF2-40B4-BE49-F238E27FC236}">
                <a16:creationId xmlns:a16="http://schemas.microsoft.com/office/drawing/2014/main" id="{65266FD0-CDA8-510E-3C75-3BD7D293C1F3}"/>
              </a:ext>
            </a:extLst>
          </p:cNvPr>
          <p:cNvSpPr txBox="1"/>
          <p:nvPr/>
        </p:nvSpPr>
        <p:spPr>
          <a:xfrm>
            <a:off x="244444" y="6406887"/>
            <a:ext cx="4175157" cy="276999"/>
          </a:xfrm>
          <a:prstGeom prst="rect">
            <a:avLst/>
          </a:prstGeom>
          <a:noFill/>
        </p:spPr>
        <p:txBody>
          <a:bodyPr wrap="square" rtlCol="0">
            <a:spAutoFit/>
          </a:bodyPr>
          <a:lstStyle/>
          <a:p>
            <a:r>
              <a:rPr lang="en-GB" sz="1200" b="1" dirty="0"/>
              <a:t>Source: </a:t>
            </a:r>
            <a:r>
              <a:rPr lang="en-GB" sz="1200" b="1" i="0" dirty="0">
                <a:effectLst/>
              </a:rPr>
              <a:t> Infants: Physical Development, Video (2010)</a:t>
            </a:r>
            <a:endParaRPr lang="en-GB" sz="1200" b="1" dirty="0"/>
          </a:p>
        </p:txBody>
      </p:sp>
      <p:sp>
        <p:nvSpPr>
          <p:cNvPr id="9" name="TextBox 8">
            <a:extLst>
              <a:ext uri="{FF2B5EF4-FFF2-40B4-BE49-F238E27FC236}">
                <a16:creationId xmlns:a16="http://schemas.microsoft.com/office/drawing/2014/main" id="{68491BDF-7094-119F-1498-5F73615C623F}"/>
              </a:ext>
            </a:extLst>
          </p:cNvPr>
          <p:cNvSpPr txBox="1"/>
          <p:nvPr/>
        </p:nvSpPr>
        <p:spPr>
          <a:xfrm>
            <a:off x="9350827" y="6545386"/>
            <a:ext cx="6096000" cy="369332"/>
          </a:xfrm>
          <a:prstGeom prst="rect">
            <a:avLst/>
          </a:prstGeom>
          <a:noFill/>
        </p:spPr>
        <p:txBody>
          <a:bodyPr wrap="square">
            <a:spAutoFit/>
          </a:bodyPr>
          <a:lstStyle/>
          <a:p>
            <a:r>
              <a:rPr lang="en-GB" sz="1801" dirty="0" err="1">
                <a:solidFill>
                  <a:schemeClr val="accent2"/>
                </a:solidFill>
                <a:latin typeface="Arial" panose="020B0604020202020204" pitchFamily="34" charset="0"/>
                <a:cs typeface="Arial" panose="020B0604020202020204" pitchFamily="34" charset="0"/>
              </a:rPr>
              <a:t>Sylwia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Jarocka</a:t>
            </a:r>
            <a:r>
              <a:rPr lang="en-GB" sz="1801" dirty="0">
                <a:solidFill>
                  <a:schemeClr val="accent2"/>
                </a:solidFill>
                <a:latin typeface="Arial" panose="020B0604020202020204" pitchFamily="34" charset="0"/>
                <a:cs typeface="Arial" panose="020B0604020202020204" pitchFamily="34" charset="0"/>
              </a:rPr>
              <a:t> 2130204</a:t>
            </a:r>
          </a:p>
        </p:txBody>
      </p:sp>
    </p:spTree>
    <p:extLst>
      <p:ext uri="{BB962C8B-B14F-4D97-AF65-F5344CB8AC3E}">
        <p14:creationId xmlns:p14="http://schemas.microsoft.com/office/powerpoint/2010/main" val="94244776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person, sitting, indoor">
            <a:extLst>
              <a:ext uri="{FF2B5EF4-FFF2-40B4-BE49-F238E27FC236}">
                <a16:creationId xmlns:a16="http://schemas.microsoft.com/office/drawing/2014/main" id="{50A2E89D-16AE-8B23-62BD-CEB6AF8347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1285" y="968023"/>
            <a:ext cx="4904663" cy="4316474"/>
          </a:xfrm>
          <a:prstGeom prst="rect">
            <a:avLst/>
          </a:prstGeom>
        </p:spPr>
      </p:pic>
      <p:grpSp>
        <p:nvGrpSpPr>
          <p:cNvPr id="47" name="Group 46">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8"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9"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0"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1"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2"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3"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4"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5"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6"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7"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8"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9"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1" name="Group 60">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62"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3"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4"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5"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6"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7"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8"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9"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0"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1"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2"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3"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5" name="Rectangle 74">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7"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48BE0A8E-D599-1E3A-47D6-4A05EBECC3DE}"/>
              </a:ext>
            </a:extLst>
          </p:cNvPr>
          <p:cNvSpPr>
            <a:spLocks noGrp="1"/>
          </p:cNvSpPr>
          <p:nvPr>
            <p:ph type="title"/>
          </p:nvPr>
        </p:nvSpPr>
        <p:spPr>
          <a:xfrm>
            <a:off x="1683955" y="770497"/>
            <a:ext cx="4137059" cy="1280890"/>
          </a:xfrm>
        </p:spPr>
        <p:txBody>
          <a:bodyPr vert="horz" lIns="91440" tIns="45720" rIns="91440" bIns="45720" rtlCol="0" anchor="t">
            <a:normAutofit/>
          </a:bodyPr>
          <a:lstStyle/>
          <a:p>
            <a:r>
              <a:rPr lang="en-US" sz="2200" b="1" dirty="0">
                <a:latin typeface="Arial" panose="020B0604020202020204" pitchFamily="34" charset="0"/>
                <a:cs typeface="Arial" panose="020B0604020202020204" pitchFamily="34" charset="0"/>
              </a:rPr>
              <a:t>SENSES</a:t>
            </a:r>
          </a:p>
        </p:txBody>
      </p:sp>
      <p:sp>
        <p:nvSpPr>
          <p:cNvPr id="5" name="TextBox 4">
            <a:extLst>
              <a:ext uri="{FF2B5EF4-FFF2-40B4-BE49-F238E27FC236}">
                <a16:creationId xmlns:a16="http://schemas.microsoft.com/office/drawing/2014/main" id="{A9B9CA96-2B8E-778A-AABE-C1BF163ECB42}"/>
              </a:ext>
            </a:extLst>
          </p:cNvPr>
          <p:cNvSpPr txBox="1"/>
          <p:nvPr/>
        </p:nvSpPr>
        <p:spPr>
          <a:xfrm>
            <a:off x="1683955" y="1683336"/>
            <a:ext cx="4137059" cy="4561400"/>
          </a:xfrm>
          <a:prstGeom prst="rect">
            <a:avLst/>
          </a:prstGeom>
        </p:spPr>
        <p:txBody>
          <a:bodyPr vert="horz" lIns="91440" tIns="45720" rIns="91440" bIns="45720" rtlCol="0">
            <a:normAutofit fontScale="70000" lnSpcReduction="20000"/>
          </a:bodyPr>
          <a:lstStyle/>
          <a:p>
            <a:pPr marL="285750" indent="-285750">
              <a:lnSpc>
                <a:spcPct val="90000"/>
              </a:lnSpc>
              <a:spcBef>
                <a:spcPts val="1000"/>
              </a:spcBef>
              <a:buClr>
                <a:schemeClr val="accent1"/>
              </a:buClr>
              <a:buFont typeface="Wingdings 3" charset="2"/>
              <a:buChar char=""/>
            </a:pPr>
            <a:r>
              <a:rPr lang="en-US" sz="2600" dirty="0">
                <a:solidFill>
                  <a:srgbClr val="000000"/>
                </a:solidFill>
                <a:latin typeface="Arial" panose="020B0604020202020204" pitchFamily="34" charset="0"/>
                <a:cs typeface="Arial" panose="020B0604020202020204" pitchFamily="34" charset="0"/>
              </a:rPr>
              <a:t>Can newborns see?</a:t>
            </a: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2600" dirty="0">
                <a:solidFill>
                  <a:srgbClr val="000000"/>
                </a:solidFill>
                <a:latin typeface="Arial" panose="020B0604020202020204" pitchFamily="34" charset="0"/>
                <a:cs typeface="Arial" panose="020B0604020202020204" pitchFamily="34" charset="0"/>
              </a:rPr>
              <a:t>Can newborns hear?</a:t>
            </a: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2600" dirty="0">
                <a:solidFill>
                  <a:srgbClr val="000000"/>
                </a:solidFill>
                <a:latin typeface="Arial" panose="020B0604020202020204" pitchFamily="34" charset="0"/>
                <a:cs typeface="Arial" panose="020B0604020202020204" pitchFamily="34" charset="0"/>
              </a:rPr>
              <a:t>Can newborns smell?</a:t>
            </a: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2600" dirty="0">
                <a:solidFill>
                  <a:srgbClr val="000000"/>
                </a:solidFill>
                <a:latin typeface="Arial" panose="020B0604020202020204" pitchFamily="34" charset="0"/>
                <a:cs typeface="Arial" panose="020B0604020202020204" pitchFamily="34" charset="0"/>
              </a:rPr>
              <a:t>Can newborns respond to touch?</a:t>
            </a: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2600" dirty="0">
                <a:solidFill>
                  <a:srgbClr val="000000"/>
                </a:solidFill>
                <a:latin typeface="Arial" panose="020B0604020202020204" pitchFamily="34" charset="0"/>
                <a:cs typeface="Arial" panose="020B0604020202020204" pitchFamily="34" charset="0"/>
              </a:rPr>
              <a:t>Can newborns taste?</a:t>
            </a: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p:txBody>
      </p:sp>
      <p:sp>
        <p:nvSpPr>
          <p:cNvPr id="3" name="TextBox 2">
            <a:extLst>
              <a:ext uri="{FF2B5EF4-FFF2-40B4-BE49-F238E27FC236}">
                <a16:creationId xmlns:a16="http://schemas.microsoft.com/office/drawing/2014/main" id="{4ED87587-472E-7BAA-F7FC-DD546423DC47}"/>
              </a:ext>
            </a:extLst>
          </p:cNvPr>
          <p:cNvSpPr txBox="1"/>
          <p:nvPr/>
        </p:nvSpPr>
        <p:spPr>
          <a:xfrm>
            <a:off x="9044481" y="5053665"/>
            <a:ext cx="2806949" cy="230832"/>
          </a:xfrm>
          <a:prstGeom prst="rect">
            <a:avLst/>
          </a:prstGeom>
          <a:noFill/>
        </p:spPr>
        <p:txBody>
          <a:bodyPr wrap="square" rtlCol="0">
            <a:spAutoFit/>
          </a:bodyPr>
          <a:lstStyle/>
          <a:p>
            <a:r>
              <a:rPr lang="en-GB" sz="900" b="1" dirty="0"/>
              <a:t>(</a:t>
            </a:r>
            <a:r>
              <a:rPr lang="en-GB" sz="900" b="1" i="1" dirty="0"/>
              <a:t>Sophie La </a:t>
            </a:r>
            <a:r>
              <a:rPr lang="en-GB" sz="900" b="1" i="1" dirty="0" err="1"/>
              <a:t>Girafe</a:t>
            </a:r>
            <a:r>
              <a:rPr lang="en-GB" sz="900" b="1" dirty="0"/>
              <a:t> 2023)</a:t>
            </a:r>
          </a:p>
        </p:txBody>
      </p:sp>
      <p:sp>
        <p:nvSpPr>
          <p:cNvPr id="7" name="TextBox 6">
            <a:extLst>
              <a:ext uri="{FF2B5EF4-FFF2-40B4-BE49-F238E27FC236}">
                <a16:creationId xmlns:a16="http://schemas.microsoft.com/office/drawing/2014/main" id="{9FA5B313-7FD8-F1ED-BD69-4CC6683F1D52}"/>
              </a:ext>
            </a:extLst>
          </p:cNvPr>
          <p:cNvSpPr txBox="1"/>
          <p:nvPr/>
        </p:nvSpPr>
        <p:spPr>
          <a:xfrm>
            <a:off x="9383485" y="6483791"/>
            <a:ext cx="6096000" cy="369460"/>
          </a:xfrm>
          <a:prstGeom prst="rect">
            <a:avLst/>
          </a:prstGeom>
          <a:noFill/>
        </p:spPr>
        <p:txBody>
          <a:bodyPr wrap="square">
            <a:spAutoFit/>
          </a:bodyPr>
          <a:lstStyle/>
          <a:p>
            <a:r>
              <a:rPr lang="en-GB" sz="1801" dirty="0" err="1">
                <a:solidFill>
                  <a:schemeClr val="accent2"/>
                </a:solidFill>
                <a:latin typeface="Arial" panose="020B0604020202020204" pitchFamily="34" charset="0"/>
                <a:cs typeface="Arial" panose="020B0604020202020204" pitchFamily="34" charset="0"/>
              </a:rPr>
              <a:t>Sylwia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Jarocka</a:t>
            </a:r>
            <a:r>
              <a:rPr lang="en-GB" sz="1801" dirty="0">
                <a:solidFill>
                  <a:schemeClr val="accent2"/>
                </a:solidFill>
                <a:latin typeface="Arial" panose="020B0604020202020204" pitchFamily="34" charset="0"/>
                <a:cs typeface="Arial" panose="020B0604020202020204" pitchFamily="34" charset="0"/>
              </a:rPr>
              <a:t> 2130204</a:t>
            </a:r>
          </a:p>
        </p:txBody>
      </p:sp>
    </p:spTree>
    <p:extLst>
      <p:ext uri="{BB962C8B-B14F-4D97-AF65-F5344CB8AC3E}">
        <p14:creationId xmlns:p14="http://schemas.microsoft.com/office/powerpoint/2010/main" val="1503287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4"/>
          <p:cNvSpPr txBox="1">
            <a:spLocks noGrp="1"/>
          </p:cNvSpPr>
          <p:nvPr>
            <p:ph type="title"/>
          </p:nvPr>
        </p:nvSpPr>
        <p:spPr>
          <a:xfrm>
            <a:off x="1262742" y="537928"/>
            <a:ext cx="10101943" cy="967747"/>
          </a:xfrm>
          <a:prstGeom prst="rect">
            <a:avLst/>
          </a:prstGeom>
          <a:noFill/>
          <a:ln>
            <a:noFill/>
          </a:ln>
        </p:spPr>
        <p:txBody>
          <a:bodyPr spcFirstLastPara="1" vert="horz" wrap="square" lIns="91425" tIns="45700" rIns="91425" bIns="45700" rtlCol="0" anchor="ctr" anchorCtr="0">
            <a:normAutofit/>
          </a:bodyPr>
          <a:lstStyle/>
          <a:p>
            <a:pPr algn="ctr">
              <a:spcBef>
                <a:spcPts val="0"/>
              </a:spcBef>
              <a:buClr>
                <a:schemeClr val="dk1"/>
              </a:buClr>
              <a:buSzPct val="100000"/>
            </a:pPr>
            <a:r>
              <a:rPr lang="en-GB" sz="2200" b="1" dirty="0">
                <a:latin typeface="Arial" panose="020B0604020202020204" pitchFamily="34" charset="0"/>
                <a:cs typeface="Arial" panose="020B0604020202020204" pitchFamily="34" charset="0"/>
              </a:rPr>
              <a:t>INTELLECTUAL DEVELOPMENT IN INFANCY: TRUST VS. MISTRUST </a:t>
            </a:r>
            <a:endParaRPr sz="2200" b="1" dirty="0">
              <a:latin typeface="Arial" panose="020B0604020202020204" pitchFamily="34" charset="0"/>
              <a:cs typeface="Arial" panose="020B0604020202020204" pitchFamily="34" charset="0"/>
            </a:endParaRPr>
          </a:p>
        </p:txBody>
      </p:sp>
      <p:sp>
        <p:nvSpPr>
          <p:cNvPr id="90" name="Google Shape;90;p4"/>
          <p:cNvSpPr txBox="1">
            <a:spLocks noGrp="1"/>
          </p:cNvSpPr>
          <p:nvPr>
            <p:ph type="body" idx="1"/>
          </p:nvPr>
        </p:nvSpPr>
        <p:spPr>
          <a:xfrm>
            <a:off x="1338943" y="1359226"/>
            <a:ext cx="4608512" cy="5688632"/>
          </a:xfrm>
          <a:prstGeom prst="rect">
            <a:avLst/>
          </a:prstGeom>
          <a:noFill/>
          <a:ln>
            <a:noFill/>
          </a:ln>
        </p:spPr>
        <p:txBody>
          <a:bodyPr spcFirstLastPara="1" vert="horz" wrap="square" lIns="91425" tIns="45700" rIns="91425" bIns="45700" rtlCol="0" anchor="t" anchorCtr="0">
            <a:normAutofit/>
          </a:bodyPr>
          <a:lstStyle/>
          <a:p>
            <a:pPr indent="-312420">
              <a:lnSpc>
                <a:spcPct val="160000"/>
              </a:lnSpc>
              <a:spcBef>
                <a:spcPts val="0"/>
              </a:spcBef>
              <a:buClr>
                <a:schemeClr val="dk1"/>
              </a:buClr>
              <a:buSzPct val="100000"/>
              <a:buChar char="•"/>
            </a:pPr>
            <a:r>
              <a:rPr lang="en-GB" dirty="0">
                <a:latin typeface="Arial" panose="020B0604020202020204" pitchFamily="34" charset="0"/>
                <a:cs typeface="Arial" panose="020B0604020202020204" pitchFamily="34" charset="0"/>
              </a:rPr>
              <a:t>The primary way you can build trust with your baby is to respond when they try to communicate with you.</a:t>
            </a:r>
            <a:endParaRPr dirty="0">
              <a:latin typeface="Arial" panose="020B0604020202020204" pitchFamily="34" charset="0"/>
              <a:cs typeface="Arial" panose="020B0604020202020204" pitchFamily="34" charset="0"/>
            </a:endParaRPr>
          </a:p>
          <a:p>
            <a:pPr indent="-256857">
              <a:lnSpc>
                <a:spcPct val="160000"/>
              </a:lnSpc>
              <a:spcBef>
                <a:spcPts val="0"/>
              </a:spcBef>
              <a:buSzPct val="56250"/>
              <a:buChar char="•"/>
            </a:pPr>
            <a:r>
              <a:rPr lang="en-GB" dirty="0">
                <a:latin typeface="Arial" panose="020B0604020202020204" pitchFamily="34" charset="0"/>
                <a:cs typeface="Arial" panose="020B0604020202020204" pitchFamily="34" charset="0"/>
              </a:rPr>
              <a:t>Babies can not use words to express </a:t>
            </a:r>
            <a:r>
              <a:rPr lang="en-GB" dirty="0" err="1">
                <a:latin typeface="Arial" panose="020B0604020202020204" pitchFamily="34" charset="0"/>
                <a:cs typeface="Arial" panose="020B0604020202020204" pitchFamily="34" charset="0"/>
              </a:rPr>
              <a:t>themselves,they</a:t>
            </a:r>
            <a:r>
              <a:rPr lang="en-GB" dirty="0">
                <a:latin typeface="Arial" panose="020B0604020202020204" pitchFamily="34" charset="0"/>
                <a:cs typeface="Arial" panose="020B0604020202020204" pitchFamily="34" charset="0"/>
              </a:rPr>
              <a:t> use nonverbal strategies to communicate.</a:t>
            </a:r>
            <a:endParaRPr dirty="0">
              <a:latin typeface="Arial" panose="020B0604020202020204" pitchFamily="34" charset="0"/>
              <a:cs typeface="Arial" panose="020B0604020202020204" pitchFamily="34" charset="0"/>
            </a:endParaRPr>
          </a:p>
          <a:p>
            <a:pPr indent="-256857">
              <a:lnSpc>
                <a:spcPct val="160000"/>
              </a:lnSpc>
              <a:spcBef>
                <a:spcPts val="0"/>
              </a:spcBef>
              <a:buSzPct val="56250"/>
              <a:buChar char="•"/>
            </a:pPr>
            <a:r>
              <a:rPr lang="en-GB" dirty="0">
                <a:latin typeface="Arial" panose="020B0604020202020204" pitchFamily="34" charset="0"/>
                <a:cs typeface="Arial" panose="020B0604020202020204" pitchFamily="34" charset="0"/>
              </a:rPr>
              <a:t>Crying is one of the most common strategies.</a:t>
            </a:r>
            <a:endParaRPr dirty="0">
              <a:latin typeface="Arial" panose="020B0604020202020204" pitchFamily="34" charset="0"/>
              <a:cs typeface="Arial" panose="020B0604020202020204" pitchFamily="34" charset="0"/>
            </a:endParaRPr>
          </a:p>
          <a:p>
            <a:pPr indent="-256857">
              <a:lnSpc>
                <a:spcPct val="160000"/>
              </a:lnSpc>
              <a:spcBef>
                <a:spcPts val="0"/>
              </a:spcBef>
              <a:buSzPct val="56250"/>
              <a:buChar char="•"/>
            </a:pPr>
            <a:r>
              <a:rPr lang="en-GB" dirty="0">
                <a:latin typeface="Arial" panose="020B0604020202020204" pitchFamily="34" charset="0"/>
                <a:cs typeface="Arial" panose="020B0604020202020204" pitchFamily="34" charset="0"/>
              </a:rPr>
              <a:t>Every baby communicates differently.</a:t>
            </a:r>
            <a:endParaRPr dirty="0">
              <a:latin typeface="Arial" panose="020B0604020202020204" pitchFamily="34" charset="0"/>
              <a:cs typeface="Arial" panose="020B0604020202020204" pitchFamily="34" charset="0"/>
            </a:endParaRPr>
          </a:p>
          <a:p>
            <a:pPr indent="-256857">
              <a:lnSpc>
                <a:spcPct val="160000"/>
              </a:lnSpc>
              <a:spcBef>
                <a:spcPts val="0"/>
              </a:spcBef>
              <a:buSzPct val="56250"/>
              <a:buChar char="•"/>
            </a:pPr>
            <a:r>
              <a:rPr lang="en-GB" dirty="0">
                <a:latin typeface="Arial" panose="020B0604020202020204" pitchFamily="34" charset="0"/>
                <a:cs typeface="Arial" panose="020B0604020202020204" pitchFamily="34" charset="0"/>
              </a:rPr>
              <a:t>Babies use to communicate with their </a:t>
            </a:r>
            <a:r>
              <a:rPr lang="en-GB" dirty="0" err="1">
                <a:latin typeface="Arial" panose="020B0604020202020204" pitchFamily="34" charset="0"/>
                <a:cs typeface="Arial" panose="020B0604020202020204" pitchFamily="34" charset="0"/>
              </a:rPr>
              <a:t>caregivers,and</a:t>
            </a:r>
            <a:r>
              <a:rPr lang="en-GB" dirty="0">
                <a:latin typeface="Arial" panose="020B0604020202020204" pitchFamily="34" charset="0"/>
                <a:cs typeface="Arial" panose="020B0604020202020204" pitchFamily="34" charset="0"/>
              </a:rPr>
              <a:t> it carries different meanings.</a:t>
            </a:r>
            <a:endParaRPr dirty="0">
              <a:latin typeface="Arial" panose="020B0604020202020204" pitchFamily="34" charset="0"/>
              <a:cs typeface="Arial" panose="020B0604020202020204" pitchFamily="34" charset="0"/>
            </a:endParaRPr>
          </a:p>
        </p:txBody>
      </p:sp>
      <p:sp>
        <p:nvSpPr>
          <p:cNvPr id="91" name="Google Shape;91;p4" descr="Erikson's Stages of Psychosocial Development"/>
          <p:cNvSpPr/>
          <p:nvPr/>
        </p:nvSpPr>
        <p:spPr>
          <a:xfrm>
            <a:off x="1679575" y="-144463"/>
            <a:ext cx="304800" cy="304801"/>
          </a:xfrm>
          <a:prstGeom prst="rect">
            <a:avLst/>
          </a:prstGeom>
          <a:noFill/>
          <a:ln>
            <a:noFill/>
          </a:ln>
        </p:spPr>
        <p:txBody>
          <a:bodyPr spcFirstLastPara="1" wrap="square" lIns="91425" tIns="45700" rIns="91425" bIns="45700" anchor="t" anchorCtr="0">
            <a:noAutofit/>
          </a:bodyPr>
          <a:lstStyle/>
          <a:p>
            <a:endParaRPr>
              <a:solidFill>
                <a:schemeClr val="dk1"/>
              </a:solidFill>
              <a:latin typeface="Times New Roman"/>
              <a:ea typeface="Times New Roman"/>
              <a:cs typeface="Times New Roman"/>
              <a:sym typeface="Times New Roman"/>
            </a:endParaRPr>
          </a:p>
        </p:txBody>
      </p:sp>
      <p:pic>
        <p:nvPicPr>
          <p:cNvPr id="92" name="Google Shape;92;p4"/>
          <p:cNvPicPr preferRelativeResize="0"/>
          <p:nvPr/>
        </p:nvPicPr>
        <p:blipFill>
          <a:blip r:embed="rId3">
            <a:alphaModFix/>
          </a:blip>
          <a:stretch>
            <a:fillRect/>
          </a:stretch>
        </p:blipFill>
        <p:spPr>
          <a:xfrm>
            <a:off x="7146916" y="2286000"/>
            <a:ext cx="3814997" cy="3048259"/>
          </a:xfrm>
          <a:prstGeom prst="rect">
            <a:avLst/>
          </a:prstGeom>
          <a:noFill/>
          <a:ln>
            <a:noFill/>
          </a:ln>
        </p:spPr>
      </p:pic>
      <p:sp>
        <p:nvSpPr>
          <p:cNvPr id="3" name="TextBox 2">
            <a:extLst>
              <a:ext uri="{FF2B5EF4-FFF2-40B4-BE49-F238E27FC236}">
                <a16:creationId xmlns:a16="http://schemas.microsoft.com/office/drawing/2014/main" id="{1253F927-5941-BD54-0A6A-9A08B5684774}"/>
              </a:ext>
            </a:extLst>
          </p:cNvPr>
          <p:cNvSpPr txBox="1"/>
          <p:nvPr/>
        </p:nvSpPr>
        <p:spPr>
          <a:xfrm>
            <a:off x="9514114" y="6494898"/>
            <a:ext cx="6096000" cy="369460"/>
          </a:xfrm>
          <a:prstGeom prst="rect">
            <a:avLst/>
          </a:prstGeom>
          <a:noFill/>
        </p:spPr>
        <p:txBody>
          <a:bodyPr wrap="square">
            <a:spAutoFit/>
          </a:bodyPr>
          <a:lstStyle/>
          <a:p>
            <a:r>
              <a:rPr lang="en-GB" sz="1801" dirty="0" err="1">
                <a:solidFill>
                  <a:schemeClr val="accent2"/>
                </a:solidFill>
                <a:latin typeface="Arial" panose="020B0604020202020204" pitchFamily="34" charset="0"/>
                <a:cs typeface="Arial" panose="020B0604020202020204" pitchFamily="34" charset="0"/>
              </a:rPr>
              <a:t>Terezia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Futyu</a:t>
            </a:r>
            <a:r>
              <a:rPr lang="en-GB" sz="1801" dirty="0">
                <a:solidFill>
                  <a:schemeClr val="accent2"/>
                </a:solidFill>
                <a:latin typeface="Arial" panose="020B0604020202020204" pitchFamily="34" charset="0"/>
                <a:cs typeface="Arial" panose="020B0604020202020204" pitchFamily="34" charset="0"/>
              </a:rPr>
              <a:t> 2133261</a:t>
            </a:r>
          </a:p>
        </p:txBody>
      </p:sp>
    </p:spTree>
    <p:extLst>
      <p:ext uri="{BB962C8B-B14F-4D97-AF65-F5344CB8AC3E}">
        <p14:creationId xmlns:p14="http://schemas.microsoft.com/office/powerpoint/2010/main" val="2041495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Shape 97"/>
        <p:cNvGrpSpPr/>
        <p:nvPr/>
      </p:nvGrpSpPr>
      <p:grpSpPr>
        <a:xfrm>
          <a:off x="0" y="0"/>
          <a:ext cx="0" cy="0"/>
          <a:chOff x="0" y="0"/>
          <a:chExt cx="0" cy="0"/>
        </a:xfrm>
      </p:grpSpPr>
      <p:sp>
        <p:nvSpPr>
          <p:cNvPr id="98" name="Google Shape;98;p5"/>
          <p:cNvSpPr txBox="1">
            <a:spLocks noGrp="1"/>
          </p:cNvSpPr>
          <p:nvPr>
            <p:ph type="title"/>
          </p:nvPr>
        </p:nvSpPr>
        <p:spPr>
          <a:xfrm>
            <a:off x="1852696" y="738072"/>
            <a:ext cx="8911687" cy="1280890"/>
          </a:xfrm>
          <a:prstGeom prst="rect">
            <a:avLst/>
          </a:prstGeom>
        </p:spPr>
        <p:txBody>
          <a:bodyPr spcFirstLastPara="1" vert="horz" lIns="91425" tIns="45700" rIns="91425" bIns="45700" rtlCol="0" anchorCtr="0">
            <a:normAutofit/>
          </a:bodyPr>
          <a:lstStyle/>
          <a:p>
            <a:pPr>
              <a:spcBef>
                <a:spcPts val="0"/>
              </a:spcBef>
              <a:buClr>
                <a:schemeClr val="dk1"/>
              </a:buClr>
              <a:buSzPts val="4000"/>
            </a:pPr>
            <a:r>
              <a:rPr lang="en-GB" sz="2200" b="1" dirty="0">
                <a:latin typeface="Arial" panose="020B0604020202020204" pitchFamily="34" charset="0"/>
                <a:cs typeface="Arial" panose="020B0604020202020204" pitchFamily="34" charset="0"/>
              </a:rPr>
              <a:t>HOW TO BUILD TRUST</a:t>
            </a:r>
          </a:p>
        </p:txBody>
      </p:sp>
      <p:sp>
        <p:nvSpPr>
          <p:cNvPr id="99" name="Google Shape;99;p5"/>
          <p:cNvSpPr txBox="1">
            <a:spLocks noGrp="1"/>
          </p:cNvSpPr>
          <p:nvPr>
            <p:ph type="body" idx="1"/>
          </p:nvPr>
        </p:nvSpPr>
        <p:spPr>
          <a:xfrm>
            <a:off x="1427617" y="1613733"/>
            <a:ext cx="5835121" cy="3785860"/>
          </a:xfrm>
          <a:prstGeom prst="rect">
            <a:avLst/>
          </a:prstGeom>
        </p:spPr>
        <p:txBody>
          <a:bodyPr spcFirstLastPara="1" vert="horz" lIns="91425" tIns="45700" rIns="91425" bIns="45700" rtlCol="0" anchorCtr="0">
            <a:normAutofit/>
          </a:bodyPr>
          <a:lstStyle/>
          <a:p>
            <a:pPr indent="0">
              <a:spcBef>
                <a:spcPts val="0"/>
              </a:spcBef>
              <a:spcAft>
                <a:spcPts val="600"/>
              </a:spcAft>
              <a:buNone/>
            </a:pPr>
            <a:r>
              <a:rPr lang="en-GB" dirty="0">
                <a:latin typeface="Arial" panose="020B0604020202020204" pitchFamily="34" charset="0"/>
                <a:cs typeface="Arial" panose="020B0604020202020204" pitchFamily="34" charset="0"/>
              </a:rPr>
              <a:t>Usually ,babies cry to let you know that they need one of the following:</a:t>
            </a:r>
          </a:p>
          <a:p>
            <a:pPr marL="457200" indent="-300037">
              <a:spcBef>
                <a:spcPts val="0"/>
              </a:spcBef>
              <a:spcAft>
                <a:spcPts val="600"/>
              </a:spcAft>
              <a:buSzPct val="56250"/>
              <a:buChar char="•"/>
            </a:pPr>
            <a:r>
              <a:rPr lang="en-GB" dirty="0" err="1">
                <a:latin typeface="Arial" panose="020B0604020202020204" pitchFamily="34" charset="0"/>
                <a:cs typeface="Arial" panose="020B0604020202020204" pitchFamily="34" charset="0"/>
              </a:rPr>
              <a:t>Affection:Erikson</a:t>
            </a:r>
            <a:r>
              <a:rPr lang="en-GB" dirty="0">
                <a:latin typeface="Arial" panose="020B0604020202020204" pitchFamily="34" charset="0"/>
                <a:cs typeface="Arial" panose="020B0604020202020204" pitchFamily="34" charset="0"/>
              </a:rPr>
              <a:t> believed that an infant’s cries communicated an important message to caregivers.</a:t>
            </a:r>
          </a:p>
          <a:p>
            <a:pPr marL="457200" indent="-300037">
              <a:spcBef>
                <a:spcPts val="0"/>
              </a:spcBef>
              <a:spcAft>
                <a:spcPts val="600"/>
              </a:spcAft>
              <a:buSzPct val="56250"/>
              <a:buChar char="•"/>
            </a:pPr>
            <a:r>
              <a:rPr lang="en-GB" dirty="0" err="1">
                <a:latin typeface="Arial" panose="020B0604020202020204" pitchFamily="34" charset="0"/>
                <a:cs typeface="Arial" panose="020B0604020202020204" pitchFamily="34" charset="0"/>
              </a:rPr>
              <a:t>Comfort:It</a:t>
            </a:r>
            <a:r>
              <a:rPr lang="en-GB" dirty="0">
                <a:latin typeface="Arial" panose="020B0604020202020204" pitchFamily="34" charset="0"/>
                <a:cs typeface="Arial" panose="020B0604020202020204" pitchFamily="34" charset="0"/>
              </a:rPr>
              <a:t> is important for caregivers to provide comfort to an infant by holding them closely and securely.</a:t>
            </a:r>
          </a:p>
          <a:p>
            <a:pPr marL="457200" indent="-300037">
              <a:spcBef>
                <a:spcPts val="0"/>
              </a:spcBef>
              <a:spcAft>
                <a:spcPts val="600"/>
              </a:spcAft>
              <a:buSzPct val="56250"/>
              <a:buChar char="•"/>
            </a:pPr>
            <a:r>
              <a:rPr lang="en-GB" dirty="0" err="1">
                <a:latin typeface="Arial" panose="020B0604020202020204" pitchFamily="34" charset="0"/>
                <a:cs typeface="Arial" panose="020B0604020202020204" pitchFamily="34" charset="0"/>
              </a:rPr>
              <a:t>Food:Erikson</a:t>
            </a:r>
            <a:r>
              <a:rPr lang="en-GB" dirty="0">
                <a:latin typeface="Arial" panose="020B0604020202020204" pitchFamily="34" charset="0"/>
                <a:cs typeface="Arial" panose="020B0604020202020204" pitchFamily="34" charset="0"/>
              </a:rPr>
              <a:t> also believed that feeding played a pivotal role in the development of trust.</a:t>
            </a:r>
          </a:p>
        </p:txBody>
      </p:sp>
      <p:pic>
        <p:nvPicPr>
          <p:cNvPr id="100" name="Google Shape;100;p5"/>
          <p:cNvPicPr preferRelativeResize="0"/>
          <p:nvPr/>
        </p:nvPicPr>
        <p:blipFill>
          <a:blip r:embed="rId3"/>
          <a:stretch>
            <a:fillRect/>
          </a:stretch>
        </p:blipFill>
        <p:spPr>
          <a:xfrm>
            <a:off x="7631681" y="1774372"/>
            <a:ext cx="3525382" cy="2762197"/>
          </a:xfrm>
          <a:prstGeom prst="rect">
            <a:avLst/>
          </a:prstGeom>
          <a:noFill/>
        </p:spPr>
      </p:pic>
      <p:sp>
        <p:nvSpPr>
          <p:cNvPr id="3" name="TextBox 2">
            <a:extLst>
              <a:ext uri="{FF2B5EF4-FFF2-40B4-BE49-F238E27FC236}">
                <a16:creationId xmlns:a16="http://schemas.microsoft.com/office/drawing/2014/main" id="{D0A5F13B-A473-C6DD-A84D-25A9ED0EEDA3}"/>
              </a:ext>
            </a:extLst>
          </p:cNvPr>
          <p:cNvSpPr txBox="1"/>
          <p:nvPr/>
        </p:nvSpPr>
        <p:spPr>
          <a:xfrm>
            <a:off x="9394372" y="6443916"/>
            <a:ext cx="6096000" cy="369460"/>
          </a:xfrm>
          <a:prstGeom prst="rect">
            <a:avLst/>
          </a:prstGeom>
          <a:noFill/>
        </p:spPr>
        <p:txBody>
          <a:bodyPr wrap="square">
            <a:spAutoFit/>
          </a:bodyPr>
          <a:lstStyle/>
          <a:p>
            <a:pPr>
              <a:spcAft>
                <a:spcPts val="600"/>
              </a:spcAft>
            </a:pPr>
            <a:r>
              <a:rPr lang="en-GB" sz="1801" dirty="0" err="1">
                <a:solidFill>
                  <a:schemeClr val="accent2"/>
                </a:solidFill>
                <a:latin typeface="Arial" panose="020B0604020202020204" pitchFamily="34" charset="0"/>
                <a:cs typeface="Arial" panose="020B0604020202020204" pitchFamily="34" charset="0"/>
              </a:rPr>
              <a:t>Terezia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Futyu</a:t>
            </a:r>
            <a:r>
              <a:rPr lang="en-GB" sz="1801" dirty="0">
                <a:solidFill>
                  <a:schemeClr val="accent2"/>
                </a:solidFill>
                <a:latin typeface="Arial" panose="020B0604020202020204" pitchFamily="34" charset="0"/>
                <a:cs typeface="Arial" panose="020B0604020202020204" pitchFamily="34" charset="0"/>
              </a:rPr>
              <a:t> 2133261</a:t>
            </a:r>
          </a:p>
        </p:txBody>
      </p:sp>
    </p:spTree>
    <p:extLst>
      <p:ext uri="{BB962C8B-B14F-4D97-AF65-F5344CB8AC3E}">
        <p14:creationId xmlns:p14="http://schemas.microsoft.com/office/powerpoint/2010/main" val="3821531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6"/>
          <p:cNvSpPr txBox="1">
            <a:spLocks noGrp="1"/>
          </p:cNvSpPr>
          <p:nvPr>
            <p:ph type="title"/>
          </p:nvPr>
        </p:nvSpPr>
        <p:spPr>
          <a:xfrm>
            <a:off x="368761" y="712008"/>
            <a:ext cx="8229600" cy="706090"/>
          </a:xfrm>
          <a:prstGeom prst="rect">
            <a:avLst/>
          </a:prstGeom>
          <a:noFill/>
          <a:ln>
            <a:noFill/>
          </a:ln>
        </p:spPr>
        <p:txBody>
          <a:bodyPr spcFirstLastPara="1" vert="horz" wrap="square" lIns="91425" tIns="45700" rIns="91425" bIns="45700" rtlCol="0" anchor="ctr" anchorCtr="0">
            <a:normAutofit/>
          </a:bodyPr>
          <a:lstStyle/>
          <a:p>
            <a:pPr algn="ctr">
              <a:spcBef>
                <a:spcPts val="0"/>
              </a:spcBef>
              <a:buClr>
                <a:schemeClr val="dk1"/>
              </a:buClr>
              <a:buSzPts val="4000"/>
            </a:pPr>
            <a:r>
              <a:rPr lang="en-GB" sz="2200" b="1" dirty="0">
                <a:latin typeface="Arial" panose="020B0604020202020204" pitchFamily="34" charset="0"/>
                <a:cs typeface="Arial" panose="020B0604020202020204" pitchFamily="34" charset="0"/>
              </a:rPr>
              <a:t>ROLE OF LIFESPAN IN PSYCHOLOGY</a:t>
            </a:r>
          </a:p>
        </p:txBody>
      </p:sp>
      <p:sp>
        <p:nvSpPr>
          <p:cNvPr id="107" name="Google Shape;107;p6"/>
          <p:cNvSpPr txBox="1">
            <a:spLocks noGrp="1"/>
          </p:cNvSpPr>
          <p:nvPr>
            <p:ph type="body" idx="1"/>
          </p:nvPr>
        </p:nvSpPr>
        <p:spPr>
          <a:xfrm>
            <a:off x="1343472" y="1418098"/>
            <a:ext cx="4536504" cy="5112568"/>
          </a:xfrm>
          <a:prstGeom prst="rect">
            <a:avLst/>
          </a:prstGeom>
          <a:noFill/>
          <a:ln>
            <a:noFill/>
          </a:ln>
        </p:spPr>
        <p:txBody>
          <a:bodyPr spcFirstLastPara="1" vert="horz" wrap="square" lIns="91425" tIns="45700" rIns="91425" bIns="45700" rtlCol="0" anchor="t" anchorCtr="0">
            <a:normAutofit/>
          </a:bodyPr>
          <a:lstStyle/>
          <a:p>
            <a:pPr algn="just">
              <a:lnSpc>
                <a:spcPct val="160000"/>
              </a:lnSpc>
              <a:spcBef>
                <a:spcPts val="0"/>
              </a:spcBef>
              <a:buClr>
                <a:schemeClr val="dk1"/>
              </a:buClr>
              <a:buSzPts val="2000"/>
              <a:buChar char="•"/>
            </a:pPr>
            <a:r>
              <a:rPr lang="en-GB" dirty="0">
                <a:latin typeface="Arial" panose="020B0604020202020204" pitchFamily="34" charset="0"/>
                <a:cs typeface="Arial" panose="020B0604020202020204" pitchFamily="34" charset="0"/>
              </a:rPr>
              <a:t>The Erikson theory of development can be connected to infant stage.</a:t>
            </a:r>
            <a:endParaRPr dirty="0">
              <a:latin typeface="Arial" panose="020B0604020202020204" pitchFamily="34" charset="0"/>
              <a:cs typeface="Arial" panose="020B0604020202020204" pitchFamily="34" charset="0"/>
            </a:endParaRPr>
          </a:p>
          <a:p>
            <a:pPr algn="just">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This is because the child is dependent on others for their needs.</a:t>
            </a:r>
            <a:endParaRPr dirty="0">
              <a:latin typeface="Arial" panose="020B0604020202020204" pitchFamily="34" charset="0"/>
              <a:cs typeface="Arial" panose="020B0604020202020204" pitchFamily="34" charset="0"/>
            </a:endParaRPr>
          </a:p>
          <a:p>
            <a:pPr algn="just">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The psychology plays important role in development of child (</a:t>
            </a:r>
            <a:r>
              <a:rPr lang="en-GB" dirty="0" err="1">
                <a:latin typeface="Arial" panose="020B0604020202020204" pitchFamily="34" charset="0"/>
                <a:cs typeface="Arial" panose="020B0604020202020204" pitchFamily="34" charset="0"/>
              </a:rPr>
              <a:t>Samsanovich</a:t>
            </a:r>
            <a:r>
              <a:rPr lang="en-GB" dirty="0">
                <a:latin typeface="Arial" panose="020B0604020202020204" pitchFamily="34" charset="0"/>
                <a:cs typeface="Arial" panose="020B0604020202020204" pitchFamily="34" charset="0"/>
              </a:rPr>
              <a:t>, 2021).</a:t>
            </a:r>
            <a:endParaRPr dirty="0">
              <a:latin typeface="Arial" panose="020B0604020202020204" pitchFamily="34" charset="0"/>
              <a:cs typeface="Arial" panose="020B0604020202020204" pitchFamily="34" charset="0"/>
            </a:endParaRPr>
          </a:p>
          <a:p>
            <a:pPr algn="just">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This is because in this stage trust is the major factor to develop psychology of the child.</a:t>
            </a:r>
            <a:endParaRPr dirty="0">
              <a:latin typeface="Arial" panose="020B0604020202020204" pitchFamily="34" charset="0"/>
              <a:cs typeface="Arial" panose="020B0604020202020204" pitchFamily="34" charset="0"/>
            </a:endParaRPr>
          </a:p>
        </p:txBody>
      </p:sp>
      <p:pic>
        <p:nvPicPr>
          <p:cNvPr id="108" name="Google Shape;108;p6" descr="Baby, Newborn, Infant, and Toddler Definitions"/>
          <p:cNvPicPr preferRelativeResize="0"/>
          <p:nvPr/>
        </p:nvPicPr>
        <p:blipFill rotWithShape="1">
          <a:blip r:embed="rId3">
            <a:alphaModFix/>
          </a:blip>
          <a:srcRect l="8133" r="5732" b="21577"/>
          <a:stretch/>
        </p:blipFill>
        <p:spPr>
          <a:xfrm>
            <a:off x="6312025" y="1988839"/>
            <a:ext cx="5051068" cy="2917697"/>
          </a:xfrm>
          <a:prstGeom prst="rect">
            <a:avLst/>
          </a:prstGeom>
          <a:noFill/>
          <a:ln>
            <a:noFill/>
          </a:ln>
        </p:spPr>
      </p:pic>
      <p:sp>
        <p:nvSpPr>
          <p:cNvPr id="3" name="TextBox 2">
            <a:extLst>
              <a:ext uri="{FF2B5EF4-FFF2-40B4-BE49-F238E27FC236}">
                <a16:creationId xmlns:a16="http://schemas.microsoft.com/office/drawing/2014/main" id="{B09424C2-91CB-3E3A-F6F1-1879588C8D4D}"/>
              </a:ext>
            </a:extLst>
          </p:cNvPr>
          <p:cNvSpPr txBox="1"/>
          <p:nvPr/>
        </p:nvSpPr>
        <p:spPr>
          <a:xfrm>
            <a:off x="9437914" y="6488540"/>
            <a:ext cx="6096000" cy="369460"/>
          </a:xfrm>
          <a:prstGeom prst="rect">
            <a:avLst/>
          </a:prstGeom>
          <a:noFill/>
        </p:spPr>
        <p:txBody>
          <a:bodyPr wrap="square">
            <a:spAutoFit/>
          </a:bodyPr>
          <a:lstStyle/>
          <a:p>
            <a:r>
              <a:rPr lang="en-GB" sz="1801" dirty="0" err="1">
                <a:solidFill>
                  <a:schemeClr val="accent2"/>
                </a:solidFill>
                <a:latin typeface="Arial" panose="020B0604020202020204" pitchFamily="34" charset="0"/>
                <a:cs typeface="Arial" panose="020B0604020202020204" pitchFamily="34" charset="0"/>
              </a:rPr>
              <a:t>Terezia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Futyu</a:t>
            </a:r>
            <a:r>
              <a:rPr lang="en-GB" sz="1801" dirty="0">
                <a:solidFill>
                  <a:schemeClr val="accent2"/>
                </a:solidFill>
                <a:latin typeface="Arial" panose="020B0604020202020204" pitchFamily="34" charset="0"/>
                <a:cs typeface="Arial" panose="020B0604020202020204" pitchFamily="34" charset="0"/>
              </a:rPr>
              <a:t> 2133261</a:t>
            </a:r>
          </a:p>
        </p:txBody>
      </p:sp>
    </p:spTree>
    <p:extLst>
      <p:ext uri="{BB962C8B-B14F-4D97-AF65-F5344CB8AC3E}">
        <p14:creationId xmlns:p14="http://schemas.microsoft.com/office/powerpoint/2010/main" val="2661294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7"/>
          <p:cNvSpPr txBox="1">
            <a:spLocks noGrp="1"/>
          </p:cNvSpPr>
          <p:nvPr>
            <p:ph type="title"/>
          </p:nvPr>
        </p:nvSpPr>
        <p:spPr>
          <a:xfrm>
            <a:off x="914400" y="631807"/>
            <a:ext cx="10733314" cy="634082"/>
          </a:xfrm>
          <a:prstGeom prst="rect">
            <a:avLst/>
          </a:prstGeom>
          <a:noFill/>
          <a:ln>
            <a:noFill/>
          </a:ln>
        </p:spPr>
        <p:txBody>
          <a:bodyPr spcFirstLastPara="1" vert="horz" wrap="square" lIns="91425" tIns="45700" rIns="91425" bIns="45700" rtlCol="0" anchor="ctr" anchorCtr="0">
            <a:noAutofit/>
          </a:bodyPr>
          <a:lstStyle/>
          <a:p>
            <a:pPr algn="ctr">
              <a:spcBef>
                <a:spcPts val="0"/>
              </a:spcBef>
              <a:buClr>
                <a:schemeClr val="dk1"/>
              </a:buClr>
              <a:buSzPts val="2800"/>
            </a:pPr>
            <a:r>
              <a:rPr lang="en-GB" sz="2200" b="1" dirty="0">
                <a:latin typeface="Arial" panose="020B0604020202020204" pitchFamily="34" charset="0"/>
                <a:cs typeface="Arial" panose="020B0604020202020204" pitchFamily="34" charset="0"/>
              </a:rPr>
              <a:t>CRITICAL EVALUATION OF LIFESPAN PSYCHOLOGICAL THEORY</a:t>
            </a:r>
          </a:p>
        </p:txBody>
      </p:sp>
      <p:sp>
        <p:nvSpPr>
          <p:cNvPr id="115" name="Google Shape;115;p7"/>
          <p:cNvSpPr txBox="1">
            <a:spLocks noGrp="1"/>
          </p:cNvSpPr>
          <p:nvPr>
            <p:ph type="body" idx="1"/>
          </p:nvPr>
        </p:nvSpPr>
        <p:spPr>
          <a:xfrm>
            <a:off x="1775520" y="1196752"/>
            <a:ext cx="4608512" cy="5328592"/>
          </a:xfrm>
          <a:prstGeom prst="rect">
            <a:avLst/>
          </a:prstGeom>
          <a:noFill/>
          <a:ln>
            <a:noFill/>
          </a:ln>
        </p:spPr>
        <p:txBody>
          <a:bodyPr spcFirstLastPara="1" vert="horz" wrap="square" lIns="91425" tIns="45700" rIns="91425" bIns="45700" rtlCol="0" anchor="t" anchorCtr="0">
            <a:normAutofit/>
          </a:bodyPr>
          <a:lstStyle/>
          <a:p>
            <a:pPr>
              <a:lnSpc>
                <a:spcPct val="160000"/>
              </a:lnSpc>
              <a:spcBef>
                <a:spcPts val="0"/>
              </a:spcBef>
              <a:buClr>
                <a:schemeClr val="dk1"/>
              </a:buClr>
              <a:buSzPts val="2000"/>
              <a:buChar char="•"/>
            </a:pPr>
            <a:r>
              <a:rPr lang="en-GB" dirty="0">
                <a:latin typeface="Arial" panose="020B0604020202020204" pitchFamily="34" charset="0"/>
                <a:cs typeface="Arial" panose="020B0604020202020204" pitchFamily="34" charset="0"/>
              </a:rPr>
              <a:t>As per the view of Darling-Fisher, (2019), Erikson Theory helps to understand the cognitive structure.</a:t>
            </a:r>
            <a:endParaRPr dirty="0">
              <a:latin typeface="Arial" panose="020B0604020202020204" pitchFamily="34" charset="0"/>
              <a:cs typeface="Arial" panose="020B0604020202020204" pitchFamily="34" charset="0"/>
            </a:endParaRPr>
          </a:p>
          <a:p>
            <a:pPr>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This is to ensure understanding of life can be improved.</a:t>
            </a:r>
            <a:endParaRPr dirty="0">
              <a:latin typeface="Arial" panose="020B0604020202020204" pitchFamily="34" charset="0"/>
              <a:cs typeface="Arial" panose="020B0604020202020204" pitchFamily="34" charset="0"/>
            </a:endParaRPr>
          </a:p>
          <a:p>
            <a:pPr>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In opposite to this Maree, (2021), stated that connection among the stages is weak.</a:t>
            </a:r>
            <a:endParaRPr dirty="0">
              <a:latin typeface="Arial" panose="020B0604020202020204" pitchFamily="34" charset="0"/>
              <a:cs typeface="Arial" panose="020B0604020202020204" pitchFamily="34" charset="0"/>
            </a:endParaRPr>
          </a:p>
          <a:p>
            <a:pPr>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This makes it difficult to understand the connection among stages.</a:t>
            </a:r>
            <a:endParaRPr dirty="0">
              <a:latin typeface="Arial" panose="020B0604020202020204" pitchFamily="34" charset="0"/>
              <a:cs typeface="Arial" panose="020B0604020202020204" pitchFamily="34" charset="0"/>
            </a:endParaRPr>
          </a:p>
        </p:txBody>
      </p:sp>
      <p:pic>
        <p:nvPicPr>
          <p:cNvPr id="116" name="Google Shape;116;p7" descr="Erik Erikson Stages Of Development (8 Stages+Theory+Images)"/>
          <p:cNvPicPr preferRelativeResize="0"/>
          <p:nvPr/>
        </p:nvPicPr>
        <p:blipFill rotWithShape="1">
          <a:blip r:embed="rId3">
            <a:alphaModFix/>
          </a:blip>
          <a:srcRect/>
          <a:stretch/>
        </p:blipFill>
        <p:spPr>
          <a:xfrm>
            <a:off x="7905332" y="1554165"/>
            <a:ext cx="2863340" cy="2093990"/>
          </a:xfrm>
          <a:prstGeom prst="rect">
            <a:avLst/>
          </a:prstGeom>
          <a:noFill/>
          <a:ln>
            <a:noFill/>
          </a:ln>
        </p:spPr>
      </p:pic>
      <p:sp>
        <p:nvSpPr>
          <p:cNvPr id="3" name="TextBox 2">
            <a:extLst>
              <a:ext uri="{FF2B5EF4-FFF2-40B4-BE49-F238E27FC236}">
                <a16:creationId xmlns:a16="http://schemas.microsoft.com/office/drawing/2014/main" id="{39241CED-F6A9-A5B6-BF78-874DCBF3FFC3}"/>
              </a:ext>
            </a:extLst>
          </p:cNvPr>
          <p:cNvSpPr txBox="1"/>
          <p:nvPr/>
        </p:nvSpPr>
        <p:spPr>
          <a:xfrm>
            <a:off x="9241972" y="6488540"/>
            <a:ext cx="6096000" cy="369460"/>
          </a:xfrm>
          <a:prstGeom prst="rect">
            <a:avLst/>
          </a:prstGeom>
          <a:noFill/>
        </p:spPr>
        <p:txBody>
          <a:bodyPr wrap="square">
            <a:spAutoFit/>
          </a:bodyPr>
          <a:lstStyle/>
          <a:p>
            <a:r>
              <a:rPr lang="en-GB" sz="1801" dirty="0" err="1">
                <a:solidFill>
                  <a:schemeClr val="accent2"/>
                </a:solidFill>
                <a:latin typeface="Arial" panose="020B0604020202020204" pitchFamily="34" charset="0"/>
                <a:cs typeface="Arial" panose="020B0604020202020204" pitchFamily="34" charset="0"/>
              </a:rPr>
              <a:t>Terezia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Futyu</a:t>
            </a:r>
            <a:r>
              <a:rPr lang="en-GB" sz="1801" dirty="0">
                <a:solidFill>
                  <a:schemeClr val="accent2"/>
                </a:solidFill>
                <a:latin typeface="Arial" panose="020B0604020202020204" pitchFamily="34" charset="0"/>
                <a:cs typeface="Arial" panose="020B0604020202020204" pitchFamily="34" charset="0"/>
              </a:rPr>
              <a:t> 2133261</a:t>
            </a:r>
          </a:p>
        </p:txBody>
      </p:sp>
      <p:sp>
        <p:nvSpPr>
          <p:cNvPr id="4" name="TextBox 3">
            <a:extLst>
              <a:ext uri="{FF2B5EF4-FFF2-40B4-BE49-F238E27FC236}">
                <a16:creationId xmlns:a16="http://schemas.microsoft.com/office/drawing/2014/main" id="{68CC4965-309C-A9C8-EE31-27140C4C1FF2}"/>
              </a:ext>
            </a:extLst>
          </p:cNvPr>
          <p:cNvSpPr txBox="1"/>
          <p:nvPr/>
        </p:nvSpPr>
        <p:spPr>
          <a:xfrm>
            <a:off x="8042176" y="3936431"/>
            <a:ext cx="2589651" cy="430887"/>
          </a:xfrm>
          <a:prstGeom prst="rect">
            <a:avLst/>
          </a:prstGeom>
          <a:noFill/>
        </p:spPr>
        <p:txBody>
          <a:bodyPr wrap="square" rtlCol="0">
            <a:spAutoFit/>
          </a:bodyPr>
          <a:lstStyle/>
          <a:p>
            <a:r>
              <a:rPr lang="en-GB" sz="2200" b="1" dirty="0">
                <a:solidFill>
                  <a:schemeClr val="accent2">
                    <a:lumMod val="75000"/>
                  </a:schemeClr>
                </a:solidFill>
                <a:latin typeface="Arial" panose="020B0604020202020204" pitchFamily="34" charset="0"/>
                <a:cs typeface="Arial" panose="020B0604020202020204" pitchFamily="34" charset="0"/>
              </a:rPr>
              <a:t>	CONCLUSION</a:t>
            </a:r>
          </a:p>
        </p:txBody>
      </p:sp>
      <p:sp>
        <p:nvSpPr>
          <p:cNvPr id="6" name="TextBox 5">
            <a:extLst>
              <a:ext uri="{FF2B5EF4-FFF2-40B4-BE49-F238E27FC236}">
                <a16:creationId xmlns:a16="http://schemas.microsoft.com/office/drawing/2014/main" id="{521C7288-3FFE-6C97-ED52-4BFBD3EC2DBF}"/>
              </a:ext>
            </a:extLst>
          </p:cNvPr>
          <p:cNvSpPr txBox="1"/>
          <p:nvPr/>
        </p:nvSpPr>
        <p:spPr>
          <a:xfrm>
            <a:off x="7818664" y="4305891"/>
            <a:ext cx="3829050" cy="2182649"/>
          </a:xfrm>
          <a:prstGeom prst="rect">
            <a:avLst/>
          </a:prstGeom>
          <a:noFill/>
        </p:spPr>
        <p:txBody>
          <a:bodyPr wrap="square">
            <a:spAutoFit/>
          </a:bodyPr>
          <a:lstStyle/>
          <a:p>
            <a:pPr>
              <a:lnSpc>
                <a:spcPct val="150000"/>
              </a:lnSpc>
              <a:spcBef>
                <a:spcPts val="0"/>
              </a:spcBef>
              <a:buClr>
                <a:schemeClr val="dk1"/>
              </a:buClr>
              <a:buSzPts val="2400"/>
              <a:buChar char="•"/>
            </a:pPr>
            <a:r>
              <a:rPr lang="en-GB" dirty="0">
                <a:solidFill>
                  <a:schemeClr val="tx1">
                    <a:lumMod val="75000"/>
                    <a:lumOff val="25000"/>
                  </a:schemeClr>
                </a:solidFill>
                <a:latin typeface="Arial" panose="020B0604020202020204" pitchFamily="34" charset="0"/>
                <a:cs typeface="Arial" panose="020B0604020202020204" pitchFamily="34" charset="0"/>
              </a:rPr>
              <a:t>The Erikson theory helped to understand different human behaviour.</a:t>
            </a:r>
          </a:p>
          <a:p>
            <a:pPr algn="just">
              <a:lnSpc>
                <a:spcPct val="150000"/>
              </a:lnSpc>
              <a:spcBef>
                <a:spcPts val="480"/>
              </a:spcBef>
              <a:buClr>
                <a:schemeClr val="dk1"/>
              </a:buClr>
              <a:buSzPts val="2400"/>
              <a:buChar char="•"/>
            </a:pPr>
            <a:r>
              <a:rPr lang="en-GB" dirty="0">
                <a:solidFill>
                  <a:schemeClr val="tx1">
                    <a:lumMod val="75000"/>
                    <a:lumOff val="25000"/>
                  </a:schemeClr>
                </a:solidFill>
                <a:latin typeface="Arial" panose="020B0604020202020204" pitchFamily="34" charset="0"/>
                <a:cs typeface="Arial" panose="020B0604020202020204" pitchFamily="34" charset="0"/>
              </a:rPr>
              <a:t>It helped in establishing among the mental state</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066356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6515C-CDBD-4A81-CDFF-1FB49D92B4B7}"/>
              </a:ext>
            </a:extLst>
          </p:cNvPr>
          <p:cNvSpPr>
            <a:spLocks noGrp="1"/>
          </p:cNvSpPr>
          <p:nvPr>
            <p:ph type="ctrTitle"/>
          </p:nvPr>
        </p:nvSpPr>
        <p:spPr>
          <a:xfrm>
            <a:off x="3668184" y="371565"/>
            <a:ext cx="9497724" cy="521940"/>
          </a:xfrm>
        </p:spPr>
        <p:txBody>
          <a:bodyPr anchor="b">
            <a:noAutofit/>
          </a:bodyPr>
          <a:lstStyle/>
          <a:p>
            <a:r>
              <a:rPr lang="en-GB" sz="2200" b="1" dirty="0">
                <a:latin typeface="Arial" panose="020B0604020202020204" pitchFamily="34" charset="0"/>
                <a:cs typeface="Arial" panose="020B0604020202020204" pitchFamily="34" charset="0"/>
              </a:rPr>
              <a:t>LANGUAGE DEVELOPMENT </a:t>
            </a:r>
          </a:p>
        </p:txBody>
      </p:sp>
      <p:sp>
        <p:nvSpPr>
          <p:cNvPr id="26" name="TextBox 25">
            <a:extLst>
              <a:ext uri="{FF2B5EF4-FFF2-40B4-BE49-F238E27FC236}">
                <a16:creationId xmlns:a16="http://schemas.microsoft.com/office/drawing/2014/main" id="{CEF96CED-7C72-8B93-0161-2B7FE8A8CC48}"/>
              </a:ext>
            </a:extLst>
          </p:cNvPr>
          <p:cNvSpPr txBox="1"/>
          <p:nvPr/>
        </p:nvSpPr>
        <p:spPr>
          <a:xfrm>
            <a:off x="6152818" y="2905140"/>
            <a:ext cx="1439501" cy="230832"/>
          </a:xfrm>
          <a:prstGeom prst="rect">
            <a:avLst/>
          </a:prstGeom>
          <a:noFill/>
        </p:spPr>
        <p:txBody>
          <a:bodyPr wrap="square" rtlCol="0">
            <a:spAutoFit/>
          </a:bodyPr>
          <a:lstStyle/>
          <a:p>
            <a:r>
              <a:rPr lang="en-GB" sz="900" b="1" dirty="0">
                <a:solidFill>
                  <a:schemeClr val="bg1"/>
                </a:solidFill>
              </a:rPr>
              <a:t>(</a:t>
            </a:r>
            <a:r>
              <a:rPr lang="en-GB" sz="900" b="1" i="1" dirty="0">
                <a:solidFill>
                  <a:schemeClr val="bg1"/>
                </a:solidFill>
              </a:rPr>
              <a:t>nhs.uk</a:t>
            </a:r>
            <a:r>
              <a:rPr lang="en-GB" sz="900" b="1" dirty="0">
                <a:solidFill>
                  <a:schemeClr val="bg1"/>
                </a:solidFill>
              </a:rPr>
              <a:t> 2023)</a:t>
            </a:r>
          </a:p>
        </p:txBody>
      </p:sp>
      <p:sp>
        <p:nvSpPr>
          <p:cNvPr id="17" name="Flowchart: Process 16">
            <a:extLst>
              <a:ext uri="{FF2B5EF4-FFF2-40B4-BE49-F238E27FC236}">
                <a16:creationId xmlns:a16="http://schemas.microsoft.com/office/drawing/2014/main" id="{55302CD3-00BD-827E-7ACE-98694315B2FA}"/>
              </a:ext>
            </a:extLst>
          </p:cNvPr>
          <p:cNvSpPr/>
          <p:nvPr/>
        </p:nvSpPr>
        <p:spPr>
          <a:xfrm>
            <a:off x="1965919" y="1921161"/>
            <a:ext cx="1861267" cy="757381"/>
          </a:xfrm>
          <a:prstGeom prst="flowChartProcess">
            <a:avLst/>
          </a:prstGeom>
          <a:effectLst>
            <a:softEdge rad="12700"/>
          </a:effectLst>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550" b="1" dirty="0"/>
              <a:t>Reflexive phonation</a:t>
            </a:r>
          </a:p>
          <a:p>
            <a:pPr algn="ctr"/>
            <a:r>
              <a:rPr lang="en-GB" sz="1550" b="1" dirty="0"/>
              <a:t>(0-2 months)</a:t>
            </a:r>
          </a:p>
        </p:txBody>
      </p:sp>
      <p:sp>
        <p:nvSpPr>
          <p:cNvPr id="19" name="Flowchart: Process 18">
            <a:extLst>
              <a:ext uri="{FF2B5EF4-FFF2-40B4-BE49-F238E27FC236}">
                <a16:creationId xmlns:a16="http://schemas.microsoft.com/office/drawing/2014/main" id="{3D946820-14AB-27D7-32E8-45D6F3B1FBE7}"/>
              </a:ext>
            </a:extLst>
          </p:cNvPr>
          <p:cNvSpPr/>
          <p:nvPr/>
        </p:nvSpPr>
        <p:spPr>
          <a:xfrm>
            <a:off x="7943992" y="1921161"/>
            <a:ext cx="1757709" cy="757381"/>
          </a:xfrm>
          <a:prstGeom prst="flowChartProcess">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550" b="1" dirty="0"/>
              <a:t>Canonical Babbling</a:t>
            </a:r>
          </a:p>
          <a:p>
            <a:pPr algn="ctr"/>
            <a:r>
              <a:rPr lang="en-GB" sz="1550" b="1" dirty="0"/>
              <a:t>(5-10 months)</a:t>
            </a:r>
          </a:p>
        </p:txBody>
      </p:sp>
      <p:sp>
        <p:nvSpPr>
          <p:cNvPr id="20" name="Flowchart: Process 19">
            <a:extLst>
              <a:ext uri="{FF2B5EF4-FFF2-40B4-BE49-F238E27FC236}">
                <a16:creationId xmlns:a16="http://schemas.microsoft.com/office/drawing/2014/main" id="{D0D7AAA8-31ED-7C20-E405-F1A19EBAE73A}"/>
              </a:ext>
            </a:extLst>
          </p:cNvPr>
          <p:cNvSpPr/>
          <p:nvPr/>
        </p:nvSpPr>
        <p:spPr>
          <a:xfrm>
            <a:off x="5981368" y="1921161"/>
            <a:ext cx="1797424" cy="757381"/>
          </a:xfrm>
          <a:prstGeom prst="flowChartProcess">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550" b="1" dirty="0"/>
              <a:t>Expansion</a:t>
            </a:r>
          </a:p>
          <a:p>
            <a:pPr algn="ctr"/>
            <a:endParaRPr lang="en-GB" sz="1550" b="1" dirty="0"/>
          </a:p>
          <a:p>
            <a:pPr algn="ctr"/>
            <a:r>
              <a:rPr lang="en-GB" sz="1550" b="1" dirty="0"/>
              <a:t>(3-8 months)</a:t>
            </a:r>
          </a:p>
        </p:txBody>
      </p:sp>
      <p:sp>
        <p:nvSpPr>
          <p:cNvPr id="21" name="Flowchart: Process 20">
            <a:extLst>
              <a:ext uri="{FF2B5EF4-FFF2-40B4-BE49-F238E27FC236}">
                <a16:creationId xmlns:a16="http://schemas.microsoft.com/office/drawing/2014/main" id="{EB173FB1-C188-C8AB-AF63-C6CB93EA5FE4}"/>
              </a:ext>
            </a:extLst>
          </p:cNvPr>
          <p:cNvSpPr/>
          <p:nvPr/>
        </p:nvSpPr>
        <p:spPr>
          <a:xfrm>
            <a:off x="4005565" y="1921161"/>
            <a:ext cx="1797424" cy="757381"/>
          </a:xfrm>
          <a:prstGeom prst="flowChartProcess">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550" b="1" dirty="0"/>
          </a:p>
          <a:p>
            <a:pPr algn="ctr"/>
            <a:r>
              <a:rPr lang="en-GB" sz="1550" b="1" dirty="0"/>
              <a:t>Cooing</a:t>
            </a:r>
          </a:p>
          <a:p>
            <a:pPr algn="ctr"/>
            <a:endParaRPr lang="en-GB" sz="1550" b="1" dirty="0"/>
          </a:p>
          <a:p>
            <a:pPr algn="ctr"/>
            <a:r>
              <a:rPr lang="en-GB" sz="1550" b="1" dirty="0"/>
              <a:t>(1-4months)</a:t>
            </a:r>
          </a:p>
          <a:p>
            <a:pPr algn="ctr"/>
            <a:endParaRPr lang="en-GB" dirty="0"/>
          </a:p>
        </p:txBody>
      </p:sp>
      <p:sp>
        <p:nvSpPr>
          <p:cNvPr id="23" name="Flowchart: Process 22">
            <a:extLst>
              <a:ext uri="{FF2B5EF4-FFF2-40B4-BE49-F238E27FC236}">
                <a16:creationId xmlns:a16="http://schemas.microsoft.com/office/drawing/2014/main" id="{1DC56914-E9F4-7740-0E13-ED26381D53E0}"/>
              </a:ext>
            </a:extLst>
          </p:cNvPr>
          <p:cNvSpPr/>
          <p:nvPr/>
        </p:nvSpPr>
        <p:spPr>
          <a:xfrm>
            <a:off x="9876444" y="1921161"/>
            <a:ext cx="1754909" cy="757381"/>
          </a:xfrm>
          <a:prstGeom prst="flowChartProcess">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550" b="1" dirty="0"/>
              <a:t>Meaningful Speech </a:t>
            </a:r>
          </a:p>
          <a:p>
            <a:pPr algn="ctr"/>
            <a:r>
              <a:rPr lang="en-GB" sz="1550" b="1" dirty="0"/>
              <a:t>(10-18 months)</a:t>
            </a:r>
          </a:p>
        </p:txBody>
      </p:sp>
      <p:sp>
        <p:nvSpPr>
          <p:cNvPr id="24" name="Rectangle: Rounded Corners 23">
            <a:extLst>
              <a:ext uri="{FF2B5EF4-FFF2-40B4-BE49-F238E27FC236}">
                <a16:creationId xmlns:a16="http://schemas.microsoft.com/office/drawing/2014/main" id="{5906F1F8-90A4-C57E-8249-B22B85A3D162}"/>
              </a:ext>
            </a:extLst>
          </p:cNvPr>
          <p:cNvSpPr/>
          <p:nvPr/>
        </p:nvSpPr>
        <p:spPr>
          <a:xfrm>
            <a:off x="1955283" y="2678542"/>
            <a:ext cx="1810601" cy="328788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285750" indent="-285750">
              <a:buFont typeface="Arial" panose="020B0604020202020204" pitchFamily="34" charset="0"/>
              <a:buChar char="•"/>
            </a:pPr>
            <a:r>
              <a:rPr lang="en-GB" sz="1550" b="1" dirty="0"/>
              <a:t>Coughing</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Sneezing</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Crying</a:t>
            </a:r>
          </a:p>
          <a:p>
            <a:pPr marL="285750" indent="-285750">
              <a:buFont typeface="Arial" panose="020B0604020202020204" pitchFamily="34" charset="0"/>
              <a:buChar char="•"/>
            </a:pPr>
            <a:endParaRPr lang="en-GB" dirty="0"/>
          </a:p>
        </p:txBody>
      </p:sp>
      <p:sp>
        <p:nvSpPr>
          <p:cNvPr id="27" name="Rectangle: Rounded Corners 26">
            <a:extLst>
              <a:ext uri="{FF2B5EF4-FFF2-40B4-BE49-F238E27FC236}">
                <a16:creationId xmlns:a16="http://schemas.microsoft.com/office/drawing/2014/main" id="{2FFC47C4-5CAB-7482-6959-20BB8C32CC74}"/>
              </a:ext>
            </a:extLst>
          </p:cNvPr>
          <p:cNvSpPr/>
          <p:nvPr/>
        </p:nvSpPr>
        <p:spPr>
          <a:xfrm>
            <a:off x="3937827" y="2678542"/>
            <a:ext cx="1861268" cy="328788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285750" indent="-285750">
              <a:buFont typeface="Arial" panose="020B0604020202020204" pitchFamily="34" charset="0"/>
              <a:buChar char="•"/>
            </a:pPr>
            <a:r>
              <a:rPr lang="en-GB" sz="1550" b="1" dirty="0"/>
              <a:t> Vowel-like sounds</a:t>
            </a:r>
          </a:p>
          <a:p>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Repetitive</a:t>
            </a:r>
          </a:p>
          <a:p>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Interaction</a:t>
            </a:r>
          </a:p>
        </p:txBody>
      </p:sp>
      <p:sp>
        <p:nvSpPr>
          <p:cNvPr id="30" name="Rectangle: Rounded Corners 29">
            <a:extLst>
              <a:ext uri="{FF2B5EF4-FFF2-40B4-BE49-F238E27FC236}">
                <a16:creationId xmlns:a16="http://schemas.microsoft.com/office/drawing/2014/main" id="{6F11AEEF-239E-0CAC-F3EE-2F4CF279618F}"/>
              </a:ext>
            </a:extLst>
          </p:cNvPr>
          <p:cNvSpPr/>
          <p:nvPr/>
        </p:nvSpPr>
        <p:spPr>
          <a:xfrm>
            <a:off x="5974932" y="2678542"/>
            <a:ext cx="1793224" cy="328788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285750" indent="-285750">
              <a:buFont typeface="Arial" panose="020B0604020202020204" pitchFamily="34" charset="0"/>
              <a:buChar char="•"/>
            </a:pPr>
            <a:r>
              <a:rPr lang="en-GB" sz="1550" b="1" dirty="0"/>
              <a:t>Clear vowels</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Whispers</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Raspberries</a:t>
            </a:r>
          </a:p>
        </p:txBody>
      </p:sp>
      <p:sp>
        <p:nvSpPr>
          <p:cNvPr id="31" name="Rectangle: Rounded Corners 30">
            <a:extLst>
              <a:ext uri="{FF2B5EF4-FFF2-40B4-BE49-F238E27FC236}">
                <a16:creationId xmlns:a16="http://schemas.microsoft.com/office/drawing/2014/main" id="{F666F462-B51B-F49D-9E79-32FC9D0D452D}"/>
              </a:ext>
            </a:extLst>
          </p:cNvPr>
          <p:cNvSpPr/>
          <p:nvPr/>
        </p:nvSpPr>
        <p:spPr>
          <a:xfrm>
            <a:off x="7943992" y="2678542"/>
            <a:ext cx="1754909" cy="328788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285750" indent="-285750">
              <a:buFont typeface="Arial" panose="020B0604020202020204" pitchFamily="34" charset="0"/>
              <a:buChar char="•"/>
            </a:pPr>
            <a:r>
              <a:rPr lang="en-GB" sz="1550" b="1" dirty="0"/>
              <a:t>Consonant vowel syllables</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Repetitive</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Ba-</a:t>
            </a:r>
            <a:r>
              <a:rPr lang="en-GB" sz="1550" b="1" dirty="0" err="1"/>
              <a:t>ba</a:t>
            </a:r>
            <a:r>
              <a:rPr lang="en-GB" sz="1550" b="1" dirty="0"/>
              <a:t>-</a:t>
            </a:r>
            <a:r>
              <a:rPr lang="en-GB" sz="1550" b="1" dirty="0" err="1"/>
              <a:t>ba</a:t>
            </a:r>
            <a:endParaRPr lang="en-GB" sz="1550" b="1" dirty="0"/>
          </a:p>
        </p:txBody>
      </p:sp>
      <p:sp>
        <p:nvSpPr>
          <p:cNvPr id="32" name="Rectangle: Rounded Corners 31">
            <a:extLst>
              <a:ext uri="{FF2B5EF4-FFF2-40B4-BE49-F238E27FC236}">
                <a16:creationId xmlns:a16="http://schemas.microsoft.com/office/drawing/2014/main" id="{DE61D57B-FEFB-69D7-CC82-7F97E6A0A86D}"/>
              </a:ext>
            </a:extLst>
          </p:cNvPr>
          <p:cNvSpPr/>
          <p:nvPr/>
        </p:nvSpPr>
        <p:spPr>
          <a:xfrm>
            <a:off x="9873644" y="2678542"/>
            <a:ext cx="1757709" cy="328788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285750" indent="-285750">
              <a:buFont typeface="Arial" panose="020B0604020202020204" pitchFamily="34" charset="0"/>
              <a:buChar char="•"/>
            </a:pPr>
            <a:r>
              <a:rPr lang="en-GB" sz="1550" b="1" dirty="0"/>
              <a:t>Use of words</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Nouns</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Adjectives</a:t>
            </a:r>
          </a:p>
        </p:txBody>
      </p:sp>
      <p:sp>
        <p:nvSpPr>
          <p:cNvPr id="34" name="TextBox 33">
            <a:extLst>
              <a:ext uri="{FF2B5EF4-FFF2-40B4-BE49-F238E27FC236}">
                <a16:creationId xmlns:a16="http://schemas.microsoft.com/office/drawing/2014/main" id="{A79D2958-C8A1-AA2E-DC3D-B432F46245E5}"/>
              </a:ext>
            </a:extLst>
          </p:cNvPr>
          <p:cNvSpPr txBox="1"/>
          <p:nvPr/>
        </p:nvSpPr>
        <p:spPr>
          <a:xfrm>
            <a:off x="1652050" y="6248616"/>
            <a:ext cx="2684775" cy="338554"/>
          </a:xfrm>
          <a:prstGeom prst="rect">
            <a:avLst/>
          </a:prstGeom>
          <a:noFill/>
        </p:spPr>
        <p:txBody>
          <a:bodyPr wrap="square" rtlCol="0">
            <a:spAutoFit/>
          </a:bodyPr>
          <a:lstStyle/>
          <a:p>
            <a:r>
              <a:rPr lang="en-GB" sz="1600" b="1" dirty="0"/>
              <a:t>(Kuhl &amp; Meltzoff, 1996)</a:t>
            </a:r>
          </a:p>
        </p:txBody>
      </p:sp>
      <p:sp>
        <p:nvSpPr>
          <p:cNvPr id="4" name="TextBox 3">
            <a:extLst>
              <a:ext uri="{FF2B5EF4-FFF2-40B4-BE49-F238E27FC236}">
                <a16:creationId xmlns:a16="http://schemas.microsoft.com/office/drawing/2014/main" id="{533C4D3E-52C9-5DA9-AD02-6B7F31C0E2C2}"/>
              </a:ext>
            </a:extLst>
          </p:cNvPr>
          <p:cNvSpPr txBox="1"/>
          <p:nvPr/>
        </p:nvSpPr>
        <p:spPr>
          <a:xfrm>
            <a:off x="8583353" y="6488540"/>
            <a:ext cx="6096000" cy="369460"/>
          </a:xfrm>
          <a:prstGeom prst="rect">
            <a:avLst/>
          </a:prstGeom>
          <a:noFill/>
        </p:spPr>
        <p:txBody>
          <a:bodyPr wrap="square">
            <a:spAutoFit/>
          </a:bodyPr>
          <a:lstStyle/>
          <a:p>
            <a:r>
              <a:rPr lang="en-GB" sz="1801" dirty="0">
                <a:solidFill>
                  <a:schemeClr val="accent2"/>
                </a:solidFill>
                <a:latin typeface="Arial" panose="020B0604020202020204" pitchFamily="34" charset="0"/>
                <a:cs typeface="Arial" panose="020B0604020202020204" pitchFamily="34" charset="0"/>
              </a:rPr>
              <a:t>Svetlana </a:t>
            </a:r>
            <a:r>
              <a:rPr lang="en-GB" sz="1801" dirty="0" err="1">
                <a:solidFill>
                  <a:schemeClr val="accent2"/>
                </a:solidFill>
                <a:latin typeface="Arial" panose="020B0604020202020204" pitchFamily="34" charset="0"/>
                <a:cs typeface="Arial" panose="020B0604020202020204" pitchFamily="34" charset="0"/>
              </a:rPr>
              <a:t>Amplanova</a:t>
            </a:r>
            <a:r>
              <a:rPr lang="en-GB" sz="1801" dirty="0">
                <a:solidFill>
                  <a:schemeClr val="accent2"/>
                </a:solidFill>
                <a:latin typeface="Arial" panose="020B0604020202020204" pitchFamily="34" charset="0"/>
                <a:cs typeface="Arial" panose="020B0604020202020204" pitchFamily="34" charset="0"/>
              </a:rPr>
              <a:t> 2107074</a:t>
            </a:r>
          </a:p>
        </p:txBody>
      </p:sp>
    </p:spTree>
    <p:extLst>
      <p:ext uri="{BB962C8B-B14F-4D97-AF65-F5344CB8AC3E}">
        <p14:creationId xmlns:p14="http://schemas.microsoft.com/office/powerpoint/2010/main" val="2506630150"/>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0A8E-D599-1E3A-47D6-4A05EBECC3DE}"/>
              </a:ext>
            </a:extLst>
          </p:cNvPr>
          <p:cNvSpPr>
            <a:spLocks noGrp="1"/>
          </p:cNvSpPr>
          <p:nvPr>
            <p:ph type="title"/>
          </p:nvPr>
        </p:nvSpPr>
        <p:spPr>
          <a:xfrm>
            <a:off x="2233168" y="740707"/>
            <a:ext cx="4137059" cy="1280890"/>
          </a:xfrm>
        </p:spPr>
        <p:txBody>
          <a:bodyPr vert="horz" lIns="91440" tIns="45720" rIns="91440" bIns="45720" rtlCol="0" anchor="t">
            <a:normAutofit/>
          </a:bodyPr>
          <a:lstStyle/>
          <a:p>
            <a:r>
              <a:rPr lang="en-US" sz="2200" b="1" dirty="0">
                <a:latin typeface="Arial" panose="020B0604020202020204" pitchFamily="34" charset="0"/>
                <a:cs typeface="Arial" panose="020B0604020202020204" pitchFamily="34" charset="0"/>
              </a:rPr>
              <a:t>CRITICAL FACTORS</a:t>
            </a:r>
            <a:br>
              <a:rPr lang="en-US" sz="3200" dirty="0"/>
            </a:br>
            <a:endParaRPr lang="en-US" sz="3200" dirty="0"/>
          </a:p>
        </p:txBody>
      </p:sp>
      <p:sp>
        <p:nvSpPr>
          <p:cNvPr id="5" name="TextBox 4">
            <a:extLst>
              <a:ext uri="{FF2B5EF4-FFF2-40B4-BE49-F238E27FC236}">
                <a16:creationId xmlns:a16="http://schemas.microsoft.com/office/drawing/2014/main" id="{A9B9CA96-2B8E-778A-AABE-C1BF163ECB42}"/>
              </a:ext>
            </a:extLst>
          </p:cNvPr>
          <p:cNvSpPr txBox="1"/>
          <p:nvPr/>
        </p:nvSpPr>
        <p:spPr>
          <a:xfrm>
            <a:off x="1683956" y="2133600"/>
            <a:ext cx="4140772" cy="3777622"/>
          </a:xfrm>
          <a:prstGeom prst="rect">
            <a:avLst/>
          </a:prstGeom>
        </p:spPr>
        <p:txBody>
          <a:bodyPr vert="horz" lIns="91440" tIns="45720" rIns="91440" bIns="45720" rtlCol="0">
            <a:normAutofit/>
          </a:bodyPr>
          <a:lstStyle/>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p:txBody>
      </p:sp>
      <p:sp>
        <p:nvSpPr>
          <p:cNvPr id="3" name="Flowchart: Alternate Process 2">
            <a:extLst>
              <a:ext uri="{FF2B5EF4-FFF2-40B4-BE49-F238E27FC236}">
                <a16:creationId xmlns:a16="http://schemas.microsoft.com/office/drawing/2014/main" id="{62822538-8110-8B9F-13F9-E29B424F226F}"/>
              </a:ext>
            </a:extLst>
          </p:cNvPr>
          <p:cNvSpPr/>
          <p:nvPr/>
        </p:nvSpPr>
        <p:spPr>
          <a:xfrm>
            <a:off x="2233168" y="1885240"/>
            <a:ext cx="3042348" cy="1786550"/>
          </a:xfrm>
          <a:prstGeom prst="flowChartAlternateProcess">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dirty="0"/>
              <a:t>Anatomical Change</a:t>
            </a:r>
          </a:p>
        </p:txBody>
      </p:sp>
      <p:sp>
        <p:nvSpPr>
          <p:cNvPr id="4" name="Flowchart: Alternate Process 3">
            <a:extLst>
              <a:ext uri="{FF2B5EF4-FFF2-40B4-BE49-F238E27FC236}">
                <a16:creationId xmlns:a16="http://schemas.microsoft.com/office/drawing/2014/main" id="{90F5C836-9D09-DB12-0D0A-3EFA2DC05D47}"/>
              </a:ext>
            </a:extLst>
          </p:cNvPr>
          <p:cNvSpPr/>
          <p:nvPr/>
        </p:nvSpPr>
        <p:spPr>
          <a:xfrm>
            <a:off x="7811495" y="1885240"/>
            <a:ext cx="3042348" cy="1786550"/>
          </a:xfrm>
          <a:prstGeom prst="flowChartAlternateProcess">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GB" dirty="0"/>
              <a:t>Vocal Learning</a:t>
            </a:r>
          </a:p>
        </p:txBody>
      </p:sp>
      <p:sp>
        <p:nvSpPr>
          <p:cNvPr id="6" name="Flowchart: Alternate Process 5">
            <a:extLst>
              <a:ext uri="{FF2B5EF4-FFF2-40B4-BE49-F238E27FC236}">
                <a16:creationId xmlns:a16="http://schemas.microsoft.com/office/drawing/2014/main" id="{C5D0CB41-54DD-8A33-F5D9-6259DCBADC15}"/>
              </a:ext>
            </a:extLst>
          </p:cNvPr>
          <p:cNvSpPr/>
          <p:nvPr/>
        </p:nvSpPr>
        <p:spPr>
          <a:xfrm>
            <a:off x="1240502" y="4679797"/>
            <a:ext cx="1214003" cy="907376"/>
          </a:xfrm>
          <a:prstGeom prst="flowChartAlternateProcess">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Smaller vocal tract</a:t>
            </a:r>
          </a:p>
        </p:txBody>
      </p:sp>
      <p:sp>
        <p:nvSpPr>
          <p:cNvPr id="8" name="Flowchart: Alternate Process 7">
            <a:extLst>
              <a:ext uri="{FF2B5EF4-FFF2-40B4-BE49-F238E27FC236}">
                <a16:creationId xmlns:a16="http://schemas.microsoft.com/office/drawing/2014/main" id="{C7023EEA-CC9D-BA94-038B-0D91958EB591}"/>
              </a:ext>
            </a:extLst>
          </p:cNvPr>
          <p:cNvSpPr/>
          <p:nvPr/>
        </p:nvSpPr>
        <p:spPr>
          <a:xfrm>
            <a:off x="2925834" y="4679797"/>
            <a:ext cx="1214003" cy="907376"/>
          </a:xfrm>
          <a:prstGeom prst="flowChartAlternateProcess">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Larger tongue</a:t>
            </a:r>
          </a:p>
        </p:txBody>
      </p:sp>
      <p:sp>
        <p:nvSpPr>
          <p:cNvPr id="9" name="Flowchart: Alternate Process 8">
            <a:extLst>
              <a:ext uri="{FF2B5EF4-FFF2-40B4-BE49-F238E27FC236}">
                <a16:creationId xmlns:a16="http://schemas.microsoft.com/office/drawing/2014/main" id="{6ED8B9E9-4307-3E31-25CF-319E2383E48F}"/>
              </a:ext>
            </a:extLst>
          </p:cNvPr>
          <p:cNvSpPr/>
          <p:nvPr/>
        </p:nvSpPr>
        <p:spPr>
          <a:xfrm>
            <a:off x="4610725" y="4679967"/>
            <a:ext cx="1214003" cy="907376"/>
          </a:xfrm>
          <a:prstGeom prst="flowChartAlternateProcess">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Broader oral cavity</a:t>
            </a:r>
          </a:p>
        </p:txBody>
      </p:sp>
      <p:sp>
        <p:nvSpPr>
          <p:cNvPr id="10" name="Flowchart: Alternate Process 9">
            <a:extLst>
              <a:ext uri="{FF2B5EF4-FFF2-40B4-BE49-F238E27FC236}">
                <a16:creationId xmlns:a16="http://schemas.microsoft.com/office/drawing/2014/main" id="{9F0A9B92-3671-B9C2-F380-7A74126B7215}"/>
              </a:ext>
            </a:extLst>
          </p:cNvPr>
          <p:cNvSpPr/>
          <p:nvPr/>
        </p:nvSpPr>
        <p:spPr>
          <a:xfrm>
            <a:off x="6835335" y="4679797"/>
            <a:ext cx="1214003" cy="907376"/>
          </a:xfrm>
          <a:prstGeom prst="flowChartAlternateProcess">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Listen</a:t>
            </a:r>
          </a:p>
        </p:txBody>
      </p:sp>
      <p:sp>
        <p:nvSpPr>
          <p:cNvPr id="11" name="Flowchart: Alternate Process 10">
            <a:extLst>
              <a:ext uri="{FF2B5EF4-FFF2-40B4-BE49-F238E27FC236}">
                <a16:creationId xmlns:a16="http://schemas.microsoft.com/office/drawing/2014/main" id="{A6DEC4FE-B3BB-2B39-7CEB-AA212BD5E3E9}"/>
              </a:ext>
            </a:extLst>
          </p:cNvPr>
          <p:cNvSpPr/>
          <p:nvPr/>
        </p:nvSpPr>
        <p:spPr>
          <a:xfrm>
            <a:off x="8519003" y="4679797"/>
            <a:ext cx="1214003" cy="907376"/>
          </a:xfrm>
          <a:prstGeom prst="flowChartAlternateProcess">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Imitate</a:t>
            </a:r>
          </a:p>
        </p:txBody>
      </p:sp>
      <p:sp>
        <p:nvSpPr>
          <p:cNvPr id="12" name="Flowchart: Alternate Process 11">
            <a:extLst>
              <a:ext uri="{FF2B5EF4-FFF2-40B4-BE49-F238E27FC236}">
                <a16:creationId xmlns:a16="http://schemas.microsoft.com/office/drawing/2014/main" id="{90C639FC-3AC0-07F6-EB4A-C4F9ABF7A16C}"/>
              </a:ext>
            </a:extLst>
          </p:cNvPr>
          <p:cNvSpPr/>
          <p:nvPr/>
        </p:nvSpPr>
        <p:spPr>
          <a:xfrm>
            <a:off x="10202672" y="4679797"/>
            <a:ext cx="1214003" cy="907376"/>
          </a:xfrm>
          <a:prstGeom prst="flowChartAlternateProcess">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Native speaker</a:t>
            </a:r>
          </a:p>
        </p:txBody>
      </p:sp>
      <p:sp>
        <p:nvSpPr>
          <p:cNvPr id="13" name="TextBox 12">
            <a:extLst>
              <a:ext uri="{FF2B5EF4-FFF2-40B4-BE49-F238E27FC236}">
                <a16:creationId xmlns:a16="http://schemas.microsoft.com/office/drawing/2014/main" id="{9D08A034-979D-9087-2809-695A485CC77F}"/>
              </a:ext>
            </a:extLst>
          </p:cNvPr>
          <p:cNvSpPr txBox="1"/>
          <p:nvPr/>
        </p:nvSpPr>
        <p:spPr>
          <a:xfrm>
            <a:off x="8518109" y="6410450"/>
            <a:ext cx="6096000" cy="369460"/>
          </a:xfrm>
          <a:prstGeom prst="rect">
            <a:avLst/>
          </a:prstGeom>
          <a:noFill/>
        </p:spPr>
        <p:txBody>
          <a:bodyPr wrap="square">
            <a:spAutoFit/>
          </a:bodyPr>
          <a:lstStyle/>
          <a:p>
            <a:r>
              <a:rPr lang="en-GB" sz="1801" dirty="0">
                <a:solidFill>
                  <a:schemeClr val="accent2"/>
                </a:solidFill>
                <a:latin typeface="Arial" panose="020B0604020202020204" pitchFamily="34" charset="0"/>
                <a:cs typeface="Arial" panose="020B0604020202020204" pitchFamily="34" charset="0"/>
              </a:rPr>
              <a:t>Svetlana </a:t>
            </a:r>
            <a:r>
              <a:rPr lang="en-GB" sz="1801" dirty="0" err="1">
                <a:solidFill>
                  <a:schemeClr val="accent2"/>
                </a:solidFill>
                <a:latin typeface="Arial" panose="020B0604020202020204" pitchFamily="34" charset="0"/>
                <a:cs typeface="Arial" panose="020B0604020202020204" pitchFamily="34" charset="0"/>
              </a:rPr>
              <a:t>Amplanova</a:t>
            </a:r>
            <a:r>
              <a:rPr lang="en-GB" sz="1801" dirty="0">
                <a:solidFill>
                  <a:schemeClr val="accent2"/>
                </a:solidFill>
                <a:latin typeface="Arial" panose="020B0604020202020204" pitchFamily="34" charset="0"/>
                <a:cs typeface="Arial" panose="020B0604020202020204" pitchFamily="34" charset="0"/>
              </a:rPr>
              <a:t> 2107074</a:t>
            </a:r>
          </a:p>
        </p:txBody>
      </p:sp>
    </p:spTree>
    <p:extLst>
      <p:ext uri="{BB962C8B-B14F-4D97-AF65-F5344CB8AC3E}">
        <p14:creationId xmlns:p14="http://schemas.microsoft.com/office/powerpoint/2010/main" val="3716616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6515C-CDBD-4A81-CDFF-1FB49D92B4B7}"/>
              </a:ext>
            </a:extLst>
          </p:cNvPr>
          <p:cNvSpPr>
            <a:spLocks noGrp="1"/>
          </p:cNvSpPr>
          <p:nvPr>
            <p:ph type="ctrTitle"/>
          </p:nvPr>
        </p:nvSpPr>
        <p:spPr>
          <a:xfrm>
            <a:off x="1717040" y="529181"/>
            <a:ext cx="9497724" cy="521940"/>
          </a:xfrm>
        </p:spPr>
        <p:txBody>
          <a:bodyPr anchor="b">
            <a:noAutofit/>
          </a:bodyPr>
          <a:lstStyle/>
          <a:p>
            <a:r>
              <a:rPr lang="en-GB" sz="2200" b="1" dirty="0">
                <a:latin typeface="Arial" panose="020B0604020202020204" pitchFamily="34" charset="0"/>
                <a:cs typeface="Arial" panose="020B0604020202020204" pitchFamily="34" charset="0"/>
              </a:rPr>
              <a:t>SOCIAL DEVELOPMENT IN INFANTS</a:t>
            </a:r>
          </a:p>
        </p:txBody>
      </p:sp>
      <p:sp>
        <p:nvSpPr>
          <p:cNvPr id="6" name="Subtitle 5">
            <a:extLst>
              <a:ext uri="{FF2B5EF4-FFF2-40B4-BE49-F238E27FC236}">
                <a16:creationId xmlns:a16="http://schemas.microsoft.com/office/drawing/2014/main" id="{FEF40406-8304-F509-97BE-25307690D6F6}"/>
              </a:ext>
            </a:extLst>
          </p:cNvPr>
          <p:cNvSpPr>
            <a:spLocks noGrp="1"/>
          </p:cNvSpPr>
          <p:nvPr>
            <p:ph type="subTitle" idx="1"/>
          </p:nvPr>
        </p:nvSpPr>
        <p:spPr>
          <a:xfrm>
            <a:off x="1717040" y="1442720"/>
            <a:ext cx="9316720" cy="4751251"/>
          </a:xfrm>
        </p:spPr>
        <p:txBody>
          <a:bodyPr>
            <a:normAutofit/>
          </a:bodyPr>
          <a:lstStyle/>
          <a:p>
            <a:r>
              <a:rPr lang="en-GB" b="1" u="sng" dirty="0">
                <a:solidFill>
                  <a:schemeClr val="accent2">
                    <a:lumMod val="75000"/>
                  </a:schemeClr>
                </a:solidFill>
                <a:latin typeface="Arial" panose="020B0604020202020204" pitchFamily="34" charset="0"/>
                <a:cs typeface="Arial" panose="020B0604020202020204" pitchFamily="34" charset="0"/>
              </a:rPr>
              <a:t>Introduction</a:t>
            </a:r>
          </a:p>
          <a:p>
            <a:r>
              <a:rPr lang="en-GB" dirty="0">
                <a:latin typeface="Arial" panose="020B0604020202020204" pitchFamily="34" charset="0"/>
                <a:cs typeface="Arial" panose="020B0604020202020204" pitchFamily="34" charset="0"/>
              </a:rPr>
              <a:t>Infants aged 0-2 will experience social developments which are based on Trust vs Mistrust. According to Erik, this is the most important stage as it builds to who the infant will become and their personality. In these two slides, we will explore both of these ideas, how they are developed, who influences them and the feelings within. The main question to be expanded is if the world and people as the baby knows it is safe and secure or uncomforting and unfulfilling.</a:t>
            </a:r>
            <a:endParaRPr lang="en-GB" b="1" u="sng" dirty="0">
              <a:latin typeface="Arial" panose="020B0604020202020204" pitchFamily="34" charset="0"/>
              <a:cs typeface="Arial" panose="020B0604020202020204" pitchFamily="34" charset="0"/>
            </a:endParaRPr>
          </a:p>
          <a:p>
            <a:r>
              <a:rPr lang="en-GB" b="1" u="sng" dirty="0">
                <a:solidFill>
                  <a:schemeClr val="accent2">
                    <a:lumMod val="75000"/>
                  </a:schemeClr>
                </a:solidFill>
                <a:latin typeface="Arial" panose="020B0604020202020204" pitchFamily="34" charset="0"/>
                <a:cs typeface="Arial" panose="020B0604020202020204" pitchFamily="34" charset="0"/>
              </a:rPr>
              <a:t>How Does Trust Develop?</a:t>
            </a:r>
          </a:p>
          <a:p>
            <a:r>
              <a:rPr lang="en-GB" dirty="0">
                <a:latin typeface="Arial" panose="020B0604020202020204" pitchFamily="34" charset="0"/>
                <a:cs typeface="Arial" panose="020B0604020202020204" pitchFamily="34" charset="0"/>
              </a:rPr>
              <a:t>The trust of an infant roots from the caregiver(s). The infant will feel protected and important in this world with trustworthy people in their lives. This includes when the baby is fed and their necessities are met and they feel they are being treated with care. A baby who will feel scared or unsure will build trust when reassured and not forced into things. Another thing to add to this point is when the baby communicates non-verbally; this can be by crying or whining meaning they want attention or would like to sleep or eat.</a:t>
            </a:r>
          </a:p>
          <a:p>
            <a:endParaRPr lang="en-GB" dirty="0"/>
          </a:p>
          <a:p>
            <a:endParaRPr lang="en-GB" b="1" u="sng" dirty="0"/>
          </a:p>
        </p:txBody>
      </p:sp>
      <p:sp>
        <p:nvSpPr>
          <p:cNvPr id="3" name="TextBox 2">
            <a:extLst>
              <a:ext uri="{FF2B5EF4-FFF2-40B4-BE49-F238E27FC236}">
                <a16:creationId xmlns:a16="http://schemas.microsoft.com/office/drawing/2014/main" id="{E63DE838-78FC-C116-DC10-A863AC7E04D7}"/>
              </a:ext>
            </a:extLst>
          </p:cNvPr>
          <p:cNvSpPr txBox="1"/>
          <p:nvPr/>
        </p:nvSpPr>
        <p:spPr>
          <a:xfrm>
            <a:off x="9263742" y="6455229"/>
            <a:ext cx="4299857" cy="646459"/>
          </a:xfrm>
          <a:prstGeom prst="rect">
            <a:avLst/>
          </a:prstGeom>
          <a:noFill/>
        </p:spPr>
        <p:txBody>
          <a:bodyPr wrap="square" rtlCol="0">
            <a:spAutoFit/>
          </a:bodyPr>
          <a:lstStyle/>
          <a:p>
            <a:r>
              <a:rPr lang="en-GB" sz="1801" dirty="0" err="1">
                <a:solidFill>
                  <a:schemeClr val="accent2"/>
                </a:solidFill>
                <a:latin typeface="Arial" panose="020B0604020202020204" pitchFamily="34" charset="0"/>
                <a:cs typeface="Arial" panose="020B0604020202020204" pitchFamily="34" charset="0"/>
              </a:rPr>
              <a:t>Weyni</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Tesfalem</a:t>
            </a:r>
            <a:r>
              <a:rPr lang="en-GB" sz="1801" dirty="0">
                <a:solidFill>
                  <a:schemeClr val="accent2"/>
                </a:solidFill>
                <a:latin typeface="Arial" panose="020B0604020202020204" pitchFamily="34" charset="0"/>
                <a:cs typeface="Arial" panose="020B0604020202020204" pitchFamily="34" charset="0"/>
              </a:rPr>
              <a:t> 2131120</a:t>
            </a:r>
          </a:p>
          <a:p>
            <a:endParaRPr lang="en-GB" dirty="0"/>
          </a:p>
        </p:txBody>
      </p:sp>
    </p:spTree>
    <p:extLst>
      <p:ext uri="{BB962C8B-B14F-4D97-AF65-F5344CB8AC3E}">
        <p14:creationId xmlns:p14="http://schemas.microsoft.com/office/powerpoint/2010/main" val="948108214"/>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0A8E-D599-1E3A-47D6-4A05EBECC3DE}"/>
              </a:ext>
            </a:extLst>
          </p:cNvPr>
          <p:cNvSpPr>
            <a:spLocks noGrp="1"/>
          </p:cNvSpPr>
          <p:nvPr>
            <p:ph type="title"/>
          </p:nvPr>
        </p:nvSpPr>
        <p:spPr>
          <a:xfrm>
            <a:off x="1579418" y="304801"/>
            <a:ext cx="9925193" cy="45719"/>
          </a:xfrm>
        </p:spPr>
        <p:txBody>
          <a:bodyPr>
            <a:normAutofit fontScale="90000"/>
          </a:bodyPr>
          <a:lstStyle/>
          <a:p>
            <a:r>
              <a:rPr lang="en-GB" dirty="0"/>
              <a:t> </a:t>
            </a:r>
          </a:p>
        </p:txBody>
      </p:sp>
      <p:sp>
        <p:nvSpPr>
          <p:cNvPr id="4" name="Content Placeholder 3">
            <a:extLst>
              <a:ext uri="{FF2B5EF4-FFF2-40B4-BE49-F238E27FC236}">
                <a16:creationId xmlns:a16="http://schemas.microsoft.com/office/drawing/2014/main" id="{DD4CA383-183D-0138-84A9-DDD70F895166}"/>
              </a:ext>
            </a:extLst>
          </p:cNvPr>
          <p:cNvSpPr>
            <a:spLocks noGrp="1"/>
          </p:cNvSpPr>
          <p:nvPr>
            <p:ph sz="half" idx="2"/>
          </p:nvPr>
        </p:nvSpPr>
        <p:spPr>
          <a:xfrm>
            <a:off x="994858" y="1647304"/>
            <a:ext cx="10354684" cy="3044616"/>
          </a:xfrm>
        </p:spPr>
        <p:txBody>
          <a:bodyPr>
            <a:normAutofit/>
          </a:bodyPr>
          <a:lstStyle/>
          <a:p>
            <a:pPr marL="0" indent="0">
              <a:buNone/>
            </a:pPr>
            <a:endParaRPr lang="en-GB" dirty="0"/>
          </a:p>
          <a:p>
            <a:pPr marL="0" indent="0">
              <a:buNone/>
            </a:pPr>
            <a:r>
              <a:rPr lang="en-GB" dirty="0">
                <a:latin typeface="Arial" panose="020B0604020202020204" pitchFamily="34" charset="0"/>
                <a:cs typeface="Arial" panose="020B0604020202020204" pitchFamily="34" charset="0"/>
              </a:rPr>
              <a:t>A baby should have a mixed balance of trust and mistrust. Too much trust can cause the baby to grow to be taken advantage of. Mistrust balances this out to they can be self- dependent and be ready for the future and for unfortunate events. Too much mistrust could cause immensely negative impacts such as loneliness, depression, fear and anxiety.  This can happen when a baby loses hope for example when the caregiver does not feed the baby or listen to their method of communication. In repeating situation like this, the infant will grow to have trust issues and miscommunication situations. Infants trust/mistrust development will build who they are in the future, how their relationships result and their personality.</a:t>
            </a:r>
          </a:p>
        </p:txBody>
      </p:sp>
      <p:sp>
        <p:nvSpPr>
          <p:cNvPr id="7" name="TextBox 6">
            <a:extLst>
              <a:ext uri="{FF2B5EF4-FFF2-40B4-BE49-F238E27FC236}">
                <a16:creationId xmlns:a16="http://schemas.microsoft.com/office/drawing/2014/main" id="{F2E1D079-24CE-D5EC-D0C9-E3942D77689D}"/>
              </a:ext>
            </a:extLst>
          </p:cNvPr>
          <p:cNvSpPr txBox="1"/>
          <p:nvPr/>
        </p:nvSpPr>
        <p:spPr>
          <a:xfrm>
            <a:off x="9209314" y="6475177"/>
            <a:ext cx="3145971" cy="646459"/>
          </a:xfrm>
          <a:prstGeom prst="rect">
            <a:avLst/>
          </a:prstGeom>
          <a:noFill/>
        </p:spPr>
        <p:txBody>
          <a:bodyPr wrap="square" rtlCol="0">
            <a:spAutoFit/>
          </a:bodyPr>
          <a:lstStyle/>
          <a:p>
            <a:r>
              <a:rPr lang="en-GB" sz="1801" dirty="0" err="1">
                <a:solidFill>
                  <a:schemeClr val="accent2"/>
                </a:solidFill>
                <a:latin typeface="Arial" panose="020B0604020202020204" pitchFamily="34" charset="0"/>
                <a:cs typeface="Arial" panose="020B0604020202020204" pitchFamily="34" charset="0"/>
              </a:rPr>
              <a:t>Weyni</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Tesfalem</a:t>
            </a:r>
            <a:r>
              <a:rPr lang="en-GB" sz="1801" dirty="0">
                <a:solidFill>
                  <a:schemeClr val="accent2"/>
                </a:solidFill>
                <a:latin typeface="Arial" panose="020B0604020202020204" pitchFamily="34" charset="0"/>
                <a:cs typeface="Arial" panose="020B0604020202020204" pitchFamily="34" charset="0"/>
              </a:rPr>
              <a:t> 2131120</a:t>
            </a:r>
          </a:p>
          <a:p>
            <a:endParaRPr lang="en-GB" dirty="0"/>
          </a:p>
        </p:txBody>
      </p:sp>
      <p:sp>
        <p:nvSpPr>
          <p:cNvPr id="12" name="TextBox 11">
            <a:extLst>
              <a:ext uri="{FF2B5EF4-FFF2-40B4-BE49-F238E27FC236}">
                <a16:creationId xmlns:a16="http://schemas.microsoft.com/office/drawing/2014/main" id="{7B96B8F0-15A7-F926-1229-75E2B3C905A1}"/>
              </a:ext>
            </a:extLst>
          </p:cNvPr>
          <p:cNvSpPr txBox="1"/>
          <p:nvPr/>
        </p:nvSpPr>
        <p:spPr>
          <a:xfrm>
            <a:off x="1782537" y="827528"/>
            <a:ext cx="6177642" cy="430887"/>
          </a:xfrm>
          <a:prstGeom prst="rect">
            <a:avLst/>
          </a:prstGeom>
          <a:noFill/>
        </p:spPr>
        <p:txBody>
          <a:bodyPr wrap="square">
            <a:spAutoFit/>
          </a:bodyPr>
          <a:lstStyle/>
          <a:p>
            <a:r>
              <a:rPr lang="en-GB" sz="1800" b="1" dirty="0">
                <a:solidFill>
                  <a:schemeClr val="accent2">
                    <a:lumMod val="75000"/>
                  </a:schemeClr>
                </a:solidFill>
                <a:latin typeface="Arial" panose="020B0604020202020204" pitchFamily="34" charset="0"/>
                <a:cs typeface="Arial" panose="020B0604020202020204" pitchFamily="34" charset="0"/>
              </a:rPr>
              <a:t> </a:t>
            </a:r>
            <a:r>
              <a:rPr lang="en-GB" sz="2200" b="1" dirty="0">
                <a:solidFill>
                  <a:schemeClr val="accent2">
                    <a:lumMod val="75000"/>
                  </a:schemeClr>
                </a:solidFill>
                <a:latin typeface="Arial" panose="020B0604020202020204" pitchFamily="34" charset="0"/>
                <a:cs typeface="Arial" panose="020B0604020202020204" pitchFamily="34" charset="0"/>
              </a:rPr>
              <a:t>HOW DOES MISTRUST DEVELOP?</a:t>
            </a:r>
            <a:endParaRPr lang="en-GB" sz="2200" dirty="0"/>
          </a:p>
        </p:txBody>
      </p:sp>
    </p:spTree>
    <p:extLst>
      <p:ext uri="{BB962C8B-B14F-4D97-AF65-F5344CB8AC3E}">
        <p14:creationId xmlns:p14="http://schemas.microsoft.com/office/powerpoint/2010/main" val="2383596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8"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9"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0"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1"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2"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3"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4"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5"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6"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7"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8"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9"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1" name="Group 60">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62"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3"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4"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5"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6"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7"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8"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9"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0"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1"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2"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3"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5" name="Rectangle 74">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7" name="Freeform 11">
            <a:extLst>
              <a:ext uri="{FF2B5EF4-FFF2-40B4-BE49-F238E27FC236}">
                <a16:creationId xmlns:a16="http://schemas.microsoft.com/office/drawing/2014/main" id="{179DBEAA-367B-4941-8368-15EBD551F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79" name="Rectangle 78">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EAC36-6E7B-3857-BC9B-39EF4AC36DBA}"/>
              </a:ext>
            </a:extLst>
          </p:cNvPr>
          <p:cNvSpPr>
            <a:spLocks noGrp="1"/>
          </p:cNvSpPr>
          <p:nvPr>
            <p:ph type="ctrTitle"/>
          </p:nvPr>
        </p:nvSpPr>
        <p:spPr>
          <a:xfrm>
            <a:off x="5854572" y="228600"/>
            <a:ext cx="8131550" cy="1280890"/>
          </a:xfrm>
        </p:spPr>
        <p:txBody>
          <a:bodyPr vert="horz" lIns="91440" tIns="45720" rIns="91440" bIns="45720" rtlCol="0" anchor="t">
            <a:normAutofit/>
          </a:bodyPr>
          <a:lstStyle/>
          <a:p>
            <a:r>
              <a:rPr lang="en-US" sz="2200" b="1" dirty="0">
                <a:latin typeface="Arial" panose="020B0604020202020204" pitchFamily="34" charset="0"/>
                <a:cs typeface="Arial" panose="020B0604020202020204" pitchFamily="34" charset="0"/>
              </a:rPr>
              <a:t>REFERENCES</a:t>
            </a:r>
          </a:p>
        </p:txBody>
      </p:sp>
      <p:sp>
        <p:nvSpPr>
          <p:cNvPr id="81" name="Rectangle 80">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82">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84"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85"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86"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87"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88"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89"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90"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91"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92"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93"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94"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95"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97" name="Group 96">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98"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99"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00"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01"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02"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03"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04"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05"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06"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07"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8"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9"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111"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Subtitle 2">
            <a:extLst>
              <a:ext uri="{FF2B5EF4-FFF2-40B4-BE49-F238E27FC236}">
                <a16:creationId xmlns:a16="http://schemas.microsoft.com/office/drawing/2014/main" id="{46E3CDC7-EE75-40E0-BC3D-F69E9DF1311C}"/>
              </a:ext>
            </a:extLst>
          </p:cNvPr>
          <p:cNvSpPr>
            <a:spLocks noGrp="1"/>
          </p:cNvSpPr>
          <p:nvPr>
            <p:ph type="subTitle" idx="1"/>
          </p:nvPr>
        </p:nvSpPr>
        <p:spPr>
          <a:xfrm>
            <a:off x="3210575" y="1434836"/>
            <a:ext cx="8622196" cy="5471836"/>
          </a:xfrm>
        </p:spPr>
        <p:txBody>
          <a:bodyPr vert="horz" lIns="91440" tIns="45720" rIns="91440" bIns="45720" rtlCol="0">
            <a:normAutofit/>
          </a:bodyPr>
          <a:lstStyle/>
          <a:p>
            <a:pPr marL="342900" lvl="0" indent="-342900">
              <a:lnSpc>
                <a:spcPct val="90000"/>
              </a:lnSpc>
              <a:buFont typeface="Wingdings 3" charset="2"/>
              <a:buChar char=""/>
            </a:pPr>
            <a:r>
              <a:rPr lang="en-US" sz="1100" dirty="0">
                <a:solidFill>
                  <a:schemeClr val="tx1"/>
                </a:solidFill>
                <a:effectLst/>
                <a:latin typeface="Arial" panose="020B0604020202020204" pitchFamily="34" charset="0"/>
                <a:cs typeface="Arial" panose="020B0604020202020204" pitchFamily="34" charset="0"/>
              </a:rPr>
              <a:t> Andersen, L.S. (n.d.). Life Span Imaging. (online) www.drcmr.dk. Available at: https://www.drcmr.dk/lifespan-imaging (Accessed 17 March 2023).</a:t>
            </a:r>
          </a:p>
          <a:p>
            <a:pPr marL="342900" lvl="0" indent="-342900">
              <a:lnSpc>
                <a:spcPct val="90000"/>
              </a:lnSpc>
              <a:buFont typeface="Wingdings 3" charset="2"/>
              <a:buChar char=""/>
              <a:tabLst>
                <a:tab pos="457200" algn="l"/>
              </a:tabLst>
            </a:pPr>
            <a:r>
              <a:rPr lang="en-US" sz="1100" i="1" dirty="0">
                <a:solidFill>
                  <a:schemeClr val="tx1"/>
                </a:solidFill>
                <a:effectLst/>
                <a:latin typeface="Arial" panose="020B0604020202020204" pitchFamily="34" charset="0"/>
                <a:cs typeface="Arial" panose="020B0604020202020204" pitchFamily="34" charset="0"/>
              </a:rPr>
              <a:t>Baby grasping adult finger</a:t>
            </a:r>
            <a:r>
              <a:rPr lang="en-US" sz="1100" dirty="0">
                <a:solidFill>
                  <a:schemeClr val="tx1"/>
                </a:solidFill>
                <a:effectLst/>
                <a:latin typeface="Arial" panose="020B0604020202020204" pitchFamily="34" charset="0"/>
                <a:cs typeface="Arial" panose="020B0604020202020204" pitchFamily="34" charset="0"/>
              </a:rPr>
              <a:t> (no date) </a:t>
            </a:r>
            <a:r>
              <a:rPr lang="en-US" sz="1100" i="1" dirty="0">
                <a:solidFill>
                  <a:schemeClr val="tx1"/>
                </a:solidFill>
                <a:effectLst/>
                <a:latin typeface="Arial" panose="020B0604020202020204" pitchFamily="34" charset="0"/>
                <a:cs typeface="Arial" panose="020B0604020202020204" pitchFamily="34" charset="0"/>
              </a:rPr>
              <a:t>Parent Lane Pregnancy</a:t>
            </a:r>
            <a:r>
              <a:rPr lang="en-US" sz="1100" dirty="0">
                <a:solidFill>
                  <a:schemeClr val="tx1"/>
                </a:solidFill>
                <a:effectLst/>
                <a:latin typeface="Arial" panose="020B0604020202020204" pitchFamily="34" charset="0"/>
                <a:cs typeface="Arial" panose="020B0604020202020204" pitchFamily="34" charset="0"/>
              </a:rPr>
              <a:t>. Available at: https://www.parentlane.com/baby/baby-development/types-of-newborns-reflexes-and-when-do-they-disappear (Accessed: April 1, 2023). </a:t>
            </a:r>
          </a:p>
          <a:p>
            <a:pPr marL="342900" lvl="0" indent="-342900">
              <a:lnSpc>
                <a:spcPct val="90000"/>
              </a:lnSpc>
              <a:buFont typeface="Wingdings 3" charset="2"/>
              <a:buChar char=""/>
              <a:tabLst>
                <a:tab pos="457200" algn="l"/>
              </a:tabLst>
            </a:pPr>
            <a:r>
              <a:rPr lang="en-US" sz="1100" i="1" dirty="0">
                <a:solidFill>
                  <a:schemeClr val="tx1"/>
                </a:solidFill>
                <a:effectLst/>
                <a:latin typeface="Arial" panose="020B0604020202020204" pitchFamily="34" charset="0"/>
                <a:cs typeface="Arial" panose="020B0604020202020204" pitchFamily="34" charset="0"/>
              </a:rPr>
              <a:t>Baby on a scale</a:t>
            </a:r>
            <a:r>
              <a:rPr lang="en-US" sz="1100" dirty="0">
                <a:solidFill>
                  <a:schemeClr val="tx1"/>
                </a:solidFill>
                <a:effectLst/>
                <a:latin typeface="Arial" panose="020B0604020202020204" pitchFamily="34" charset="0"/>
                <a:cs typeface="Arial" panose="020B0604020202020204" pitchFamily="34" charset="0"/>
              </a:rPr>
              <a:t> (no date) </a:t>
            </a:r>
            <a:r>
              <a:rPr lang="en-US" sz="1100" i="1" dirty="0">
                <a:solidFill>
                  <a:schemeClr val="tx1"/>
                </a:solidFill>
                <a:effectLst/>
                <a:latin typeface="Arial" panose="020B0604020202020204" pitchFamily="34" charset="0"/>
                <a:cs typeface="Arial" panose="020B0604020202020204" pitchFamily="34" charset="0"/>
              </a:rPr>
              <a:t>nhs.uk</a:t>
            </a:r>
            <a:r>
              <a:rPr lang="en-US" sz="1100" dirty="0">
                <a:solidFill>
                  <a:schemeClr val="tx1"/>
                </a:solidFill>
                <a:effectLst/>
                <a:latin typeface="Arial" panose="020B0604020202020204" pitchFamily="34" charset="0"/>
                <a:cs typeface="Arial" panose="020B0604020202020204" pitchFamily="34" charset="0"/>
              </a:rPr>
              <a:t>. Crown copyright. Available at: https://www.nhs.uk/conditions/baby/babys-development/height-weight-and-reviews/baby-height-and-weight/ (Accessed: April 1,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Center on the Developing Child at Harvard University. (n.d.). </a:t>
            </a:r>
            <a:r>
              <a:rPr lang="en-US" sz="1100" i="1" dirty="0">
                <a:solidFill>
                  <a:schemeClr val="tx1"/>
                </a:solidFill>
                <a:effectLst/>
                <a:latin typeface="Arial" panose="020B0604020202020204" pitchFamily="34" charset="0"/>
                <a:cs typeface="Arial" panose="020B0604020202020204" pitchFamily="34" charset="0"/>
              </a:rPr>
              <a:t>Children’s Emotional Development Is Built into the Architecture of Their Brains</a:t>
            </a:r>
            <a:r>
              <a:rPr lang="en-US" sz="1100" dirty="0">
                <a:solidFill>
                  <a:schemeClr val="tx1"/>
                </a:solidFill>
                <a:effectLst/>
                <a:latin typeface="Arial" panose="020B0604020202020204" pitchFamily="34" charset="0"/>
                <a:cs typeface="Arial" panose="020B0604020202020204" pitchFamily="34" charset="0"/>
              </a:rPr>
              <a:t>. (online) Available at: </a:t>
            </a:r>
            <a:r>
              <a:rPr lang="en-US" sz="1100"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https://developingchild.harvard.edu/resources/childrens-emotional-development-is-built-into-the-architecture-of-their-brains/#:~:text=Emotional%20development%20begins%20early%20in</a:t>
            </a:r>
            <a:r>
              <a:rPr lang="en-US" sz="1100" dirty="0">
                <a:solidFill>
                  <a:schemeClr val="tx1"/>
                </a:solidFill>
                <a:effectLst/>
                <a:latin typeface="Arial" panose="020B0604020202020204" pitchFamily="34" charset="0"/>
                <a:cs typeface="Arial" panose="020B0604020202020204" pitchFamily="34" charset="0"/>
              </a:rPr>
              <a:t>. (Accessed 3 Apr.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Children’s Emotional Development Is Built into the Architecture of Their Brains. (n.d.). Available at: </a:t>
            </a:r>
            <a:r>
              <a:rPr lang="en-US" sz="1100" strike="noStrike"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https://harvardcenter.wpenginepowered.com/wp-content/uploads/2004/04/Childrens-Emotional-Development-Is-Built-into-the-Architecture-of-Their-Brains.pdf</a:t>
            </a:r>
            <a:r>
              <a:rPr lang="en-US" sz="1100" dirty="0">
                <a:solidFill>
                  <a:schemeClr val="tx1"/>
                </a:solidFill>
                <a:effectLst/>
                <a:latin typeface="Arial" panose="020B0604020202020204" pitchFamily="34" charset="0"/>
                <a:cs typeface="Arial" panose="020B0604020202020204" pitchFamily="34" charset="0"/>
              </a:rPr>
              <a:t>. (Accessed 3 Apr.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Darling-Fisher, C.S., 2019. Application of the modified Erikson psychosocial stage inventory: 25 years in review. </a:t>
            </a:r>
            <a:r>
              <a:rPr lang="en-US" sz="1100" i="1" dirty="0">
                <a:solidFill>
                  <a:schemeClr val="tx1"/>
                </a:solidFill>
                <a:effectLst/>
                <a:latin typeface="Arial" panose="020B0604020202020204" pitchFamily="34" charset="0"/>
                <a:cs typeface="Arial" panose="020B0604020202020204" pitchFamily="34" charset="0"/>
              </a:rPr>
              <a:t>Western Journal of Nursing Research</a:t>
            </a:r>
            <a:r>
              <a:rPr lang="en-US" sz="1100" dirty="0">
                <a:solidFill>
                  <a:schemeClr val="tx1"/>
                </a:solidFill>
                <a:effectLst/>
                <a:latin typeface="Arial" panose="020B0604020202020204" pitchFamily="34" charset="0"/>
                <a:cs typeface="Arial" panose="020B0604020202020204" pitchFamily="34" charset="0"/>
              </a:rPr>
              <a:t>, </a:t>
            </a:r>
            <a:r>
              <a:rPr lang="en-US" sz="1100" i="1" dirty="0">
                <a:solidFill>
                  <a:schemeClr val="tx1"/>
                </a:solidFill>
                <a:effectLst/>
                <a:latin typeface="Arial" panose="020B0604020202020204" pitchFamily="34" charset="0"/>
                <a:cs typeface="Arial" panose="020B0604020202020204" pitchFamily="34" charset="0"/>
              </a:rPr>
              <a:t>41</a:t>
            </a:r>
            <a:r>
              <a:rPr lang="en-US" sz="1100" dirty="0">
                <a:solidFill>
                  <a:schemeClr val="tx1"/>
                </a:solidFill>
                <a:effectLst/>
                <a:latin typeface="Arial" panose="020B0604020202020204" pitchFamily="34" charset="0"/>
                <a:cs typeface="Arial" panose="020B0604020202020204" pitchFamily="34" charset="0"/>
              </a:rPr>
              <a:t>(3), pp.431-458.</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Department for Education (2021). </a:t>
            </a:r>
            <a:r>
              <a:rPr lang="en-US" sz="1100" i="1" dirty="0">
                <a:solidFill>
                  <a:schemeClr val="tx1"/>
                </a:solidFill>
                <a:effectLst/>
                <a:latin typeface="Arial" panose="020B0604020202020204" pitchFamily="34" charset="0"/>
                <a:cs typeface="Arial" panose="020B0604020202020204" pitchFamily="34" charset="0"/>
              </a:rPr>
              <a:t>Development Matters Non-statutory Curriculum Guidance for the Early Years Foundation Stage</a:t>
            </a:r>
            <a:r>
              <a:rPr lang="en-US" sz="1100" dirty="0">
                <a:solidFill>
                  <a:schemeClr val="tx1"/>
                </a:solidFill>
                <a:effectLst/>
                <a:latin typeface="Arial" panose="020B0604020202020204" pitchFamily="34" charset="0"/>
                <a:cs typeface="Arial" panose="020B0604020202020204" pitchFamily="34" charset="0"/>
              </a:rPr>
              <a:t>. [online] Department for Education. Available at: https://assets.publishing.service.gov.uk/government/uploads/system/uploads/attachment_data/file/1007446/6.7534_DfE_Development_Matters_Report_and_illustrations_web__2_.pdf. (Accessed 3 Apr.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Erik Erikson. (2019). </a:t>
            </a:r>
            <a:r>
              <a:rPr lang="en-US" sz="1100" i="1" dirty="0">
                <a:solidFill>
                  <a:schemeClr val="tx1"/>
                </a:solidFill>
                <a:effectLst/>
                <a:latin typeface="Arial" panose="020B0604020202020204" pitchFamily="34" charset="0"/>
                <a:cs typeface="Arial" panose="020B0604020202020204" pitchFamily="34" charset="0"/>
              </a:rPr>
              <a:t>Trust Vs. Mistrust</a:t>
            </a:r>
            <a:r>
              <a:rPr lang="en-US" sz="1100" dirty="0">
                <a:solidFill>
                  <a:schemeClr val="tx1"/>
                </a:solidFill>
                <a:effectLst/>
                <a:latin typeface="Arial" panose="020B0604020202020204" pitchFamily="34" charset="0"/>
                <a:cs typeface="Arial" panose="020B0604020202020204" pitchFamily="34" charset="0"/>
              </a:rPr>
              <a:t>. (online) Available at: https://eriksonstheory.weebly.com/trust-vs-mistrust.html. (Accessed 3 Apr.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Erikson’s Stages of Life (Taken from learningplaceonline.com). (n.d.). (online Available at: https://www.medschool.lsuhsc.edu/medical_education/undergraduate/spm/SPM_100/documents/EriksonsStagesofLife.pdf. (Accessed 3 Apr.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February 14, L.R. and 2017 (n.d.). </a:t>
            </a:r>
            <a:r>
              <a:rPr lang="en-US" sz="1100" i="1" dirty="0">
                <a:solidFill>
                  <a:schemeClr val="tx1"/>
                </a:solidFill>
                <a:effectLst/>
                <a:latin typeface="Arial" panose="020B0604020202020204" pitchFamily="34" charset="0"/>
                <a:cs typeface="Arial" panose="020B0604020202020204" pitchFamily="34" charset="0"/>
              </a:rPr>
              <a:t>This Is What Happens to Your Brain When You Look at Your Baby</a:t>
            </a:r>
            <a:r>
              <a:rPr lang="en-US" sz="1100" dirty="0">
                <a:solidFill>
                  <a:schemeClr val="tx1"/>
                </a:solidFill>
                <a:effectLst/>
                <a:latin typeface="Arial" panose="020B0604020202020204" pitchFamily="34" charset="0"/>
                <a:cs typeface="Arial" panose="020B0604020202020204" pitchFamily="34" charset="0"/>
              </a:rPr>
              <a:t>. (online) Parents. Available at: https://www.parents.com/baby/all-about-babies/this-is-what-happens-to-your-brain-when-you-look-at-your-baby/.(Accessed 3 Apr. 2023).</a:t>
            </a:r>
          </a:p>
        </p:txBody>
      </p:sp>
      <p:pic>
        <p:nvPicPr>
          <p:cNvPr id="7" name="Graphic 6" descr="Books">
            <a:extLst>
              <a:ext uri="{FF2B5EF4-FFF2-40B4-BE49-F238E27FC236}">
                <a16:creationId xmlns:a16="http://schemas.microsoft.com/office/drawing/2014/main" id="{16078CFC-67CC-B7AF-B021-642ADE1C8F0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767017" y="48672"/>
            <a:ext cx="1210855" cy="1210855"/>
          </a:xfrm>
          <a:prstGeom prst="rect">
            <a:avLst/>
          </a:prstGeom>
        </p:spPr>
      </p:pic>
    </p:spTree>
    <p:extLst>
      <p:ext uri="{BB962C8B-B14F-4D97-AF65-F5344CB8AC3E}">
        <p14:creationId xmlns:p14="http://schemas.microsoft.com/office/powerpoint/2010/main" val="3226833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E57E50-323E-8E69-C4DC-9E5F4B6CD6C0}"/>
              </a:ext>
            </a:extLst>
          </p:cNvPr>
          <p:cNvSpPr>
            <a:spLocks noGrp="1"/>
          </p:cNvSpPr>
          <p:nvPr>
            <p:ph type="title"/>
          </p:nvPr>
        </p:nvSpPr>
        <p:spPr>
          <a:xfrm>
            <a:off x="5724376" y="411674"/>
            <a:ext cx="8131550" cy="1280890"/>
          </a:xfrm>
        </p:spPr>
        <p:txBody>
          <a:bodyPr>
            <a:normAutofit/>
          </a:bodyPr>
          <a:lstStyle/>
          <a:p>
            <a:r>
              <a:rPr lang="en-GB" sz="2200" b="1" dirty="0">
                <a:latin typeface="Arial" panose="020B0604020202020204" pitchFamily="34" charset="0"/>
                <a:cs typeface="Arial" panose="020B0604020202020204" pitchFamily="34" charset="0"/>
              </a:rPr>
              <a:t>REFERENCES</a:t>
            </a:r>
          </a:p>
        </p:txBody>
      </p:sp>
      <p:sp>
        <p:nvSpPr>
          <p:cNvPr id="11" name="Rectangle 10">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4"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5"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6"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7"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8"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9"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0"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1"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2"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3"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4"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5"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7" name="Group 26">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8"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0"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1"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2"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3"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4"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5"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6"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7"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8"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9"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1"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7D46719B-E553-7770-7ED8-9F7A2023E1F1}"/>
              </a:ext>
            </a:extLst>
          </p:cNvPr>
          <p:cNvSpPr>
            <a:spLocks noGrp="1"/>
          </p:cNvSpPr>
          <p:nvPr>
            <p:ph idx="1"/>
          </p:nvPr>
        </p:nvSpPr>
        <p:spPr>
          <a:xfrm>
            <a:off x="3139454" y="1638315"/>
            <a:ext cx="8690330" cy="5171013"/>
          </a:xfrm>
        </p:spPr>
        <p:txBody>
          <a:bodyPr>
            <a:normAutofit/>
          </a:bodyPr>
          <a:lstStyle/>
          <a:p>
            <a:pPr marL="342900" lvl="0" indent="-342900">
              <a:lnSpc>
                <a:spcPct val="90000"/>
              </a:lnSpc>
              <a:spcAft>
                <a:spcPts val="800"/>
              </a:spcAft>
              <a:buFont typeface="Arial" panose="020B0604020202020204" pitchFamily="34" charset="0"/>
              <a:buChar char="•"/>
              <a:tabLst>
                <a:tab pos="457200" algn="l"/>
              </a:tabLst>
            </a:pP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Forestell</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C.A. and Mennella, J.A. (2017) “The relationship between infant facial expressions and food acceptance,”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Current Nutrition Reports</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6(2), pp. 141–147. Available at: https://doi.org/10.1007/s13668-017-0205-y. </a:t>
            </a:r>
          </a:p>
          <a:p>
            <a:pPr marL="342900" lvl="0" indent="-342900">
              <a:lnSpc>
                <a:spcPct val="90000"/>
              </a:lnSpc>
              <a:buFont typeface="Arial" panose="020B0604020202020204" pitchFamily="34" charset="0"/>
              <a:buChar char="•"/>
            </a:pP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human Development. (n.d.). </a:t>
            </a:r>
            <a:r>
              <a:rPr lang="en-GB" sz="1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Erik Erikson.</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Available at: https://jkalin.weebly.com/erik-erikson.html. (Accessed 17 March 2023).</a:t>
            </a:r>
          </a:p>
          <a:p>
            <a:pPr marL="342900" lvl="0" indent="-342900">
              <a:lnSpc>
                <a:spcPct val="90000"/>
              </a:lnSpc>
              <a:spcAft>
                <a:spcPts val="800"/>
              </a:spcAft>
              <a:buFont typeface="Arial" panose="020B0604020202020204" pitchFamily="34" charset="0"/>
              <a:buChar char="•"/>
              <a:tabLst>
                <a:tab pos="457200" algn="l"/>
              </a:tabLst>
            </a:pP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Illustration of a brain in an infant</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(2014)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health-innovations.org</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Available at: https://michellepetersen76.files.wordpress.com/2014/08/novel-study-maps-infant-brain-growth-in-first-3-months-of-life-using-mri-technology-neuroinnovations.jpg?w=860 (Accessed: April 1, 2023). </a:t>
            </a:r>
          </a:p>
          <a:p>
            <a:pPr marL="342900" lvl="0" indent="-342900">
              <a:lnSpc>
                <a:spcPct val="90000"/>
              </a:lnSpc>
              <a:spcAft>
                <a:spcPts val="800"/>
              </a:spcAft>
              <a:buFont typeface="Arial" panose="020B0604020202020204" pitchFamily="34" charset="0"/>
              <a:buChar char="•"/>
              <a:tabLst>
                <a:tab pos="457200" algn="l"/>
              </a:tabLs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Kaiser, E., 2020. Violence on street children: Looking through </a:t>
            </a: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erikson’s</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psychosocial development theory.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Journal of Health and Social Sciences</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5</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pp.45-52.</a:t>
            </a:r>
          </a:p>
          <a:p>
            <a:pPr marL="342900" lvl="0" indent="-342900">
              <a:lnSpc>
                <a:spcPct val="90000"/>
              </a:lnSpc>
              <a:spcAft>
                <a:spcPts val="800"/>
              </a:spcAft>
              <a:buFont typeface="Arial" panose="020B0604020202020204" pitchFamily="34" charset="0"/>
              <a:buChar char="•"/>
              <a:tabLst>
                <a:tab pos="457200" algn="l"/>
              </a:tabLst>
            </a:pP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Konishi</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(1989) “Birdsong for Neurobiologists,”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Neuron</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3(5), pp. 541–549. Available at: https://doi.org/10.1016/0896-6273(89)90264-x. </a:t>
            </a:r>
          </a:p>
          <a:p>
            <a:pPr marL="342900" lvl="0" indent="-342900">
              <a:lnSpc>
                <a:spcPct val="90000"/>
              </a:lnSpc>
              <a:spcAft>
                <a:spcPts val="800"/>
              </a:spcAft>
              <a:buFont typeface="Arial" panose="020B0604020202020204" pitchFamily="34" charset="0"/>
              <a:buChar char="•"/>
              <a:tabLst>
                <a:tab pos="457200" algn="l"/>
              </a:tabLs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Kuhl, P.K. and Meltzoff, A.N. (1996) “Infant vocalizations in response to speech: Vocal imitation and developmental change,”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The Journal of the Acoustical Society of America</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100(4), pp. 2425–2438. Available at: https://doi.org/10.1121/1.417951. </a:t>
            </a:r>
          </a:p>
          <a:p>
            <a:pPr marL="342900" lvl="0" indent="-342900">
              <a:lnSpc>
                <a:spcPct val="90000"/>
              </a:lnSpc>
              <a:spcAft>
                <a:spcPts val="800"/>
              </a:spcAft>
              <a:buFont typeface="Arial" panose="020B0604020202020204" pitchFamily="34" charset="0"/>
              <a:buChar char="•"/>
              <a:tabLst>
                <a:tab pos="457200" algn="l"/>
              </a:tabLs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Macfarlane, A. (2008) “Olfaction in the development of social preferences in the human neonate,”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Novartis Foundation Symposia</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pp. 103–117. Available at: </a:t>
            </a:r>
            <a:r>
              <a:rPr lang="en-GB" sz="1000"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https://doi.org/10.1002/9780470720158.ch7</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(Accessed: April 2, 2023).</a:t>
            </a:r>
          </a:p>
          <a:p>
            <a:pPr marL="342900" lvl="0" indent="-342900">
              <a:lnSpc>
                <a:spcPct val="90000"/>
              </a:lnSpc>
              <a:buFont typeface="Arial" panose="020B0604020202020204" pitchFamily="34" charset="0"/>
              <a:buChar char="•"/>
              <a:tabLst>
                <a:tab pos="457200" algn="l"/>
              </a:tabLst>
            </a:pP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‌Mahak Arora (2018). </a:t>
            </a:r>
            <a:r>
              <a:rPr lang="en-GB" sz="1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Stages of Emotional Development in Infants ( 0 to 1 Year)</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FirstCry</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Parenting. Available at: https://parenting.firstcry.com/articles/emotional-development-in-infancy-stages-and-tips/.(Accessed 3 Apr. 2023).</a:t>
            </a:r>
          </a:p>
          <a:p>
            <a:pPr marL="342900" lvl="0" indent="-342900">
              <a:lnSpc>
                <a:spcPct val="90000"/>
              </a:lnSpc>
              <a:spcAft>
                <a:spcPts val="800"/>
              </a:spcAft>
              <a:buFont typeface="Arial" panose="020B0604020202020204" pitchFamily="34" charset="0"/>
              <a:buChar char="•"/>
              <a:tabLst>
                <a:tab pos="457200" algn="l"/>
              </a:tabLs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Maree, J.G., 2021. The psychosocial development theory of Erik Erikson: critical overview.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Early Child Development and Care</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191</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(7-8), pp.1107-1121.</a:t>
            </a:r>
          </a:p>
          <a:p>
            <a:pPr marL="342900" lvl="0" indent="-342900">
              <a:lnSpc>
                <a:spcPct val="90000"/>
              </a:lnSpc>
              <a:buFont typeface="Arial" panose="020B0604020202020204" pitchFamily="34" charset="0"/>
              <a:buChar char="•"/>
              <a:tabLst>
                <a:tab pos="457200" algn="l"/>
              </a:tabLst>
            </a:pPr>
            <a:r>
              <a:rPr lang="en-GB" sz="1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Mcleod</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S. (2023). </a:t>
            </a:r>
            <a:r>
              <a:rPr lang="en-GB" sz="1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Developmental Psychology | Simply Psychology</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www.simplypsychology.org. Available at: </a:t>
            </a:r>
            <a:r>
              <a:rPr lang="en-GB" sz="1000"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https://simplypsychology.org/developmental-psychology.html</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(Accessed 10 March 2023).</a:t>
            </a:r>
          </a:p>
          <a:p>
            <a:pPr marL="342900" lvl="0" indent="-342900">
              <a:lnSpc>
                <a:spcPct val="90000"/>
              </a:lnSpc>
              <a:buFont typeface="Arial" panose="020B0604020202020204" pitchFamily="34" charset="0"/>
              <a:buChar char="•"/>
              <a:tabLst>
                <a:tab pos="457200" algn="l"/>
              </a:tabLst>
            </a:pPr>
            <a:r>
              <a:rPr lang="en-GB" sz="1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Medindia</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(n.d.). </a:t>
            </a:r>
            <a:r>
              <a:rPr lang="en-GB" sz="1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Erikson´s Theory of Psychosocial Development: Why is it Still Relevant Today?</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(online)Available at: https://www.medindia.net/patientinfo/eriksons-theory-of-psychosocial-development-why-is-it-still-relevant-today.htm#2 (Accessed 3 Apr. 2023).</a:t>
            </a:r>
          </a:p>
          <a:p>
            <a:pPr>
              <a:lnSpc>
                <a:spcPct val="90000"/>
              </a:lnSpc>
            </a:pPr>
            <a:endParaRPr lang="en-GB" sz="600" dirty="0"/>
          </a:p>
        </p:txBody>
      </p:sp>
      <p:pic>
        <p:nvPicPr>
          <p:cNvPr id="6" name="Graphic 3" descr="Books">
            <a:extLst>
              <a:ext uri="{FF2B5EF4-FFF2-40B4-BE49-F238E27FC236}">
                <a16:creationId xmlns:a16="http://schemas.microsoft.com/office/drawing/2014/main" id="{D26A95B4-EC83-1566-3C26-A9689ED428B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767017" y="48672"/>
            <a:ext cx="1210855" cy="1210855"/>
          </a:xfrm>
          <a:prstGeom prst="rect">
            <a:avLst/>
          </a:prstGeom>
        </p:spPr>
      </p:pic>
    </p:spTree>
    <p:extLst>
      <p:ext uri="{BB962C8B-B14F-4D97-AF65-F5344CB8AC3E}">
        <p14:creationId xmlns:p14="http://schemas.microsoft.com/office/powerpoint/2010/main" val="6926644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FA539-1B8B-8F63-C69C-DBF0D7BBEDF8}"/>
              </a:ext>
            </a:extLst>
          </p:cNvPr>
          <p:cNvSpPr>
            <a:spLocks noGrp="1"/>
          </p:cNvSpPr>
          <p:nvPr>
            <p:ph type="title"/>
          </p:nvPr>
        </p:nvSpPr>
        <p:spPr>
          <a:xfrm>
            <a:off x="5557756" y="602879"/>
            <a:ext cx="8131550" cy="1280890"/>
          </a:xfrm>
        </p:spPr>
        <p:txBody>
          <a:bodyPr>
            <a:normAutofit/>
          </a:bodyPr>
          <a:lstStyle/>
          <a:p>
            <a:r>
              <a:rPr lang="en-GB" sz="2200" b="1" dirty="0">
                <a:latin typeface="Arial" panose="020B0604020202020204" pitchFamily="34" charset="0"/>
                <a:cs typeface="Arial" panose="020B0604020202020204" pitchFamily="34" charset="0"/>
              </a:rPr>
              <a:t>REFERENCES</a:t>
            </a:r>
          </a:p>
        </p:txBody>
      </p:sp>
      <p:sp>
        <p:nvSpPr>
          <p:cNvPr id="40" name="Rectangle 10">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12">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4"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5"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6"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7"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8"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9"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0"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1"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2"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3"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4"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5"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7" name="Group 26">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8"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0"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1"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2"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3"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4"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5"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6"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7"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8"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9"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1"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C52FAC0F-CF13-52AB-B3FD-0336D4A56BAF}"/>
              </a:ext>
            </a:extLst>
          </p:cNvPr>
          <p:cNvSpPr>
            <a:spLocks noGrp="1"/>
          </p:cNvSpPr>
          <p:nvPr>
            <p:ph idx="1"/>
          </p:nvPr>
        </p:nvSpPr>
        <p:spPr>
          <a:xfrm>
            <a:off x="3373062" y="2133600"/>
            <a:ext cx="8131550" cy="3777622"/>
          </a:xfrm>
        </p:spPr>
        <p:txBody>
          <a:bodyPr>
            <a:normAutofit/>
          </a:bodyPr>
          <a:lstStyle/>
          <a:p>
            <a:pPr marL="342900" lvl="0" indent="-342900">
              <a:lnSpc>
                <a:spcPct val="90000"/>
              </a:lnSpc>
              <a:buFont typeface="Arial" panose="020B0604020202020204" pitchFamily="34" charset="0"/>
              <a:buChar char="•"/>
              <a:tabLst>
                <a:tab pos="457200" algn="l"/>
              </a:tabLst>
            </a:pP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Parents. (n.d.). </a:t>
            </a:r>
            <a:r>
              <a:rPr lang="en-GB" sz="11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Gagging: What You Need to Know About Feeding Baby</a:t>
            </a: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Available at: https://www.parents.com/baby/feeding/center/what-you-need-to-know-about-your-babys-gagging/.(Accessed 3 Apr. 2023).</a:t>
            </a:r>
          </a:p>
          <a:p>
            <a:pPr marL="342900" lvl="0" indent="-342900">
              <a:lnSpc>
                <a:spcPct val="90000"/>
              </a:lnSpc>
              <a:buFont typeface="Arial" panose="020B0604020202020204" pitchFamily="34" charset="0"/>
              <a:buChar char="•"/>
            </a:pP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Practical Psychology. (2020). </a:t>
            </a:r>
            <a:r>
              <a:rPr lang="en-GB" sz="11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Trust vs. Mistrust: Psychosocial Stage 1</a:t>
            </a: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100"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https://practicalpie.com/trust-vs-mistrust/</a:t>
            </a: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lnSpc>
                <a:spcPct val="90000"/>
              </a:lnSpc>
              <a:spcAft>
                <a:spcPts val="800"/>
              </a:spcAft>
              <a:buFont typeface="Arial" panose="020B0604020202020204" pitchFamily="34" charset="0"/>
              <a:buChar char="•"/>
              <a:tabLst>
                <a:tab pos="457200" algn="l"/>
              </a:tabLst>
            </a:pPr>
            <a:r>
              <a:rPr lang="en-GB" sz="1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Samsanovich</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 2021</a:t>
            </a:r>
            <a:r>
              <a:rPr lang="en-GB" sz="11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 Theory and diversity: A descriptive study of Erikson’s psychosocial development stages.</a:t>
            </a:r>
            <a:endPar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90000"/>
              </a:lnSpc>
              <a:spcAft>
                <a:spcPts val="800"/>
              </a:spcAft>
              <a:buFont typeface="Arial" panose="020B0604020202020204" pitchFamily="34" charset="0"/>
              <a:buChar char="•"/>
              <a:tabLst>
                <a:tab pos="457200" algn="l"/>
              </a:tabLst>
            </a:pPr>
            <a:r>
              <a:rPr lang="es-ES" sz="1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Sasaki</a:t>
            </a:r>
            <a:r>
              <a:rPr lang="es-ES"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C.T. </a:t>
            </a:r>
            <a:r>
              <a:rPr lang="es-ES" sz="11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et al.</a:t>
            </a:r>
            <a:r>
              <a:rPr lang="es-ES"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(1977) “Postnatal descent of the epiglottis in man: A preliminary report,” </a:t>
            </a:r>
            <a:r>
              <a:rPr lang="en-GB" sz="11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Archives of Otolaryngology-Head and Neck Surgery</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103(3), pp. 169–171. Available at: https://doi.org/10.1001/archotol.1977.00780200095011. </a:t>
            </a:r>
          </a:p>
          <a:p>
            <a:pPr marL="342900" lvl="0" indent="-342900">
              <a:lnSpc>
                <a:spcPct val="90000"/>
              </a:lnSpc>
              <a:spcAft>
                <a:spcPts val="800"/>
              </a:spcAft>
              <a:buFont typeface="Arial" panose="020B0604020202020204" pitchFamily="34" charset="0"/>
              <a:buChar char="•"/>
              <a:tabLst>
                <a:tab pos="457200" algn="l"/>
              </a:tabLst>
            </a:pP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Sophie La </a:t>
            </a:r>
            <a:r>
              <a:rPr lang="en-GB" sz="1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Girafe</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(2023) </a:t>
            </a:r>
            <a:r>
              <a:rPr lang="en-GB" sz="11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Baby with a toy</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1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Sophie La </a:t>
            </a:r>
            <a:r>
              <a:rPr lang="en-GB" sz="1100" i="1"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Girafe</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Sophie &amp; Friends (S) Pte Ltd . Available at: https://www.sophielagirafe.com.sg/stimulating-the-five-senses/ (Accessed: April 2, 2023). </a:t>
            </a:r>
          </a:p>
          <a:p>
            <a:pPr marL="342900" lvl="0" indent="-342900">
              <a:lnSpc>
                <a:spcPct val="90000"/>
              </a:lnSpc>
              <a:buFont typeface="Arial" panose="020B0604020202020204" pitchFamily="34" charset="0"/>
              <a:buChar char="•"/>
            </a:pP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Study.com. (2022). Available at: </a:t>
            </a:r>
            <a:r>
              <a:rPr lang="en-GB" sz="1100"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https://study.com/learn/lesson/eriksons-trust-vs-mistrust-basic-examples.html</a:t>
            </a: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lnSpc>
                <a:spcPct val="90000"/>
              </a:lnSpc>
              <a:buFont typeface="Arial" panose="020B0604020202020204" pitchFamily="34" charset="0"/>
              <a:buChar char="•"/>
              <a:tabLst>
                <a:tab pos="457200" algn="l"/>
              </a:tabLst>
            </a:pP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Study.com. (2023). Available at: https://study.com/academy/lesson/emotional-development-through-the-lifespan.html#:~:text=As%20we%20age%2C%20we%20become (Accessed 3 Apr. 2023).</a:t>
            </a:r>
          </a:p>
          <a:p>
            <a:pPr marL="342900" lvl="0" indent="-342900">
              <a:lnSpc>
                <a:spcPct val="90000"/>
              </a:lnSpc>
              <a:spcAft>
                <a:spcPts val="800"/>
              </a:spcAft>
              <a:buFont typeface="Arial" panose="020B0604020202020204" pitchFamily="34" charset="0"/>
              <a:buChar char="•"/>
              <a:tabLst>
                <a:tab pos="457200" algn="l"/>
              </a:tabLst>
            </a:pP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Tracy Ullman, Kathleen O. Ryan, &amp; Learning Seed (Producers), &amp; . (2010). Infants: Physical Development. [Video/DVD] Learning Seed. Retrieved from </a:t>
            </a:r>
            <a:r>
              <a:rPr lang="en-GB" sz="1100"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https://video.alexanderstreet.com/watch/infants-physical-development</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(Accessed: April 2, 2023).</a:t>
            </a:r>
          </a:p>
          <a:p>
            <a:pPr>
              <a:lnSpc>
                <a:spcPct val="90000"/>
              </a:lnSpc>
            </a:pPr>
            <a:endParaRPr lang="en-GB" sz="1100" dirty="0"/>
          </a:p>
        </p:txBody>
      </p:sp>
      <p:pic>
        <p:nvPicPr>
          <p:cNvPr id="4" name="Graphic 3" descr="Books">
            <a:extLst>
              <a:ext uri="{FF2B5EF4-FFF2-40B4-BE49-F238E27FC236}">
                <a16:creationId xmlns:a16="http://schemas.microsoft.com/office/drawing/2014/main" id="{FDA76E0A-237A-AE54-8914-9755483365B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767017" y="48672"/>
            <a:ext cx="1210855" cy="1210855"/>
          </a:xfrm>
          <a:prstGeom prst="rect">
            <a:avLst/>
          </a:prstGeom>
        </p:spPr>
      </p:pic>
    </p:spTree>
    <p:extLst>
      <p:ext uri="{BB962C8B-B14F-4D97-AF65-F5344CB8AC3E}">
        <p14:creationId xmlns:p14="http://schemas.microsoft.com/office/powerpoint/2010/main" val="187751093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Sylwia Presentation psy final</Template>
  <TotalTime>1515</TotalTime>
  <Words>5157</Words>
  <Application>Microsoft Office PowerPoint</Application>
  <PresentationFormat>Widescreen</PresentationFormat>
  <Paragraphs>314</Paragraphs>
  <Slides>19</Slides>
  <Notes>19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Arial</vt:lpstr>
      <vt:lpstr>Arial </vt:lpstr>
      <vt:lpstr>Calibri</vt:lpstr>
      <vt:lpstr>Calibri Light</vt:lpstr>
      <vt:lpstr>Century Gothic</vt:lpstr>
      <vt:lpstr>Söhne</vt:lpstr>
      <vt:lpstr>Symbol</vt:lpstr>
      <vt:lpstr>Times New Roman</vt:lpstr>
      <vt:lpstr>Wingdings</vt:lpstr>
      <vt:lpstr>Wingdings 3</vt:lpstr>
      <vt:lpstr>Wisp</vt:lpstr>
      <vt:lpstr>PSYCHOSOCIAL DEVELOPMENT IN INFANCY BASED ON ERIKSON`S THEORY</vt:lpstr>
      <vt:lpstr>TABLE OF CONTENTS</vt:lpstr>
      <vt:lpstr>PowerPoint Presentation</vt:lpstr>
      <vt:lpstr>ERIK ERIKSON: 8 Stages of Psychosocial Development</vt:lpstr>
      <vt:lpstr>PowerPoint Presentation</vt:lpstr>
      <vt:lpstr>PowerPoint Presentation</vt:lpstr>
      <vt:lpstr>PHYSICAL DEVELOPMENT IN INFANCY</vt:lpstr>
      <vt:lpstr>SENSES</vt:lpstr>
      <vt:lpstr>INTELLECTUAL DEVELOPMENT IN INFANCY: TRUST VS. MISTRUST </vt:lpstr>
      <vt:lpstr>HOW TO BUILD TRUST</vt:lpstr>
      <vt:lpstr>ROLE OF LIFESPAN IN PSYCHOLOGY</vt:lpstr>
      <vt:lpstr>CRITICAL EVALUATION OF LIFESPAN PSYCHOLOGICAL THEORY</vt:lpstr>
      <vt:lpstr>LANGUAGE DEVELOPMENT </vt:lpstr>
      <vt:lpstr>CRITICAL FACTORS </vt:lpstr>
      <vt:lpstr>SOCIAL DEVELOPMENT IN INFANTS</vt:lpstr>
      <vt:lpstr> </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PSYCHOSOCIAL DEVELOPMENT IN INFANCY BASED ON ERIKSON`S THEORY</dc:title>
  <dc:creator>María</dc:creator>
  <cp:lastModifiedBy>María</cp:lastModifiedBy>
  <cp:revision>90</cp:revision>
  <dcterms:created xsi:type="dcterms:W3CDTF">2023-04-10T19:14:33Z</dcterms:created>
  <dcterms:modified xsi:type="dcterms:W3CDTF">2023-04-13T08:44:24Z</dcterms:modified>
</cp:coreProperties>
</file>