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8288000" cy="10287000"/>
  <p:notesSz cx="6858000" cy="9144000"/>
  <p:embeddedFontLst>
    <p:embeddedFont>
      <p:font typeface="Times New Roman MT Condensed" panose="020B0604020202020204" charset="0"/>
      <p:regular r:id="rId15"/>
    </p:embeddedFont>
    <p:embeddedFont>
      <p:font typeface="Times New Roman MT Condensed Bold" panose="020B0604020202020204" charset="0"/>
      <p:regular r:id="rId1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28" userDrawn="1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3447" autoAdjust="0"/>
  </p:normalViewPr>
  <p:slideViewPr>
    <p:cSldViewPr>
      <p:cViewPr varScale="1">
        <p:scale>
          <a:sx n="46" d="100"/>
          <a:sy n="46" d="100"/>
        </p:scale>
        <p:origin x="468" y="36"/>
      </p:cViewPr>
      <p:guideLst>
        <p:guide orient="horz" pos="2328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howGuides="1">
      <p:cViewPr varScale="1">
        <p:scale>
          <a:sx n="45" d="100"/>
          <a:sy n="45" d="100"/>
        </p:scale>
        <p:origin x="2760" y="68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551C5B-8A9B-4290-8691-90BD83D93DB5}" type="datetimeFigureOut">
              <a:rPr lang="en-GB" smtClean="0"/>
              <a:t>07/03/2026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8B8F42-19F5-4A1E-BB0E-708A2D2209B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4624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8B8F42-19F5-4A1E-BB0E-708A2D2209BE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48904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8B8F42-19F5-4A1E-BB0E-708A2D2209BE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47870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3240" userDrawn="1">
          <p15:clr>
            <a:srgbClr val="FBAE40"/>
          </p15:clr>
        </p15:guide>
        <p15:guide id="2" pos="576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sv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 descr="face&#10;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4285" r="-14285"/>
            </a:stretch>
          </a:blipFill>
        </p:spPr>
        <p:txBody>
          <a:bodyPr/>
          <a:lstStyle/>
          <a:p>
            <a:endParaRPr lang="en-GB" noProof="0" dirty="0"/>
          </a:p>
        </p:txBody>
      </p:sp>
      <p:grpSp>
        <p:nvGrpSpPr>
          <p:cNvPr id="3" name="Group 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28700" y="6007714"/>
            <a:ext cx="12077700" cy="2514144"/>
            <a:chOff x="0" y="0"/>
            <a:chExt cx="2881749" cy="65593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881749" cy="655934"/>
            </a:xfrm>
            <a:custGeom>
              <a:avLst/>
              <a:gdLst/>
              <a:ahLst/>
              <a:cxnLst/>
              <a:rect l="l" t="t" r="r" b="b"/>
              <a:pathLst>
                <a:path w="2881749" h="655934">
                  <a:moveTo>
                    <a:pt x="70756" y="0"/>
                  </a:moveTo>
                  <a:lnTo>
                    <a:pt x="2810993" y="0"/>
                  </a:lnTo>
                  <a:cubicBezTo>
                    <a:pt x="2850070" y="0"/>
                    <a:pt x="2881749" y="31679"/>
                    <a:pt x="2881749" y="70756"/>
                  </a:cubicBezTo>
                  <a:lnTo>
                    <a:pt x="2881749" y="585178"/>
                  </a:lnTo>
                  <a:cubicBezTo>
                    <a:pt x="2881749" y="624256"/>
                    <a:pt x="2850070" y="655934"/>
                    <a:pt x="2810993" y="655934"/>
                  </a:cubicBezTo>
                  <a:lnTo>
                    <a:pt x="70756" y="655934"/>
                  </a:lnTo>
                  <a:cubicBezTo>
                    <a:pt x="31679" y="655934"/>
                    <a:pt x="0" y="624256"/>
                    <a:pt x="0" y="585178"/>
                  </a:cubicBezTo>
                  <a:lnTo>
                    <a:pt x="0" y="70756"/>
                  </a:lnTo>
                  <a:cubicBezTo>
                    <a:pt x="0" y="31679"/>
                    <a:pt x="31679" y="0"/>
                    <a:pt x="70756" y="0"/>
                  </a:cubicBezTo>
                  <a:close/>
                </a:path>
              </a:pathLst>
            </a:custGeom>
            <a:ln w="9525" cap="rnd">
              <a:solidFill>
                <a:srgbClr val="F6F6F6"/>
              </a:solidFill>
              <a:prstDash val="solid"/>
              <a:round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66675"/>
              <a:ext cx="2881749" cy="72260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239"/>
                </a:lnSpc>
                <a:spcBef>
                  <a:spcPct val="0"/>
                </a:spcBef>
              </a:pPr>
              <a:endParaRPr lang="en-GB" noProof="0" dirty="0"/>
            </a:p>
          </p:txBody>
        </p:sp>
      </p:grpSp>
      <p:sp>
        <p:nvSpPr>
          <p:cNvPr id="6" name="Freeform 6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21272" y="1624050"/>
            <a:ext cx="11163501" cy="2448007"/>
          </a:xfrm>
          <a:custGeom>
            <a:avLst/>
            <a:gdLst/>
            <a:ahLst/>
            <a:cxnLst/>
            <a:rect l="l" t="t" r="r" b="b"/>
            <a:pathLst>
              <a:path w="11163501" h="2448007">
                <a:moveTo>
                  <a:pt x="0" y="0"/>
                </a:moveTo>
                <a:lnTo>
                  <a:pt x="11163502" y="0"/>
                </a:lnTo>
                <a:lnTo>
                  <a:pt x="11163502" y="2448007"/>
                </a:lnTo>
                <a:lnTo>
                  <a:pt x="0" y="244800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7" name="TextBox 7"/>
          <p:cNvSpPr txBox="1">
            <a:spLocks noGrp="1"/>
          </p:cNvSpPr>
          <p:nvPr>
            <p:ph type="title" idx="4294967295"/>
          </p:nvPr>
        </p:nvSpPr>
        <p:spPr>
          <a:xfrm>
            <a:off x="1521272" y="6049963"/>
            <a:ext cx="13737551" cy="2471895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ts val="379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Times New Roman MT Condensed Bold" panose="020B0604020202020204" charset="0"/>
                <a:ea typeface="ADLaM Display" panose="02010000000000000000" pitchFamily="2" charset="0"/>
                <a:cs typeface="ADLaM Display" panose="02010000000000000000" pitchFamily="2" charset="0"/>
                <a:sym typeface="Times New Roman MT Condensed"/>
              </a:rPr>
              <a:t>Module Title:                      Developing and Managing Individuals and Teams </a:t>
            </a:r>
          </a:p>
          <a:p>
            <a:pPr marL="0" marR="0" lvl="0" indent="0" algn="just" defTabSz="914400" rtl="0" eaLnBrk="1" fontAlgn="auto" latinLnBrk="0" hangingPunct="1">
              <a:lnSpc>
                <a:spcPts val="379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Times New Roman MT Condensed Bold" panose="020B0604020202020204" charset="0"/>
                <a:ea typeface="ADLaM Display" panose="02010000000000000000" pitchFamily="2" charset="0"/>
                <a:cs typeface="ADLaM Display" panose="02010000000000000000" pitchFamily="2" charset="0"/>
                <a:sym typeface="Times New Roman MT Condensed"/>
              </a:rPr>
              <a:t>Module Code:                     LCLM_5002 Component 1 Presentation </a:t>
            </a:r>
          </a:p>
          <a:p>
            <a:pPr marL="0" marR="0" lvl="0" indent="0" algn="just" defTabSz="914400" rtl="0" eaLnBrk="1" fontAlgn="auto" latinLnBrk="0" hangingPunct="1">
              <a:lnSpc>
                <a:spcPts val="379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Times New Roman MT Condensed Bold" panose="020B0604020202020204" charset="0"/>
                <a:ea typeface="ADLaM Display" panose="02010000000000000000" pitchFamily="2" charset="0"/>
                <a:cs typeface="ADLaM Display" panose="02010000000000000000" pitchFamily="2" charset="0"/>
                <a:sym typeface="Times New Roman MT Condensed"/>
              </a:rPr>
              <a:t>Student Name:                   Jemma Whelan                                                                 </a:t>
            </a:r>
          </a:p>
          <a:p>
            <a:pPr marL="0" marR="0" lvl="0" indent="0" algn="just" defTabSz="914400" rtl="0" eaLnBrk="1" fontAlgn="auto" latinLnBrk="0" hangingPunct="1">
              <a:lnSpc>
                <a:spcPts val="3795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Times New Roman MT Condensed Bold" panose="020B0604020202020204" charset="0"/>
                <a:ea typeface="ADLaM Display" panose="02010000000000000000" pitchFamily="2" charset="0"/>
                <a:cs typeface="ADLaM Display" panose="02010000000000000000" pitchFamily="2" charset="0"/>
                <a:sym typeface="Times New Roman MT Condensed"/>
              </a:rPr>
              <a:t>Student Number:                2318821</a:t>
            </a:r>
          </a:p>
          <a:p>
            <a:pPr lvl="0" algn="just">
              <a:lnSpc>
                <a:spcPts val="3795"/>
              </a:lnSpc>
              <a:spcBef>
                <a:spcPts val="0"/>
              </a:spcBef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Times New Roman MT Condensed Bold" panose="020B0604020202020204" charset="0"/>
                <a:ea typeface="ADLaM Display" panose="02010000000000000000" pitchFamily="2" charset="0"/>
                <a:cs typeface="ADLaM Display" panose="02010000000000000000" pitchFamily="2" charset="0"/>
                <a:sym typeface="Times New Roman MT Condensed"/>
              </a:rPr>
              <a:t>Lecturer’s Name:               Doreen </a:t>
            </a:r>
            <a:r>
              <a:rPr lang="en-GB" sz="3200" b="1" dirty="0">
                <a:latin typeface="Times New Roman MT Condensed Bold" panose="020B0604020202020204" charset="0"/>
              </a:rPr>
              <a:t> </a:t>
            </a:r>
            <a:r>
              <a:rPr lang="en-GB" sz="3200" b="1" dirty="0" err="1">
                <a:solidFill>
                  <a:schemeClr val="bg1">
                    <a:lumMod val="95000"/>
                  </a:schemeClr>
                </a:solidFill>
                <a:latin typeface="Times New Roman MT Condensed Bold" panose="020B0604020202020204" charset="0"/>
              </a:rPr>
              <a:t>Amundam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  <a:latin typeface="Times New Roman MT Condensed Bold" panose="020B0604020202020204" charset="0"/>
              <a:ea typeface="ADLaM Display" panose="02010000000000000000" pitchFamily="2" charset="0"/>
              <a:cs typeface="ADLaM Display" panose="02010000000000000000" pitchFamily="2" charset="0"/>
              <a:sym typeface="Times New Roman MT Condensed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4545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914400" y="2166978"/>
            <a:ext cx="5581701" cy="5605243"/>
            <a:chOff x="0" y="0"/>
            <a:chExt cx="6323330" cy="6350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323330" cy="6350000"/>
            </a:xfrm>
            <a:custGeom>
              <a:avLst/>
              <a:gdLst/>
              <a:ahLst/>
              <a:cxnLst/>
              <a:rect l="l" t="t" r="r" b="b"/>
              <a:pathLst>
                <a:path w="6323330" h="6350000">
                  <a:moveTo>
                    <a:pt x="6320790" y="2887980"/>
                  </a:moveTo>
                  <a:lnTo>
                    <a:pt x="6320790" y="1596390"/>
                  </a:lnTo>
                  <a:cubicBezTo>
                    <a:pt x="6320790" y="715010"/>
                    <a:pt x="5605780" y="0"/>
                    <a:pt x="4724400" y="0"/>
                  </a:cubicBezTo>
                  <a:cubicBezTo>
                    <a:pt x="3967480" y="0"/>
                    <a:pt x="3314700" y="530860"/>
                    <a:pt x="3161030" y="1271270"/>
                  </a:cubicBezTo>
                  <a:cubicBezTo>
                    <a:pt x="3006090" y="530860"/>
                    <a:pt x="2353310" y="0"/>
                    <a:pt x="1596390" y="0"/>
                  </a:cubicBezTo>
                  <a:cubicBezTo>
                    <a:pt x="715010" y="0"/>
                    <a:pt x="0" y="715010"/>
                    <a:pt x="0" y="1596390"/>
                  </a:cubicBezTo>
                  <a:lnTo>
                    <a:pt x="0" y="3462020"/>
                  </a:lnTo>
                  <a:lnTo>
                    <a:pt x="2540" y="3462020"/>
                  </a:lnTo>
                  <a:lnTo>
                    <a:pt x="2540" y="4752340"/>
                  </a:lnTo>
                  <a:cubicBezTo>
                    <a:pt x="2540" y="5634990"/>
                    <a:pt x="717550" y="6350000"/>
                    <a:pt x="1598930" y="6350000"/>
                  </a:cubicBezTo>
                  <a:cubicBezTo>
                    <a:pt x="2354580" y="6350000"/>
                    <a:pt x="3007360" y="5819140"/>
                    <a:pt x="3162300" y="5078730"/>
                  </a:cubicBezTo>
                  <a:cubicBezTo>
                    <a:pt x="3317240" y="5819140"/>
                    <a:pt x="3970020" y="6350000"/>
                    <a:pt x="4726940" y="6350000"/>
                  </a:cubicBezTo>
                  <a:cubicBezTo>
                    <a:pt x="5608320" y="6350000"/>
                    <a:pt x="6323330" y="5634990"/>
                    <a:pt x="6323330" y="4753610"/>
                  </a:cubicBezTo>
                  <a:lnTo>
                    <a:pt x="6323330" y="2887980"/>
                  </a:lnTo>
                  <a:lnTo>
                    <a:pt x="6320790" y="2887980"/>
                  </a:lnTo>
                  <a:close/>
                </a:path>
              </a:pathLst>
            </a:custGeom>
            <a:blipFill>
              <a:blip r:embed="rId2"/>
              <a:stretch>
                <a:fillRect l="-19612" t="-4261" b="-108434"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4" name="TextBox 4"/>
          <p:cNvSpPr txBox="1">
            <a:spLocks noGrp="1"/>
          </p:cNvSpPr>
          <p:nvPr>
            <p:ph type="title" idx="4294967295"/>
          </p:nvPr>
        </p:nvSpPr>
        <p:spPr>
          <a:xfrm>
            <a:off x="8063328" y="1762492"/>
            <a:ext cx="8128691" cy="856596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5384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982" b="0" i="0" u="none" strike="noStrike" kern="1200" cap="none" spc="-143" normalizeH="0" baseline="0" noProof="0" dirty="0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Table of 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02984" y="3692852"/>
            <a:ext cx="9770616" cy="51044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13343" lvl="1" indent="-306671" algn="l">
              <a:lnSpc>
                <a:spcPts val="3977"/>
              </a:lnSpc>
              <a:buAutoNum type="arabicPeriod"/>
            </a:pPr>
            <a:r>
              <a:rPr lang="en-US" sz="2840" spc="42" dirty="0">
                <a:solidFill>
                  <a:srgbClr val="F6F6F6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Introduction to UKSkin Ltd</a:t>
            </a:r>
          </a:p>
          <a:p>
            <a:pPr marL="613343" lvl="1" indent="-306671" algn="l">
              <a:lnSpc>
                <a:spcPts val="3977"/>
              </a:lnSpc>
              <a:buAutoNum type="arabicPeriod"/>
            </a:pPr>
            <a:r>
              <a:rPr lang="en-US" sz="2840" spc="42" dirty="0">
                <a:solidFill>
                  <a:srgbClr val="F6F6F6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Recruitment Process</a:t>
            </a:r>
          </a:p>
          <a:p>
            <a:pPr marL="613343" lvl="1" indent="-306671" algn="l">
              <a:lnSpc>
                <a:spcPts val="3977"/>
              </a:lnSpc>
              <a:buAutoNum type="arabicPeriod"/>
            </a:pPr>
            <a:r>
              <a:rPr lang="en-US" sz="2840" spc="42" dirty="0">
                <a:solidFill>
                  <a:srgbClr val="F6F6F6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 Job Analysis, Job Description &amp; Person Specification</a:t>
            </a:r>
          </a:p>
          <a:p>
            <a:pPr marL="613343" lvl="1" indent="-306671" algn="l">
              <a:lnSpc>
                <a:spcPts val="3977"/>
              </a:lnSpc>
              <a:buAutoNum type="arabicPeriod"/>
            </a:pPr>
            <a:r>
              <a:rPr lang="en-US" sz="2840" spc="42" dirty="0">
                <a:solidFill>
                  <a:srgbClr val="F6F6F6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Types of Interviews - Structured Interview, </a:t>
            </a:r>
          </a:p>
          <a:p>
            <a:pPr marL="613343" lvl="1" indent="-306671" algn="l">
              <a:lnSpc>
                <a:spcPts val="3977"/>
              </a:lnSpc>
              <a:buAutoNum type="arabicPeriod"/>
            </a:pPr>
            <a:r>
              <a:rPr lang="en-US" sz="2840" spc="42" dirty="0">
                <a:solidFill>
                  <a:srgbClr val="F6F6F6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Panel Interview</a:t>
            </a:r>
          </a:p>
          <a:p>
            <a:pPr marL="613343" lvl="1" indent="-306671" algn="l">
              <a:lnSpc>
                <a:spcPts val="3977"/>
              </a:lnSpc>
              <a:buAutoNum type="arabicPeriod"/>
            </a:pPr>
            <a:r>
              <a:rPr lang="en-US" sz="2840" spc="42" dirty="0">
                <a:solidFill>
                  <a:srgbClr val="F6F6F6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 Competency-Based Interview</a:t>
            </a:r>
          </a:p>
          <a:p>
            <a:pPr marL="613343" lvl="1" indent="-306671" algn="l">
              <a:lnSpc>
                <a:spcPts val="3977"/>
              </a:lnSpc>
              <a:buAutoNum type="arabicPeriod"/>
            </a:pPr>
            <a:r>
              <a:rPr lang="en-US" sz="2840" spc="42" dirty="0">
                <a:solidFill>
                  <a:srgbClr val="F6F6F6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Questioning Techniques</a:t>
            </a:r>
          </a:p>
          <a:p>
            <a:pPr marL="613343" lvl="1" indent="-306671" algn="l">
              <a:lnSpc>
                <a:spcPts val="3977"/>
              </a:lnSpc>
              <a:buAutoNum type="arabicPeriod"/>
            </a:pPr>
            <a:r>
              <a:rPr lang="en-US" sz="2840" spc="42" dirty="0">
                <a:solidFill>
                  <a:srgbClr val="F6F6F6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Face-to-Face vs Online Interviews</a:t>
            </a:r>
          </a:p>
          <a:p>
            <a:pPr marL="613343" lvl="1" indent="-306671" algn="l">
              <a:lnSpc>
                <a:spcPts val="3977"/>
              </a:lnSpc>
              <a:buAutoNum type="arabicPeriod"/>
            </a:pPr>
            <a:r>
              <a:rPr lang="en-US" sz="2840" spc="42" dirty="0">
                <a:solidFill>
                  <a:srgbClr val="F6F6F6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Conclusion</a:t>
            </a:r>
          </a:p>
          <a:p>
            <a:pPr marL="613343" lvl="1" indent="-306671" algn="l">
              <a:lnSpc>
                <a:spcPts val="3977"/>
              </a:lnSpc>
              <a:buAutoNum type="arabicPeriod"/>
            </a:pPr>
            <a:r>
              <a:rPr lang="en-US" sz="2840" spc="42" dirty="0">
                <a:solidFill>
                  <a:srgbClr val="F6F6F6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References</a:t>
            </a:r>
          </a:p>
        </p:txBody>
      </p:sp>
      <p:grpSp>
        <p:nvGrpSpPr>
          <p:cNvPr id="6" name="Group 6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7602984" y="1439121"/>
            <a:ext cx="5808216" cy="1179968"/>
            <a:chOff x="0" y="0"/>
            <a:chExt cx="1755698" cy="383398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755698" cy="383398"/>
            </a:xfrm>
            <a:custGeom>
              <a:avLst/>
              <a:gdLst/>
              <a:ahLst/>
              <a:cxnLst/>
              <a:rect l="l" t="t" r="r" b="b"/>
              <a:pathLst>
                <a:path w="1755698" h="383398">
                  <a:moveTo>
                    <a:pt x="116138" y="0"/>
                  </a:moveTo>
                  <a:lnTo>
                    <a:pt x="1639561" y="0"/>
                  </a:lnTo>
                  <a:cubicBezTo>
                    <a:pt x="1670362" y="0"/>
                    <a:pt x="1699902" y="12236"/>
                    <a:pt x="1721682" y="34016"/>
                  </a:cubicBezTo>
                  <a:cubicBezTo>
                    <a:pt x="1743462" y="55796"/>
                    <a:pt x="1755698" y="85336"/>
                    <a:pt x="1755698" y="116138"/>
                  </a:cubicBezTo>
                  <a:lnTo>
                    <a:pt x="1755698" y="267261"/>
                  </a:lnTo>
                  <a:cubicBezTo>
                    <a:pt x="1755698" y="331402"/>
                    <a:pt x="1703702" y="383398"/>
                    <a:pt x="1639561" y="383398"/>
                  </a:cubicBezTo>
                  <a:lnTo>
                    <a:pt x="116138" y="383398"/>
                  </a:lnTo>
                  <a:cubicBezTo>
                    <a:pt x="85336" y="383398"/>
                    <a:pt x="55796" y="371162"/>
                    <a:pt x="34016" y="349382"/>
                  </a:cubicBezTo>
                  <a:cubicBezTo>
                    <a:pt x="12236" y="327602"/>
                    <a:pt x="0" y="298062"/>
                    <a:pt x="0" y="267261"/>
                  </a:cubicBezTo>
                  <a:lnTo>
                    <a:pt x="0" y="116138"/>
                  </a:lnTo>
                  <a:cubicBezTo>
                    <a:pt x="0" y="85336"/>
                    <a:pt x="12236" y="55796"/>
                    <a:pt x="34016" y="34016"/>
                  </a:cubicBezTo>
                  <a:cubicBezTo>
                    <a:pt x="55796" y="12236"/>
                    <a:pt x="85336" y="0"/>
                    <a:pt x="116138" y="0"/>
                  </a:cubicBezTo>
                  <a:close/>
                </a:path>
              </a:pathLst>
            </a:custGeom>
            <a:ln w="9525" cap="rnd">
              <a:solidFill>
                <a:srgbClr val="F6F6F6"/>
              </a:solidFill>
              <a:prstDash val="solid"/>
              <a:round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66675"/>
              <a:ext cx="1755698" cy="4500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239"/>
                </a:lnSpc>
                <a:spcBef>
                  <a:spcPct val="0"/>
                </a:spcBef>
              </a:pPr>
              <a:endParaRPr dirty="0"/>
            </a:p>
          </p:txBody>
        </p: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C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Box 19" descr="title&#10;&#10;&#10;&#10;&#10;&#10;&#10;&#10;&#10;&#10;&#10;&#10;&#10;&#10;#"/>
          <p:cNvSpPr txBox="1">
            <a:spLocks noGrp="1"/>
          </p:cNvSpPr>
          <p:nvPr>
            <p:ph type="title" idx="4294967295"/>
          </p:nvPr>
        </p:nvSpPr>
        <p:spPr>
          <a:xfrm>
            <a:off x="1508780" y="1022471"/>
            <a:ext cx="5083118" cy="51065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376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-64" normalizeH="0" baseline="0" noProof="0" dirty="0">
                <a:ln>
                  <a:noFill/>
                </a:ln>
                <a:solidFill>
                  <a:srgbClr val="1B1B1B"/>
                </a:solidFill>
                <a:effectLst/>
                <a:uLnTx/>
                <a:uFillTx/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Introduction to UKSkin Ltd</a:t>
            </a:r>
          </a:p>
        </p:txBody>
      </p:sp>
      <p:grpSp>
        <p:nvGrpSpPr>
          <p:cNvPr id="2" name="Group 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731510" y="966299"/>
            <a:ext cx="594380" cy="594380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9525" cap="sq">
              <a:solidFill>
                <a:srgbClr val="1B1B1B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 dirty="0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757324" y="1101778"/>
            <a:ext cx="542751" cy="4552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880"/>
              </a:lnSpc>
            </a:pPr>
            <a:r>
              <a:rPr lang="en-US" sz="3200" spc="-76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01</a:t>
            </a:r>
          </a:p>
        </p:txBody>
      </p:sp>
      <p:grpSp>
        <p:nvGrpSpPr>
          <p:cNvPr id="16" name="Group 16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06974" y="753900"/>
            <a:ext cx="5984924" cy="1019889"/>
            <a:chOff x="0" y="0"/>
            <a:chExt cx="1576276" cy="268613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576276" cy="268613"/>
            </a:xfrm>
            <a:custGeom>
              <a:avLst/>
              <a:gdLst/>
              <a:ahLst/>
              <a:cxnLst/>
              <a:rect l="l" t="t" r="r" b="b"/>
              <a:pathLst>
                <a:path w="1576276" h="268613">
                  <a:moveTo>
                    <a:pt x="129357" y="0"/>
                  </a:moveTo>
                  <a:lnTo>
                    <a:pt x="1446919" y="0"/>
                  </a:lnTo>
                  <a:cubicBezTo>
                    <a:pt x="1481227" y="0"/>
                    <a:pt x="1514129" y="13629"/>
                    <a:pt x="1538388" y="37888"/>
                  </a:cubicBezTo>
                  <a:cubicBezTo>
                    <a:pt x="1562648" y="62147"/>
                    <a:pt x="1576276" y="95049"/>
                    <a:pt x="1576276" y="129357"/>
                  </a:cubicBezTo>
                  <a:lnTo>
                    <a:pt x="1576276" y="139256"/>
                  </a:lnTo>
                  <a:cubicBezTo>
                    <a:pt x="1576276" y="173563"/>
                    <a:pt x="1562648" y="206466"/>
                    <a:pt x="1538388" y="230725"/>
                  </a:cubicBezTo>
                  <a:cubicBezTo>
                    <a:pt x="1514129" y="254984"/>
                    <a:pt x="1481227" y="268613"/>
                    <a:pt x="1446919" y="268613"/>
                  </a:cubicBezTo>
                  <a:lnTo>
                    <a:pt x="129357" y="268613"/>
                  </a:lnTo>
                  <a:cubicBezTo>
                    <a:pt x="95049" y="268613"/>
                    <a:pt x="62147" y="254984"/>
                    <a:pt x="37888" y="230725"/>
                  </a:cubicBezTo>
                  <a:cubicBezTo>
                    <a:pt x="13629" y="206466"/>
                    <a:pt x="0" y="173563"/>
                    <a:pt x="0" y="139256"/>
                  </a:cubicBezTo>
                  <a:lnTo>
                    <a:pt x="0" y="129357"/>
                  </a:lnTo>
                  <a:cubicBezTo>
                    <a:pt x="0" y="95049"/>
                    <a:pt x="13629" y="62147"/>
                    <a:pt x="37888" y="37888"/>
                  </a:cubicBezTo>
                  <a:cubicBezTo>
                    <a:pt x="62147" y="13629"/>
                    <a:pt x="95049" y="0"/>
                    <a:pt x="129357" y="0"/>
                  </a:cubicBezTo>
                  <a:close/>
                </a:path>
              </a:pathLst>
            </a:custGeom>
            <a:ln w="952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219075"/>
              <a:ext cx="1576276" cy="48768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7980"/>
                </a:lnSpc>
                <a:spcBef>
                  <a:spcPct val="0"/>
                </a:spcBef>
              </a:pPr>
              <a:endParaRPr dirty="0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300075" y="2257425"/>
            <a:ext cx="9885022" cy="43897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3103"/>
              </a:lnSpc>
              <a:spcBef>
                <a:spcPct val="0"/>
              </a:spcBef>
            </a:pPr>
            <a:r>
              <a:rPr lang="en-US" sz="3200" spc="-53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UKSkin ltd is a small and independent skincare company </a:t>
            </a:r>
            <a:r>
              <a:rPr lang="en-GB" sz="3200" spc="-53" noProof="0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specialising</a:t>
            </a:r>
            <a:r>
              <a:rPr lang="en-US" sz="3200" spc="-53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 in high-quality cosmetic dermatological products.</a:t>
            </a:r>
          </a:p>
          <a:p>
            <a:pPr>
              <a:lnSpc>
                <a:spcPts val="3103"/>
              </a:lnSpc>
              <a:spcBef>
                <a:spcPct val="0"/>
              </a:spcBef>
            </a:pPr>
            <a:endParaRPr lang="en-US" sz="3200" spc="-53" dirty="0">
              <a:solidFill>
                <a:srgbClr val="1B1B1B"/>
              </a:solidFill>
              <a:latin typeface="Times New Roman MT Condensed"/>
              <a:ea typeface="Times New Roman MT Condensed"/>
              <a:cs typeface="Times New Roman MT Condensed"/>
              <a:sym typeface="Times New Roman MT Condensed"/>
            </a:endParaRPr>
          </a:p>
          <a:p>
            <a:pPr>
              <a:lnSpc>
                <a:spcPts val="3103"/>
              </a:lnSpc>
              <a:spcBef>
                <a:spcPct val="0"/>
              </a:spcBef>
            </a:pPr>
            <a:r>
              <a:rPr lang="en-US" sz="3200" spc="-52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UKSkin ltd is planning to expand its operations and is currently reviewing its recruitment and selection procedures to hire a new project manager as part of a business transformation project.</a:t>
            </a:r>
          </a:p>
          <a:p>
            <a:pPr>
              <a:lnSpc>
                <a:spcPts val="3103"/>
              </a:lnSpc>
              <a:spcBef>
                <a:spcPct val="0"/>
              </a:spcBef>
            </a:pPr>
            <a:endParaRPr lang="en-US" sz="3200" spc="-53" dirty="0">
              <a:solidFill>
                <a:srgbClr val="1B1B1B"/>
              </a:solidFill>
              <a:latin typeface="Times New Roman MT Condensed"/>
              <a:ea typeface="Times New Roman MT Condensed"/>
              <a:cs typeface="Times New Roman MT Condensed"/>
              <a:sym typeface="Times New Roman MT Condensed"/>
            </a:endParaRPr>
          </a:p>
          <a:p>
            <a:pPr>
              <a:lnSpc>
                <a:spcPts val="3103"/>
              </a:lnSpc>
              <a:spcBef>
                <a:spcPct val="0"/>
              </a:spcBef>
            </a:pPr>
            <a:r>
              <a:rPr lang="en-US" sz="3200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UKSkin believe effective recruitment is essential to support </a:t>
            </a:r>
            <a:r>
              <a:rPr lang="en-GB" sz="3200" noProof="0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organisational</a:t>
            </a:r>
            <a:r>
              <a:rPr lang="en-US" sz="3200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 performance, which has been inspired by the following quote:</a:t>
            </a:r>
          </a:p>
          <a:p>
            <a:pPr>
              <a:lnSpc>
                <a:spcPts val="3103"/>
              </a:lnSpc>
              <a:spcBef>
                <a:spcPct val="0"/>
              </a:spcBef>
            </a:pPr>
            <a:endParaRPr lang="en-US" sz="3200" spc="-53" dirty="0">
              <a:solidFill>
                <a:srgbClr val="1B1B1B"/>
              </a:solidFill>
              <a:latin typeface="Times New Roman MT Condensed"/>
              <a:ea typeface="Times New Roman MT Condensed"/>
              <a:cs typeface="Times New Roman MT Condensed"/>
              <a:sym typeface="Times New Roman MT Condensed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502311" y="7623798"/>
            <a:ext cx="8205207" cy="1969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3200" spc="-52" dirty="0">
                <a:solidFill>
                  <a:srgbClr val="1B1B1B"/>
                </a:solidFill>
                <a:latin typeface="Times New Roman MT Condensed" panose="020B0604020202020204" charset="0"/>
                <a:ea typeface="Times New Roman MT Condensed"/>
                <a:cs typeface="Times New Roman MT Condensed"/>
                <a:sym typeface="Times New Roman MT Condensed"/>
              </a:rPr>
              <a:t>“If you hire people just because they can do a job, they’ll work for your money. But if you hire people who believe what you believe, they’ll work for you with blood, sweat, and tears.” — Simon Sinek</a:t>
            </a:r>
          </a:p>
        </p:txBody>
      </p:sp>
      <p:grpSp>
        <p:nvGrpSpPr>
          <p:cNvPr id="5" name="Group 5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01500" y="2343150"/>
            <a:ext cx="5372100" cy="7029450"/>
            <a:chOff x="0" y="0"/>
            <a:chExt cx="6502179" cy="850817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503449" cy="8508170"/>
            </a:xfrm>
            <a:custGeom>
              <a:avLst/>
              <a:gdLst/>
              <a:ahLst/>
              <a:cxnLst/>
              <a:rect l="l" t="t" r="r" b="b"/>
              <a:pathLst>
                <a:path w="6503449" h="8508170">
                  <a:moveTo>
                    <a:pt x="4278431" y="4254085"/>
                  </a:moveTo>
                  <a:cubicBezTo>
                    <a:pt x="5570475" y="3660215"/>
                    <a:pt x="6502179" y="1980702"/>
                    <a:pt x="6502179" y="0"/>
                  </a:cubicBezTo>
                  <a:cubicBezTo>
                    <a:pt x="6502179" y="0"/>
                    <a:pt x="5046007" y="0"/>
                    <a:pt x="3250473" y="0"/>
                  </a:cubicBezTo>
                  <a:cubicBezTo>
                    <a:pt x="1454938" y="0"/>
                    <a:pt x="0" y="0"/>
                    <a:pt x="0" y="0"/>
                  </a:cubicBezTo>
                  <a:cubicBezTo>
                    <a:pt x="0" y="1980702"/>
                    <a:pt x="931703" y="3660215"/>
                    <a:pt x="2223748" y="4254085"/>
                  </a:cubicBezTo>
                  <a:cubicBezTo>
                    <a:pt x="931703" y="4847955"/>
                    <a:pt x="0" y="6527468"/>
                    <a:pt x="0" y="8508170"/>
                  </a:cubicBezTo>
                  <a:cubicBezTo>
                    <a:pt x="0" y="8508170"/>
                    <a:pt x="1456172" y="8508170"/>
                    <a:pt x="3251706" y="8508170"/>
                  </a:cubicBezTo>
                  <a:cubicBezTo>
                    <a:pt x="5047241" y="8508170"/>
                    <a:pt x="6503449" y="8508170"/>
                    <a:pt x="6503449" y="8508170"/>
                  </a:cubicBezTo>
                  <a:cubicBezTo>
                    <a:pt x="6502179" y="6527468"/>
                    <a:pt x="5570475" y="4847955"/>
                    <a:pt x="4278431" y="4254085"/>
                  </a:cubicBezTo>
                  <a:close/>
                </a:path>
              </a:pathLst>
            </a:custGeom>
            <a:blipFill>
              <a:blip r:embed="rId2"/>
              <a:stretch>
                <a:fillRect l="-27101" t="-23723" b="-49764"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6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>
            <a:extLst>
              <a:ext uri="{FF2B5EF4-FFF2-40B4-BE49-F238E27FC236}">
                <a16:creationId xmlns:a16="http://schemas.microsoft.com/office/drawing/2014/main" id="{0454C6D6-504F-4F9C-4326-C61E4542C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487150" y="2166938"/>
            <a:ext cx="5886450" cy="3723285"/>
            <a:chOff x="11487150" y="2166938"/>
            <a:chExt cx="5886450" cy="3723285"/>
          </a:xfrm>
        </p:grpSpPr>
        <p:sp>
          <p:nvSpPr>
            <p:cNvPr id="6" name="Freeform 6"/>
            <p:cNvSpPr/>
            <p:nvPr/>
          </p:nvSpPr>
          <p:spPr>
            <a:xfrm>
              <a:off x="11487150" y="2552700"/>
              <a:ext cx="5886450" cy="3337523"/>
            </a:xfrm>
            <a:custGeom>
              <a:avLst/>
              <a:gdLst/>
              <a:ahLst/>
              <a:cxnLst/>
              <a:rect l="l" t="t" r="r" b="b"/>
              <a:pathLst>
                <a:path w="1162756" h="659264">
                  <a:moveTo>
                    <a:pt x="0" y="0"/>
                  </a:moveTo>
                  <a:lnTo>
                    <a:pt x="1162756" y="0"/>
                  </a:lnTo>
                  <a:lnTo>
                    <a:pt x="1162756" y="659264"/>
                  </a:lnTo>
                  <a:lnTo>
                    <a:pt x="0" y="659264"/>
                  </a:lnTo>
                  <a:close/>
                </a:path>
              </a:pathLst>
            </a:custGeom>
            <a:solidFill>
              <a:srgbClr val="CCC2B2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1487150" y="2166938"/>
              <a:ext cx="5886450" cy="372328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r">
                <a:lnSpc>
                  <a:spcPts val="2799"/>
                </a:lnSpc>
              </a:pPr>
              <a:endParaRPr dirty="0"/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534CA628-7C14-5EED-C02D-E00415CED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487150" y="5643562"/>
            <a:ext cx="5886450" cy="4289523"/>
            <a:chOff x="11487150" y="5643562"/>
            <a:chExt cx="5886450" cy="4289523"/>
          </a:xfrm>
        </p:grpSpPr>
        <p:sp>
          <p:nvSpPr>
            <p:cNvPr id="9" name="Freeform 9"/>
            <p:cNvSpPr/>
            <p:nvPr/>
          </p:nvSpPr>
          <p:spPr>
            <a:xfrm>
              <a:off x="11487150" y="6029325"/>
              <a:ext cx="5886450" cy="3903760"/>
            </a:xfrm>
            <a:custGeom>
              <a:avLst/>
              <a:gdLst/>
              <a:ahLst/>
              <a:cxnLst/>
              <a:rect l="l" t="t" r="r" b="b"/>
              <a:pathLst>
                <a:path w="1162756" h="771113">
                  <a:moveTo>
                    <a:pt x="0" y="0"/>
                  </a:moveTo>
                  <a:lnTo>
                    <a:pt x="1162756" y="0"/>
                  </a:lnTo>
                  <a:lnTo>
                    <a:pt x="1162756" y="771113"/>
                  </a:lnTo>
                  <a:lnTo>
                    <a:pt x="0" y="771113"/>
                  </a:lnTo>
                  <a:close/>
                </a:path>
              </a:pathLst>
            </a:custGeom>
            <a:solidFill>
              <a:srgbClr val="E3B299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1487150" y="5643562"/>
              <a:ext cx="5886450" cy="428952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99"/>
                </a:lnSpc>
              </a:pPr>
              <a:endParaRPr dirty="0"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2172950" y="3522016"/>
            <a:ext cx="5086350" cy="16099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519"/>
              </a:lnSpc>
            </a:pPr>
            <a:r>
              <a:rPr lang="en-US" sz="2400" spc="-43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The Perfect Fit: Candidate, Job, and Timing</a:t>
            </a:r>
          </a:p>
          <a:p>
            <a:pPr marL="0" lvl="0" indent="0" algn="l">
              <a:lnSpc>
                <a:spcPts val="2519"/>
              </a:lnSpc>
            </a:pPr>
            <a:endParaRPr lang="en-US" sz="2400" spc="-43" dirty="0">
              <a:solidFill>
                <a:srgbClr val="1B1B1B"/>
              </a:solidFill>
              <a:latin typeface="Times New Roman MT Condensed"/>
              <a:ea typeface="Times New Roman MT Condensed"/>
              <a:cs typeface="Times New Roman MT Condensed"/>
              <a:sym typeface="Times New Roman MT Condensed"/>
            </a:endParaRPr>
          </a:p>
          <a:p>
            <a:pPr algn="l">
              <a:lnSpc>
                <a:spcPts val="2519"/>
              </a:lnSpc>
            </a:pPr>
            <a:r>
              <a:rPr lang="en-US" sz="2400" spc="-43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A methodical approach involves pinpointing the duties, responsibilities, skills, and competencies necessary for the role (Bratton &amp; Gold, 2022).</a:t>
            </a:r>
          </a:p>
        </p:txBody>
      </p:sp>
      <p:sp>
        <p:nvSpPr>
          <p:cNvPr id="3" name="Freeform 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975309" y="2520352"/>
            <a:ext cx="5200650" cy="7412733"/>
          </a:xfrm>
          <a:custGeom>
            <a:avLst/>
            <a:gdLst/>
            <a:ahLst/>
            <a:cxnLst/>
            <a:rect l="l" t="t" r="r" b="b"/>
            <a:pathLst>
              <a:path w="1027289" h="1464244">
                <a:moveTo>
                  <a:pt x="0" y="0"/>
                </a:moveTo>
                <a:lnTo>
                  <a:pt x="1027289" y="0"/>
                </a:lnTo>
                <a:lnTo>
                  <a:pt x="1027289" y="1464244"/>
                </a:lnTo>
                <a:lnTo>
                  <a:pt x="0" y="1464244"/>
                </a:lnTo>
                <a:close/>
              </a:path>
            </a:pathLst>
          </a:custGeom>
          <a:solidFill>
            <a:srgbClr val="545454"/>
          </a:solidFill>
          <a:ln cap="sq">
            <a:noFill/>
            <a:prstDash val="solid"/>
            <a:miter/>
          </a:ln>
        </p:spPr>
        <p:txBody>
          <a:bodyPr/>
          <a:lstStyle/>
          <a:p>
            <a:endParaRPr lang="en-GB" dirty="0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6A84EDB1-D1C6-4762-19BC-92C3E7BDF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45633" y="6026261"/>
            <a:ext cx="4492582" cy="3908945"/>
            <a:chOff x="445633" y="6026261"/>
            <a:chExt cx="4492582" cy="3908945"/>
          </a:xfrm>
        </p:grpSpPr>
        <p:sp>
          <p:nvSpPr>
            <p:cNvPr id="13" name="Freeform 13"/>
            <p:cNvSpPr/>
            <p:nvPr/>
          </p:nvSpPr>
          <p:spPr>
            <a:xfrm>
              <a:off x="445633" y="6170922"/>
              <a:ext cx="4492582" cy="3764284"/>
            </a:xfrm>
            <a:custGeom>
              <a:avLst/>
              <a:gdLst/>
              <a:ahLst/>
              <a:cxnLst/>
              <a:rect l="l" t="t" r="r" b="b"/>
              <a:pathLst>
                <a:path w="1183232" h="991416">
                  <a:moveTo>
                    <a:pt x="0" y="0"/>
                  </a:moveTo>
                  <a:lnTo>
                    <a:pt x="1183232" y="0"/>
                  </a:lnTo>
                  <a:lnTo>
                    <a:pt x="1183232" y="991416"/>
                  </a:lnTo>
                  <a:lnTo>
                    <a:pt x="0" y="991416"/>
                  </a:lnTo>
                  <a:close/>
                </a:path>
              </a:pathLst>
            </a:custGeom>
            <a:solidFill>
              <a:srgbClr val="CCC2B2"/>
            </a:soli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445633" y="6026261"/>
              <a:ext cx="4492582" cy="39089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99"/>
                </a:lnSpc>
              </a:pPr>
              <a:r>
                <a:rPr lang="en-US" sz="2800" dirty="0">
                  <a:solidFill>
                    <a:srgbClr val="000000"/>
                  </a:solidFill>
                  <a:latin typeface="Times New Roman MT Condensed" panose="020B0604020202020204" charset="0"/>
                  <a:ea typeface="Arial Bold"/>
                  <a:cs typeface="Arial Bold"/>
                  <a:sym typeface="Arial Bold"/>
                </a:rPr>
                <a:t> </a:t>
              </a:r>
            </a:p>
            <a:p>
              <a:pPr algn="ctr">
                <a:lnSpc>
                  <a:spcPts val="2799"/>
                </a:lnSpc>
              </a:pPr>
              <a:r>
                <a:rPr lang="en-US" sz="2800" dirty="0">
                  <a:solidFill>
                    <a:srgbClr val="000000"/>
                  </a:solidFill>
                  <a:latin typeface="Times New Roman MT Condensed" panose="020B0604020202020204" charset="0"/>
                  <a:ea typeface="Arial Bold"/>
                  <a:cs typeface="Arial Bold"/>
                  <a:sym typeface="Arial Bold"/>
                </a:rPr>
                <a:t>Shortlisting Candidates</a:t>
              </a:r>
            </a:p>
            <a:p>
              <a:pPr algn="ctr">
                <a:lnSpc>
                  <a:spcPts val="2799"/>
                </a:lnSpc>
              </a:pPr>
              <a:r>
                <a:rPr lang="en-US" sz="2800" dirty="0">
                  <a:solidFill>
                    <a:srgbClr val="000000"/>
                  </a:solidFill>
                  <a:latin typeface="Times New Roman MT Condensed" panose="020B0604020202020204" charset="0"/>
                  <a:ea typeface="Arial Bold"/>
                  <a:cs typeface="Arial Bold"/>
                  <a:sym typeface="Arial Bold"/>
                </a:rPr>
                <a:t> ↓</a:t>
              </a:r>
            </a:p>
            <a:p>
              <a:pPr algn="ctr">
                <a:lnSpc>
                  <a:spcPts val="2799"/>
                </a:lnSpc>
              </a:pPr>
              <a:r>
                <a:rPr lang="en-US" sz="2800" dirty="0">
                  <a:solidFill>
                    <a:srgbClr val="000000"/>
                  </a:solidFill>
                  <a:latin typeface="Times New Roman MT Condensed" panose="020B0604020202020204" charset="0"/>
                  <a:ea typeface="Arial Bold"/>
                  <a:cs typeface="Arial Bold"/>
                  <a:sym typeface="Arial Bold"/>
                </a:rPr>
                <a:t> Interviews &amp; Assessments</a:t>
              </a:r>
            </a:p>
            <a:p>
              <a:pPr algn="ctr">
                <a:lnSpc>
                  <a:spcPts val="2799"/>
                </a:lnSpc>
              </a:pPr>
              <a:r>
                <a:rPr lang="en-US" sz="2800" dirty="0">
                  <a:solidFill>
                    <a:srgbClr val="000000"/>
                  </a:solidFill>
                  <a:latin typeface="Times New Roman MT Condensed" panose="020B0604020202020204" charset="0"/>
                  <a:ea typeface="Arial Bold"/>
                  <a:cs typeface="Arial Bold"/>
                  <a:sym typeface="Arial Bold"/>
                </a:rPr>
                <a:t> ↓</a:t>
              </a:r>
            </a:p>
            <a:p>
              <a:pPr algn="ctr">
                <a:lnSpc>
                  <a:spcPts val="2799"/>
                </a:lnSpc>
              </a:pPr>
              <a:r>
                <a:rPr lang="en-US" sz="2800" dirty="0">
                  <a:solidFill>
                    <a:srgbClr val="000000"/>
                  </a:solidFill>
                  <a:latin typeface="Times New Roman MT Condensed" panose="020B0604020202020204" charset="0"/>
                  <a:ea typeface="Arial Bold"/>
                  <a:cs typeface="Arial Bold"/>
                  <a:sym typeface="Arial Bold"/>
                </a:rPr>
                <a:t> Select Best Candidate</a:t>
              </a:r>
            </a:p>
            <a:p>
              <a:pPr algn="ctr">
                <a:lnSpc>
                  <a:spcPts val="2799"/>
                </a:lnSpc>
              </a:pPr>
              <a:r>
                <a:rPr lang="en-US" sz="2800" dirty="0">
                  <a:solidFill>
                    <a:srgbClr val="000000"/>
                  </a:solidFill>
                  <a:latin typeface="Times New Roman MT Condensed" panose="020B0604020202020204" charset="0"/>
                  <a:ea typeface="Arial Bold"/>
                  <a:cs typeface="Arial Bold"/>
                  <a:sym typeface="Arial Bold"/>
                </a:rPr>
                <a:t> ↓</a:t>
              </a:r>
            </a:p>
            <a:p>
              <a:pPr algn="ctr">
                <a:lnSpc>
                  <a:spcPts val="2799"/>
                </a:lnSpc>
              </a:pPr>
              <a:r>
                <a:rPr lang="en-US" sz="2800" dirty="0">
                  <a:solidFill>
                    <a:srgbClr val="000000"/>
                  </a:solidFill>
                  <a:latin typeface="Times New Roman MT Condensed" panose="020B0604020202020204" charset="0"/>
                  <a:ea typeface="Arial Bold"/>
                  <a:cs typeface="Arial Bold"/>
                  <a:sym typeface="Arial Bold"/>
                </a:rPr>
                <a:t> Job Offer &amp; Contract</a:t>
              </a:r>
            </a:p>
            <a:p>
              <a:pPr algn="ctr">
                <a:lnSpc>
                  <a:spcPts val="2799"/>
                </a:lnSpc>
              </a:pPr>
              <a:r>
                <a:rPr lang="en-US" sz="2800" dirty="0">
                  <a:solidFill>
                    <a:srgbClr val="000000"/>
                  </a:solidFill>
                  <a:latin typeface="Times New Roman MT Condensed" panose="020B0604020202020204" charset="0"/>
                  <a:ea typeface="Arial Bold"/>
                  <a:cs typeface="Arial Bold"/>
                  <a:sym typeface="Arial Bold"/>
                </a:rPr>
                <a:t> ↓</a:t>
              </a:r>
            </a:p>
            <a:p>
              <a:pPr algn="ctr">
                <a:lnSpc>
                  <a:spcPts val="2659"/>
                </a:lnSpc>
              </a:pPr>
              <a:r>
                <a:rPr lang="en-US" sz="2800" dirty="0">
                  <a:solidFill>
                    <a:srgbClr val="000000"/>
                  </a:solidFill>
                  <a:latin typeface="Times New Roman MT Condensed" panose="020B0604020202020204" charset="0"/>
                  <a:ea typeface="Arial Bold"/>
                  <a:cs typeface="Arial Bold"/>
                  <a:sym typeface="Arial Bold"/>
                </a:rPr>
                <a:t> Onboarding &amp; Induction</a:t>
              </a:r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5557CD9F-7A75-E5CE-3923-2879E5405E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45633" y="1635883"/>
            <a:ext cx="4492582" cy="4195747"/>
            <a:chOff x="445633" y="1635883"/>
            <a:chExt cx="4492582" cy="4195747"/>
          </a:xfrm>
        </p:grpSpPr>
        <p:sp>
          <p:nvSpPr>
            <p:cNvPr id="16" name="Freeform 16"/>
            <p:cNvSpPr/>
            <p:nvPr/>
          </p:nvSpPr>
          <p:spPr>
            <a:xfrm>
              <a:off x="445633" y="1780544"/>
              <a:ext cx="4492582" cy="4051086"/>
            </a:xfrm>
            <a:custGeom>
              <a:avLst/>
              <a:gdLst/>
              <a:ahLst/>
              <a:cxnLst/>
              <a:rect l="l" t="t" r="r" b="b"/>
              <a:pathLst>
                <a:path w="1183232" h="1066953">
                  <a:moveTo>
                    <a:pt x="0" y="0"/>
                  </a:moveTo>
                  <a:lnTo>
                    <a:pt x="1183232" y="0"/>
                  </a:lnTo>
                  <a:lnTo>
                    <a:pt x="1183232" y="1066953"/>
                  </a:lnTo>
                  <a:lnTo>
                    <a:pt x="0" y="1066953"/>
                  </a:lnTo>
                  <a:close/>
                </a:path>
              </a:pathLst>
            </a:custGeom>
            <a:solidFill>
              <a:srgbClr val="CCC2B2"/>
            </a:soli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7" name="TextBox 17">
              <a:extLs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 txBox="1"/>
            <p:nvPr/>
          </p:nvSpPr>
          <p:spPr>
            <a:xfrm>
              <a:off x="445633" y="1635883"/>
              <a:ext cx="4492582" cy="41957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99"/>
                </a:lnSpc>
              </a:pPr>
              <a:r>
                <a:rPr lang="en-US" sz="2800" dirty="0">
                  <a:solidFill>
                    <a:srgbClr val="000000"/>
                  </a:solidFill>
                  <a:latin typeface="Times New Roman MT Condensed" panose="020B0604020202020204" charset="0"/>
                  <a:ea typeface="Arial Bold"/>
                  <a:cs typeface="Arial Bold"/>
                  <a:sym typeface="Arial Bold"/>
                </a:rPr>
                <a:t>Identify Vacancy / Workforce Planning</a:t>
              </a:r>
            </a:p>
            <a:p>
              <a:pPr algn="ctr">
                <a:lnSpc>
                  <a:spcPts val="2799"/>
                </a:lnSpc>
              </a:pPr>
              <a:r>
                <a:rPr lang="en-US" sz="2800" dirty="0">
                  <a:solidFill>
                    <a:srgbClr val="000000"/>
                  </a:solidFill>
                  <a:latin typeface="Times New Roman MT Condensed" panose="020B0604020202020204" charset="0"/>
                  <a:ea typeface="Arial Bold"/>
                  <a:cs typeface="Arial Bold"/>
                  <a:sym typeface="Arial Bold"/>
                </a:rPr>
                <a:t>↓</a:t>
              </a:r>
            </a:p>
            <a:p>
              <a:pPr algn="ctr">
                <a:lnSpc>
                  <a:spcPts val="2799"/>
                </a:lnSpc>
              </a:pPr>
              <a:r>
                <a:rPr lang="en-US" sz="2800" dirty="0">
                  <a:solidFill>
                    <a:srgbClr val="000000"/>
                  </a:solidFill>
                  <a:latin typeface="Times New Roman MT Condensed" panose="020B0604020202020204" charset="0"/>
                  <a:ea typeface="Arial Bold"/>
                  <a:cs typeface="Arial Bold"/>
                  <a:sym typeface="Arial Bold"/>
                </a:rPr>
                <a:t>Job Analysis</a:t>
              </a:r>
            </a:p>
            <a:p>
              <a:pPr algn="ctr">
                <a:lnSpc>
                  <a:spcPts val="2799"/>
                </a:lnSpc>
              </a:pPr>
              <a:r>
                <a:rPr lang="en-US" sz="2800" dirty="0">
                  <a:solidFill>
                    <a:srgbClr val="000000"/>
                  </a:solidFill>
                  <a:latin typeface="Times New Roman MT Condensed" panose="020B0604020202020204" charset="0"/>
                  <a:ea typeface="Arial Bold"/>
                  <a:cs typeface="Arial Bold"/>
                  <a:sym typeface="Arial Bold"/>
                </a:rPr>
                <a:t> ↓</a:t>
              </a:r>
            </a:p>
            <a:p>
              <a:pPr algn="ctr">
                <a:lnSpc>
                  <a:spcPts val="2799"/>
                </a:lnSpc>
              </a:pPr>
              <a:r>
                <a:rPr lang="en-US" sz="2800" dirty="0">
                  <a:solidFill>
                    <a:srgbClr val="000000"/>
                  </a:solidFill>
                  <a:latin typeface="Times New Roman MT Condensed" panose="020B0604020202020204" charset="0"/>
                  <a:ea typeface="Arial Bold"/>
                  <a:cs typeface="Arial Bold"/>
                  <a:sym typeface="Arial Bold"/>
                </a:rPr>
                <a:t> Create Job Description &amp; Person Specification</a:t>
              </a:r>
            </a:p>
            <a:p>
              <a:pPr algn="ctr">
                <a:lnSpc>
                  <a:spcPts val="2799"/>
                </a:lnSpc>
              </a:pPr>
              <a:r>
                <a:rPr lang="en-US" sz="2800" dirty="0">
                  <a:solidFill>
                    <a:srgbClr val="000000"/>
                  </a:solidFill>
                  <a:latin typeface="Times New Roman MT Condensed" panose="020B0604020202020204" charset="0"/>
                  <a:ea typeface="Arial Bold"/>
                  <a:cs typeface="Arial Bold"/>
                  <a:sym typeface="Arial Bold"/>
                </a:rPr>
                <a:t> ↓</a:t>
              </a:r>
            </a:p>
            <a:p>
              <a:pPr algn="ctr">
                <a:lnSpc>
                  <a:spcPts val="2659"/>
                </a:lnSpc>
              </a:pPr>
              <a:r>
                <a:rPr lang="en-US" sz="2800" dirty="0">
                  <a:solidFill>
                    <a:srgbClr val="000000"/>
                  </a:solidFill>
                  <a:latin typeface="Times New Roman MT Condensed" panose="020B0604020202020204" charset="0"/>
                  <a:ea typeface="Arial Bold"/>
                  <a:cs typeface="Arial Bold"/>
                  <a:sym typeface="Arial Bold"/>
                </a:rPr>
                <a:t> Advertise the Job (Internal &amp; External)</a:t>
              </a:r>
            </a:p>
          </p:txBody>
        </p:sp>
      </p:grpSp>
      <p:sp>
        <p:nvSpPr>
          <p:cNvPr id="18" name="Freeform 18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452814" y="4537300"/>
            <a:ext cx="703911" cy="1520600"/>
          </a:xfrm>
          <a:custGeom>
            <a:avLst/>
            <a:gdLst/>
            <a:ahLst/>
            <a:cxnLst/>
            <a:rect l="l" t="t" r="r" b="b"/>
            <a:pathLst>
              <a:path w="703911" h="1520600">
                <a:moveTo>
                  <a:pt x="0" y="0"/>
                </a:moveTo>
                <a:lnTo>
                  <a:pt x="703912" y="0"/>
                </a:lnTo>
                <a:lnTo>
                  <a:pt x="703912" y="1520600"/>
                </a:lnTo>
                <a:lnTo>
                  <a:pt x="0" y="15206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0984D3C1-347B-8C8F-84E1-840A31BCC6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40137" y="5409045"/>
            <a:ext cx="3103576" cy="1014871"/>
            <a:chOff x="1140137" y="5409045"/>
            <a:chExt cx="3103576" cy="1014871"/>
          </a:xfrm>
        </p:grpSpPr>
        <p:sp>
          <p:nvSpPr>
            <p:cNvPr id="20" name="Freeform 20"/>
            <p:cNvSpPr/>
            <p:nvPr/>
          </p:nvSpPr>
          <p:spPr>
            <a:xfrm>
              <a:off x="1140137" y="5553706"/>
              <a:ext cx="3103576" cy="870210"/>
            </a:xfrm>
            <a:custGeom>
              <a:avLst/>
              <a:gdLst/>
              <a:ahLst/>
              <a:cxnLst/>
              <a:rect l="l" t="t" r="r" b="b"/>
              <a:pathLst>
                <a:path w="817403" h="229191">
                  <a:moveTo>
                    <a:pt x="0" y="0"/>
                  </a:moveTo>
                  <a:lnTo>
                    <a:pt x="817403" y="0"/>
                  </a:lnTo>
                  <a:lnTo>
                    <a:pt x="817403" y="229191"/>
                  </a:lnTo>
                  <a:lnTo>
                    <a:pt x="0" y="229191"/>
                  </a:lnTo>
                  <a:close/>
                </a:path>
              </a:pathLst>
            </a:custGeom>
            <a:solidFill>
              <a:srgbClr val="545454"/>
            </a:soli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1140137" y="5409045"/>
              <a:ext cx="3103576" cy="101487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99"/>
                </a:lnSpc>
              </a:pPr>
              <a:r>
                <a:rPr lang="en-US" sz="2800" b="1" dirty="0">
                  <a:solidFill>
                    <a:srgbClr val="FFFFFF"/>
                  </a:solidFill>
                  <a:latin typeface="Times New Roman MT Condensed Bold" panose="020B0604020202020204" charset="0"/>
                  <a:ea typeface="Arial Bold"/>
                  <a:cs typeface="Arial Bold"/>
                  <a:sym typeface="Arial Bold"/>
                </a:rPr>
                <a:t> Receive Applications</a:t>
              </a:r>
            </a:p>
          </p:txBody>
        </p:sp>
      </p:grpSp>
      <p:sp>
        <p:nvSpPr>
          <p:cNvPr id="22" name="Freeform 2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45633" y="5979867"/>
            <a:ext cx="532572" cy="1375859"/>
          </a:xfrm>
          <a:custGeom>
            <a:avLst/>
            <a:gdLst/>
            <a:ahLst/>
            <a:cxnLst/>
            <a:rect l="l" t="t" r="r" b="b"/>
            <a:pathLst>
              <a:path w="532572" h="1375859">
                <a:moveTo>
                  <a:pt x="0" y="0"/>
                </a:moveTo>
                <a:lnTo>
                  <a:pt x="532572" y="0"/>
                </a:lnTo>
                <a:lnTo>
                  <a:pt x="532572" y="1375859"/>
                </a:lnTo>
                <a:lnTo>
                  <a:pt x="0" y="137585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26" name="TextBox 26"/>
          <p:cNvSpPr txBox="1"/>
          <p:nvPr/>
        </p:nvSpPr>
        <p:spPr>
          <a:xfrm>
            <a:off x="12172950" y="6453081"/>
            <a:ext cx="2956056" cy="9817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82"/>
              </a:lnSpc>
            </a:pPr>
            <a:r>
              <a:rPr lang="en-US" sz="2800" spc="-66" dirty="0">
                <a:solidFill>
                  <a:srgbClr val="1B1B1B"/>
                </a:solidFill>
                <a:latin typeface="Times New Roman MT Condensed Bold" panose="020B0604020202020204" charset="0"/>
                <a:ea typeface="Times New Roman MT Condensed"/>
                <a:cs typeface="Times New Roman MT Condensed"/>
                <a:sym typeface="Times New Roman MT Condensed"/>
              </a:rPr>
              <a:t>Why Recruitment matters to the project</a:t>
            </a:r>
          </a:p>
          <a:p>
            <a:pPr marL="0" lvl="0" indent="0" algn="l">
              <a:lnSpc>
                <a:spcPts val="2482"/>
              </a:lnSpc>
              <a:spcBef>
                <a:spcPct val="0"/>
              </a:spcBef>
            </a:pPr>
            <a:endParaRPr lang="en-US" sz="2758" spc="-66" dirty="0">
              <a:solidFill>
                <a:srgbClr val="1B1B1B"/>
              </a:solidFill>
              <a:latin typeface="Times New Roman MT Condensed"/>
              <a:ea typeface="Times New Roman MT Condensed"/>
              <a:cs typeface="Times New Roman MT Condensed"/>
              <a:sym typeface="Times New Roman MT Condensed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2058650" y="7388005"/>
            <a:ext cx="5200650" cy="22511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18" lvl="1" indent="-194309" algn="l">
              <a:lnSpc>
                <a:spcPts val="2519"/>
              </a:lnSpc>
              <a:buFont typeface="Arial"/>
              <a:buChar char="•"/>
            </a:pPr>
            <a:r>
              <a:rPr lang="en-US" sz="2400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Why recruitment matters</a:t>
            </a:r>
          </a:p>
          <a:p>
            <a:pPr marL="388618" lvl="1" indent="-194309" algn="l">
              <a:lnSpc>
                <a:spcPts val="2519"/>
              </a:lnSpc>
              <a:buFont typeface="Arial"/>
              <a:buChar char="•"/>
            </a:pPr>
            <a:r>
              <a:rPr lang="en-US" sz="2400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New transformation team required</a:t>
            </a:r>
          </a:p>
          <a:p>
            <a:pPr marL="388618" lvl="1" indent="-194309" algn="l">
              <a:lnSpc>
                <a:spcPts val="2519"/>
              </a:lnSpc>
              <a:buFont typeface="Arial"/>
              <a:buChar char="•"/>
            </a:pPr>
            <a:r>
              <a:rPr lang="en-US" sz="2400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Looking for skilled professionals aligned with company values</a:t>
            </a:r>
          </a:p>
          <a:p>
            <a:pPr marL="194309" lvl="1" algn="l">
              <a:lnSpc>
                <a:spcPts val="2519"/>
              </a:lnSpc>
            </a:pPr>
            <a:endParaRPr lang="en-US" sz="2400" dirty="0">
              <a:solidFill>
                <a:srgbClr val="1B1B1B"/>
              </a:solidFill>
              <a:latin typeface="Times New Roman MT Condensed"/>
              <a:ea typeface="Times New Roman MT Condensed"/>
              <a:cs typeface="Times New Roman MT Condensed"/>
              <a:sym typeface="Times New Roman MT Condensed"/>
            </a:endParaRPr>
          </a:p>
          <a:p>
            <a:pPr algn="l">
              <a:lnSpc>
                <a:spcPts val="2519"/>
              </a:lnSpc>
            </a:pPr>
            <a:r>
              <a:rPr lang="en-US" sz="2400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Hiring the right people improves project success (Sinek, 2009)</a:t>
            </a:r>
          </a:p>
        </p:txBody>
      </p:sp>
      <p:sp>
        <p:nvSpPr>
          <p:cNvPr id="28" name="TextBox 28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/>
          <p:nvPr/>
        </p:nvSpPr>
        <p:spPr>
          <a:xfrm>
            <a:off x="6345283" y="6014308"/>
            <a:ext cx="4514850" cy="3132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160"/>
              </a:lnSpc>
              <a:spcBef>
                <a:spcPct val="0"/>
              </a:spcBef>
            </a:pPr>
            <a:r>
              <a:rPr lang="en-US" sz="2800" spc="-57" dirty="0">
                <a:solidFill>
                  <a:srgbClr val="F6F6F6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Methods Used: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278873" y="6876213"/>
            <a:ext cx="4943427" cy="19305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18" lvl="1" indent="-194309" algn="l">
              <a:lnSpc>
                <a:spcPts val="2519"/>
              </a:lnSpc>
              <a:buFont typeface="Arial"/>
              <a:buChar char="•"/>
            </a:pPr>
            <a:r>
              <a:rPr lang="en-US" sz="2400" spc="-43" dirty="0">
                <a:solidFill>
                  <a:srgbClr val="F6F6F6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Consultation with senior management  </a:t>
            </a:r>
          </a:p>
          <a:p>
            <a:pPr marL="388618" lvl="1" indent="-194309" algn="l">
              <a:lnSpc>
                <a:spcPts val="2519"/>
              </a:lnSpc>
              <a:buFont typeface="Arial"/>
              <a:buChar char="•"/>
            </a:pPr>
            <a:r>
              <a:rPr lang="en-US" sz="2400" spc="-43" dirty="0">
                <a:solidFill>
                  <a:srgbClr val="F6F6F6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Reviewing transformation objectives  </a:t>
            </a:r>
          </a:p>
          <a:p>
            <a:pPr marL="388618" lvl="1" indent="-194309" algn="l">
              <a:lnSpc>
                <a:spcPts val="2519"/>
              </a:lnSpc>
              <a:buFont typeface="Arial"/>
              <a:buChar char="•"/>
            </a:pPr>
            <a:r>
              <a:rPr lang="en-US" sz="2400" spc="-43" dirty="0">
                <a:solidFill>
                  <a:srgbClr val="F6F6F6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Analysing similar roles  </a:t>
            </a:r>
          </a:p>
          <a:p>
            <a:pPr marL="388618" lvl="1" indent="-194309" algn="l">
              <a:lnSpc>
                <a:spcPts val="2519"/>
              </a:lnSpc>
              <a:buFont typeface="Arial"/>
              <a:buChar char="•"/>
            </a:pPr>
            <a:r>
              <a:rPr lang="en-US" sz="2400" spc="-43" dirty="0">
                <a:solidFill>
                  <a:srgbClr val="F6F6F6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Reviewing project requirements  </a:t>
            </a:r>
          </a:p>
          <a:p>
            <a:pPr marL="194309" lvl="1" algn="l">
              <a:lnSpc>
                <a:spcPts val="2519"/>
              </a:lnSpc>
            </a:pPr>
            <a:endParaRPr lang="en-US" sz="2400" spc="-43" dirty="0">
              <a:solidFill>
                <a:srgbClr val="F6F6F6"/>
              </a:solidFill>
              <a:latin typeface="Times New Roman MT Condensed"/>
              <a:ea typeface="Times New Roman MT Condensed"/>
              <a:cs typeface="Times New Roman MT Condensed"/>
              <a:sym typeface="Times New Roman MT Condensed"/>
            </a:endParaRPr>
          </a:p>
          <a:p>
            <a:pPr algn="l">
              <a:lnSpc>
                <a:spcPts val="2519"/>
              </a:lnSpc>
            </a:pPr>
            <a:r>
              <a:rPr lang="en-US" sz="2400" spc="-43" dirty="0">
                <a:solidFill>
                  <a:srgbClr val="F6F6F6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Outcome: Clear understanding of role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2172950" y="3048000"/>
            <a:ext cx="4514850" cy="3132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160"/>
              </a:lnSpc>
              <a:spcBef>
                <a:spcPct val="0"/>
              </a:spcBef>
            </a:pPr>
            <a:r>
              <a:rPr lang="en-US" sz="2800" spc="-57" dirty="0">
                <a:solidFill>
                  <a:srgbClr val="1B1B1B"/>
                </a:solidFill>
                <a:latin typeface="Times New Roman MT Condensed Bold"/>
                <a:ea typeface="Times New Roman MT Condensed Bold"/>
                <a:cs typeface="Times New Roman MT Condensed Bold"/>
                <a:sym typeface="Times New Roman MT Condensed Bold"/>
              </a:rPr>
              <a:t>Goal</a:t>
            </a:r>
            <a:endParaRPr lang="en-US" sz="2400" spc="-57" dirty="0">
              <a:solidFill>
                <a:srgbClr val="1B1B1B"/>
              </a:solidFill>
              <a:latin typeface="Times New Roman MT Condensed Bold"/>
              <a:ea typeface="Times New Roman MT Condensed Bold"/>
              <a:cs typeface="Times New Roman MT Condensed Bold"/>
              <a:sym typeface="Times New Roman MT Condensed Bold"/>
            </a:endParaRP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3858D3DE-0448-9B35-E75B-CA17BCE36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731138" y="498876"/>
            <a:ext cx="792862" cy="758424"/>
            <a:chOff x="731138" y="498876"/>
            <a:chExt cx="792862" cy="758424"/>
          </a:xfrm>
        </p:grpSpPr>
        <p:sp>
          <p:nvSpPr>
            <p:cNvPr id="32" name="Freeform 32"/>
            <p:cNvSpPr/>
            <p:nvPr/>
          </p:nvSpPr>
          <p:spPr>
            <a:xfrm>
              <a:off x="731138" y="498876"/>
              <a:ext cx="792862" cy="758424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9525" cap="sq">
              <a:solidFill>
                <a:srgbClr val="1B1B1B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805469" y="507764"/>
              <a:ext cx="644200" cy="6784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 dirty="0"/>
            </a:p>
          </p:txBody>
        </p:sp>
      </p:grpSp>
      <p:sp>
        <p:nvSpPr>
          <p:cNvPr id="37" name="Title 36">
            <a:extLst>
              <a:ext uri="{FF2B5EF4-FFF2-40B4-BE49-F238E27FC236}">
                <a16:creationId xmlns:a16="http://schemas.microsoft.com/office/drawing/2014/main" id="{DAF591DC-26D4-EBEF-CDF9-EB0AAE22E0E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04800" y="274637"/>
            <a:ext cx="6629400" cy="1311275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 MT Condensed" panose="020B0604020202020204" charset="0"/>
              </a:rPr>
              <a:t>Recruitment Process</a:t>
            </a: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7E6C9B77-293C-66D2-F3B0-8EF41E3B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304800" y="438032"/>
            <a:ext cx="5943601" cy="1019889"/>
            <a:chOff x="304800" y="438032"/>
            <a:chExt cx="5943601" cy="1019889"/>
          </a:xfrm>
        </p:grpSpPr>
        <p:sp>
          <p:nvSpPr>
            <p:cNvPr id="34" name="TextBox 34">
              <a:extLs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 txBox="1"/>
            <p:nvPr/>
          </p:nvSpPr>
          <p:spPr>
            <a:xfrm>
              <a:off x="844538" y="813776"/>
              <a:ext cx="543430" cy="42409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2883"/>
                </a:lnSpc>
              </a:pPr>
              <a:r>
                <a:rPr lang="en-US" sz="4000" spc="-76" dirty="0">
                  <a:solidFill>
                    <a:srgbClr val="1B1B1B"/>
                  </a:solidFill>
                  <a:latin typeface="Times New Roman MT Condensed"/>
                  <a:ea typeface="Times New Roman MT Condensed"/>
                  <a:cs typeface="Times New Roman MT Condensed"/>
                  <a:sym typeface="Times New Roman MT Condensed"/>
                </a:rPr>
                <a:t>02</a:t>
              </a:r>
              <a:endParaRPr lang="en-US" sz="3204" spc="-76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endParaRPr>
            </a:p>
          </p:txBody>
        </p:sp>
        <p:grpSp>
          <p:nvGrpSpPr>
            <p:cNvPr id="23" name="Group 16">
              <a:extLst>
                <a:ext uri="{FF2B5EF4-FFF2-40B4-BE49-F238E27FC236}">
                  <a16:creationId xmlns:a16="http://schemas.microsoft.com/office/drawing/2014/main" id="{C215FEC7-7FC0-ED05-3F95-4121D0D3AD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/>
          </p:nvGrpSpPr>
          <p:grpSpPr>
            <a:xfrm>
              <a:off x="304800" y="438032"/>
              <a:ext cx="5943601" cy="1019889"/>
              <a:chOff x="0" y="0"/>
              <a:chExt cx="1576276" cy="268613"/>
            </a:xfrm>
          </p:grpSpPr>
          <p:sp>
            <p:nvSpPr>
              <p:cNvPr id="24" name="Freeform 17">
                <a:extLst>
                  <a:ext uri="{FF2B5EF4-FFF2-40B4-BE49-F238E27FC236}">
                    <a16:creationId xmlns:a16="http://schemas.microsoft.com/office/drawing/2014/main" id="{0247B625-571D-39FA-101A-57C348605078}"/>
                  </a:ext>
                </a:extLst>
              </p:cNvPr>
              <p:cNvSpPr/>
              <p:nvPr/>
            </p:nvSpPr>
            <p:spPr>
              <a:xfrm>
                <a:off x="0" y="0"/>
                <a:ext cx="1576276" cy="268613"/>
              </a:xfrm>
              <a:custGeom>
                <a:avLst/>
                <a:gdLst/>
                <a:ahLst/>
                <a:cxnLst/>
                <a:rect l="l" t="t" r="r" b="b"/>
                <a:pathLst>
                  <a:path w="1576276" h="268613">
                    <a:moveTo>
                      <a:pt x="129357" y="0"/>
                    </a:moveTo>
                    <a:lnTo>
                      <a:pt x="1446919" y="0"/>
                    </a:lnTo>
                    <a:cubicBezTo>
                      <a:pt x="1481227" y="0"/>
                      <a:pt x="1514129" y="13629"/>
                      <a:pt x="1538388" y="37888"/>
                    </a:cubicBezTo>
                    <a:cubicBezTo>
                      <a:pt x="1562648" y="62147"/>
                      <a:pt x="1576276" y="95049"/>
                      <a:pt x="1576276" y="129357"/>
                    </a:cubicBezTo>
                    <a:lnTo>
                      <a:pt x="1576276" y="139256"/>
                    </a:lnTo>
                    <a:cubicBezTo>
                      <a:pt x="1576276" y="173563"/>
                      <a:pt x="1562648" y="206466"/>
                      <a:pt x="1538388" y="230725"/>
                    </a:cubicBezTo>
                    <a:cubicBezTo>
                      <a:pt x="1514129" y="254984"/>
                      <a:pt x="1481227" y="268613"/>
                      <a:pt x="1446919" y="268613"/>
                    </a:cubicBezTo>
                    <a:lnTo>
                      <a:pt x="129357" y="268613"/>
                    </a:lnTo>
                    <a:cubicBezTo>
                      <a:pt x="95049" y="268613"/>
                      <a:pt x="62147" y="254984"/>
                      <a:pt x="37888" y="230725"/>
                    </a:cubicBezTo>
                    <a:cubicBezTo>
                      <a:pt x="13629" y="206466"/>
                      <a:pt x="0" y="173563"/>
                      <a:pt x="0" y="139256"/>
                    </a:cubicBezTo>
                    <a:lnTo>
                      <a:pt x="0" y="129357"/>
                    </a:lnTo>
                    <a:cubicBezTo>
                      <a:pt x="0" y="95049"/>
                      <a:pt x="13629" y="62147"/>
                      <a:pt x="37888" y="37888"/>
                    </a:cubicBezTo>
                    <a:cubicBezTo>
                      <a:pt x="62147" y="13629"/>
                      <a:pt x="95049" y="0"/>
                      <a:pt x="129357" y="0"/>
                    </a:cubicBezTo>
                    <a:close/>
                  </a:path>
                </a:pathLst>
              </a:custGeom>
              <a:ln w="9525" cap="rnd">
                <a:solidFill>
                  <a:srgbClr val="000000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 dirty="0">
                  <a:latin typeface="Times New Roman MT Condensed" panose="020B0604020202020204" charset="0"/>
                </a:endParaRPr>
              </a:p>
            </p:txBody>
          </p:sp>
          <p:sp>
            <p:nvSpPr>
              <p:cNvPr id="35" name="TextBox 18">
                <a:extLst>
                  <a:ext uri="{FF2B5EF4-FFF2-40B4-BE49-F238E27FC236}">
                    <a16:creationId xmlns:a16="http://schemas.microsoft.com/office/drawing/2014/main" id="{33379033-DA03-D080-6375-26BD43CFFC76}"/>
                  </a:ext>
                </a:extLst>
              </p:cNvPr>
              <p:cNvSpPr txBox="1"/>
              <p:nvPr/>
            </p:nvSpPr>
            <p:spPr>
              <a:xfrm>
                <a:off x="0" y="-219075"/>
                <a:ext cx="1576276" cy="48768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7980"/>
                  </a:lnSpc>
                  <a:spcBef>
                    <a:spcPct val="0"/>
                  </a:spcBef>
                </a:pPr>
                <a:endParaRPr dirty="0">
                  <a:latin typeface="Times New Roman MT Condensed" panose="020B0604020202020204" charset="0"/>
                </a:endParaRPr>
              </a:p>
            </p:txBody>
          </p:sp>
        </p:grp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3B2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914400" y="2343150"/>
            <a:ext cx="594380" cy="594380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9525" cap="sq">
              <a:solidFill>
                <a:srgbClr val="1B1B1B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 dirty="0"/>
            </a:p>
          </p:txBody>
        </p:sp>
      </p:grpSp>
      <p:sp>
        <p:nvSpPr>
          <p:cNvPr id="5" name="AutoShape 5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686800" y="2903207"/>
            <a:ext cx="8686800" cy="0"/>
          </a:xfrm>
          <a:prstGeom prst="line">
            <a:avLst/>
          </a:prstGeom>
          <a:ln w="9525" cap="rnd">
            <a:solidFill>
              <a:srgbClr val="1B1B1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TextBox 6"/>
          <p:cNvSpPr txBox="1">
            <a:spLocks noGrp="1"/>
          </p:cNvSpPr>
          <p:nvPr>
            <p:ph type="title" idx="4294967295"/>
          </p:nvPr>
        </p:nvSpPr>
        <p:spPr>
          <a:xfrm>
            <a:off x="914400" y="3204399"/>
            <a:ext cx="4343400" cy="1026794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6479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199" b="0" i="0" u="none" strike="noStrike" kern="1200" cap="none" spc="-172" normalizeH="0" baseline="0" noProof="0" dirty="0">
                <a:ln>
                  <a:noFill/>
                </a:ln>
                <a:solidFill>
                  <a:srgbClr val="1B1B1B"/>
                </a:solidFill>
                <a:effectLst/>
                <a:uLnTx/>
                <a:uFillTx/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Job Analysis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40215" y="2478630"/>
            <a:ext cx="542751" cy="4552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880"/>
              </a:lnSpc>
            </a:pPr>
            <a:r>
              <a:rPr lang="en-US" sz="3200" spc="-76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14400" y="4584764"/>
            <a:ext cx="4343400" cy="11791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880"/>
              </a:lnSpc>
              <a:spcBef>
                <a:spcPct val="0"/>
              </a:spcBef>
            </a:pPr>
            <a:r>
              <a:rPr lang="en-US" sz="3200" spc="-76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Job analysis determines the tasks, responsibilities, and skills required for the role.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14400" y="5770057"/>
            <a:ext cx="5044404" cy="25717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519"/>
              </a:lnSpc>
            </a:pPr>
            <a:endParaRPr lang="en-US" sz="2400" dirty="0">
              <a:solidFill>
                <a:srgbClr val="1B1B1B"/>
              </a:solidFill>
              <a:latin typeface="Times New Roman MT Condensed"/>
              <a:ea typeface="Times New Roman MT Condensed"/>
              <a:cs typeface="Times New Roman MT Condensed"/>
              <a:sym typeface="Times New Roman MT Condensed"/>
            </a:endParaRPr>
          </a:p>
          <a:p>
            <a:pPr marL="0" lvl="0" indent="0" algn="l">
              <a:lnSpc>
                <a:spcPts val="2519"/>
              </a:lnSpc>
            </a:pPr>
            <a:r>
              <a:rPr lang="en-US" sz="2400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Key responsibilities identified:</a:t>
            </a:r>
          </a:p>
          <a:p>
            <a:pPr marL="0" lvl="0" indent="0" algn="l">
              <a:lnSpc>
                <a:spcPts val="2519"/>
              </a:lnSpc>
            </a:pPr>
            <a:endParaRPr lang="en-US" sz="2400" dirty="0">
              <a:solidFill>
                <a:srgbClr val="1B1B1B"/>
              </a:solidFill>
              <a:latin typeface="Times New Roman MT Condensed"/>
              <a:ea typeface="Times New Roman MT Condensed"/>
              <a:cs typeface="Times New Roman MT Condensed"/>
              <a:sym typeface="Times New Roman MT Condensed"/>
            </a:endParaRPr>
          </a:p>
          <a:p>
            <a:pPr marL="388618" lvl="1" indent="-194309" algn="l">
              <a:lnSpc>
                <a:spcPts val="2519"/>
              </a:lnSpc>
              <a:buFont typeface="Arial"/>
              <a:buChar char="•"/>
            </a:pPr>
            <a:r>
              <a:rPr lang="en-US" sz="2400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Leading organisational change</a:t>
            </a:r>
          </a:p>
          <a:p>
            <a:pPr marL="388618" lvl="1" indent="-194309" algn="l">
              <a:lnSpc>
                <a:spcPts val="2519"/>
              </a:lnSpc>
              <a:buFont typeface="Arial"/>
              <a:buChar char="•"/>
            </a:pPr>
            <a:r>
              <a:rPr lang="en-US" sz="2400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Managing project timelines</a:t>
            </a:r>
          </a:p>
          <a:p>
            <a:pPr marL="388618" lvl="1" indent="-194309" algn="l">
              <a:lnSpc>
                <a:spcPts val="2519"/>
              </a:lnSpc>
              <a:buFont typeface="Arial"/>
              <a:buChar char="•"/>
            </a:pPr>
            <a:r>
              <a:rPr lang="en-US" sz="2400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Coordinating cross-department teams</a:t>
            </a:r>
          </a:p>
          <a:p>
            <a:pPr marL="388618" lvl="1" indent="-194309" algn="l">
              <a:lnSpc>
                <a:spcPts val="2519"/>
              </a:lnSpc>
              <a:buFont typeface="Arial"/>
              <a:buChar char="•"/>
            </a:pPr>
            <a:r>
              <a:rPr lang="en-US" sz="2400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Budget monitoring</a:t>
            </a:r>
          </a:p>
          <a:p>
            <a:pPr algn="l">
              <a:lnSpc>
                <a:spcPts val="2519"/>
              </a:lnSpc>
            </a:pPr>
            <a:r>
              <a:rPr lang="en-US" sz="2400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Reporting to senior management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91727" y="5689471"/>
            <a:ext cx="5638710" cy="9832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19"/>
              </a:lnSpc>
            </a:pPr>
            <a:r>
              <a:rPr lang="en-US" sz="2800" u="none" strike="noStrike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Person specifications help ensure candidates meet both technical and behavioral requirements (CIPD, 2023).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17572" y="3155821"/>
            <a:ext cx="8456028" cy="23729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280"/>
              </a:lnSpc>
            </a:pPr>
            <a:r>
              <a:rPr lang="en-US" sz="2400" spc="-45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Main duties</a:t>
            </a:r>
          </a:p>
          <a:p>
            <a:pPr marL="0" lvl="0" indent="0" algn="l">
              <a:lnSpc>
                <a:spcPts val="2280"/>
              </a:lnSpc>
            </a:pPr>
            <a:endParaRPr lang="en-US" sz="2400" spc="-45" dirty="0">
              <a:solidFill>
                <a:srgbClr val="1B1B1B"/>
              </a:solidFill>
              <a:latin typeface="Times New Roman MT Condensed"/>
              <a:ea typeface="Times New Roman MT Condensed"/>
              <a:cs typeface="Times New Roman MT Condensed"/>
              <a:sym typeface="Times New Roman MT Condensed"/>
            </a:endParaRPr>
          </a:p>
          <a:p>
            <a:pPr marL="410214" lvl="1" indent="-205107" algn="l">
              <a:lnSpc>
                <a:spcPts val="2280"/>
              </a:lnSpc>
              <a:buFont typeface="Arial"/>
              <a:buChar char="•"/>
            </a:pPr>
            <a:r>
              <a:rPr lang="en-US" sz="2400" spc="-45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Lead the transformation project  </a:t>
            </a:r>
          </a:p>
          <a:p>
            <a:pPr marL="410214" lvl="1" indent="-205107" algn="l">
              <a:lnSpc>
                <a:spcPts val="2280"/>
              </a:lnSpc>
              <a:buFont typeface="Arial"/>
              <a:buChar char="•"/>
            </a:pPr>
            <a:r>
              <a:rPr lang="en-US" sz="2400" spc="-45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Develop implementation strategies  </a:t>
            </a:r>
          </a:p>
          <a:p>
            <a:pPr marL="410214" lvl="1" indent="-205107" algn="l">
              <a:lnSpc>
                <a:spcPts val="2280"/>
              </a:lnSpc>
              <a:buFont typeface="Arial"/>
              <a:buChar char="•"/>
            </a:pPr>
            <a:r>
              <a:rPr lang="en-US" sz="2400" spc="-45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Coordinate teams across departments  </a:t>
            </a:r>
          </a:p>
          <a:p>
            <a:pPr marL="410214" lvl="1" indent="-205107" algn="l">
              <a:lnSpc>
                <a:spcPts val="2280"/>
              </a:lnSpc>
              <a:buFont typeface="Arial"/>
              <a:buChar char="•"/>
            </a:pPr>
            <a:r>
              <a:rPr lang="en-US" sz="2400" spc="-45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Monitor project performance and risks  </a:t>
            </a:r>
          </a:p>
          <a:p>
            <a:pPr marL="410214" lvl="1" indent="-205107" algn="l">
              <a:lnSpc>
                <a:spcPts val="2280"/>
              </a:lnSpc>
              <a:buFont typeface="Arial"/>
              <a:buChar char="•"/>
            </a:pPr>
            <a:r>
              <a:rPr lang="en-US" sz="2400" spc="-45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Communicate progress to stakeholders</a:t>
            </a:r>
          </a:p>
          <a:p>
            <a:pPr marL="205107" lvl="1" algn="l">
              <a:lnSpc>
                <a:spcPts val="2280"/>
              </a:lnSpc>
            </a:pPr>
            <a:r>
              <a:rPr lang="en-US" sz="2400" spc="-45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  </a:t>
            </a:r>
          </a:p>
        </p:txBody>
      </p:sp>
      <p:sp>
        <p:nvSpPr>
          <p:cNvPr id="13" name="AutoShape 1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572500" y="6825039"/>
            <a:ext cx="8686800" cy="0"/>
          </a:xfrm>
          <a:prstGeom prst="line">
            <a:avLst/>
          </a:prstGeom>
          <a:ln w="9525" cap="rnd">
            <a:solidFill>
              <a:srgbClr val="1B1B1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14" name="TextBox 14"/>
          <p:cNvSpPr txBox="1"/>
          <p:nvPr/>
        </p:nvSpPr>
        <p:spPr>
          <a:xfrm>
            <a:off x="8686800" y="5794246"/>
            <a:ext cx="3137457" cy="4552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880"/>
              </a:lnSpc>
              <a:spcBef>
                <a:spcPct val="0"/>
              </a:spcBef>
            </a:pPr>
            <a:r>
              <a:rPr lang="en-US" sz="3200" spc="-76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Personal Specification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4000" y="7186801"/>
            <a:ext cx="6095453" cy="27705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59"/>
              </a:lnSpc>
              <a:spcBef>
                <a:spcPct val="0"/>
              </a:spcBef>
            </a:pPr>
            <a:r>
              <a:rPr lang="en-US" sz="2400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Skills and Qualities Required</a:t>
            </a:r>
          </a:p>
          <a:p>
            <a:pPr marL="0" lvl="0" indent="0" algn="l">
              <a:lnSpc>
                <a:spcPts val="2659"/>
              </a:lnSpc>
              <a:spcBef>
                <a:spcPct val="0"/>
              </a:spcBef>
            </a:pPr>
            <a:r>
              <a:rPr lang="en-US" sz="2400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Essential</a:t>
            </a:r>
          </a:p>
          <a:p>
            <a:pPr marL="0" lvl="0" indent="0" algn="l">
              <a:lnSpc>
                <a:spcPts val="2659"/>
              </a:lnSpc>
              <a:spcBef>
                <a:spcPct val="0"/>
              </a:spcBef>
            </a:pPr>
            <a:endParaRPr lang="en-US" sz="2400" dirty="0">
              <a:solidFill>
                <a:srgbClr val="1B1B1B"/>
              </a:solidFill>
              <a:latin typeface="Times New Roman MT Condensed"/>
              <a:ea typeface="Times New Roman MT Condensed"/>
              <a:cs typeface="Times New Roman MT Condensed"/>
              <a:sym typeface="Times New Roman MT Condensed"/>
            </a:endParaRPr>
          </a:p>
          <a:p>
            <a:pPr marL="410209" lvl="1" indent="-205105" algn="l">
              <a:lnSpc>
                <a:spcPts val="26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Project management experience  </a:t>
            </a:r>
          </a:p>
          <a:p>
            <a:pPr marL="410209" lvl="1" indent="-205105" algn="l">
              <a:lnSpc>
                <a:spcPts val="26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Strong leadership skills  </a:t>
            </a:r>
          </a:p>
          <a:p>
            <a:pPr marL="410209" lvl="1" indent="-205105" algn="l">
              <a:lnSpc>
                <a:spcPts val="26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Knowledge of business transformation  </a:t>
            </a:r>
          </a:p>
          <a:p>
            <a:pPr marL="410209" lvl="1" indent="-205105" algn="l">
              <a:lnSpc>
                <a:spcPts val="26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Communication and stakeholder management</a:t>
            </a:r>
          </a:p>
          <a:p>
            <a:pPr marL="410209" lvl="1" indent="-205105" algn="l">
              <a:lnSpc>
                <a:spcPts val="2659"/>
              </a:lnSpc>
              <a:spcBef>
                <a:spcPct val="0"/>
              </a:spcBef>
              <a:buFont typeface="Arial"/>
              <a:buChar char="•"/>
            </a:pPr>
            <a:r>
              <a:rPr lang="en-US" sz="2400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Problem-solving ability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70123" y="8567889"/>
            <a:ext cx="7547348" cy="11319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82"/>
              </a:lnSpc>
              <a:spcBef>
                <a:spcPct val="0"/>
              </a:spcBef>
            </a:pPr>
            <a:r>
              <a:rPr lang="en-US" sz="3058" spc="-73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Job analysis helps ensure the role aligns with the company’s strategic transformation goals (Dessler, 2020).</a:t>
            </a:r>
          </a:p>
        </p:txBody>
      </p:sp>
      <p:sp>
        <p:nvSpPr>
          <p:cNvPr id="20" name="TextBox 14">
            <a:extLst>
              <a:ext uri="{FF2B5EF4-FFF2-40B4-BE49-F238E27FC236}">
                <a16:creationId xmlns:a16="http://schemas.microsoft.com/office/drawing/2014/main" id="{D8E0330E-EA4A-C03A-3BFD-7355D4EC2F50}"/>
              </a:ext>
            </a:extLst>
          </p:cNvPr>
          <p:cNvSpPr txBox="1"/>
          <p:nvPr/>
        </p:nvSpPr>
        <p:spPr>
          <a:xfrm>
            <a:off x="8713694" y="2235294"/>
            <a:ext cx="3137457" cy="3950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880"/>
              </a:lnSpc>
              <a:spcBef>
                <a:spcPct val="0"/>
              </a:spcBef>
            </a:pPr>
            <a:r>
              <a:rPr lang="en-US" sz="3200" spc="-76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Job Description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4545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914400" y="2343150"/>
            <a:ext cx="594380" cy="594380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9525" cap="sq">
              <a:solidFill>
                <a:srgbClr val="F6F6F6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 dirty="0"/>
            </a:p>
          </p:txBody>
        </p:sp>
      </p:grpSp>
      <p:sp>
        <p:nvSpPr>
          <p:cNvPr id="5" name="TextBox 5"/>
          <p:cNvSpPr txBox="1">
            <a:spLocks noGrp="1"/>
          </p:cNvSpPr>
          <p:nvPr>
            <p:ph type="title" idx="4294967295"/>
          </p:nvPr>
        </p:nvSpPr>
        <p:spPr>
          <a:xfrm>
            <a:off x="914400" y="3185349"/>
            <a:ext cx="4033867" cy="2033299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4936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84" b="0" i="0" u="none" strike="noStrike" kern="1200" cap="none" spc="-131" normalizeH="0" baseline="0" noProof="0" dirty="0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Interview Type 1: Structured Interview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40215" y="2478630"/>
            <a:ext cx="542751" cy="4552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880"/>
              </a:lnSpc>
            </a:pPr>
            <a:r>
              <a:rPr lang="en-US" sz="3200" spc="-76" dirty="0">
                <a:solidFill>
                  <a:srgbClr val="F6F6F6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04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14399" y="5325090"/>
            <a:ext cx="4503331" cy="11006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807"/>
              </a:lnSpc>
              <a:spcBef>
                <a:spcPct val="0"/>
              </a:spcBef>
            </a:pPr>
            <a:r>
              <a:rPr lang="en-US" sz="3118" spc="-74" dirty="0">
                <a:solidFill>
                  <a:srgbClr val="F6F6F6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Structured interviews follow pre-determined questions asked to all candidates.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85478" y="4615255"/>
            <a:ext cx="3429000" cy="4552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80"/>
              </a:lnSpc>
              <a:spcBef>
                <a:spcPct val="0"/>
              </a:spcBef>
            </a:pPr>
            <a:r>
              <a:rPr lang="en-US" sz="3200" spc="-76" dirty="0">
                <a:solidFill>
                  <a:srgbClr val="F6F6F6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Advantages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771239" y="5149788"/>
            <a:ext cx="4503331" cy="17463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650"/>
              </a:lnSpc>
            </a:pPr>
            <a:endParaRPr sz="2800" dirty="0">
              <a:latin typeface="Times New Roman MT Condensed" panose="020B0604020202020204" charset="0"/>
            </a:endParaRPr>
          </a:p>
          <a:p>
            <a:pPr marL="408672" lvl="1" indent="-204336" algn="l">
              <a:lnSpc>
                <a:spcPts val="2650"/>
              </a:lnSpc>
              <a:buFont typeface="Arial"/>
              <a:buChar char="•"/>
            </a:pPr>
            <a:r>
              <a:rPr lang="en-US" sz="2800" dirty="0">
                <a:solidFill>
                  <a:srgbClr val="F6F6F6"/>
                </a:solidFill>
                <a:latin typeface="Times New Roman MT Condensed" panose="020B0604020202020204" charset="0"/>
                <a:ea typeface="Times New Roman MT Condensed"/>
                <a:cs typeface="Times New Roman MT Condensed"/>
                <a:sym typeface="Times New Roman MT Condensed"/>
              </a:rPr>
              <a:t>Fair and consistent evaluation</a:t>
            </a:r>
          </a:p>
          <a:p>
            <a:pPr marL="408672" lvl="1" indent="-204336" algn="l">
              <a:lnSpc>
                <a:spcPts val="2650"/>
              </a:lnSpc>
              <a:buFont typeface="Arial"/>
              <a:buChar char="•"/>
            </a:pPr>
            <a:r>
              <a:rPr lang="en-US" sz="2800" dirty="0">
                <a:solidFill>
                  <a:srgbClr val="F6F6F6"/>
                </a:solidFill>
                <a:latin typeface="Times New Roman MT Condensed" panose="020B0604020202020204" charset="0"/>
                <a:ea typeface="Times New Roman MT Condensed"/>
                <a:cs typeface="Times New Roman MT Condensed"/>
                <a:sym typeface="Times New Roman MT Condensed"/>
              </a:rPr>
              <a:t>Reduces interviewer bias</a:t>
            </a:r>
          </a:p>
          <a:p>
            <a:pPr marL="408672" lvl="1" indent="-204336" algn="l">
              <a:lnSpc>
                <a:spcPts val="2650"/>
              </a:lnSpc>
              <a:buFont typeface="Arial"/>
              <a:buChar char="•"/>
            </a:pPr>
            <a:r>
              <a:rPr lang="en-US" sz="2800" dirty="0">
                <a:solidFill>
                  <a:srgbClr val="F6F6F6"/>
                </a:solidFill>
                <a:latin typeface="Times New Roman MT Condensed" panose="020B0604020202020204" charset="0"/>
                <a:ea typeface="Times New Roman MT Condensed"/>
                <a:cs typeface="Times New Roman MT Condensed"/>
                <a:sym typeface="Times New Roman MT Condensed"/>
              </a:rPr>
              <a:t>Easy comparison between candidates</a:t>
            </a:r>
          </a:p>
        </p:txBody>
      </p:sp>
      <p:grpSp>
        <p:nvGrpSpPr>
          <p:cNvPr id="10" name="Group 10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182225" y="2450055"/>
            <a:ext cx="7524750" cy="7029450"/>
            <a:chOff x="0" y="0"/>
            <a:chExt cx="10033000" cy="9372600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4914900"/>
              <a:ext cx="9804400" cy="4457700"/>
              <a:chOff x="0" y="0"/>
              <a:chExt cx="8811144" cy="4006103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8811144" cy="4006103"/>
              </a:xfrm>
              <a:custGeom>
                <a:avLst/>
                <a:gdLst/>
                <a:ahLst/>
                <a:cxnLst/>
                <a:rect l="l" t="t" r="r" b="b"/>
                <a:pathLst>
                  <a:path w="8811144" h="4006103">
                    <a:moveTo>
                      <a:pt x="8811144" y="878105"/>
                    </a:moveTo>
                    <a:lnTo>
                      <a:pt x="8811144" y="3127998"/>
                    </a:lnTo>
                    <a:cubicBezTo>
                      <a:pt x="8811144" y="3612776"/>
                      <a:pt x="8144132" y="4006103"/>
                      <a:pt x="7322033" y="4006103"/>
                    </a:cubicBezTo>
                    <a:cubicBezTo>
                      <a:pt x="6602868" y="4006103"/>
                      <a:pt x="6003106" y="3705847"/>
                      <a:pt x="5864489" y="3306856"/>
                    </a:cubicBezTo>
                    <a:cubicBezTo>
                      <a:pt x="5724499" y="3705847"/>
                      <a:pt x="5124737" y="4006103"/>
                      <a:pt x="4405572" y="4006103"/>
                    </a:cubicBezTo>
                    <a:cubicBezTo>
                      <a:pt x="3686407" y="4006103"/>
                      <a:pt x="3086645" y="3705847"/>
                      <a:pt x="2948028" y="3306856"/>
                    </a:cubicBezTo>
                    <a:cubicBezTo>
                      <a:pt x="2808038" y="3705847"/>
                      <a:pt x="2208276" y="4006103"/>
                      <a:pt x="1490483" y="4006103"/>
                    </a:cubicBezTo>
                    <a:cubicBezTo>
                      <a:pt x="667012" y="4006103"/>
                      <a:pt x="0" y="3612776"/>
                      <a:pt x="0" y="3127998"/>
                    </a:cubicBezTo>
                    <a:lnTo>
                      <a:pt x="0" y="878105"/>
                    </a:lnTo>
                    <a:cubicBezTo>
                      <a:pt x="0" y="393326"/>
                      <a:pt x="667012" y="0"/>
                      <a:pt x="1489111" y="0"/>
                    </a:cubicBezTo>
                    <a:cubicBezTo>
                      <a:pt x="2208276" y="0"/>
                      <a:pt x="2808038" y="300255"/>
                      <a:pt x="2946655" y="699247"/>
                    </a:cubicBezTo>
                    <a:cubicBezTo>
                      <a:pt x="3086645" y="300255"/>
                      <a:pt x="3686407" y="0"/>
                      <a:pt x="4405572" y="0"/>
                    </a:cubicBezTo>
                    <a:cubicBezTo>
                      <a:pt x="5124737" y="0"/>
                      <a:pt x="5724499" y="300255"/>
                      <a:pt x="5863117" y="699247"/>
                    </a:cubicBezTo>
                    <a:cubicBezTo>
                      <a:pt x="6003106" y="300255"/>
                      <a:pt x="6602868" y="0"/>
                      <a:pt x="7322033" y="0"/>
                    </a:cubicBezTo>
                    <a:cubicBezTo>
                      <a:pt x="8144132" y="0"/>
                      <a:pt x="8811144" y="393326"/>
                      <a:pt x="8811144" y="878105"/>
                    </a:cubicBezTo>
                    <a:close/>
                  </a:path>
                </a:pathLst>
              </a:custGeom>
              <a:blipFill>
                <a:blip r:embed="rId2"/>
                <a:stretch>
                  <a:fillRect t="-7264" b="-39497"/>
                </a:stretch>
              </a:blipFill>
            </p:spPr>
            <p:txBody>
              <a:bodyPr/>
              <a:lstStyle/>
              <a:p>
                <a:endParaRPr lang="en-GB" dirty="0"/>
              </a:p>
            </p:txBody>
          </p:sp>
        </p:grpSp>
        <p:grpSp>
          <p:nvGrpSpPr>
            <p:cNvPr id="13" name="Group 13"/>
            <p:cNvGrpSpPr/>
            <p:nvPr/>
          </p:nvGrpSpPr>
          <p:grpSpPr>
            <a:xfrm>
              <a:off x="0" y="0"/>
              <a:ext cx="4902200" cy="4457700"/>
              <a:chOff x="0" y="0"/>
              <a:chExt cx="6983191" cy="6350000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6983192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983192" h="6350000">
                    <a:moveTo>
                      <a:pt x="6980386" y="2887980"/>
                    </a:moveTo>
                    <a:lnTo>
                      <a:pt x="6980386" y="1596390"/>
                    </a:lnTo>
                    <a:cubicBezTo>
                      <a:pt x="6980386" y="715010"/>
                      <a:pt x="6190762" y="0"/>
                      <a:pt x="5217407" y="0"/>
                    </a:cubicBezTo>
                    <a:cubicBezTo>
                      <a:pt x="4381500" y="0"/>
                      <a:pt x="3660600" y="530860"/>
                      <a:pt x="3490894" y="1271270"/>
                    </a:cubicBezTo>
                    <a:cubicBezTo>
                      <a:pt x="3319786" y="530860"/>
                      <a:pt x="2598886" y="0"/>
                      <a:pt x="1762979" y="0"/>
                    </a:cubicBezTo>
                    <a:cubicBezTo>
                      <a:pt x="789624" y="0"/>
                      <a:pt x="0" y="715010"/>
                      <a:pt x="0" y="1596390"/>
                    </a:cubicBezTo>
                    <a:lnTo>
                      <a:pt x="0" y="3462020"/>
                    </a:lnTo>
                    <a:lnTo>
                      <a:pt x="2805" y="3462020"/>
                    </a:lnTo>
                    <a:lnTo>
                      <a:pt x="2805" y="4752340"/>
                    </a:lnTo>
                    <a:cubicBezTo>
                      <a:pt x="2805" y="5634990"/>
                      <a:pt x="792429" y="6350000"/>
                      <a:pt x="1765784" y="6350000"/>
                    </a:cubicBezTo>
                    <a:cubicBezTo>
                      <a:pt x="2600289" y="6350000"/>
                      <a:pt x="3321188" y="5819140"/>
                      <a:pt x="3492297" y="5078730"/>
                    </a:cubicBezTo>
                    <a:cubicBezTo>
                      <a:pt x="3663405" y="5819140"/>
                      <a:pt x="4384305" y="6350000"/>
                      <a:pt x="5220212" y="6350000"/>
                    </a:cubicBezTo>
                    <a:cubicBezTo>
                      <a:pt x="6193567" y="6350000"/>
                      <a:pt x="6983192" y="5634990"/>
                      <a:pt x="6983192" y="4753610"/>
                    </a:cubicBezTo>
                    <a:lnTo>
                      <a:pt x="6983192" y="2887980"/>
                    </a:lnTo>
                    <a:lnTo>
                      <a:pt x="6980386" y="2887980"/>
                    </a:lnTo>
                    <a:close/>
                  </a:path>
                </a:pathLst>
              </a:custGeom>
              <a:blipFill>
                <a:blip r:embed="rId3"/>
                <a:stretch>
                  <a:fillRect t="-30230" b="-66147"/>
                </a:stretch>
              </a:blipFill>
            </p:spPr>
            <p:txBody>
              <a:bodyPr/>
              <a:lstStyle/>
              <a:p>
                <a:endParaRPr lang="en-GB" dirty="0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5130800" y="0"/>
              <a:ext cx="4902200" cy="4457700"/>
              <a:chOff x="0" y="0"/>
              <a:chExt cx="6983191" cy="6350000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6983192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983192" h="6350000">
                    <a:moveTo>
                      <a:pt x="6980386" y="2887980"/>
                    </a:moveTo>
                    <a:lnTo>
                      <a:pt x="6980386" y="1596390"/>
                    </a:lnTo>
                    <a:cubicBezTo>
                      <a:pt x="6980386" y="715010"/>
                      <a:pt x="6190762" y="0"/>
                      <a:pt x="5217407" y="0"/>
                    </a:cubicBezTo>
                    <a:cubicBezTo>
                      <a:pt x="4381500" y="0"/>
                      <a:pt x="3660600" y="530860"/>
                      <a:pt x="3490894" y="1271270"/>
                    </a:cubicBezTo>
                    <a:cubicBezTo>
                      <a:pt x="3319786" y="530860"/>
                      <a:pt x="2598886" y="0"/>
                      <a:pt x="1762979" y="0"/>
                    </a:cubicBezTo>
                    <a:cubicBezTo>
                      <a:pt x="789624" y="0"/>
                      <a:pt x="0" y="715010"/>
                      <a:pt x="0" y="1596390"/>
                    </a:cubicBezTo>
                    <a:lnTo>
                      <a:pt x="0" y="3462020"/>
                    </a:lnTo>
                    <a:lnTo>
                      <a:pt x="2805" y="3462020"/>
                    </a:lnTo>
                    <a:lnTo>
                      <a:pt x="2805" y="4752340"/>
                    </a:lnTo>
                    <a:cubicBezTo>
                      <a:pt x="2805" y="5634990"/>
                      <a:pt x="792429" y="6350000"/>
                      <a:pt x="1765784" y="6350000"/>
                    </a:cubicBezTo>
                    <a:cubicBezTo>
                      <a:pt x="2600289" y="6350000"/>
                      <a:pt x="3321188" y="5819140"/>
                      <a:pt x="3492297" y="5078730"/>
                    </a:cubicBezTo>
                    <a:cubicBezTo>
                      <a:pt x="3663405" y="5819140"/>
                      <a:pt x="4384305" y="6350000"/>
                      <a:pt x="5220212" y="6350000"/>
                    </a:cubicBezTo>
                    <a:cubicBezTo>
                      <a:pt x="6193567" y="6350000"/>
                      <a:pt x="6983192" y="5634990"/>
                      <a:pt x="6983192" y="4753610"/>
                    </a:cubicBezTo>
                    <a:lnTo>
                      <a:pt x="6983192" y="2887980"/>
                    </a:lnTo>
                    <a:lnTo>
                      <a:pt x="6980386" y="2887980"/>
                    </a:lnTo>
                    <a:close/>
                  </a:path>
                </a:pathLst>
              </a:custGeom>
              <a:blipFill>
                <a:blip r:embed="rId4"/>
                <a:stretch>
                  <a:fillRect l="-15533" t="-19265" b="-49296"/>
                </a:stretch>
              </a:blipFill>
            </p:spPr>
            <p:txBody>
              <a:bodyPr/>
              <a:lstStyle/>
              <a:p>
                <a:endParaRPr lang="en-GB" dirty="0"/>
              </a:p>
            </p:txBody>
          </p:sp>
        </p:grpSp>
      </p:grpSp>
      <p:sp>
        <p:nvSpPr>
          <p:cNvPr id="17" name="TextBox 17"/>
          <p:cNvSpPr txBox="1"/>
          <p:nvPr/>
        </p:nvSpPr>
        <p:spPr>
          <a:xfrm>
            <a:off x="640904" y="6998335"/>
            <a:ext cx="3429000" cy="4552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80"/>
              </a:lnSpc>
              <a:spcBef>
                <a:spcPct val="0"/>
              </a:spcBef>
            </a:pPr>
            <a:r>
              <a:rPr lang="en-US" sz="3200" spc="-76" dirty="0">
                <a:solidFill>
                  <a:srgbClr val="F6F6F6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Example Question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40904" y="7529830"/>
            <a:ext cx="5387423" cy="17284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US" sz="3200" spc="-76" dirty="0">
                <a:solidFill>
                  <a:srgbClr val="F6F6F6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“Describe a project where you successfully managed </a:t>
            </a:r>
            <a:r>
              <a:rPr lang="en-GB" sz="3200" spc="-76" noProof="0" dirty="0">
                <a:solidFill>
                  <a:srgbClr val="F6F6F6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organisational</a:t>
            </a:r>
            <a:r>
              <a:rPr lang="en-US" sz="3200" spc="-76" dirty="0">
                <a:solidFill>
                  <a:srgbClr val="F6F6F6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 change.”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3B2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914400" y="2136919"/>
            <a:ext cx="914400" cy="800611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9525" cap="sq">
              <a:solidFill>
                <a:srgbClr val="1B1B1B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 dirty="0"/>
            </a:p>
          </p:txBody>
        </p:sp>
      </p:grpSp>
      <p:grpSp>
        <p:nvGrpSpPr>
          <p:cNvPr id="5" name="Group 5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3868400" y="2343150"/>
            <a:ext cx="3505200" cy="7029450"/>
            <a:chOff x="0" y="0"/>
            <a:chExt cx="543047" cy="108904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43047" cy="1089046"/>
            </a:xfrm>
            <a:custGeom>
              <a:avLst/>
              <a:gdLst/>
              <a:ahLst/>
              <a:cxnLst/>
              <a:rect l="l" t="t" r="r" b="b"/>
              <a:pathLst>
                <a:path w="543047" h="1089046">
                  <a:moveTo>
                    <a:pt x="0" y="0"/>
                  </a:moveTo>
                  <a:lnTo>
                    <a:pt x="543047" y="0"/>
                  </a:lnTo>
                  <a:lnTo>
                    <a:pt x="543047" y="1089046"/>
                  </a:lnTo>
                  <a:lnTo>
                    <a:pt x="0" y="1089046"/>
                  </a:lnTo>
                  <a:close/>
                </a:path>
              </a:pathLst>
            </a:custGeom>
            <a:blipFill>
              <a:blip r:embed="rId2"/>
              <a:stretch>
                <a:fillRect l="-34858" t="-21333" r="-26750"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8" name="TextBox 8"/>
          <p:cNvSpPr txBox="1">
            <a:spLocks noGrp="1"/>
          </p:cNvSpPr>
          <p:nvPr>
            <p:ph type="title" idx="4294967295"/>
          </p:nvPr>
        </p:nvSpPr>
        <p:spPr>
          <a:xfrm>
            <a:off x="914400" y="3204399"/>
            <a:ext cx="5600700" cy="1845944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6479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199" b="0" i="0" u="none" strike="noStrike" kern="1200" cap="none" spc="-172" normalizeH="0" baseline="0" noProof="0" dirty="0">
                <a:ln>
                  <a:noFill/>
                </a:ln>
                <a:solidFill>
                  <a:srgbClr val="1B1B1B"/>
                </a:solidFill>
                <a:effectLst/>
                <a:uLnTx/>
                <a:uFillTx/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Interview Type 2: Panel Interview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38200" y="2343150"/>
            <a:ext cx="1099603" cy="3950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880"/>
              </a:lnSpc>
            </a:pPr>
            <a:r>
              <a:rPr lang="en-US" sz="3200" spc="-76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05</a:t>
            </a:r>
          </a:p>
        </p:txBody>
      </p:sp>
      <p:grpSp>
        <p:nvGrpSpPr>
          <p:cNvPr id="10" name="Group 10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9732683" y="2450055"/>
            <a:ext cx="3505200" cy="3343275"/>
            <a:chOff x="0" y="0"/>
            <a:chExt cx="543047" cy="517961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543047" cy="517961"/>
            </a:xfrm>
            <a:custGeom>
              <a:avLst/>
              <a:gdLst/>
              <a:ahLst/>
              <a:cxnLst/>
              <a:rect l="l" t="t" r="r" b="b"/>
              <a:pathLst>
                <a:path w="543047" h="517961">
                  <a:moveTo>
                    <a:pt x="0" y="0"/>
                  </a:moveTo>
                  <a:lnTo>
                    <a:pt x="543047" y="0"/>
                  </a:lnTo>
                  <a:lnTo>
                    <a:pt x="543047" y="517961"/>
                  </a:lnTo>
                  <a:lnTo>
                    <a:pt x="0" y="517961"/>
                  </a:lnTo>
                  <a:close/>
                </a:path>
              </a:pathLst>
            </a:custGeom>
            <a:blipFill>
              <a:blip r:embed="rId3"/>
              <a:stretch>
                <a:fillRect r="-43429"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12" name="Group 1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9732683" y="6136230"/>
            <a:ext cx="3505200" cy="3343275"/>
            <a:chOff x="0" y="0"/>
            <a:chExt cx="543047" cy="517961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543047" cy="517961"/>
            </a:xfrm>
            <a:custGeom>
              <a:avLst/>
              <a:gdLst/>
              <a:ahLst/>
              <a:cxnLst/>
              <a:rect l="l" t="t" r="r" b="b"/>
              <a:pathLst>
                <a:path w="543047" h="517961">
                  <a:moveTo>
                    <a:pt x="0" y="0"/>
                  </a:moveTo>
                  <a:lnTo>
                    <a:pt x="543047" y="0"/>
                  </a:lnTo>
                  <a:lnTo>
                    <a:pt x="543047" y="517961"/>
                  </a:lnTo>
                  <a:lnTo>
                    <a:pt x="0" y="517961"/>
                  </a:lnTo>
                  <a:close/>
                </a:path>
              </a:pathLst>
            </a:custGeom>
            <a:blipFill>
              <a:blip r:embed="rId4"/>
              <a:stretch>
                <a:fillRect t="-43610" b="-43610"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914400" y="5027520"/>
            <a:ext cx="3734671" cy="1075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09"/>
              </a:lnSpc>
              <a:spcBef>
                <a:spcPct val="0"/>
              </a:spcBef>
            </a:pPr>
            <a:r>
              <a:rPr lang="en-US" sz="2899" spc="-69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Panel interviews involve multiple interviewers assessing the candidate simultaneously.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40215" y="6235583"/>
            <a:ext cx="3860385" cy="19144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3015"/>
              </a:lnSpc>
            </a:pPr>
            <a:r>
              <a:rPr lang="en-US" sz="2800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For this role, these could include:</a:t>
            </a:r>
          </a:p>
          <a:p>
            <a:pPr marL="465055" lvl="1" indent="-232528" algn="l">
              <a:lnSpc>
                <a:spcPts val="3015"/>
              </a:lnSpc>
              <a:buFont typeface="Arial"/>
              <a:buChar char="•"/>
            </a:pPr>
            <a:r>
              <a:rPr lang="en-US" sz="2400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HR Manager</a:t>
            </a:r>
          </a:p>
          <a:p>
            <a:pPr marL="465055" lvl="1" indent="-232528" algn="l">
              <a:lnSpc>
                <a:spcPts val="3015"/>
              </a:lnSpc>
              <a:buFont typeface="Arial"/>
              <a:buChar char="•"/>
            </a:pPr>
            <a:r>
              <a:rPr lang="en-US" sz="2400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General Manager</a:t>
            </a:r>
          </a:p>
          <a:p>
            <a:pPr marL="465055" lvl="1" indent="-232528" algn="l">
              <a:lnSpc>
                <a:spcPts val="3015"/>
              </a:lnSpc>
              <a:buFont typeface="Arial"/>
              <a:buChar char="•"/>
            </a:pPr>
            <a:r>
              <a:rPr lang="en-US" sz="2400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Finance Manager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536115" y="4962191"/>
            <a:ext cx="1957969" cy="5489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480"/>
              </a:lnSpc>
              <a:spcBef>
                <a:spcPct val="0"/>
              </a:spcBef>
            </a:pPr>
            <a:r>
              <a:rPr lang="en-US" sz="3200" spc="-76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Advantages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043655" y="5801988"/>
            <a:ext cx="4294443" cy="14016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745047" lvl="1" indent="-457200" algn="l">
              <a:lnSpc>
                <a:spcPts val="3733"/>
              </a:lnSpc>
              <a:buFont typeface="Arial" panose="020B0604020202020204" pitchFamily="34" charset="0"/>
              <a:buChar char="•"/>
            </a:pPr>
            <a:r>
              <a:rPr lang="en-US" sz="2666" spc="-63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Multiple perspectives  </a:t>
            </a:r>
          </a:p>
          <a:p>
            <a:pPr marL="745047" lvl="1" indent="-457200" algn="l">
              <a:lnSpc>
                <a:spcPts val="3733"/>
              </a:lnSpc>
              <a:buFont typeface="Arial" panose="020B0604020202020204" pitchFamily="34" charset="0"/>
              <a:buChar char="•"/>
            </a:pPr>
            <a:r>
              <a:rPr lang="en-US" sz="2666" spc="-63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Reduces individual bias  </a:t>
            </a:r>
          </a:p>
          <a:p>
            <a:pPr marL="745047" lvl="1" indent="-457200" algn="l">
              <a:lnSpc>
                <a:spcPts val="3733"/>
              </a:lnSpc>
              <a:buFont typeface="Arial" panose="020B0604020202020204" pitchFamily="34" charset="0"/>
              <a:buChar char="•"/>
            </a:pPr>
            <a:r>
              <a:rPr lang="en-US" sz="2666" spc="-63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Better evaluation of capability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49180" y="8572500"/>
            <a:ext cx="7600519" cy="11664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US" sz="3200" spc="-76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However, candidates may feel more pressure during panel interviews.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C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7543800" y="2099607"/>
            <a:ext cx="815715" cy="837923"/>
            <a:chOff x="0" y="0"/>
            <a:chExt cx="777519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77519" cy="812800"/>
            </a:xfrm>
            <a:custGeom>
              <a:avLst/>
              <a:gdLst/>
              <a:ahLst/>
              <a:cxnLst/>
              <a:rect l="l" t="t" r="r" b="b"/>
              <a:pathLst>
                <a:path w="777519" h="812800">
                  <a:moveTo>
                    <a:pt x="388760" y="0"/>
                  </a:moveTo>
                  <a:cubicBezTo>
                    <a:pt x="174054" y="0"/>
                    <a:pt x="0" y="181951"/>
                    <a:pt x="0" y="406400"/>
                  </a:cubicBezTo>
                  <a:cubicBezTo>
                    <a:pt x="0" y="630849"/>
                    <a:pt x="174054" y="812800"/>
                    <a:pt x="388760" y="812800"/>
                  </a:cubicBezTo>
                  <a:cubicBezTo>
                    <a:pt x="603466" y="812800"/>
                    <a:pt x="777519" y="630849"/>
                    <a:pt x="777519" y="406400"/>
                  </a:cubicBezTo>
                  <a:cubicBezTo>
                    <a:pt x="777519" y="181951"/>
                    <a:pt x="603466" y="0"/>
                    <a:pt x="388760" y="0"/>
                  </a:cubicBezTo>
                  <a:close/>
                </a:path>
              </a:pathLst>
            </a:custGeom>
            <a:ln w="9525" cap="sq">
              <a:solidFill>
                <a:srgbClr val="1B1B1B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2892" y="9525"/>
              <a:ext cx="631735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 dirty="0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3944600" y="847725"/>
            <a:ext cx="3429000" cy="3022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239"/>
              </a:lnSpc>
              <a:spcBef>
                <a:spcPct val="0"/>
              </a:spcBef>
            </a:pPr>
            <a:r>
              <a:rPr lang="en-US" sz="1599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Brand Guidelines 2.0</a:t>
            </a:r>
          </a:p>
        </p:txBody>
      </p:sp>
      <p:sp>
        <p:nvSpPr>
          <p:cNvPr id="6" name="TextBox 6"/>
          <p:cNvSpPr txBox="1">
            <a:spLocks noGrp="1"/>
          </p:cNvSpPr>
          <p:nvPr>
            <p:ph type="title" idx="4294967295"/>
          </p:nvPr>
        </p:nvSpPr>
        <p:spPr>
          <a:xfrm>
            <a:off x="8460441" y="2178035"/>
            <a:ext cx="5715000" cy="2553584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6479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0" i="0" u="none" strike="noStrike" kern="1200" cap="none" spc="-172" normalizeH="0" baseline="0" noProof="0" dirty="0">
                <a:ln>
                  <a:noFill/>
                </a:ln>
                <a:solidFill>
                  <a:srgbClr val="1B1B1B"/>
                </a:solidFill>
                <a:effectLst/>
                <a:uLnTx/>
                <a:uFillTx/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Interview Type 3: Competency Based Interview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086600" y="2343150"/>
            <a:ext cx="1752600" cy="3950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880"/>
              </a:lnSpc>
            </a:pPr>
            <a:r>
              <a:rPr lang="en-US" sz="3200" spc="-76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06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263457" y="6101695"/>
            <a:ext cx="4318635" cy="24955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00"/>
              </a:lnSpc>
            </a:pPr>
            <a:r>
              <a:rPr lang="en-US" sz="2800" spc="-72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Candidates must provide examples using the STAR method:</a:t>
            </a:r>
          </a:p>
          <a:p>
            <a:pPr marL="0" lvl="0" indent="0" algn="l">
              <a:lnSpc>
                <a:spcPts val="2700"/>
              </a:lnSpc>
            </a:pPr>
            <a:endParaRPr lang="en-US" sz="2800" spc="-72" dirty="0">
              <a:solidFill>
                <a:srgbClr val="1B1B1B"/>
              </a:solidFill>
              <a:latin typeface="Times New Roman MT Condensed"/>
              <a:ea typeface="Times New Roman MT Condensed"/>
              <a:cs typeface="Times New Roman MT Condensed"/>
              <a:sym typeface="Times New Roman MT Condensed"/>
            </a:endParaRPr>
          </a:p>
          <a:p>
            <a:pPr marL="647703" lvl="1" indent="-323852" algn="l">
              <a:lnSpc>
                <a:spcPts val="2700"/>
              </a:lnSpc>
              <a:buFont typeface="Arial"/>
              <a:buChar char="•"/>
            </a:pPr>
            <a:r>
              <a:rPr lang="en-US" sz="2800" spc="-72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Situation</a:t>
            </a:r>
          </a:p>
          <a:p>
            <a:pPr marL="647703" lvl="1" indent="-323852" algn="l">
              <a:lnSpc>
                <a:spcPts val="2700"/>
              </a:lnSpc>
              <a:buFont typeface="Arial"/>
              <a:buChar char="•"/>
            </a:pPr>
            <a:r>
              <a:rPr lang="en-US" sz="2800" spc="-72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Task</a:t>
            </a:r>
          </a:p>
          <a:p>
            <a:pPr marL="647703" lvl="1" indent="-323852" algn="l">
              <a:lnSpc>
                <a:spcPts val="2700"/>
              </a:lnSpc>
              <a:buFont typeface="Arial"/>
              <a:buChar char="•"/>
            </a:pPr>
            <a:r>
              <a:rPr lang="en-US" sz="2800" spc="-72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Action</a:t>
            </a:r>
          </a:p>
          <a:p>
            <a:pPr marL="647703" lvl="1" indent="-323852" algn="l">
              <a:lnSpc>
                <a:spcPts val="2700"/>
              </a:lnSpc>
              <a:buFont typeface="Arial"/>
              <a:buChar char="•"/>
            </a:pPr>
            <a:r>
              <a:rPr lang="en-US" sz="2800" spc="-72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Result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582092" y="6101695"/>
            <a:ext cx="6103474" cy="197983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3780"/>
              </a:lnSpc>
            </a:pPr>
            <a:r>
              <a:rPr lang="en-US" sz="3600" spc="-100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Example Question:</a:t>
            </a:r>
          </a:p>
          <a:p>
            <a:pPr marL="0" lvl="0" indent="0" algn="ctr">
              <a:lnSpc>
                <a:spcPts val="3780"/>
              </a:lnSpc>
            </a:pPr>
            <a:endParaRPr lang="en-US" sz="3600" spc="-100" dirty="0">
              <a:solidFill>
                <a:srgbClr val="1B1B1B"/>
              </a:solidFill>
              <a:latin typeface="Times New Roman MT Condensed"/>
              <a:ea typeface="Times New Roman MT Condensed"/>
              <a:cs typeface="Times New Roman MT Condensed"/>
              <a:sym typeface="Times New Roman MT Condensed"/>
            </a:endParaRPr>
          </a:p>
          <a:p>
            <a:pPr marL="0" lvl="0" indent="0" algn="ctr">
              <a:lnSpc>
                <a:spcPts val="3780"/>
              </a:lnSpc>
              <a:spcBef>
                <a:spcPct val="0"/>
              </a:spcBef>
            </a:pPr>
            <a:r>
              <a:rPr lang="en-US" sz="3600" spc="-100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“Tell us about a time you managed resistance to </a:t>
            </a:r>
            <a:r>
              <a:rPr lang="en-GB" sz="3200" spc="-100" noProof="0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organisational</a:t>
            </a:r>
            <a:r>
              <a:rPr lang="en-US" sz="3600" spc="-100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 change.”</a:t>
            </a:r>
          </a:p>
        </p:txBody>
      </p:sp>
      <p:grpSp>
        <p:nvGrpSpPr>
          <p:cNvPr id="11" name="Group 11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914400" y="2343150"/>
            <a:ext cx="2560249" cy="7029450"/>
            <a:chOff x="0" y="0"/>
            <a:chExt cx="2825809" cy="7758572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825809" cy="7758572"/>
            </a:xfrm>
            <a:custGeom>
              <a:avLst/>
              <a:gdLst/>
              <a:ahLst/>
              <a:cxnLst/>
              <a:rect l="l" t="t" r="r" b="b"/>
              <a:pathLst>
                <a:path w="2825809" h="7758572">
                  <a:moveTo>
                    <a:pt x="2824674" y="3528599"/>
                  </a:moveTo>
                  <a:lnTo>
                    <a:pt x="2824674" y="1950505"/>
                  </a:lnTo>
                  <a:cubicBezTo>
                    <a:pt x="2824674" y="873615"/>
                    <a:pt x="2505146" y="0"/>
                    <a:pt x="2111269" y="0"/>
                  </a:cubicBezTo>
                  <a:cubicBezTo>
                    <a:pt x="1773012" y="0"/>
                    <a:pt x="1481293" y="648617"/>
                    <a:pt x="1412621" y="1553266"/>
                  </a:cubicBezTo>
                  <a:cubicBezTo>
                    <a:pt x="1343380" y="648617"/>
                    <a:pt x="1051662" y="0"/>
                    <a:pt x="713405" y="0"/>
                  </a:cubicBezTo>
                  <a:cubicBezTo>
                    <a:pt x="319528" y="0"/>
                    <a:pt x="0" y="873615"/>
                    <a:pt x="0" y="1950505"/>
                  </a:cubicBezTo>
                  <a:lnTo>
                    <a:pt x="0" y="4229974"/>
                  </a:lnTo>
                  <a:lnTo>
                    <a:pt x="1135" y="4229974"/>
                  </a:lnTo>
                  <a:lnTo>
                    <a:pt x="1135" y="5806515"/>
                  </a:lnTo>
                  <a:cubicBezTo>
                    <a:pt x="1135" y="6884957"/>
                    <a:pt x="320663" y="7758572"/>
                    <a:pt x="714540" y="7758572"/>
                  </a:cubicBezTo>
                  <a:cubicBezTo>
                    <a:pt x="1052229" y="7758572"/>
                    <a:pt x="1343948" y="7109956"/>
                    <a:pt x="1413188" y="6205306"/>
                  </a:cubicBezTo>
                  <a:cubicBezTo>
                    <a:pt x="1482429" y="7109956"/>
                    <a:pt x="1774147" y="7758572"/>
                    <a:pt x="2112404" y="7758572"/>
                  </a:cubicBezTo>
                  <a:cubicBezTo>
                    <a:pt x="2506281" y="7758572"/>
                    <a:pt x="2825809" y="6884957"/>
                    <a:pt x="2825809" y="5808068"/>
                  </a:cubicBezTo>
                  <a:lnTo>
                    <a:pt x="2825809" y="3528599"/>
                  </a:lnTo>
                  <a:lnTo>
                    <a:pt x="2824674" y="3528599"/>
                  </a:lnTo>
                  <a:close/>
                </a:path>
              </a:pathLst>
            </a:custGeom>
            <a:blipFill>
              <a:blip r:embed="rId2"/>
              <a:stretch>
                <a:fillRect l="-107559" r="-203767"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13" name="Group 1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134835" y="2228850"/>
            <a:ext cx="2468435" cy="7029450"/>
            <a:chOff x="0" y="0"/>
            <a:chExt cx="4688385" cy="13351282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4688386" cy="13351283"/>
            </a:xfrm>
            <a:custGeom>
              <a:avLst/>
              <a:gdLst/>
              <a:ahLst/>
              <a:cxnLst/>
              <a:rect l="l" t="t" r="r" b="b"/>
              <a:pathLst>
                <a:path w="4688386" h="13351283">
                  <a:moveTo>
                    <a:pt x="4686502" y="6072163"/>
                  </a:moveTo>
                  <a:lnTo>
                    <a:pt x="4686502" y="3356512"/>
                  </a:lnTo>
                  <a:cubicBezTo>
                    <a:pt x="4686502" y="1503354"/>
                    <a:pt x="4156363" y="0"/>
                    <a:pt x="3502871" y="0"/>
                  </a:cubicBezTo>
                  <a:cubicBezTo>
                    <a:pt x="2941658" y="0"/>
                    <a:pt x="2457659" y="1116167"/>
                    <a:pt x="2343722" y="2672927"/>
                  </a:cubicBezTo>
                  <a:cubicBezTo>
                    <a:pt x="2228843" y="1116167"/>
                    <a:pt x="1744844" y="0"/>
                    <a:pt x="1183631" y="0"/>
                  </a:cubicBezTo>
                  <a:cubicBezTo>
                    <a:pt x="530139" y="0"/>
                    <a:pt x="0" y="1503354"/>
                    <a:pt x="0" y="3356512"/>
                  </a:cubicBezTo>
                  <a:lnTo>
                    <a:pt x="0" y="7279119"/>
                  </a:lnTo>
                  <a:lnTo>
                    <a:pt x="1883" y="7279119"/>
                  </a:lnTo>
                  <a:lnTo>
                    <a:pt x="1883" y="9992099"/>
                  </a:lnTo>
                  <a:cubicBezTo>
                    <a:pt x="1883" y="11847928"/>
                    <a:pt x="532022" y="13351283"/>
                    <a:pt x="1185515" y="13351283"/>
                  </a:cubicBezTo>
                  <a:cubicBezTo>
                    <a:pt x="1745785" y="13351283"/>
                    <a:pt x="2229784" y="12235115"/>
                    <a:pt x="2344663" y="10678355"/>
                  </a:cubicBezTo>
                  <a:cubicBezTo>
                    <a:pt x="2459543" y="12235115"/>
                    <a:pt x="2943541" y="13351283"/>
                    <a:pt x="3504754" y="13351283"/>
                  </a:cubicBezTo>
                  <a:cubicBezTo>
                    <a:pt x="4158246" y="13351283"/>
                    <a:pt x="4688386" y="11847928"/>
                    <a:pt x="4688386" y="9994771"/>
                  </a:cubicBezTo>
                  <a:lnTo>
                    <a:pt x="4688386" y="6072163"/>
                  </a:lnTo>
                  <a:lnTo>
                    <a:pt x="4686502" y="6072163"/>
                  </a:lnTo>
                  <a:close/>
                </a:path>
              </a:pathLst>
            </a:custGeom>
            <a:blipFill>
              <a:blip r:embed="rId3"/>
              <a:stretch>
                <a:fillRect l="-24910" r="-122489" b="-30395"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15" name="Group 15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3868400" y="914400"/>
            <a:ext cx="3505200" cy="3343275"/>
            <a:chOff x="0" y="0"/>
            <a:chExt cx="543047" cy="517961"/>
          </a:xfrm>
        </p:grpSpPr>
        <p:sp>
          <p:nvSpPr>
            <p:cNvPr id="16" name="Freeform 16"/>
            <p:cNvSpPr/>
            <p:nvPr/>
          </p:nvSpPr>
          <p:spPr>
            <a:xfrm flipH="1">
              <a:off x="0" y="0"/>
              <a:ext cx="543047" cy="517961"/>
            </a:xfrm>
            <a:custGeom>
              <a:avLst/>
              <a:gdLst/>
              <a:ahLst/>
              <a:cxnLst/>
              <a:rect l="l" t="t" r="r" b="b"/>
              <a:pathLst>
                <a:path w="543047" h="517961">
                  <a:moveTo>
                    <a:pt x="543047" y="0"/>
                  </a:moveTo>
                  <a:lnTo>
                    <a:pt x="0" y="0"/>
                  </a:lnTo>
                  <a:lnTo>
                    <a:pt x="0" y="517961"/>
                  </a:lnTo>
                  <a:lnTo>
                    <a:pt x="543047" y="517961"/>
                  </a:lnTo>
                  <a:close/>
                </a:path>
              </a:pathLst>
            </a:custGeom>
            <a:blipFill>
              <a:blip r:embed="rId4"/>
              <a:stretch>
                <a:fillRect l="-21580" r="-21580"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7620273" y="8909492"/>
            <a:ext cx="7617731" cy="9262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99"/>
              </a:lnSpc>
              <a:spcBef>
                <a:spcPct val="0"/>
              </a:spcBef>
            </a:pPr>
            <a:r>
              <a:rPr lang="en-US" sz="2642" spc="-63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This method helps predict future performance based on past behavior (CIPD, 2023).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43800" y="4767897"/>
            <a:ext cx="5208756" cy="11388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880"/>
              </a:lnSpc>
              <a:spcBef>
                <a:spcPct val="0"/>
              </a:spcBef>
            </a:pPr>
            <a:r>
              <a:rPr lang="en-US" sz="3200" spc="-76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Competency-based interviews assess specific behaviors and skills required for the role.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6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/>
          <p:cNvSpPr txBox="1"/>
          <p:nvPr/>
        </p:nvSpPr>
        <p:spPr>
          <a:xfrm>
            <a:off x="1757756" y="1640490"/>
            <a:ext cx="6231084" cy="7366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22"/>
              </a:lnSpc>
              <a:spcBef>
                <a:spcPct val="0"/>
              </a:spcBef>
            </a:pPr>
            <a:r>
              <a:rPr lang="en-US" sz="3200" spc="-72" dirty="0">
                <a:solidFill>
                  <a:srgbClr val="000000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Effective questioning techniques improve the quality of interview </a:t>
            </a:r>
            <a:r>
              <a:rPr lang="en-US" sz="3600" spc="-72" dirty="0">
                <a:solidFill>
                  <a:srgbClr val="000000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responses</a:t>
            </a:r>
            <a:r>
              <a:rPr lang="en-US" sz="3200" spc="-72" dirty="0">
                <a:solidFill>
                  <a:srgbClr val="000000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.</a:t>
            </a:r>
          </a:p>
        </p:txBody>
      </p:sp>
      <p:grpSp>
        <p:nvGrpSpPr>
          <p:cNvPr id="6" name="Group 6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731138" y="498876"/>
            <a:ext cx="595124" cy="595124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9525" cap="sq">
              <a:solidFill>
                <a:srgbClr val="1B1B1B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 dirty="0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756985" y="634489"/>
            <a:ext cx="543430" cy="4559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883"/>
              </a:lnSpc>
            </a:pPr>
            <a:r>
              <a:rPr lang="en-US" sz="3204" spc="-76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07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5551" y="8666681"/>
            <a:ext cx="8334259" cy="1167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37"/>
              </a:lnSpc>
              <a:spcBef>
                <a:spcPct val="0"/>
              </a:spcBef>
            </a:pPr>
            <a:r>
              <a:rPr lang="en-US" sz="3169" spc="-76" dirty="0">
                <a:solidFill>
                  <a:srgbClr val="000000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Probing and Socratic techniques are particularly effective for leadership roles such as Project Manager.</a:t>
            </a:r>
          </a:p>
        </p:txBody>
      </p:sp>
      <p:grpSp>
        <p:nvGrpSpPr>
          <p:cNvPr id="11" name="Group 11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3911508" y="1028700"/>
            <a:ext cx="9669691" cy="7023016"/>
            <a:chOff x="0" y="0"/>
            <a:chExt cx="12892921" cy="9364021"/>
          </a:xfrm>
        </p:grpSpPr>
        <p:grpSp>
          <p:nvGrpSpPr>
            <p:cNvPr id="12" name="Group 12"/>
            <p:cNvGrpSpPr/>
            <p:nvPr/>
          </p:nvGrpSpPr>
          <p:grpSpPr>
            <a:xfrm>
              <a:off x="6489162" y="0"/>
              <a:ext cx="6403759" cy="4216075"/>
              <a:chOff x="0" y="0"/>
              <a:chExt cx="1001350" cy="659264"/>
            </a:xfrm>
          </p:grpSpPr>
          <p:sp>
            <p:nvSpPr>
              <p:cNvPr id="13" name="Freeform 13"/>
              <p:cNvSpPr/>
              <p:nvPr/>
            </p:nvSpPr>
            <p:spPr>
              <a:xfrm>
                <a:off x="0" y="0"/>
                <a:ext cx="1001350" cy="659264"/>
              </a:xfrm>
              <a:custGeom>
                <a:avLst/>
                <a:gdLst/>
                <a:ahLst/>
                <a:cxnLst/>
                <a:rect l="l" t="t" r="r" b="b"/>
                <a:pathLst>
                  <a:path w="1001350" h="659264">
                    <a:moveTo>
                      <a:pt x="0" y="0"/>
                    </a:moveTo>
                    <a:lnTo>
                      <a:pt x="1001350" y="0"/>
                    </a:lnTo>
                    <a:lnTo>
                      <a:pt x="1001350" y="659264"/>
                    </a:lnTo>
                    <a:lnTo>
                      <a:pt x="0" y="659264"/>
                    </a:lnTo>
                    <a:close/>
                  </a:path>
                </a:pathLst>
              </a:custGeom>
              <a:solidFill>
                <a:srgbClr val="CCC2B2"/>
              </a:soli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GB" dirty="0"/>
              </a:p>
            </p:txBody>
          </p:sp>
          <p:sp>
            <p:nvSpPr>
              <p:cNvPr id="14" name="TextBox 14"/>
              <p:cNvSpPr txBox="1"/>
              <p:nvPr/>
            </p:nvSpPr>
            <p:spPr>
              <a:xfrm>
                <a:off x="0" y="-95250"/>
                <a:ext cx="1001350" cy="7545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r">
                  <a:lnSpc>
                    <a:spcPts val="3219"/>
                  </a:lnSpc>
                </a:pPr>
                <a:endParaRPr dirty="0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6489162" y="4432656"/>
              <a:ext cx="6403759" cy="4931365"/>
              <a:chOff x="0" y="0"/>
              <a:chExt cx="1001350" cy="771113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1001350" cy="771113"/>
              </a:xfrm>
              <a:custGeom>
                <a:avLst/>
                <a:gdLst/>
                <a:ahLst/>
                <a:cxnLst/>
                <a:rect l="l" t="t" r="r" b="b"/>
                <a:pathLst>
                  <a:path w="1001350" h="771113">
                    <a:moveTo>
                      <a:pt x="0" y="0"/>
                    </a:moveTo>
                    <a:lnTo>
                      <a:pt x="1001350" y="0"/>
                    </a:lnTo>
                    <a:lnTo>
                      <a:pt x="1001350" y="771113"/>
                    </a:lnTo>
                    <a:lnTo>
                      <a:pt x="0" y="771113"/>
                    </a:lnTo>
                    <a:close/>
                  </a:path>
                </a:pathLst>
              </a:custGeom>
              <a:solidFill>
                <a:srgbClr val="E3B299"/>
              </a:soli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GB" dirty="0"/>
              </a:p>
            </p:txBody>
          </p:sp>
          <p:sp>
            <p:nvSpPr>
              <p:cNvPr id="17" name="TextBox 17"/>
              <p:cNvSpPr txBox="1"/>
              <p:nvPr/>
            </p:nvSpPr>
            <p:spPr>
              <a:xfrm>
                <a:off x="0" y="-95250"/>
                <a:ext cx="1001350" cy="86636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219"/>
                  </a:lnSpc>
                </a:pPr>
                <a:endParaRPr dirty="0"/>
              </a:p>
            </p:txBody>
          </p:sp>
        </p:grpSp>
        <p:sp>
          <p:nvSpPr>
            <p:cNvPr id="18" name="TextBox 18"/>
            <p:cNvSpPr txBox="1"/>
            <p:nvPr/>
          </p:nvSpPr>
          <p:spPr>
            <a:xfrm>
              <a:off x="7235230" y="1483911"/>
              <a:ext cx="5533347" cy="23938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216477" lvl="1" algn="l">
                <a:lnSpc>
                  <a:spcPts val="2807"/>
                </a:lnSpc>
              </a:pPr>
              <a:r>
                <a:rPr lang="en-US" sz="2400" spc="-48" dirty="0">
                  <a:solidFill>
                    <a:srgbClr val="1B1B1B"/>
                  </a:solidFill>
                  <a:latin typeface="Times New Roman MT Condensed"/>
                  <a:ea typeface="Times New Roman MT Condensed"/>
                  <a:cs typeface="Times New Roman MT Condensed"/>
                  <a:sym typeface="Times New Roman MT Condensed"/>
                </a:rPr>
                <a:t>Encourage candidates to expand answers  </a:t>
              </a:r>
            </a:p>
            <a:p>
              <a:pPr marL="216477" lvl="1" algn="l">
                <a:lnSpc>
                  <a:spcPts val="2807"/>
                </a:lnSpc>
              </a:pPr>
              <a:endParaRPr lang="en-US" sz="2400" spc="-48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endParaRPr>
            </a:p>
            <a:p>
              <a:pPr algn="l">
                <a:lnSpc>
                  <a:spcPts val="2807"/>
                </a:lnSpc>
              </a:pPr>
              <a:r>
                <a:rPr lang="en-US" sz="2400" spc="-48" dirty="0">
                  <a:solidFill>
                    <a:srgbClr val="1B1B1B"/>
                  </a:solidFill>
                  <a:latin typeface="Times New Roman MT Condensed"/>
                  <a:ea typeface="Times New Roman MT Condensed"/>
                  <a:cs typeface="Times New Roman MT Condensed"/>
                  <a:sym typeface="Times New Roman MT Condensed"/>
                </a:rPr>
                <a:t>Example: “Can you explain how you solved that challenge?”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235231" y="4962945"/>
              <a:ext cx="3215838" cy="56076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622"/>
                </a:lnSpc>
                <a:spcBef>
                  <a:spcPct val="0"/>
                </a:spcBef>
              </a:pPr>
              <a:r>
                <a:rPr lang="en-US" sz="2913" spc="-69" dirty="0">
                  <a:solidFill>
                    <a:srgbClr val="1B1B1B"/>
                  </a:solidFill>
                  <a:latin typeface="Times New Roman MT Condensed"/>
                  <a:ea typeface="Times New Roman MT Condensed"/>
                  <a:cs typeface="Times New Roman MT Condensed"/>
                  <a:sym typeface="Times New Roman MT Condensed"/>
                </a:rPr>
                <a:t>Leading Questions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7110886" y="6159521"/>
              <a:ext cx="5657691" cy="287258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216477" lvl="1" algn="l">
                <a:lnSpc>
                  <a:spcPts val="2807"/>
                </a:lnSpc>
              </a:pPr>
              <a:r>
                <a:rPr lang="en-US" sz="2400" dirty="0">
                  <a:solidFill>
                    <a:srgbClr val="1B1B1B"/>
                  </a:solidFill>
                  <a:latin typeface="Times New Roman MT Condensed"/>
                  <a:ea typeface="Times New Roman MT Condensed"/>
                  <a:cs typeface="Times New Roman MT Condensed"/>
                  <a:sym typeface="Times New Roman MT Condensed"/>
                </a:rPr>
                <a:t>Guide candidates towards specific information  </a:t>
              </a:r>
            </a:p>
            <a:p>
              <a:pPr marL="216477" lvl="1" algn="l">
                <a:lnSpc>
                  <a:spcPts val="2807"/>
                </a:lnSpc>
              </a:pPr>
              <a:endParaRPr lang="en-US" sz="2400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endParaRPr>
            </a:p>
            <a:p>
              <a:pPr algn="l">
                <a:lnSpc>
                  <a:spcPts val="2807"/>
                </a:lnSpc>
              </a:pPr>
              <a:r>
                <a:rPr lang="en-US" sz="2400" dirty="0">
                  <a:solidFill>
                    <a:srgbClr val="1B1B1B"/>
                  </a:solidFill>
                  <a:latin typeface="Times New Roman MT Condensed"/>
                  <a:ea typeface="Times New Roman MT Condensed"/>
                  <a:cs typeface="Times New Roman MT Condensed"/>
                  <a:sym typeface="Times New Roman MT Condensed"/>
                </a:rPr>
                <a:t>Example: “Would you agree communication was the most important factor?”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235230" y="661529"/>
              <a:ext cx="4911621" cy="41943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316"/>
                </a:lnSpc>
                <a:spcBef>
                  <a:spcPct val="0"/>
                </a:spcBef>
              </a:pPr>
              <a:r>
                <a:rPr lang="en-US" sz="2573" b="1" spc="-61" dirty="0">
                  <a:solidFill>
                    <a:srgbClr val="1B1B1B"/>
                  </a:solidFill>
                  <a:latin typeface="Times New Roman MT Condensed Bold"/>
                  <a:ea typeface="Times New Roman MT Condensed Bold"/>
                  <a:cs typeface="Times New Roman MT Condensed Bold"/>
                  <a:sym typeface="Times New Roman MT Condensed Bold"/>
                </a:rPr>
                <a:t>Probing Questions</a:t>
              </a:r>
            </a:p>
          </p:txBody>
        </p:sp>
        <p:grpSp>
          <p:nvGrpSpPr>
            <p:cNvPr id="22" name="Group 22"/>
            <p:cNvGrpSpPr/>
            <p:nvPr/>
          </p:nvGrpSpPr>
          <p:grpSpPr>
            <a:xfrm>
              <a:off x="0" y="2029171"/>
              <a:ext cx="6324940" cy="4216075"/>
              <a:chOff x="0" y="0"/>
              <a:chExt cx="989025" cy="659264"/>
            </a:xfrm>
          </p:grpSpPr>
          <p:sp>
            <p:nvSpPr>
              <p:cNvPr id="23" name="Freeform 23"/>
              <p:cNvSpPr/>
              <p:nvPr/>
            </p:nvSpPr>
            <p:spPr>
              <a:xfrm>
                <a:off x="0" y="0"/>
                <a:ext cx="989025" cy="659264"/>
              </a:xfrm>
              <a:custGeom>
                <a:avLst/>
                <a:gdLst/>
                <a:ahLst/>
                <a:cxnLst/>
                <a:rect l="l" t="t" r="r" b="b"/>
                <a:pathLst>
                  <a:path w="989025" h="659264">
                    <a:moveTo>
                      <a:pt x="0" y="0"/>
                    </a:moveTo>
                    <a:lnTo>
                      <a:pt x="989025" y="0"/>
                    </a:lnTo>
                    <a:lnTo>
                      <a:pt x="989025" y="659264"/>
                    </a:lnTo>
                    <a:lnTo>
                      <a:pt x="0" y="659264"/>
                    </a:lnTo>
                    <a:close/>
                  </a:path>
                </a:pathLst>
              </a:custGeom>
              <a:solidFill>
                <a:srgbClr val="545454"/>
              </a:solidFill>
              <a:ln cap="sq">
                <a:noFill/>
                <a:prstDash val="solid"/>
                <a:miter/>
              </a:ln>
            </p:spPr>
            <p:txBody>
              <a:bodyPr/>
              <a:lstStyle/>
              <a:p>
                <a:endParaRPr lang="en-GB" dirty="0"/>
              </a:p>
            </p:txBody>
          </p:sp>
          <p:sp>
            <p:nvSpPr>
              <p:cNvPr id="24" name="TextBox 24"/>
              <p:cNvSpPr txBox="1"/>
              <p:nvPr/>
            </p:nvSpPr>
            <p:spPr>
              <a:xfrm>
                <a:off x="0" y="-95250"/>
                <a:ext cx="989025" cy="75451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3219"/>
                  </a:lnSpc>
                </a:pPr>
                <a:endParaRPr dirty="0"/>
              </a:p>
            </p:txBody>
          </p:sp>
        </p:grpSp>
        <p:sp>
          <p:nvSpPr>
            <p:cNvPr id="25" name="TextBox 25"/>
            <p:cNvSpPr txBox="1"/>
            <p:nvPr/>
          </p:nvSpPr>
          <p:spPr>
            <a:xfrm>
              <a:off x="667249" y="2675938"/>
              <a:ext cx="4911621" cy="49270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316"/>
                </a:lnSpc>
                <a:spcBef>
                  <a:spcPct val="0"/>
                </a:spcBef>
              </a:pPr>
              <a:r>
                <a:rPr lang="en-US" sz="2573" b="1" spc="-61" dirty="0">
                  <a:solidFill>
                    <a:srgbClr val="E3B299"/>
                  </a:solidFill>
                  <a:latin typeface="Times New Roman MT Condensed Bold"/>
                  <a:ea typeface="Times New Roman MT Condensed Bold"/>
                  <a:cs typeface="Times New Roman MT Condensed Bold"/>
                  <a:sym typeface="Times New Roman MT Condensed Bold"/>
                </a:rPr>
                <a:t>Socratic Questions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667249" y="3533081"/>
              <a:ext cx="5657691" cy="23938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216477" lvl="1">
                <a:lnSpc>
                  <a:spcPts val="2807"/>
                </a:lnSpc>
              </a:pPr>
              <a:r>
                <a:rPr lang="en-US" sz="2400" dirty="0">
                  <a:solidFill>
                    <a:srgbClr val="E3B299"/>
                  </a:solidFill>
                  <a:latin typeface="Times New Roman MT Condensed"/>
                  <a:ea typeface="Times New Roman MT Condensed"/>
                  <a:cs typeface="Times New Roman MT Condensed"/>
                  <a:sym typeface="Times New Roman MT Condensed"/>
                </a:rPr>
                <a:t>Encourage critical thinking and deeper reflection  </a:t>
              </a:r>
            </a:p>
            <a:p>
              <a:pPr marL="432955" lvl="1" indent="-216478">
                <a:lnSpc>
                  <a:spcPts val="2807"/>
                </a:lnSpc>
                <a:buFont typeface="Arial"/>
                <a:buChar char="•"/>
              </a:pPr>
              <a:endParaRPr lang="en-US" sz="2400" dirty="0">
                <a:solidFill>
                  <a:srgbClr val="E3B299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endParaRPr>
            </a:p>
            <a:p>
              <a:pPr>
                <a:lnSpc>
                  <a:spcPts val="2807"/>
                </a:lnSpc>
              </a:pPr>
              <a:r>
                <a:rPr lang="en-US" sz="2400" dirty="0">
                  <a:solidFill>
                    <a:srgbClr val="E3B299"/>
                  </a:solidFill>
                  <a:latin typeface="Times New Roman MT Condensed"/>
                  <a:ea typeface="Times New Roman MT Condensed"/>
                  <a:cs typeface="Times New Roman MT Condensed"/>
                  <a:sym typeface="Times New Roman MT Condensed"/>
                </a:rPr>
                <a:t>Example: “Why do you think that approach worked?”</a:t>
              </a:r>
            </a:p>
          </p:txBody>
        </p:sp>
      </p:grpSp>
      <p:sp>
        <p:nvSpPr>
          <p:cNvPr id="28" name="Title 27">
            <a:extLst>
              <a:ext uri="{FF2B5EF4-FFF2-40B4-BE49-F238E27FC236}">
                <a16:creationId xmlns:a16="http://schemas.microsoft.com/office/drawing/2014/main" id="{9A152808-F523-958C-FB49-94B2B5D1251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-334664" y="61681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spc="-89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Questioning Techniques</a:t>
            </a:r>
            <a:br>
              <a:rPr lang="en-US" spc="-89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</a:br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C2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731510" y="966299"/>
            <a:ext cx="594380" cy="594380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9525" cap="sq">
              <a:solidFill>
                <a:srgbClr val="1B1B1B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 dirty="0"/>
            </a:p>
          </p:txBody>
        </p:sp>
      </p:grpSp>
      <p:grpSp>
        <p:nvGrpSpPr>
          <p:cNvPr id="5" name="Group 5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01500" y="2343150"/>
            <a:ext cx="5372100" cy="7029450"/>
            <a:chOff x="0" y="0"/>
            <a:chExt cx="6502179" cy="850817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503449" cy="8508170"/>
            </a:xfrm>
            <a:custGeom>
              <a:avLst/>
              <a:gdLst/>
              <a:ahLst/>
              <a:cxnLst/>
              <a:rect l="l" t="t" r="r" b="b"/>
              <a:pathLst>
                <a:path w="6503449" h="8508170">
                  <a:moveTo>
                    <a:pt x="4278431" y="4254085"/>
                  </a:moveTo>
                  <a:cubicBezTo>
                    <a:pt x="5570475" y="3660215"/>
                    <a:pt x="6502179" y="1980702"/>
                    <a:pt x="6502179" y="0"/>
                  </a:cubicBezTo>
                  <a:cubicBezTo>
                    <a:pt x="6502179" y="0"/>
                    <a:pt x="5046007" y="0"/>
                    <a:pt x="3250473" y="0"/>
                  </a:cubicBezTo>
                  <a:cubicBezTo>
                    <a:pt x="1454938" y="0"/>
                    <a:pt x="0" y="0"/>
                    <a:pt x="0" y="0"/>
                  </a:cubicBezTo>
                  <a:cubicBezTo>
                    <a:pt x="0" y="1980702"/>
                    <a:pt x="931703" y="3660215"/>
                    <a:pt x="2223748" y="4254085"/>
                  </a:cubicBezTo>
                  <a:cubicBezTo>
                    <a:pt x="931703" y="4847955"/>
                    <a:pt x="0" y="6527468"/>
                    <a:pt x="0" y="8508170"/>
                  </a:cubicBezTo>
                  <a:cubicBezTo>
                    <a:pt x="0" y="8508170"/>
                    <a:pt x="1456172" y="8508170"/>
                    <a:pt x="3251706" y="8508170"/>
                  </a:cubicBezTo>
                  <a:cubicBezTo>
                    <a:pt x="5047241" y="8508170"/>
                    <a:pt x="6503449" y="8508170"/>
                    <a:pt x="6503449" y="8508170"/>
                  </a:cubicBezTo>
                  <a:cubicBezTo>
                    <a:pt x="6502179" y="6527468"/>
                    <a:pt x="5570475" y="4847955"/>
                    <a:pt x="4278431" y="4254085"/>
                  </a:cubicBezTo>
                  <a:close/>
                </a:path>
              </a:pathLst>
            </a:custGeom>
            <a:blipFill>
              <a:blip r:embed="rId2"/>
              <a:stretch>
                <a:fillRect l="-27101" t="-23723" b="-49764"/>
              </a:stretch>
            </a:blipFill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757324" y="1101778"/>
            <a:ext cx="542751" cy="4552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880"/>
              </a:lnSpc>
            </a:pPr>
            <a:r>
              <a:rPr lang="en-US" sz="3200" spc="-76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08</a:t>
            </a:r>
          </a:p>
        </p:txBody>
      </p:sp>
      <p:grpSp>
        <p:nvGrpSpPr>
          <p:cNvPr id="8" name="Group 8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12407" y="966299"/>
            <a:ext cx="6902793" cy="807135"/>
            <a:chOff x="0" y="0"/>
            <a:chExt cx="1636449" cy="21257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636449" cy="212579"/>
            </a:xfrm>
            <a:custGeom>
              <a:avLst/>
              <a:gdLst/>
              <a:ahLst/>
              <a:cxnLst/>
              <a:rect l="l" t="t" r="r" b="b"/>
              <a:pathLst>
                <a:path w="1636449" h="212579">
                  <a:moveTo>
                    <a:pt x="106289" y="0"/>
                  </a:moveTo>
                  <a:lnTo>
                    <a:pt x="1530159" y="0"/>
                  </a:lnTo>
                  <a:cubicBezTo>
                    <a:pt x="1558349" y="0"/>
                    <a:pt x="1585384" y="11198"/>
                    <a:pt x="1605317" y="31131"/>
                  </a:cubicBezTo>
                  <a:cubicBezTo>
                    <a:pt x="1625250" y="51065"/>
                    <a:pt x="1636449" y="78100"/>
                    <a:pt x="1636449" y="106289"/>
                  </a:cubicBezTo>
                  <a:lnTo>
                    <a:pt x="1636449" y="106289"/>
                  </a:lnTo>
                  <a:cubicBezTo>
                    <a:pt x="1636449" y="134479"/>
                    <a:pt x="1625250" y="161514"/>
                    <a:pt x="1605317" y="181447"/>
                  </a:cubicBezTo>
                  <a:cubicBezTo>
                    <a:pt x="1585384" y="201380"/>
                    <a:pt x="1558349" y="212579"/>
                    <a:pt x="1530159" y="212579"/>
                  </a:cubicBezTo>
                  <a:lnTo>
                    <a:pt x="106289" y="212579"/>
                  </a:lnTo>
                  <a:cubicBezTo>
                    <a:pt x="78100" y="212579"/>
                    <a:pt x="51065" y="201380"/>
                    <a:pt x="31131" y="181447"/>
                  </a:cubicBezTo>
                  <a:cubicBezTo>
                    <a:pt x="11198" y="161514"/>
                    <a:pt x="0" y="134479"/>
                    <a:pt x="0" y="106289"/>
                  </a:cubicBezTo>
                  <a:lnTo>
                    <a:pt x="0" y="106289"/>
                  </a:lnTo>
                  <a:cubicBezTo>
                    <a:pt x="0" y="78100"/>
                    <a:pt x="11198" y="51065"/>
                    <a:pt x="31131" y="31131"/>
                  </a:cubicBezTo>
                  <a:cubicBezTo>
                    <a:pt x="51065" y="11198"/>
                    <a:pt x="78100" y="0"/>
                    <a:pt x="106289" y="0"/>
                  </a:cubicBezTo>
                  <a:close/>
                </a:path>
              </a:pathLst>
            </a:custGeom>
            <a:ln w="952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219075"/>
              <a:ext cx="1636449" cy="4316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7980"/>
                </a:lnSpc>
                <a:spcBef>
                  <a:spcPct val="0"/>
                </a:spcBef>
              </a:pPr>
              <a:endParaRPr dirty="0"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713350" y="3886362"/>
            <a:ext cx="5373149" cy="25991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4059"/>
              </a:lnSpc>
            </a:pPr>
            <a:r>
              <a:rPr lang="en-US" sz="2800" u="sng" spc="-69" dirty="0">
                <a:solidFill>
                  <a:srgbClr val="1B1B1B"/>
                </a:solidFill>
                <a:latin typeface="Times New Roman MT Condensed" panose="020B0604020202020204" charset="0"/>
                <a:ea typeface="Times New Roman MT Condensed Bold"/>
                <a:cs typeface="Times New Roman MT Condensed Bold"/>
                <a:sym typeface="Times New Roman MT Condensed Bold"/>
              </a:rPr>
              <a:t>Face-to-Face Interview</a:t>
            </a:r>
          </a:p>
          <a:p>
            <a:pPr marL="0" lvl="0" indent="0" algn="l">
              <a:lnSpc>
                <a:spcPts val="4059"/>
              </a:lnSpc>
            </a:pPr>
            <a:r>
              <a:rPr lang="en-US" sz="2800" spc="-69" dirty="0">
                <a:solidFill>
                  <a:srgbClr val="1B1B1B"/>
                </a:solidFill>
                <a:latin typeface="Times New Roman MT Condensed" panose="020B0604020202020204" charset="0"/>
                <a:ea typeface="Times New Roman MT Condensed Bold"/>
                <a:cs typeface="Times New Roman MT Condensed Bold"/>
                <a:sym typeface="Times New Roman MT Condensed Bold"/>
              </a:rPr>
              <a:t>Allows better observation of body language</a:t>
            </a:r>
          </a:p>
          <a:p>
            <a:pPr marL="0" lvl="0" indent="0" algn="l">
              <a:lnSpc>
                <a:spcPts val="4059"/>
              </a:lnSpc>
            </a:pPr>
            <a:r>
              <a:rPr lang="en-US" sz="2800" spc="-69" dirty="0">
                <a:solidFill>
                  <a:srgbClr val="1B1B1B"/>
                </a:solidFill>
                <a:latin typeface="Times New Roman MT Condensed" panose="020B0604020202020204" charset="0"/>
                <a:ea typeface="Times New Roman MT Condensed Bold"/>
                <a:cs typeface="Times New Roman MT Condensed Bold"/>
                <a:sym typeface="Times New Roman MT Condensed Bold"/>
              </a:rPr>
              <a:t>Builds stronger personal connection</a:t>
            </a:r>
          </a:p>
          <a:p>
            <a:pPr marL="0" lvl="0" indent="0" algn="l">
              <a:lnSpc>
                <a:spcPts val="4059"/>
              </a:lnSpc>
            </a:pPr>
            <a:r>
              <a:rPr lang="en-US" sz="2800" spc="-69" dirty="0">
                <a:solidFill>
                  <a:srgbClr val="1B1B1B"/>
                </a:solidFill>
                <a:latin typeface="Times New Roman MT Condensed" panose="020B0604020202020204" charset="0"/>
                <a:ea typeface="Times New Roman MT Condensed Bold"/>
                <a:cs typeface="Times New Roman MT Condensed Bold"/>
                <a:sym typeface="Times New Roman MT Condensed Bold"/>
              </a:rPr>
              <a:t>Suitable for final stage interviews</a:t>
            </a:r>
          </a:p>
          <a:p>
            <a:pPr algn="l">
              <a:lnSpc>
                <a:spcPts val="4059"/>
              </a:lnSpc>
              <a:spcBef>
                <a:spcPct val="0"/>
              </a:spcBef>
            </a:pPr>
            <a:r>
              <a:rPr lang="en-US" sz="2800" spc="-69" dirty="0">
                <a:solidFill>
                  <a:srgbClr val="1B1B1B"/>
                </a:solidFill>
                <a:latin typeface="Times New Roman MT Condensed" panose="020B0604020202020204" charset="0"/>
                <a:ea typeface="Times New Roman MT Condensed Bold"/>
                <a:cs typeface="Times New Roman MT Condensed Bold"/>
                <a:sym typeface="Times New Roman MT Condensed Bold"/>
              </a:rPr>
              <a:t>May require travel and scheduling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77200" y="3911015"/>
            <a:ext cx="8571096" cy="26123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059"/>
              </a:lnSpc>
            </a:pPr>
            <a:r>
              <a:rPr lang="en-US" sz="2899" u="sng" spc="-69" dirty="0">
                <a:solidFill>
                  <a:srgbClr val="1B1B1B"/>
                </a:solidFill>
                <a:latin typeface="Times New Roman MT Condensed" panose="020B0604020202020204" charset="0"/>
                <a:ea typeface="Times New Roman MT Condensed Bold"/>
                <a:cs typeface="Times New Roman MT Condensed Bold"/>
                <a:sym typeface="Times New Roman MT Condensed Bold"/>
              </a:rPr>
              <a:t>Online Interview</a:t>
            </a:r>
          </a:p>
          <a:p>
            <a:pPr marL="0" lvl="0" indent="0" algn="l">
              <a:lnSpc>
                <a:spcPts val="4059"/>
              </a:lnSpc>
            </a:pPr>
            <a:r>
              <a:rPr lang="en-US" sz="2899" spc="-69" dirty="0">
                <a:solidFill>
                  <a:srgbClr val="1B1B1B"/>
                </a:solidFill>
                <a:latin typeface="Times New Roman MT Condensed" panose="020B0604020202020204" charset="0"/>
                <a:ea typeface="Times New Roman MT Condensed Bold"/>
                <a:cs typeface="Times New Roman MT Condensed Bold"/>
                <a:sym typeface="Times New Roman MT Condensed Bold"/>
              </a:rPr>
              <a:t>More convenient and flexible</a:t>
            </a:r>
          </a:p>
          <a:p>
            <a:pPr marL="0" lvl="0" indent="0" algn="l">
              <a:lnSpc>
                <a:spcPts val="4059"/>
              </a:lnSpc>
            </a:pPr>
            <a:r>
              <a:rPr lang="en-US" sz="2899" spc="-69" dirty="0">
                <a:solidFill>
                  <a:srgbClr val="1B1B1B"/>
                </a:solidFill>
                <a:latin typeface="Times New Roman MT Condensed" panose="020B0604020202020204" charset="0"/>
                <a:ea typeface="Times New Roman MT Condensed Bold"/>
                <a:cs typeface="Times New Roman MT Condensed Bold"/>
                <a:sym typeface="Times New Roman MT Condensed Bold"/>
              </a:rPr>
              <a:t>Reduces travel costs</a:t>
            </a:r>
          </a:p>
          <a:p>
            <a:pPr marL="0" lvl="0" indent="0" algn="l">
              <a:lnSpc>
                <a:spcPts val="4059"/>
              </a:lnSpc>
            </a:pPr>
            <a:r>
              <a:rPr lang="en-US" sz="2899" spc="-69" dirty="0">
                <a:solidFill>
                  <a:srgbClr val="1B1B1B"/>
                </a:solidFill>
                <a:latin typeface="Times New Roman MT Condensed" panose="020B0604020202020204" charset="0"/>
                <a:ea typeface="Times New Roman MT Condensed Bold"/>
                <a:cs typeface="Times New Roman MT Condensed Bold"/>
                <a:sym typeface="Times New Roman MT Condensed Bold"/>
              </a:rPr>
              <a:t>Ideal for initial screening</a:t>
            </a:r>
          </a:p>
          <a:p>
            <a:pPr algn="l">
              <a:lnSpc>
                <a:spcPts val="4059"/>
              </a:lnSpc>
              <a:spcBef>
                <a:spcPct val="0"/>
              </a:spcBef>
            </a:pPr>
            <a:r>
              <a:rPr lang="en-US" sz="2899" spc="-69" dirty="0">
                <a:solidFill>
                  <a:srgbClr val="1B1B1B"/>
                </a:solidFill>
                <a:latin typeface="Times New Roman MT Condensed" panose="020B0604020202020204" charset="0"/>
                <a:ea typeface="Times New Roman MT Condensed Bold"/>
                <a:cs typeface="Times New Roman MT Condensed Bold"/>
                <a:sym typeface="Times New Roman MT Condensed Bold"/>
              </a:rPr>
              <a:t>Dependent on technology</a:t>
            </a:r>
          </a:p>
        </p:txBody>
      </p:sp>
      <p:sp>
        <p:nvSpPr>
          <p:cNvPr id="13" name="Freeform 1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086499" y="3706261"/>
            <a:ext cx="1467730" cy="2688971"/>
          </a:xfrm>
          <a:custGeom>
            <a:avLst/>
            <a:gdLst/>
            <a:ahLst/>
            <a:cxnLst/>
            <a:rect l="l" t="t" r="r" b="b"/>
            <a:pathLst>
              <a:path w="1467730" h="2688971">
                <a:moveTo>
                  <a:pt x="0" y="0"/>
                </a:moveTo>
                <a:lnTo>
                  <a:pt x="1467730" y="0"/>
                </a:lnTo>
                <a:lnTo>
                  <a:pt x="1467730" y="2688971"/>
                </a:lnTo>
                <a:lnTo>
                  <a:pt x="0" y="268897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5" name="TextBox 15"/>
          <p:cNvSpPr txBox="1">
            <a:spLocks noGrp="1"/>
          </p:cNvSpPr>
          <p:nvPr>
            <p:ph type="title" idx="4294967295"/>
          </p:nvPr>
        </p:nvSpPr>
        <p:spPr>
          <a:xfrm>
            <a:off x="1781613" y="949378"/>
            <a:ext cx="5589310" cy="1125501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446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-76" normalizeH="0" baseline="0" noProof="0" dirty="0">
                <a:ln>
                  <a:noFill/>
                </a:ln>
                <a:solidFill>
                  <a:srgbClr val="1B1B1B"/>
                </a:solidFill>
                <a:effectLst/>
                <a:uLnTx/>
                <a:uFillTx/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Face-to-Face vs Online Interviews</a:t>
            </a:r>
          </a:p>
          <a:p>
            <a:pPr marL="0" marR="0" lvl="0" indent="0" algn="l" defTabSz="914400" rtl="0" eaLnBrk="1" fontAlgn="auto" latinLnBrk="0" hangingPunct="1">
              <a:lnSpc>
                <a:spcPts val="446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186" b="0" i="0" u="none" strike="noStrike" kern="1200" cap="none" spc="-76" normalizeH="0" baseline="0" noProof="0" dirty="0">
              <a:ln>
                <a:noFill/>
              </a:ln>
              <a:solidFill>
                <a:srgbClr val="1B1B1B"/>
              </a:solidFill>
              <a:effectLst/>
              <a:uLnTx/>
              <a:uFillTx/>
              <a:latin typeface="Times New Roman MT Condensed"/>
              <a:ea typeface="Times New Roman MT Condensed"/>
              <a:cs typeface="Times New Roman MT Condensed"/>
              <a:sym typeface="Times New Roman MT Condensed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28700" y="1986489"/>
            <a:ext cx="3829773" cy="15252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80"/>
              </a:lnSpc>
            </a:pPr>
            <a:r>
              <a:rPr lang="en-US" sz="3600" spc="-76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Comparison for Recruiting a Business Transformation Project Manager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57324" y="7140622"/>
            <a:ext cx="8977995" cy="10422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979"/>
              </a:lnSpc>
              <a:spcBef>
                <a:spcPct val="0"/>
              </a:spcBef>
            </a:pPr>
            <a:r>
              <a:rPr lang="en-US" sz="3200" spc="-68" dirty="0">
                <a:solidFill>
                  <a:srgbClr val="1B1B1B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Online interviews are useful for early screening, while face-to-face interviews are more effective for final selection.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4285" r="-14285"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4" name="Group 4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06713" y="1940930"/>
            <a:ext cx="5870826" cy="1116576"/>
            <a:chOff x="0" y="0"/>
            <a:chExt cx="1546226" cy="294078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546226" cy="294078"/>
            </a:xfrm>
            <a:custGeom>
              <a:avLst/>
              <a:gdLst/>
              <a:ahLst/>
              <a:cxnLst/>
              <a:rect l="l" t="t" r="r" b="b"/>
              <a:pathLst>
                <a:path w="1546226" h="294078">
                  <a:moveTo>
                    <a:pt x="131871" y="0"/>
                  </a:moveTo>
                  <a:lnTo>
                    <a:pt x="1414355" y="0"/>
                  </a:lnTo>
                  <a:cubicBezTo>
                    <a:pt x="1487185" y="0"/>
                    <a:pt x="1546226" y="59041"/>
                    <a:pt x="1546226" y="131871"/>
                  </a:cubicBezTo>
                  <a:lnTo>
                    <a:pt x="1546226" y="162207"/>
                  </a:lnTo>
                  <a:cubicBezTo>
                    <a:pt x="1546226" y="235037"/>
                    <a:pt x="1487185" y="294078"/>
                    <a:pt x="1414355" y="294078"/>
                  </a:cubicBezTo>
                  <a:lnTo>
                    <a:pt x="131871" y="294078"/>
                  </a:lnTo>
                  <a:cubicBezTo>
                    <a:pt x="59041" y="294078"/>
                    <a:pt x="0" y="235037"/>
                    <a:pt x="0" y="162207"/>
                  </a:cubicBezTo>
                  <a:lnTo>
                    <a:pt x="0" y="131871"/>
                  </a:lnTo>
                  <a:cubicBezTo>
                    <a:pt x="0" y="59041"/>
                    <a:pt x="59041" y="0"/>
                    <a:pt x="131871" y="0"/>
                  </a:cubicBezTo>
                  <a:close/>
                </a:path>
              </a:pathLst>
            </a:custGeom>
            <a:ln w="9525" cap="rnd">
              <a:solidFill>
                <a:srgbClr val="F6F6F6"/>
              </a:solidFill>
              <a:prstDash val="solid"/>
              <a:round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1546226" cy="33217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239"/>
                </a:lnSpc>
                <a:spcBef>
                  <a:spcPct val="0"/>
                </a:spcBef>
              </a:pPr>
              <a:endParaRPr dirty="0"/>
            </a:p>
          </p:txBody>
        </p:sp>
      </p:grpSp>
      <p:sp>
        <p:nvSpPr>
          <p:cNvPr id="7" name="TextBox 7"/>
          <p:cNvSpPr txBox="1">
            <a:spLocks noGrp="1"/>
          </p:cNvSpPr>
          <p:nvPr>
            <p:ph type="title" idx="4294967295"/>
          </p:nvPr>
        </p:nvSpPr>
        <p:spPr>
          <a:xfrm>
            <a:off x="1219200" y="2114550"/>
            <a:ext cx="11221479" cy="979948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7391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600" b="0" i="0" u="none" strike="noStrike" kern="1200" cap="none" spc="-177" normalizeH="0" baseline="0" noProof="0" dirty="0">
                <a:ln>
                  <a:noFill/>
                </a:ln>
                <a:solidFill>
                  <a:srgbClr val="F6F6F6"/>
                </a:solidFill>
                <a:effectLst/>
                <a:uLnTx/>
                <a:uFillTx/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CONCLUSION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44856" y="857777"/>
            <a:ext cx="2697270" cy="7900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5759"/>
              </a:lnSpc>
            </a:pPr>
            <a:r>
              <a:rPr lang="en-US" sz="6399" spc="-153" dirty="0">
                <a:solidFill>
                  <a:srgbClr val="F6F6F6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09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25411" y="5629132"/>
            <a:ext cx="5519287" cy="4095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2880"/>
              </a:lnSpc>
              <a:spcBef>
                <a:spcPct val="0"/>
              </a:spcBef>
            </a:pPr>
            <a:r>
              <a:rPr lang="en-US" sz="3600" spc="-76" dirty="0">
                <a:solidFill>
                  <a:srgbClr val="F6F6F6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Here are the key points :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400" y="3491406"/>
            <a:ext cx="5734661" cy="18691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81"/>
              </a:lnSpc>
              <a:spcBef>
                <a:spcPct val="0"/>
              </a:spcBef>
            </a:pPr>
            <a:r>
              <a:rPr lang="en-US" sz="3868" spc="-92" dirty="0">
                <a:solidFill>
                  <a:srgbClr val="CCC2B2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Recruiting the right employees is essential for the success of the business transformation project at UKSkin Ltd.</a:t>
            </a:r>
          </a:p>
        </p:txBody>
      </p:sp>
      <p:grpSp>
        <p:nvGrpSpPr>
          <p:cNvPr id="15" name="Group 15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7188979" y="914400"/>
            <a:ext cx="4416652" cy="3362185"/>
            <a:chOff x="0" y="0"/>
            <a:chExt cx="872425" cy="664135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72425" cy="664135"/>
            </a:xfrm>
            <a:custGeom>
              <a:avLst/>
              <a:gdLst/>
              <a:ahLst/>
              <a:cxnLst/>
              <a:rect l="l" t="t" r="r" b="b"/>
              <a:pathLst>
                <a:path w="872425" h="664135">
                  <a:moveTo>
                    <a:pt x="0" y="0"/>
                  </a:moveTo>
                  <a:lnTo>
                    <a:pt x="872425" y="0"/>
                  </a:lnTo>
                  <a:lnTo>
                    <a:pt x="872425" y="664135"/>
                  </a:lnTo>
                  <a:lnTo>
                    <a:pt x="0" y="664135"/>
                  </a:lnTo>
                  <a:close/>
                </a:path>
              </a:pathLst>
            </a:custGeom>
            <a:solidFill>
              <a:srgbClr val="1B1B1B">
                <a:alpha val="47843"/>
              </a:srgbClr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38100"/>
              <a:ext cx="872425" cy="7022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99"/>
                </a:lnSpc>
              </a:pPr>
              <a:endParaRPr dirty="0"/>
            </a:p>
          </p:txBody>
        </p:sp>
      </p:grpSp>
      <p:grpSp>
        <p:nvGrpSpPr>
          <p:cNvPr id="18" name="Group 18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022265" y="5915025"/>
            <a:ext cx="3963664" cy="3457575"/>
            <a:chOff x="0" y="0"/>
            <a:chExt cx="782946" cy="682978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782946" cy="682978"/>
            </a:xfrm>
            <a:custGeom>
              <a:avLst/>
              <a:gdLst/>
              <a:ahLst/>
              <a:cxnLst/>
              <a:rect l="l" t="t" r="r" b="b"/>
              <a:pathLst>
                <a:path w="782946" h="682978">
                  <a:moveTo>
                    <a:pt x="0" y="0"/>
                  </a:moveTo>
                  <a:lnTo>
                    <a:pt x="782946" y="0"/>
                  </a:lnTo>
                  <a:lnTo>
                    <a:pt x="782946" y="682978"/>
                  </a:lnTo>
                  <a:lnTo>
                    <a:pt x="0" y="682978"/>
                  </a:lnTo>
                  <a:close/>
                </a:path>
              </a:pathLst>
            </a:custGeom>
            <a:solidFill>
              <a:srgbClr val="CCC2B2">
                <a:alpha val="65882"/>
              </a:srgbClr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38100"/>
              <a:ext cx="782946" cy="72107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99"/>
                </a:lnSpc>
              </a:pPr>
              <a:endParaRPr dirty="0"/>
            </a:p>
          </p:txBody>
        </p:sp>
      </p:grpSp>
      <p:grpSp>
        <p:nvGrpSpPr>
          <p:cNvPr id="21" name="Group 21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709771" y="2198510"/>
            <a:ext cx="4802820" cy="3162056"/>
            <a:chOff x="0" y="0"/>
            <a:chExt cx="1001350" cy="659264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001350" cy="659264"/>
            </a:xfrm>
            <a:custGeom>
              <a:avLst/>
              <a:gdLst/>
              <a:ahLst/>
              <a:cxnLst/>
              <a:rect l="l" t="t" r="r" b="b"/>
              <a:pathLst>
                <a:path w="1001350" h="659264">
                  <a:moveTo>
                    <a:pt x="0" y="0"/>
                  </a:moveTo>
                  <a:lnTo>
                    <a:pt x="1001350" y="0"/>
                  </a:lnTo>
                  <a:lnTo>
                    <a:pt x="1001350" y="659264"/>
                  </a:lnTo>
                  <a:lnTo>
                    <a:pt x="0" y="659264"/>
                  </a:lnTo>
                  <a:close/>
                </a:path>
              </a:pathLst>
            </a:custGeom>
            <a:solidFill>
              <a:srgbClr val="CCC2B2">
                <a:alpha val="60784"/>
              </a:srgbClr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95250"/>
              <a:ext cx="1001350" cy="754514"/>
            </a:xfrm>
            <a:prstGeom prst="rect">
              <a:avLst/>
            </a:prstGeom>
          </p:spPr>
          <p:txBody>
            <a:bodyPr lIns="48129" tIns="48129" rIns="48129" bIns="48129" rtlCol="0" anchor="ctr"/>
            <a:lstStyle/>
            <a:p>
              <a:pPr algn="r">
                <a:lnSpc>
                  <a:spcPts val="3220"/>
                </a:lnSpc>
              </a:pPr>
              <a:endParaRPr dirty="0"/>
            </a:p>
          </p:txBody>
        </p:sp>
      </p:grpSp>
      <p:grpSp>
        <p:nvGrpSpPr>
          <p:cNvPr id="24" name="Group 24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709771" y="6084428"/>
            <a:ext cx="4311374" cy="3698523"/>
            <a:chOff x="0" y="0"/>
            <a:chExt cx="898888" cy="771113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898888" cy="771113"/>
            </a:xfrm>
            <a:custGeom>
              <a:avLst/>
              <a:gdLst/>
              <a:ahLst/>
              <a:cxnLst/>
              <a:rect l="l" t="t" r="r" b="b"/>
              <a:pathLst>
                <a:path w="898888" h="771113">
                  <a:moveTo>
                    <a:pt x="0" y="0"/>
                  </a:moveTo>
                  <a:lnTo>
                    <a:pt x="898888" y="0"/>
                  </a:lnTo>
                  <a:lnTo>
                    <a:pt x="898888" y="771113"/>
                  </a:lnTo>
                  <a:lnTo>
                    <a:pt x="0" y="771113"/>
                  </a:lnTo>
                  <a:close/>
                </a:path>
              </a:pathLst>
            </a:custGeom>
            <a:solidFill>
              <a:srgbClr val="E3B299">
                <a:alpha val="60784"/>
              </a:srgbClr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95250"/>
              <a:ext cx="898888" cy="866363"/>
            </a:xfrm>
            <a:prstGeom prst="rect">
              <a:avLst/>
            </a:prstGeom>
          </p:spPr>
          <p:txBody>
            <a:bodyPr lIns="48129" tIns="48129" rIns="48129" bIns="48129" rtlCol="0" anchor="ctr"/>
            <a:lstStyle/>
            <a:p>
              <a:pPr algn="ctr">
                <a:lnSpc>
                  <a:spcPts val="3220"/>
                </a:lnSpc>
              </a:pPr>
              <a:endParaRPr dirty="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3425059" y="6603401"/>
            <a:ext cx="3372243" cy="26891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448"/>
              </a:lnSpc>
              <a:spcBef>
                <a:spcPct val="0"/>
              </a:spcBef>
            </a:pPr>
            <a:r>
              <a:rPr lang="en-US" sz="3831" b="1" spc="-91" dirty="0">
                <a:solidFill>
                  <a:srgbClr val="241109">
                    <a:alpha val="60784"/>
                  </a:srgbClr>
                </a:solidFill>
                <a:latin typeface="Times New Roman MT Condensed Bold"/>
                <a:ea typeface="Times New Roman MT Condensed Bold"/>
                <a:cs typeface="Times New Roman MT Condensed Bold"/>
                <a:sym typeface="Times New Roman MT Condensed Bold"/>
              </a:rPr>
              <a:t>Combining online and face-to-face interviews can </a:t>
            </a:r>
            <a:r>
              <a:rPr lang="en-GB" sz="3831" b="1" spc="-91" noProof="0" dirty="0">
                <a:solidFill>
                  <a:srgbClr val="241109">
                    <a:alpha val="60784"/>
                  </a:srgbClr>
                </a:solidFill>
                <a:latin typeface="Times New Roman MT Condensed Bold"/>
                <a:ea typeface="Times New Roman MT Condensed Bold"/>
                <a:cs typeface="Times New Roman MT Condensed Bold"/>
                <a:sym typeface="Times New Roman MT Condensed Bold"/>
              </a:rPr>
              <a:t>optimise</a:t>
            </a:r>
            <a:r>
              <a:rPr lang="en-US" sz="3831" b="1" spc="-91" dirty="0">
                <a:solidFill>
                  <a:srgbClr val="241109">
                    <a:alpha val="60784"/>
                  </a:srgbClr>
                </a:solidFill>
                <a:latin typeface="Times New Roman MT Condensed Bold"/>
                <a:ea typeface="Times New Roman MT Condensed Bold"/>
                <a:cs typeface="Times New Roman MT Condensed Bold"/>
                <a:sym typeface="Times New Roman MT Condensed Bold"/>
              </a:rPr>
              <a:t> recruitment outcomes.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3425059" y="2722767"/>
            <a:ext cx="3372243" cy="19043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84"/>
              </a:lnSpc>
              <a:spcBef>
                <a:spcPct val="0"/>
              </a:spcBef>
            </a:pPr>
            <a:r>
              <a:rPr lang="en-US" sz="3982" b="1" spc="-95" dirty="0">
                <a:solidFill>
                  <a:srgbClr val="241109">
                    <a:alpha val="60784"/>
                  </a:srgbClr>
                </a:solidFill>
                <a:latin typeface="Times New Roman MT Condensed Bold"/>
                <a:ea typeface="Times New Roman MT Condensed Bold"/>
                <a:cs typeface="Times New Roman MT Condensed Bold"/>
                <a:sym typeface="Times New Roman MT Condensed Bold"/>
              </a:rPr>
              <a:t>Effective questioning techniques reveal deeper insights</a:t>
            </a:r>
          </a:p>
        </p:txBody>
      </p:sp>
      <p:grpSp>
        <p:nvGrpSpPr>
          <p:cNvPr id="29" name="Group 29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9109754" y="4094798"/>
            <a:ext cx="4176928" cy="3708750"/>
            <a:chOff x="0" y="0"/>
            <a:chExt cx="870857" cy="773245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870857" cy="773245"/>
            </a:xfrm>
            <a:custGeom>
              <a:avLst/>
              <a:gdLst/>
              <a:ahLst/>
              <a:cxnLst/>
              <a:rect l="l" t="t" r="r" b="b"/>
              <a:pathLst>
                <a:path w="870857" h="773245">
                  <a:moveTo>
                    <a:pt x="0" y="0"/>
                  </a:moveTo>
                  <a:lnTo>
                    <a:pt x="870857" y="0"/>
                  </a:lnTo>
                  <a:lnTo>
                    <a:pt x="870857" y="773245"/>
                  </a:lnTo>
                  <a:lnTo>
                    <a:pt x="0" y="773245"/>
                  </a:lnTo>
                  <a:close/>
                </a:path>
              </a:pathLst>
            </a:custGeom>
            <a:solidFill>
              <a:srgbClr val="545454">
                <a:alpha val="60784"/>
              </a:srgbClr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0" y="-95250"/>
              <a:ext cx="870857" cy="868495"/>
            </a:xfrm>
            <a:prstGeom prst="rect">
              <a:avLst/>
            </a:prstGeom>
          </p:spPr>
          <p:txBody>
            <a:bodyPr lIns="48129" tIns="48129" rIns="48129" bIns="48129" rtlCol="0" anchor="ctr"/>
            <a:lstStyle/>
            <a:p>
              <a:pPr algn="ctr">
                <a:lnSpc>
                  <a:spcPts val="3220"/>
                </a:lnSpc>
              </a:pPr>
              <a:endParaRPr dirty="0"/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603448" y="4547875"/>
            <a:ext cx="3106323" cy="23109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14"/>
              </a:lnSpc>
              <a:spcBef>
                <a:spcPct val="0"/>
              </a:spcBef>
            </a:pPr>
            <a:r>
              <a:rPr lang="en-US" sz="3905" b="1" spc="-93" dirty="0">
                <a:solidFill>
                  <a:srgbClr val="241109">
                    <a:alpha val="60784"/>
                  </a:srgbClr>
                </a:solidFill>
                <a:latin typeface="Times New Roman MT Condensed Bold"/>
                <a:ea typeface="Times New Roman MT Condensed Bold"/>
                <a:cs typeface="Times New Roman MT Condensed Bold"/>
                <a:sym typeface="Times New Roman MT Condensed Bold"/>
              </a:rPr>
              <a:t>A structured recruitment process ensures the right candidate is hired.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313153" y="6652718"/>
            <a:ext cx="3381889" cy="17552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11"/>
              </a:lnSpc>
              <a:spcBef>
                <a:spcPct val="0"/>
              </a:spcBef>
            </a:pPr>
            <a:r>
              <a:rPr lang="en-US" sz="3679" b="1" spc="-88" dirty="0">
                <a:solidFill>
                  <a:srgbClr val="241109">
                    <a:alpha val="60784"/>
                  </a:srgbClr>
                </a:solidFill>
                <a:latin typeface="Times New Roman MT Condensed Bold"/>
                <a:ea typeface="Times New Roman MT Condensed Bold"/>
                <a:cs typeface="Times New Roman MT Condensed Bold"/>
                <a:sym typeface="Times New Roman MT Condensed Bold"/>
              </a:rPr>
              <a:t>Structured, panel and competency interviews improve candidate evaluation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25289" y="1118426"/>
            <a:ext cx="3756318" cy="23520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84"/>
              </a:lnSpc>
              <a:spcBef>
                <a:spcPct val="0"/>
              </a:spcBef>
            </a:pPr>
            <a:r>
              <a:rPr lang="en-US" sz="3982" b="1" spc="-95" dirty="0">
                <a:solidFill>
                  <a:srgbClr val="E3B299">
                    <a:alpha val="60784"/>
                  </a:srgbClr>
                </a:solidFill>
                <a:latin typeface="Times New Roman MT Condensed Bold"/>
                <a:ea typeface="Times New Roman MT Condensed Bold"/>
                <a:cs typeface="Times New Roman MT Condensed Bold"/>
                <a:sym typeface="Times New Roman MT Condensed Bold"/>
              </a:rPr>
              <a:t>Job analysis, job description and person specification clarify role expectations</a:t>
            </a:r>
          </a:p>
        </p:txBody>
      </p:sp>
      <p:grpSp>
        <p:nvGrpSpPr>
          <p:cNvPr id="35" name="Group 6">
            <a:extLst>
              <a:ext uri="{FF2B5EF4-FFF2-40B4-BE49-F238E27FC236}">
                <a16:creationId xmlns:a16="http://schemas.microsoft.com/office/drawing/2014/main" id="{0B41DE28-C9D6-EE5C-EDF6-BC9DBD5A8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696913" y="412360"/>
            <a:ext cx="1371600" cy="1369430"/>
            <a:chOff x="0" y="0"/>
            <a:chExt cx="812800" cy="812800"/>
          </a:xfrm>
        </p:grpSpPr>
        <p:sp>
          <p:nvSpPr>
            <p:cNvPr id="36" name="Freeform 7">
              <a:extLst>
                <a:ext uri="{FF2B5EF4-FFF2-40B4-BE49-F238E27FC236}">
                  <a16:creationId xmlns:a16="http://schemas.microsoft.com/office/drawing/2014/main" id="{95B06B2F-CA70-09E0-6E8B-5517657104AE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9525" cap="sq">
              <a:solidFill>
                <a:srgbClr val="F6F6F6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7" name="TextBox 8">
              <a:extLst>
                <a:ext uri="{FF2B5EF4-FFF2-40B4-BE49-F238E27FC236}">
                  <a16:creationId xmlns:a16="http://schemas.microsoft.com/office/drawing/2014/main" id="{7E3FA83C-FFC2-A390-CC37-C895B4089945}"/>
                </a:ext>
              </a:extLst>
            </p:cNvPr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 dirty="0"/>
            </a:p>
          </p:txBody>
        </p: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22" b="-9222"/>
            </a:stretch>
          </a:blipFill>
        </p:spPr>
        <p:txBody>
          <a:bodyPr/>
          <a:lstStyle/>
          <a:p>
            <a:endParaRPr lang="en-GB" dirty="0"/>
          </a:p>
        </p:txBody>
      </p:sp>
      <p:grpSp>
        <p:nvGrpSpPr>
          <p:cNvPr id="3" name="Group 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786188" y="2761776"/>
            <a:ext cx="6596757" cy="745676"/>
            <a:chOff x="0" y="0"/>
            <a:chExt cx="1737417" cy="196392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737417" cy="196392"/>
            </a:xfrm>
            <a:custGeom>
              <a:avLst/>
              <a:gdLst/>
              <a:ahLst/>
              <a:cxnLst/>
              <a:rect l="l" t="t" r="r" b="b"/>
              <a:pathLst>
                <a:path w="1737417" h="196392">
                  <a:moveTo>
                    <a:pt x="98196" y="0"/>
                  </a:moveTo>
                  <a:lnTo>
                    <a:pt x="1639221" y="0"/>
                  </a:lnTo>
                  <a:cubicBezTo>
                    <a:pt x="1693454" y="0"/>
                    <a:pt x="1737417" y="43964"/>
                    <a:pt x="1737417" y="98196"/>
                  </a:cubicBezTo>
                  <a:lnTo>
                    <a:pt x="1737417" y="98196"/>
                  </a:lnTo>
                  <a:cubicBezTo>
                    <a:pt x="1737417" y="124239"/>
                    <a:pt x="1727072" y="149216"/>
                    <a:pt x="1708656" y="167631"/>
                  </a:cubicBezTo>
                  <a:cubicBezTo>
                    <a:pt x="1690241" y="186047"/>
                    <a:pt x="1665265" y="196392"/>
                    <a:pt x="1639221" y="196392"/>
                  </a:cubicBezTo>
                  <a:lnTo>
                    <a:pt x="98196" y="196392"/>
                  </a:lnTo>
                  <a:cubicBezTo>
                    <a:pt x="72153" y="196392"/>
                    <a:pt x="47176" y="186047"/>
                    <a:pt x="28761" y="167631"/>
                  </a:cubicBezTo>
                  <a:cubicBezTo>
                    <a:pt x="10346" y="149216"/>
                    <a:pt x="0" y="124239"/>
                    <a:pt x="0" y="98196"/>
                  </a:cubicBezTo>
                  <a:lnTo>
                    <a:pt x="0" y="98196"/>
                  </a:lnTo>
                  <a:cubicBezTo>
                    <a:pt x="0" y="72153"/>
                    <a:pt x="10346" y="47176"/>
                    <a:pt x="28761" y="28761"/>
                  </a:cubicBezTo>
                  <a:cubicBezTo>
                    <a:pt x="47176" y="10346"/>
                    <a:pt x="72153" y="0"/>
                    <a:pt x="98196" y="0"/>
                  </a:cubicBezTo>
                  <a:close/>
                </a:path>
              </a:pathLst>
            </a:custGeom>
            <a:ln w="9525" cap="rnd">
              <a:solidFill>
                <a:srgbClr val="F6F6F6"/>
              </a:solidFill>
              <a:prstDash val="solid"/>
              <a:round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76200"/>
              <a:ext cx="1737417" cy="2725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659"/>
                </a:lnSpc>
                <a:spcBef>
                  <a:spcPct val="0"/>
                </a:spcBef>
              </a:pPr>
              <a:endParaRPr dirty="0"/>
            </a:p>
          </p:txBody>
        </p:sp>
      </p:grpSp>
      <p:grpSp>
        <p:nvGrpSpPr>
          <p:cNvPr id="6" name="Group 6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19036" y="2723876"/>
            <a:ext cx="1567153" cy="1567153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ln w="9525" cap="sq">
              <a:solidFill>
                <a:srgbClr val="F6F6F6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9525"/>
              <a:ext cx="660400" cy="727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 dirty="0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-728896" y="173365"/>
            <a:ext cx="14517369" cy="25505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6788"/>
              </a:lnSpc>
            </a:pPr>
            <a:r>
              <a:rPr lang="en-US" sz="16788" spc="-402" dirty="0">
                <a:solidFill>
                  <a:srgbClr val="F6F6F6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THANK YOU!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302273" y="3161752"/>
            <a:ext cx="1400678" cy="910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5759"/>
              </a:lnSpc>
            </a:pPr>
            <a:r>
              <a:rPr lang="en-US" sz="6399" spc="-153" dirty="0">
                <a:solidFill>
                  <a:srgbClr val="F6F6F6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10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958710" y="2945756"/>
            <a:ext cx="6251714" cy="434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lnSpc>
                <a:spcPts val="3150"/>
              </a:lnSpc>
              <a:spcBef>
                <a:spcPct val="0"/>
              </a:spcBef>
            </a:pPr>
            <a:r>
              <a:rPr lang="en-US" sz="3500" spc="-84" dirty="0">
                <a:solidFill>
                  <a:srgbClr val="F6F6F6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References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958710" y="4526994"/>
            <a:ext cx="14910808" cy="36963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39"/>
              </a:lnSpc>
              <a:spcBef>
                <a:spcPct val="0"/>
              </a:spcBef>
            </a:pPr>
            <a:r>
              <a:rPr lang="en-US" sz="2599" spc="-62" dirty="0">
                <a:solidFill>
                  <a:srgbClr val="F6F6F6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Bratton, J. and Gold, J. (2022) Human Resource Management: Theory and Practice. 7th edn. London: Bloomsbury Publishing.</a:t>
            </a:r>
          </a:p>
          <a:p>
            <a:pPr algn="l">
              <a:lnSpc>
                <a:spcPts val="3639"/>
              </a:lnSpc>
              <a:spcBef>
                <a:spcPct val="0"/>
              </a:spcBef>
            </a:pPr>
            <a:endParaRPr lang="en-US" sz="2599" spc="-62" dirty="0">
              <a:solidFill>
                <a:srgbClr val="F6F6F6"/>
              </a:solidFill>
              <a:latin typeface="Times New Roman MT Condensed"/>
              <a:ea typeface="Times New Roman MT Condensed"/>
              <a:cs typeface="Times New Roman MT Condensed"/>
              <a:sym typeface="Times New Roman MT Condensed"/>
            </a:endParaRPr>
          </a:p>
          <a:p>
            <a:pPr algn="l">
              <a:lnSpc>
                <a:spcPts val="3639"/>
              </a:lnSpc>
              <a:spcBef>
                <a:spcPct val="0"/>
              </a:spcBef>
            </a:pPr>
            <a:r>
              <a:rPr lang="en-US" sz="2599" spc="-62" dirty="0">
                <a:solidFill>
                  <a:srgbClr val="F6F6F6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Chartered Institute of Personnel and Development (2023) Recruitment and selection factsheet. Available at: https://www.cipd.co.uk (Accessed: 6 March 2026).</a:t>
            </a:r>
          </a:p>
          <a:p>
            <a:pPr algn="l">
              <a:lnSpc>
                <a:spcPts val="3639"/>
              </a:lnSpc>
              <a:spcBef>
                <a:spcPct val="0"/>
              </a:spcBef>
            </a:pPr>
            <a:endParaRPr lang="en-US" sz="2599" spc="-62" dirty="0">
              <a:solidFill>
                <a:srgbClr val="F6F6F6"/>
              </a:solidFill>
              <a:latin typeface="Times New Roman MT Condensed"/>
              <a:ea typeface="Times New Roman MT Condensed"/>
              <a:cs typeface="Times New Roman MT Condensed"/>
              <a:sym typeface="Times New Roman MT Condensed"/>
            </a:endParaRPr>
          </a:p>
          <a:p>
            <a:pPr algn="l">
              <a:lnSpc>
                <a:spcPts val="3639"/>
              </a:lnSpc>
              <a:spcBef>
                <a:spcPct val="0"/>
              </a:spcBef>
            </a:pPr>
            <a:r>
              <a:rPr lang="en-US" sz="2599" spc="-62" dirty="0">
                <a:solidFill>
                  <a:srgbClr val="F6F6F6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Dessler, G. (2020) Human Resource Management. 16th edn. Harlow: Pearson Education.</a:t>
            </a:r>
          </a:p>
          <a:p>
            <a:pPr algn="l">
              <a:lnSpc>
                <a:spcPts val="3639"/>
              </a:lnSpc>
              <a:spcBef>
                <a:spcPct val="0"/>
              </a:spcBef>
            </a:pPr>
            <a:endParaRPr lang="en-US" sz="2599" spc="-62" dirty="0">
              <a:solidFill>
                <a:srgbClr val="F6F6F6"/>
              </a:solidFill>
              <a:latin typeface="Times New Roman MT Condensed"/>
              <a:ea typeface="Times New Roman MT Condensed"/>
              <a:cs typeface="Times New Roman MT Condensed"/>
              <a:sym typeface="Times New Roman MT Condensed"/>
            </a:endParaRPr>
          </a:p>
          <a:p>
            <a:pPr algn="l">
              <a:lnSpc>
                <a:spcPts val="3639"/>
              </a:lnSpc>
              <a:spcBef>
                <a:spcPct val="0"/>
              </a:spcBef>
            </a:pPr>
            <a:r>
              <a:rPr lang="en-US" sz="2599" spc="-62" dirty="0">
                <a:solidFill>
                  <a:srgbClr val="F6F6F6"/>
                </a:solidFill>
                <a:latin typeface="Times New Roman MT Condensed"/>
                <a:ea typeface="Times New Roman MT Condensed"/>
                <a:cs typeface="Times New Roman MT Condensed"/>
                <a:sym typeface="Times New Roman MT Condensed"/>
              </a:rPr>
              <a:t>Simon Sinek (2009) Start with Why: How Great Leaders Inspire Everyone to Take Action. New York: Portfolio.</a:t>
            </a:r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9B5F164-307A-E060-E779-D8413DA1331E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GB" dirty="0"/>
              <a:t>R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960</Words>
  <Application>Microsoft Office PowerPoint</Application>
  <PresentationFormat>Custom</PresentationFormat>
  <Paragraphs>180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Arial</vt:lpstr>
      <vt:lpstr>Calibri</vt:lpstr>
      <vt:lpstr>Times New Roman MT Condensed</vt:lpstr>
      <vt:lpstr>Times New Roman MT Condensed Bold</vt:lpstr>
      <vt:lpstr>Office Theme</vt:lpstr>
      <vt:lpstr>Module Title:                      Developing and Managing Individuals and Teams  Module Code:                     LCLM_5002 Component 1 Presentation  Student Name:                   Jemma Whelan                                                                  Student Number:                2318821 Lecturer’s Name:               Doreen  Amundam</vt:lpstr>
      <vt:lpstr>Table of Contents</vt:lpstr>
      <vt:lpstr>Introduction to UKSkin Ltd</vt:lpstr>
      <vt:lpstr>Recruitment Process</vt:lpstr>
      <vt:lpstr>Job Analysis</vt:lpstr>
      <vt:lpstr>Interview Type 1: Structured Interview</vt:lpstr>
      <vt:lpstr>Interview Type 2: Panel Interview</vt:lpstr>
      <vt:lpstr>Interview Type 3: Competency Based Interview</vt:lpstr>
      <vt:lpstr>Questioning Techniques </vt:lpstr>
      <vt:lpstr>Face-to-Face vs Online Interviews </vt:lpstr>
      <vt:lpstr>CONCLUSION</vt:lpstr>
      <vt:lpstr>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Brand Guidelines</dc:title>
  <cp:lastModifiedBy>Jemma Whelan (2318821)</cp:lastModifiedBy>
  <cp:revision>6</cp:revision>
  <dcterms:created xsi:type="dcterms:W3CDTF">2006-08-16T00:00:00Z</dcterms:created>
  <dcterms:modified xsi:type="dcterms:W3CDTF">2026-03-07T02:53:30Z</dcterms:modified>
  <dc:identifier>DAHDHIxxskI</dc:identifier>
</cp:coreProperties>
</file>