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B212"/>
    <a:srgbClr val="FC9FE7"/>
    <a:srgbClr val="C930A3"/>
    <a:srgbClr val="EDB5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8FDB3D-4591-A1C7-1CC9-1AA48211BCC1}" v="113" dt="2020-04-19T22:14:20.344"/>
    <p1510:client id="{A742488E-CF56-8072-ACF0-3FC3BBD9624F}" v="776" dt="2020-04-22T21:50:52.917"/>
    <p1510:client id="{E90A8DFD-DDDE-F3C1-5B7F-8DB5BC1C0028}" v="966" dt="2020-04-21T21:25:52.1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24464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083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0797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822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155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6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068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1898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45911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752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575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4/26/2020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380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.uk/pin/223702306463990" TargetMode="External"/><Relationship Id="rId3" Type="http://schemas.openxmlformats.org/officeDocument/2006/relationships/hyperlink" Target="https://www.shutterstock.com/es/image-illustration/dyscalculia-sad-boy-near-blackboard-numbers-414740248" TargetMode="External"/><Relationship Id="rId7" Type="http://schemas.openxmlformats.org/officeDocument/2006/relationships/hyperlink" Target="https://home.oxfordowl.co.uk/books/numicon-guide-for-parents/" TargetMode="External"/><Relationship Id="rId12" Type="http://schemas.openxmlformats.org/officeDocument/2006/relationships/hyperlink" Target="https://www.pinterest.co.uk/pin/223702306463990487/" TargetMode="External"/><Relationship Id="rId2" Type="http://schemas.openxmlformats.org/officeDocument/2006/relationships/hyperlink" Target="https://www.pinterest.co.uk/pin/826832812816998250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ooks.google.co.uk/books?id=LK2JAgAAQBAJ&amp;pg=PA18&amp;lpg=PA18&amp;dq=quotes+on+dyscalculia+from+kosc&amp;source=bl&amp;ots=KJTcunpqSc&amp;sig=ACfU3U1BTV3O9UhUU-uZNKvkp0BQvmNWXA&amp;hl=en&amp;sa=X&amp;ved=2ahUKEwi53Knv-_foAhU8QkEAHVtzAtYQ6AEwEnoECA0QKQ#v=onepage&amp;q=quotes%20on%20dyscalculia%20from%20kosc&amp;f=false" TargetMode="External"/><Relationship Id="rId11" Type="http://schemas.openxmlformats.org/officeDocument/2006/relationships/hyperlink" Target="http://&#160;https:/teachingmama.org/fine-motor-skills-tweezers-goldfish/" TargetMode="External"/><Relationship Id="rId5" Type="http://schemas.openxmlformats.org/officeDocument/2006/relationships/hyperlink" Target="https://www.databazeknih.cz/zivotopis/ladislav-kosc-18488" TargetMode="External"/><Relationship Id="rId10" Type="http://schemas.openxmlformats.org/officeDocument/2006/relationships/hyperlink" Target="https://www.andnextcomesl.com/2014/10/simple-fine-motor-counting-math-tray.html7/https:/www.ebay.ie/itm/Math-Link-Cubes-Develops-Fine-Motor-Skills-Hands-on-Practice-Includes-Activity-/264351102103" TargetMode="External"/><Relationship Id="rId4" Type="http://schemas.openxmlformats.org/officeDocument/2006/relationships/hyperlink" Target="https://digest.bps.org.uk/2018/09/18/uk-study-finds-children-with-maths-difficulties-sldm-dyscalculia-are-100-times-less-likely-to-receive-an-official-diagnosis-than-peers-with-dyslexia/" TargetMode="External"/><Relationship Id="rId9" Type="http://schemas.openxmlformats.org/officeDocument/2006/relationships/hyperlink" Target="https://creativefamilyfun.net/fine-motor-addition-bead-threading/48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natashapapangelis.blogspot.com/2015/03/top-tips-how-can-pe-and-school-sport.html" TargetMode="External"/><Relationship Id="rId2" Type="http://schemas.openxmlformats.org/officeDocument/2006/relationships/hyperlink" Target="https://www.bbc.co.uk/news/uk-scotland-glasgow-west-48335461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pinterest.co.uk/pin/328903579038804488/" TargetMode="External"/><Relationship Id="rId4" Type="http://schemas.openxmlformats.org/officeDocument/2006/relationships/hyperlink" Target="https://www.irishtimes.com/news/education/why-do-primary-schools-allocate-only-an-hour-a-week-to-pe-1.32039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lose up of a map&#10;&#10;Description generated with high confidence">
            <a:extLst>
              <a:ext uri="{FF2B5EF4-FFF2-40B4-BE49-F238E27FC236}">
                <a16:creationId xmlns:a16="http://schemas.microsoft.com/office/drawing/2014/main" id="{E8DB69AF-C8F5-44AD-A873-8FF40A2925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536" t="-268" r="-590" b="10285"/>
          <a:stretch/>
        </p:blipFill>
        <p:spPr>
          <a:xfrm>
            <a:off x="-71073" y="628"/>
            <a:ext cx="12326309" cy="68576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F1C509-A975-474C-9E34-CA68135E324E}"/>
              </a:ext>
            </a:extLst>
          </p:cNvPr>
          <p:cNvSpPr txBox="1"/>
          <p:nvPr/>
        </p:nvSpPr>
        <p:spPr>
          <a:xfrm>
            <a:off x="2884099" y="3071004"/>
            <a:ext cx="717142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latin typeface="Lucida Calligraphy"/>
              </a:rPr>
              <a:t>?+%=Dyscalculia=%+?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D21ECE-F96A-43D2-86DF-7ADFE67D3CC7}"/>
              </a:ext>
            </a:extLst>
          </p:cNvPr>
          <p:cNvSpPr txBox="1"/>
          <p:nvPr/>
        </p:nvSpPr>
        <p:spPr>
          <a:xfrm rot="10740000">
            <a:off x="2552520" y="3070105"/>
            <a:ext cx="54346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dirty="0">
                <a:latin typeface="Lucida Calligraphy"/>
              </a:rPr>
              <a:t>?</a:t>
            </a:r>
            <a:endParaRPr lang="en-GB" sz="4000" dirty="0">
              <a:latin typeface="Lucida Calligraphy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A4E2DA-A61E-41FA-9348-0BA1DF977891}"/>
              </a:ext>
            </a:extLst>
          </p:cNvPr>
          <p:cNvSpPr txBox="1"/>
          <p:nvPr/>
        </p:nvSpPr>
        <p:spPr>
          <a:xfrm rot="10800000">
            <a:off x="8748263" y="3054830"/>
            <a:ext cx="457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dirty="0">
                <a:latin typeface="Lucida Calligraphy"/>
                <a:cs typeface="Calibri"/>
              </a:rPr>
              <a:t>?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42F2192-BAE4-4DC2-B691-8403B94F6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https://www.pinterest.co.uk/pin/826832812816998250/</a:t>
            </a:r>
          </a:p>
        </p:txBody>
      </p:sp>
    </p:spTree>
    <p:extLst>
      <p:ext uri="{BB962C8B-B14F-4D97-AF65-F5344CB8AC3E}">
        <p14:creationId xmlns:p14="http://schemas.microsoft.com/office/powerpoint/2010/main" val="3104987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5184F7-FAF3-4AE4-A622-D6D25A7E688F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Segoe UI"/>
              <a:cs typeface="Segoe U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A365912-5FFA-4AF3-BF15-C289E9E405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6806" b="5833"/>
          <a:stretch/>
        </p:blipFill>
        <p:spPr>
          <a:xfrm>
            <a:off x="3487947" y="3207301"/>
            <a:ext cx="6035419" cy="3375675"/>
          </a:xfrm>
          <a:prstGeom prst="rect">
            <a:avLst/>
          </a:prstGeom>
        </p:spPr>
      </p:pic>
      <p:sp>
        <p:nvSpPr>
          <p:cNvPr id="5" name="Arrow: Up 4">
            <a:extLst>
              <a:ext uri="{FF2B5EF4-FFF2-40B4-BE49-F238E27FC236}">
                <a16:creationId xmlns:a16="http://schemas.microsoft.com/office/drawing/2014/main" id="{010D5EBB-2587-425B-907F-15395B2ACBC3}"/>
              </a:ext>
            </a:extLst>
          </p:cNvPr>
          <p:cNvSpPr/>
          <p:nvPr/>
        </p:nvSpPr>
        <p:spPr>
          <a:xfrm>
            <a:off x="6011835" y="1976513"/>
            <a:ext cx="488830" cy="97766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5FFC77C5-7620-471B-85F9-A3E13849DD78}"/>
              </a:ext>
            </a:extLst>
          </p:cNvPr>
          <p:cNvSpPr/>
          <p:nvPr/>
        </p:nvSpPr>
        <p:spPr>
          <a:xfrm>
            <a:off x="9358388" y="4407861"/>
            <a:ext cx="977660" cy="4888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Up 6">
            <a:extLst>
              <a:ext uri="{FF2B5EF4-FFF2-40B4-BE49-F238E27FC236}">
                <a16:creationId xmlns:a16="http://schemas.microsoft.com/office/drawing/2014/main" id="{40372ADE-10F3-4D26-980B-1965FE0427B6}"/>
              </a:ext>
            </a:extLst>
          </p:cNvPr>
          <p:cNvSpPr/>
          <p:nvPr/>
        </p:nvSpPr>
        <p:spPr>
          <a:xfrm rot="1740000">
            <a:off x="9216189" y="2161621"/>
            <a:ext cx="488830" cy="97766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193C5ED4-6D49-4D3C-84B6-F39F3F0DDFAD}"/>
              </a:ext>
            </a:extLst>
          </p:cNvPr>
          <p:cNvSpPr/>
          <p:nvPr/>
        </p:nvSpPr>
        <p:spPr>
          <a:xfrm rot="19500000">
            <a:off x="2946761" y="2218232"/>
            <a:ext cx="488830" cy="97766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2735FA31-CB95-4756-8118-56625688912E}"/>
              </a:ext>
            </a:extLst>
          </p:cNvPr>
          <p:cNvSpPr/>
          <p:nvPr/>
        </p:nvSpPr>
        <p:spPr>
          <a:xfrm>
            <a:off x="2210145" y="4405165"/>
            <a:ext cx="977660" cy="48883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861310-1503-41D5-B80C-60C7E4FF2E41}"/>
              </a:ext>
            </a:extLst>
          </p:cNvPr>
          <p:cNvSpPr txBox="1"/>
          <p:nvPr/>
        </p:nvSpPr>
        <p:spPr>
          <a:xfrm>
            <a:off x="5481907" y="981794"/>
            <a:ext cx="154988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latin typeface="Bradley Hand ITC"/>
              </a:rPr>
              <a:t>Different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6889B9-5EEB-4874-869D-5EE5B227DD7F}"/>
              </a:ext>
            </a:extLst>
          </p:cNvPr>
          <p:cNvSpPr txBox="1"/>
          <p:nvPr/>
        </p:nvSpPr>
        <p:spPr>
          <a:xfrm rot="2040000">
            <a:off x="9438764" y="1455538"/>
            <a:ext cx="127671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latin typeface="Bradley Hand ITC"/>
              </a:rPr>
              <a:t>Behind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09AD72-0A18-45CB-95D4-19122F23B94E}"/>
              </a:ext>
            </a:extLst>
          </p:cNvPr>
          <p:cNvSpPr txBox="1"/>
          <p:nvPr/>
        </p:nvSpPr>
        <p:spPr>
          <a:xfrm rot="5400000">
            <a:off x="10253393" y="4344298"/>
            <a:ext cx="130546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latin typeface="Bradley Hand ITC"/>
              </a:rPr>
              <a:t>Stupid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2E3C95-D0A1-4774-9E3F-C1BF3A02D09E}"/>
              </a:ext>
            </a:extLst>
          </p:cNvPr>
          <p:cNvSpPr txBox="1"/>
          <p:nvPr/>
        </p:nvSpPr>
        <p:spPr>
          <a:xfrm rot="-1920000">
            <a:off x="1913626" y="1597324"/>
            <a:ext cx="1434861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A</a:t>
            </a:r>
            <a:r>
              <a:rPr lang="en-GB" sz="2800" dirty="0">
                <a:latin typeface="Bradley Hand ITC"/>
              </a:rPr>
              <a:t>nxious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537257-23A0-4336-A81E-02E180F411B5}"/>
              </a:ext>
            </a:extLst>
          </p:cNvPr>
          <p:cNvSpPr txBox="1"/>
          <p:nvPr/>
        </p:nvSpPr>
        <p:spPr>
          <a:xfrm rot="-5340000">
            <a:off x="992577" y="4385633"/>
            <a:ext cx="1233578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latin typeface="Bradley Hand ITC"/>
              </a:rPr>
              <a:t>Anger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FBBF59-8936-445F-88D3-7A267FBE4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https://www.shutterstock.com/es/image-illustration/dyscalculia-sad-boy-near-blackboard-numbers-414740248</a:t>
            </a:r>
          </a:p>
        </p:txBody>
      </p:sp>
    </p:spTree>
    <p:extLst>
      <p:ext uri="{BB962C8B-B14F-4D97-AF65-F5344CB8AC3E}">
        <p14:creationId xmlns:p14="http://schemas.microsoft.com/office/powerpoint/2010/main" val="1706432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D9FFF7-E847-441C-BDB8-5808C14173B6}"/>
              </a:ext>
            </a:extLst>
          </p:cNvPr>
          <p:cNvSpPr txBox="1"/>
          <p:nvPr/>
        </p:nvSpPr>
        <p:spPr>
          <a:xfrm>
            <a:off x="511834" y="626853"/>
            <a:ext cx="5072332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Symbol"/>
              <a:buChar char="•"/>
            </a:pPr>
            <a:r>
              <a:rPr lang="en-GB" sz="2000" i="1" dirty="0">
                <a:latin typeface="Avenir Next LT Pro Light"/>
                <a:ea typeface="+mn-lt"/>
                <a:cs typeface="+mn-lt"/>
              </a:rPr>
              <a:t>Counting backwards with difficulty</a:t>
            </a:r>
          </a:p>
          <a:p>
            <a:endParaRPr lang="en-GB" sz="2000" i="1" dirty="0">
              <a:latin typeface="Avenir Next LT Pro Light"/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 sz="2000" i="1" dirty="0">
                <a:latin typeface="Avenir Next LT Pro Light"/>
                <a:ea typeface="+mn-lt"/>
                <a:cs typeface="+mn-lt"/>
              </a:rPr>
              <a:t>Difficulty remembering basic facts</a:t>
            </a:r>
          </a:p>
          <a:p>
            <a:endParaRPr lang="en-GB" sz="2000" i="1" dirty="0">
              <a:latin typeface="Avenir Next LT Pro Light"/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 sz="2000" i="1" dirty="0">
                <a:latin typeface="Avenir Next LT Pro Light"/>
                <a:ea typeface="+mn-lt"/>
                <a:cs typeface="+mn-lt"/>
              </a:rPr>
              <a:t>Slow to preform calculations</a:t>
            </a:r>
          </a:p>
          <a:p>
            <a:endParaRPr lang="en-GB" sz="2000" i="1" dirty="0">
              <a:latin typeface="Avenir Next LT Pro Light"/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 sz="2000" i="1" dirty="0">
                <a:latin typeface="Avenir Next LT Pro Light"/>
                <a:ea typeface="+mn-lt"/>
                <a:cs typeface="+mn-lt"/>
              </a:rPr>
              <a:t>Weak mental arithmetic skills </a:t>
            </a:r>
          </a:p>
          <a:p>
            <a:endParaRPr lang="en-GB" sz="2000" i="1" dirty="0">
              <a:latin typeface="Avenir Next LT Pro Light"/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 sz="2000" i="1" dirty="0">
                <a:latin typeface="Avenir Next LT Pro Light"/>
                <a:ea typeface="+mn-lt"/>
                <a:cs typeface="+mn-lt"/>
              </a:rPr>
              <a:t>A poor sense of numbers and estimation</a:t>
            </a:r>
          </a:p>
          <a:p>
            <a:endParaRPr lang="en-GB" sz="2000" i="1" dirty="0">
              <a:latin typeface="Avenir Next LT Pro Light"/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 sz="2000" i="1" dirty="0">
                <a:latin typeface="Avenir Next LT Pro Light"/>
                <a:ea typeface="+mn-lt"/>
                <a:cs typeface="+mn-lt"/>
              </a:rPr>
              <a:t>Difficulty in understanding place value</a:t>
            </a:r>
          </a:p>
          <a:p>
            <a:endParaRPr lang="en-GB" sz="2000" i="1" dirty="0">
              <a:latin typeface="Avenir Next LT Pro Light"/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 sz="2000" i="1" dirty="0">
                <a:latin typeface="Avenir Next LT Pro Light"/>
                <a:ea typeface="+mn-lt"/>
                <a:cs typeface="+mn-lt"/>
              </a:rPr>
              <a:t>Addition is the primary operation </a:t>
            </a:r>
          </a:p>
          <a:p>
            <a:endParaRPr lang="en-GB" sz="2000" i="1" dirty="0">
              <a:latin typeface="Avenir Next LT Pro Light"/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 sz="2000" i="1" dirty="0">
                <a:latin typeface="Avenir Next LT Pro Light"/>
                <a:ea typeface="+mn-lt"/>
                <a:cs typeface="+mn-lt"/>
              </a:rPr>
              <a:t>Mathematic anxiety</a:t>
            </a:r>
          </a:p>
          <a:p>
            <a:pPr algn="l"/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82B2B4-AAC1-4AEE-9D13-FB618868F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https://digest.bps.org.uk/2018/09/18/uk-study-finds-children-with-maths-difficulties-sldm-dyscalculia-are-100-times-less-likely-to-receive-an-official-diagnosis-than-peers-with-dyslexia/</a:t>
            </a:r>
          </a:p>
        </p:txBody>
      </p:sp>
      <p:pic>
        <p:nvPicPr>
          <p:cNvPr id="5" name="Picture 5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C8F75077-02C3-4665-83D1-7337E8A733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4" t="-29245" r="29338" b="29832"/>
          <a:stretch/>
        </p:blipFill>
        <p:spPr>
          <a:xfrm>
            <a:off x="6420928" y="-1869"/>
            <a:ext cx="4958234" cy="48310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D5CC4D-3A0F-49EF-A675-7E5E418B3A29}"/>
              </a:ext>
            </a:extLst>
          </p:cNvPr>
          <p:cNvSpPr txBox="1"/>
          <p:nvPr/>
        </p:nvSpPr>
        <p:spPr>
          <a:xfrm>
            <a:off x="6665343" y="439947"/>
            <a:ext cx="435346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u="sng">
                <a:solidFill>
                  <a:srgbClr val="00B0F0"/>
                </a:solidFill>
              </a:rPr>
              <a:t>What are the signs?</a:t>
            </a:r>
            <a:endParaRPr lang="en-GB" sz="3200" u="sng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337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88A188F-BD4B-43D4-A2C8-4DBC9835F2BB}"/>
              </a:ext>
            </a:extLst>
          </p:cNvPr>
          <p:cNvSpPr/>
          <p:nvPr/>
        </p:nvSpPr>
        <p:spPr>
          <a:xfrm>
            <a:off x="477328" y="383876"/>
            <a:ext cx="2861093" cy="345056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2" descr="A person wearing glasses&#10;&#10;Description generated with very high confidence">
            <a:extLst>
              <a:ext uri="{FF2B5EF4-FFF2-40B4-BE49-F238E27FC236}">
                <a16:creationId xmlns:a16="http://schemas.microsoft.com/office/drawing/2014/main" id="{8BC13952-5920-4C38-80E1-42C5DF5859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429" y="604927"/>
            <a:ext cx="2620272" cy="30458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4EA455-074A-4BE2-958D-F5AC66770AD2}"/>
              </a:ext>
            </a:extLst>
          </p:cNvPr>
          <p:cNvSpPr txBox="1"/>
          <p:nvPr/>
        </p:nvSpPr>
        <p:spPr>
          <a:xfrm>
            <a:off x="4177162" y="1129162"/>
            <a:ext cx="747335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Symbol"/>
              <a:buChar char="•"/>
            </a:pP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Verbal Dyscalculia – which refers to problems in naming the amount of things required</a:t>
            </a:r>
            <a:endParaRPr lang="en-GB" dirty="0">
              <a:solidFill>
                <a:srgbClr val="FF0000"/>
              </a:solidFill>
              <a:ea typeface="+mn-lt"/>
              <a:cs typeface="+mn-lt"/>
            </a:endParaRPr>
          </a:p>
          <a:p>
            <a:endParaRPr lang="en-GB" dirty="0">
              <a:solidFill>
                <a:srgbClr val="FF0000"/>
              </a:solidFill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Practognastic Dyscalculia – Refers to problems manipulating Mathematics – such as which is larger</a:t>
            </a:r>
            <a:endParaRPr lang="en-GB" dirty="0">
              <a:solidFill>
                <a:srgbClr val="FF0000"/>
              </a:solidFill>
              <a:ea typeface="+mn-lt"/>
              <a:cs typeface="+mn-lt"/>
            </a:endParaRPr>
          </a:p>
          <a:p>
            <a:endParaRPr lang="en-GB" dirty="0">
              <a:solidFill>
                <a:srgbClr val="FF0000"/>
              </a:solidFill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Lexical Dyscalculia – Problems reading symbols and numerals</a:t>
            </a:r>
            <a:endParaRPr lang="en-GB" dirty="0">
              <a:solidFill>
                <a:srgbClr val="FF0000"/>
              </a:solidFill>
              <a:ea typeface="+mn-lt"/>
              <a:cs typeface="+mn-lt"/>
            </a:endParaRPr>
          </a:p>
          <a:p>
            <a:endParaRPr lang="en-GB" dirty="0">
              <a:solidFill>
                <a:srgbClr val="FF0000"/>
              </a:solidFill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Graphical Dyscalculia – Problems writing symbols and numerals </a:t>
            </a:r>
            <a:endParaRPr lang="en-GB" dirty="0">
              <a:solidFill>
                <a:srgbClr val="FF0000"/>
              </a:solidFill>
              <a:ea typeface="+mn-lt"/>
              <a:cs typeface="+mn-lt"/>
            </a:endParaRPr>
          </a:p>
          <a:p>
            <a:endParaRPr lang="en-GB" dirty="0">
              <a:solidFill>
                <a:srgbClr val="FF0000"/>
              </a:solidFill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Indeognastican Dyscalculia – Problems understanding Mathematical concepts and relationships</a:t>
            </a:r>
          </a:p>
          <a:p>
            <a:endParaRPr lang="en-GB" dirty="0">
              <a:ea typeface="+mn-lt"/>
              <a:cs typeface="+mn-lt"/>
            </a:endParaRPr>
          </a:p>
          <a:p>
            <a:pPr marL="285750" indent="-285750">
              <a:buFont typeface="Symbol"/>
              <a:buChar char="•"/>
            </a:pP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Operational Dyscalculia – Problems preforming arithmetic operations. </a:t>
            </a:r>
          </a:p>
          <a:p>
            <a:pPr algn="l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EBEAC1-037E-449E-AB84-0946ABDAFEAE}"/>
              </a:ext>
            </a:extLst>
          </p:cNvPr>
          <p:cNvSpPr txBox="1"/>
          <p:nvPr/>
        </p:nvSpPr>
        <p:spPr>
          <a:xfrm>
            <a:off x="7914376" y="5685886"/>
            <a:ext cx="212497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1" u="sng"/>
              <a:t>...6 types?!?!</a:t>
            </a:r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5F0829-B945-4CB4-A7D5-89DC03605287}"/>
              </a:ext>
            </a:extLst>
          </p:cNvPr>
          <p:cNvSpPr txBox="1"/>
          <p:nvPr/>
        </p:nvSpPr>
        <p:spPr>
          <a:xfrm>
            <a:off x="1055477" y="3830308"/>
            <a:ext cx="1823050" cy="3837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Ladislav Kosc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D56C4A-CAF7-432B-92AE-8B6862AE3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https://www.databazeknih.cz/zivotopis/ladislav-kosc</a:t>
            </a:r>
          </a:p>
        </p:txBody>
      </p:sp>
      <p:sp>
        <p:nvSpPr>
          <p:cNvPr id="8" name="Flowchart: Alternative Process 7">
            <a:extLst>
              <a:ext uri="{FF2B5EF4-FFF2-40B4-BE49-F238E27FC236}">
                <a16:creationId xmlns:a16="http://schemas.microsoft.com/office/drawing/2014/main" id="{3F98DD3F-D2DD-4556-8F87-E16137D7477D}"/>
              </a:ext>
            </a:extLst>
          </p:cNvPr>
          <p:cNvSpPr/>
          <p:nvPr/>
        </p:nvSpPr>
        <p:spPr>
          <a:xfrm>
            <a:off x="419819" y="4172224"/>
            <a:ext cx="3306792" cy="2401018"/>
          </a:xfrm>
          <a:prstGeom prst="flowChartAlternateProcess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“Developmental Dyscalculia is a structural disorder of Mathematical abilities which has its origin in a genetic or congenital disorder of those parts of the brain that are the direct anatomical physiological substrate of the maturation of the mathematical abilities adequate to age, without a simultaneous disorder of general mental functions.”</a:t>
            </a:r>
          </a:p>
          <a:p>
            <a:pPr algn="ctr"/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-Ladislav Kosc</a:t>
            </a:r>
            <a:endParaRPr lang="en-GB" sz="1200" dirty="0">
              <a:solidFill>
                <a:schemeClr val="tx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3694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hought Bubble: Cloud 14">
            <a:extLst>
              <a:ext uri="{FF2B5EF4-FFF2-40B4-BE49-F238E27FC236}">
                <a16:creationId xmlns:a16="http://schemas.microsoft.com/office/drawing/2014/main" id="{2190447A-513F-4541-B29F-36FCA80B927C}"/>
              </a:ext>
            </a:extLst>
          </p:cNvPr>
          <p:cNvSpPr/>
          <p:nvPr/>
        </p:nvSpPr>
        <p:spPr>
          <a:xfrm rot="1260000">
            <a:off x="954477" y="940013"/>
            <a:ext cx="1869055" cy="1164565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endParaRPr lang="en-GB"/>
          </a:p>
        </p:txBody>
      </p:sp>
      <p:sp>
        <p:nvSpPr>
          <p:cNvPr id="2" name="Plus Sign 1">
            <a:extLst>
              <a:ext uri="{FF2B5EF4-FFF2-40B4-BE49-F238E27FC236}">
                <a16:creationId xmlns:a16="http://schemas.microsoft.com/office/drawing/2014/main" id="{C8D1DD46-D25D-47B0-9862-29797BA205CB}"/>
              </a:ext>
            </a:extLst>
          </p:cNvPr>
          <p:cNvSpPr/>
          <p:nvPr/>
        </p:nvSpPr>
        <p:spPr>
          <a:xfrm>
            <a:off x="534838" y="5574102"/>
            <a:ext cx="920150" cy="920150"/>
          </a:xfrm>
          <a:prstGeom prst="mathPl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Minus Sign 2">
            <a:extLst>
              <a:ext uri="{FF2B5EF4-FFF2-40B4-BE49-F238E27FC236}">
                <a16:creationId xmlns:a16="http://schemas.microsoft.com/office/drawing/2014/main" id="{2132FAB3-BEB1-47DF-9FAF-CB8602723A0C}"/>
              </a:ext>
            </a:extLst>
          </p:cNvPr>
          <p:cNvSpPr/>
          <p:nvPr/>
        </p:nvSpPr>
        <p:spPr>
          <a:xfrm>
            <a:off x="3093109" y="5573203"/>
            <a:ext cx="920150" cy="920150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Multiplication Sign 3">
            <a:extLst>
              <a:ext uri="{FF2B5EF4-FFF2-40B4-BE49-F238E27FC236}">
                <a16:creationId xmlns:a16="http://schemas.microsoft.com/office/drawing/2014/main" id="{1B40F279-DD2C-467A-995C-F1B04CE7E375}"/>
              </a:ext>
            </a:extLst>
          </p:cNvPr>
          <p:cNvSpPr/>
          <p:nvPr/>
        </p:nvSpPr>
        <p:spPr>
          <a:xfrm>
            <a:off x="5507607" y="5572305"/>
            <a:ext cx="920150" cy="92015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ivision Sign 4">
            <a:extLst>
              <a:ext uri="{FF2B5EF4-FFF2-40B4-BE49-F238E27FC236}">
                <a16:creationId xmlns:a16="http://schemas.microsoft.com/office/drawing/2014/main" id="{C6FDB9FC-032B-463B-BC3E-B9B298C6C345}"/>
              </a:ext>
            </a:extLst>
          </p:cNvPr>
          <p:cNvSpPr/>
          <p:nvPr/>
        </p:nvSpPr>
        <p:spPr>
          <a:xfrm>
            <a:off x="8109010" y="5571406"/>
            <a:ext cx="920150" cy="920150"/>
          </a:xfrm>
          <a:prstGeom prst="mathDivid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Equals 5">
            <a:extLst>
              <a:ext uri="{FF2B5EF4-FFF2-40B4-BE49-F238E27FC236}">
                <a16:creationId xmlns:a16="http://schemas.microsoft.com/office/drawing/2014/main" id="{B22C1634-37B7-4AAC-ACF5-D215F77E1F64}"/>
              </a:ext>
            </a:extLst>
          </p:cNvPr>
          <p:cNvSpPr/>
          <p:nvPr/>
        </p:nvSpPr>
        <p:spPr>
          <a:xfrm>
            <a:off x="10724791" y="5570508"/>
            <a:ext cx="920150" cy="920150"/>
          </a:xfrm>
          <a:prstGeom prst="mathEqual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B5D5399E-39B6-4763-895B-2248C93EEBEF}"/>
              </a:ext>
            </a:extLst>
          </p:cNvPr>
          <p:cNvSpPr/>
          <p:nvPr/>
        </p:nvSpPr>
        <p:spPr>
          <a:xfrm rot="1500000">
            <a:off x="8279741" y="789052"/>
            <a:ext cx="3249282" cy="2170980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45109D-72F3-4C23-A5D8-F0DE3D480FA2}"/>
              </a:ext>
            </a:extLst>
          </p:cNvPr>
          <p:cNvSpPr txBox="1"/>
          <p:nvPr/>
        </p:nvSpPr>
        <p:spPr>
          <a:xfrm>
            <a:off x="9032216" y="1412216"/>
            <a:ext cx="1981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Managing bank accounts and</a:t>
            </a:r>
          </a:p>
          <a:p>
            <a:r>
              <a:rPr lang="en-GB" dirty="0"/>
              <a:t>     Finances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96F05004-AE8E-4D58-9532-8619E68E622A}"/>
              </a:ext>
            </a:extLst>
          </p:cNvPr>
          <p:cNvSpPr/>
          <p:nvPr/>
        </p:nvSpPr>
        <p:spPr>
          <a:xfrm rot="-1740000">
            <a:off x="937834" y="3294479"/>
            <a:ext cx="1840299" cy="1279584"/>
          </a:xfrm>
          <a:prstGeom prst="wedgeRoundRect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C69BF5-DA27-4F40-939E-ED51BDCB66CC}"/>
              </a:ext>
            </a:extLst>
          </p:cNvPr>
          <p:cNvSpPr txBox="1"/>
          <p:nvPr/>
        </p:nvSpPr>
        <p:spPr>
          <a:xfrm rot="-1620000">
            <a:off x="916735" y="3405359"/>
            <a:ext cx="228312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Costs of general living</a:t>
            </a:r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60AC9992-FF25-483D-A161-0726BD2F9A89}"/>
              </a:ext>
            </a:extLst>
          </p:cNvPr>
          <p:cNvSpPr/>
          <p:nvPr/>
        </p:nvSpPr>
        <p:spPr>
          <a:xfrm>
            <a:off x="8634682" y="3545010"/>
            <a:ext cx="2789206" cy="1811546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8E5BDE0-05E5-436F-A325-A73879C3498C}"/>
              </a:ext>
            </a:extLst>
          </p:cNvPr>
          <p:cNvSpPr txBox="1"/>
          <p:nvPr/>
        </p:nvSpPr>
        <p:spPr>
          <a:xfrm>
            <a:off x="2572289" y="573836"/>
            <a:ext cx="5992483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 algn="ctr"/>
            <a:r>
              <a:rPr lang="en-GB" sz="4000" dirty="0">
                <a:solidFill>
                  <a:srgbClr val="FF0000"/>
                </a:solidFill>
                <a:latin typeface="Bradley Hand ITC"/>
                <a:cs typeface="CordiaUPC"/>
              </a:rPr>
              <a:t>How can Dyscalculia </a:t>
            </a:r>
            <a:endParaRPr lang="en-US">
              <a:latin typeface="Bradley Hand ITC"/>
            </a:endParaRPr>
          </a:p>
          <a:p>
            <a:pPr lvl="1" algn="ctr"/>
            <a:r>
              <a:rPr lang="en-GB" sz="4000" dirty="0">
                <a:solidFill>
                  <a:srgbClr val="FF0000"/>
                </a:solidFill>
                <a:latin typeface="Bradley Hand ITC"/>
                <a:cs typeface="CordiaUPC"/>
              </a:rPr>
              <a:t>affect me in </a:t>
            </a:r>
            <a:endParaRPr lang="en-GB">
              <a:solidFill>
                <a:srgbClr val="000000"/>
              </a:solidFill>
              <a:latin typeface="Bradley Hand ITC"/>
              <a:cs typeface="CordiaUPC"/>
            </a:endParaRPr>
          </a:p>
          <a:p>
            <a:pPr lvl="1" algn="ctr"/>
            <a:r>
              <a:rPr lang="en-GB" sz="4000" i="1" dirty="0">
                <a:solidFill>
                  <a:srgbClr val="FF0000"/>
                </a:solidFill>
                <a:latin typeface="Bradley Hand ITC"/>
                <a:cs typeface="CordiaUPC"/>
              </a:rPr>
              <a:t>later life??!!</a:t>
            </a:r>
            <a:endParaRPr lang="en-GB" i="1" dirty="0">
              <a:latin typeface="Bradley Hand ITC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416D27-B387-44E3-80CE-A8F32CB206FD}"/>
              </a:ext>
            </a:extLst>
          </p:cNvPr>
          <p:cNvSpPr txBox="1"/>
          <p:nvPr/>
        </p:nvSpPr>
        <p:spPr>
          <a:xfrm rot="1140000">
            <a:off x="946750" y="1148032"/>
            <a:ext cx="17511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GB" dirty="0"/>
              <a:t>Working in retail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061C73-5E27-4AC4-98EA-9414A9357799}"/>
              </a:ext>
            </a:extLst>
          </p:cNvPr>
          <p:cNvSpPr txBox="1"/>
          <p:nvPr/>
        </p:nvSpPr>
        <p:spPr>
          <a:xfrm>
            <a:off x="8908211" y="420681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How much is this? </a:t>
            </a:r>
            <a:endParaRPr lang="en-US"/>
          </a:p>
          <a:p>
            <a:r>
              <a:rPr lang="en-GB"/>
              <a:t>Do I have enough?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0023175-E393-4386-B738-021A61BB5FB3}"/>
              </a:ext>
            </a:extLst>
          </p:cNvPr>
          <p:cNvSpPr txBox="1"/>
          <p:nvPr/>
        </p:nvSpPr>
        <p:spPr>
          <a:xfrm>
            <a:off x="5514256" y="3127615"/>
            <a:ext cx="27432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>
                <a:solidFill>
                  <a:srgbClr val="FFC000"/>
                </a:solidFill>
                <a:latin typeface="Arial Rounded MT Bold"/>
              </a:rPr>
              <a:t>?</a:t>
            </a:r>
            <a:endParaRPr lang="en-GB" sz="6000" dirty="0">
              <a:solidFill>
                <a:srgbClr val="FFC000"/>
              </a:solidFill>
              <a:latin typeface="Arial Rounded MT Bold"/>
            </a:endParaRPr>
          </a:p>
        </p:txBody>
      </p:sp>
    </p:spTree>
    <p:extLst>
      <p:ext uri="{BB962C8B-B14F-4D97-AF65-F5344CB8AC3E}">
        <p14:creationId xmlns:p14="http://schemas.microsoft.com/office/powerpoint/2010/main" val="1666916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video, game, playing, holding&#10;&#10;Description generated with very high confidence">
            <a:extLst>
              <a:ext uri="{FF2B5EF4-FFF2-40B4-BE49-F238E27FC236}">
                <a16:creationId xmlns:a16="http://schemas.microsoft.com/office/drawing/2014/main" id="{EFBE0DA3-E5BE-4F96-B8A4-8ECD254B99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24" y="4087523"/>
            <a:ext cx="11398369" cy="249295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3936DC-319B-4E42-8350-6DF73953E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https://home.oxfordowl.co.uk/books/numicon-guide-for-parents/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7C9A4E-32B2-4630-B1E3-E1B6A18823CF}"/>
              </a:ext>
            </a:extLst>
          </p:cNvPr>
          <p:cNvSpPr txBox="1"/>
          <p:nvPr/>
        </p:nvSpPr>
        <p:spPr>
          <a:xfrm rot="16200000">
            <a:off x="-379562" y="174525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FCB212"/>
                </a:solidFill>
                <a:latin typeface="Arial Rounded MT Bold"/>
              </a:rPr>
              <a:t>Numicon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4A506B-6DEF-4530-8820-AB2E4D56D80F}"/>
              </a:ext>
            </a:extLst>
          </p:cNvPr>
          <p:cNvSpPr txBox="1"/>
          <p:nvPr/>
        </p:nvSpPr>
        <p:spPr>
          <a:xfrm rot="16140000">
            <a:off x="2854445" y="181624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FFFF00"/>
                </a:solidFill>
                <a:latin typeface="Arial Rounded MT Bold"/>
              </a:rPr>
              <a:t>Multi-sensory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75C263-A0EF-4D8B-A53B-0DDA69824DC9}"/>
              </a:ext>
            </a:extLst>
          </p:cNvPr>
          <p:cNvSpPr txBox="1"/>
          <p:nvPr/>
        </p:nvSpPr>
        <p:spPr>
          <a:xfrm rot="16140000">
            <a:off x="9596528" y="181534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FF0000"/>
                </a:solidFill>
                <a:latin typeface="Arial Rounded MT Bold"/>
              </a:rPr>
              <a:t>Numbers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485C0E-DC75-4258-9D1E-815D9A05E905}"/>
              </a:ext>
            </a:extLst>
          </p:cNvPr>
          <p:cNvSpPr txBox="1"/>
          <p:nvPr/>
        </p:nvSpPr>
        <p:spPr>
          <a:xfrm rot="16140000">
            <a:off x="8474195" y="182882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FFC000"/>
                </a:solidFill>
                <a:latin typeface="Arial Rounded MT Bold"/>
              </a:rPr>
              <a:t>counting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DD8892-0846-40B0-9730-C502A71DF771}"/>
              </a:ext>
            </a:extLst>
          </p:cNvPr>
          <p:cNvSpPr txBox="1"/>
          <p:nvPr/>
        </p:nvSpPr>
        <p:spPr>
          <a:xfrm rot="-5400000">
            <a:off x="1615296" y="172728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FC9FE7"/>
                </a:solidFill>
                <a:latin typeface="Arial Rounded MT Bold"/>
              </a:rPr>
              <a:t>Visual</a:t>
            </a:r>
            <a:endParaRPr lang="en-GB" sz="2400" dirty="0">
              <a:solidFill>
                <a:srgbClr val="FC9FE7"/>
              </a:solidFill>
              <a:latin typeface="Arial Rounded MT Bold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5B8CE1-8A7A-4F9A-A73E-8485B53B2C58}"/>
              </a:ext>
            </a:extLst>
          </p:cNvPr>
          <p:cNvSpPr txBox="1"/>
          <p:nvPr/>
        </p:nvSpPr>
        <p:spPr>
          <a:xfrm rot="-5400000">
            <a:off x="492963" y="172638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00B0F0"/>
                </a:solidFill>
                <a:latin typeface="Arial Rounded MT Bold"/>
              </a:rPr>
              <a:t>A</a:t>
            </a:r>
            <a:endParaRPr lang="en-GB" sz="2400" dirty="0">
              <a:solidFill>
                <a:srgbClr val="00B0F0"/>
              </a:solidFill>
              <a:latin typeface="Arial Rounded MT Bold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30DE95-0700-4CFC-8E03-4CFB0EE15CD7}"/>
              </a:ext>
            </a:extLst>
          </p:cNvPr>
          <p:cNvSpPr txBox="1"/>
          <p:nvPr/>
        </p:nvSpPr>
        <p:spPr>
          <a:xfrm rot="-5400000">
            <a:off x="3870744" y="182612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0070C0"/>
                </a:solidFill>
                <a:latin typeface="Arial Rounded MT Bold"/>
              </a:rPr>
              <a:t>resource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E1131D-3B4E-406C-9595-3553784B85AB}"/>
              </a:ext>
            </a:extLst>
          </p:cNvPr>
          <p:cNvSpPr txBox="1"/>
          <p:nvPr/>
        </p:nvSpPr>
        <p:spPr>
          <a:xfrm rot="16200000">
            <a:off x="7277280" y="1839604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7030A0"/>
                </a:solidFill>
                <a:latin typeface="Arial Rounded MT Bold"/>
              </a:rPr>
              <a:t>and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F846ED-8500-4C63-BC85-9B35015A3620}"/>
              </a:ext>
            </a:extLst>
          </p:cNvPr>
          <p:cNvSpPr txBox="1"/>
          <p:nvPr/>
        </p:nvSpPr>
        <p:spPr>
          <a:xfrm rot="-5460000">
            <a:off x="5105400" y="1838706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C930A3"/>
                </a:solidFill>
                <a:latin typeface="Arial Rounded MT Bold"/>
              </a:rPr>
              <a:t>for</a:t>
            </a:r>
            <a:endParaRPr lang="en-GB" sz="2400" dirty="0">
              <a:solidFill>
                <a:srgbClr val="C930A3"/>
              </a:solidFill>
              <a:latin typeface="Arial Rounded MT Bold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61EA5D-9958-407F-9124-8AEB67E3D7D4}"/>
              </a:ext>
            </a:extLst>
          </p:cNvPr>
          <p:cNvSpPr txBox="1"/>
          <p:nvPr/>
        </p:nvSpPr>
        <p:spPr>
          <a:xfrm rot="16140000">
            <a:off x="6240313" y="1837808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solidFill>
                  <a:srgbClr val="92D050"/>
                </a:solidFill>
                <a:latin typeface="Arial Rounded MT Bold"/>
                <a:ea typeface="+mn-lt"/>
                <a:cs typeface="+mn-lt"/>
              </a:rPr>
              <a:t>learning</a:t>
            </a:r>
          </a:p>
        </p:txBody>
      </p:sp>
    </p:spTree>
    <p:extLst>
      <p:ext uri="{BB962C8B-B14F-4D97-AF65-F5344CB8AC3E}">
        <p14:creationId xmlns:p14="http://schemas.microsoft.com/office/powerpoint/2010/main" val="1507631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284CA7F-B696-4085-84C6-CD668817E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050278" cy="3400925"/>
          </a:xfrm>
          <a:custGeom>
            <a:avLst/>
            <a:gdLst>
              <a:gd name="connsiteX0" fmla="*/ 0 w 6050278"/>
              <a:gd name="connsiteY0" fmla="*/ 0 h 3400925"/>
              <a:gd name="connsiteX1" fmla="*/ 6050278 w 6050278"/>
              <a:gd name="connsiteY1" fmla="*/ 0 h 3400925"/>
              <a:gd name="connsiteX2" fmla="*/ 6050278 w 6050278"/>
              <a:gd name="connsiteY2" fmla="*/ 1827306 h 3400925"/>
              <a:gd name="connsiteX3" fmla="*/ 3892296 w 6050278"/>
              <a:gd name="connsiteY3" fmla="*/ 1827306 h 3400925"/>
              <a:gd name="connsiteX4" fmla="*/ 3892296 w 6050278"/>
              <a:gd name="connsiteY4" fmla="*/ 3400925 h 3400925"/>
              <a:gd name="connsiteX5" fmla="*/ 0 w 6050278"/>
              <a:gd name="connsiteY5" fmla="*/ 3400925 h 340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400925">
                <a:moveTo>
                  <a:pt x="0" y="0"/>
                </a:moveTo>
                <a:lnTo>
                  <a:pt x="6050278" y="0"/>
                </a:lnTo>
                <a:lnTo>
                  <a:pt x="6050278" y="1827306"/>
                </a:lnTo>
                <a:lnTo>
                  <a:pt x="3892296" y="1827306"/>
                </a:lnTo>
                <a:lnTo>
                  <a:pt x="3892296" y="3400925"/>
                </a:lnTo>
                <a:lnTo>
                  <a:pt x="0" y="340092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9" descr="A picture containing box, toy, different, table&#10;&#10;Description generated with very high confidence">
            <a:extLst>
              <a:ext uri="{FF2B5EF4-FFF2-40B4-BE49-F238E27FC236}">
                <a16:creationId xmlns:a16="http://schemas.microsoft.com/office/drawing/2014/main" id="{054B510D-1277-478F-AF4E-19D3AFCE6A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140" y="643467"/>
            <a:ext cx="2435726" cy="2435726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58A10F4-B847-4777-BC82-782F6FB36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1722" y="1"/>
            <a:ext cx="6050278" cy="3400925"/>
          </a:xfrm>
          <a:custGeom>
            <a:avLst/>
            <a:gdLst>
              <a:gd name="connsiteX0" fmla="*/ 0 w 6050278"/>
              <a:gd name="connsiteY0" fmla="*/ 0 h 3400925"/>
              <a:gd name="connsiteX1" fmla="*/ 6050278 w 6050278"/>
              <a:gd name="connsiteY1" fmla="*/ 0 h 3400925"/>
              <a:gd name="connsiteX2" fmla="*/ 6050278 w 6050278"/>
              <a:gd name="connsiteY2" fmla="*/ 3400925 h 3400925"/>
              <a:gd name="connsiteX3" fmla="*/ 2157982 w 6050278"/>
              <a:gd name="connsiteY3" fmla="*/ 3400925 h 3400925"/>
              <a:gd name="connsiteX4" fmla="*/ 2157982 w 6050278"/>
              <a:gd name="connsiteY4" fmla="*/ 1827306 h 3400925"/>
              <a:gd name="connsiteX5" fmla="*/ 0 w 6050278"/>
              <a:gd name="connsiteY5" fmla="*/ 1827306 h 340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400925">
                <a:moveTo>
                  <a:pt x="0" y="0"/>
                </a:moveTo>
                <a:lnTo>
                  <a:pt x="6050278" y="0"/>
                </a:lnTo>
                <a:lnTo>
                  <a:pt x="6050278" y="3400925"/>
                </a:lnTo>
                <a:lnTo>
                  <a:pt x="2157982" y="3400925"/>
                </a:lnTo>
                <a:lnTo>
                  <a:pt x="2157982" y="1827306"/>
                </a:lnTo>
                <a:lnTo>
                  <a:pt x="0" y="1827306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3B597-C9A1-46EF-AB6B-71DF0B1ED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89159"/>
            <a:ext cx="6050278" cy="3368841"/>
          </a:xfrm>
          <a:custGeom>
            <a:avLst/>
            <a:gdLst>
              <a:gd name="connsiteX0" fmla="*/ 0 w 6050278"/>
              <a:gd name="connsiteY0" fmla="*/ 0 h 3368841"/>
              <a:gd name="connsiteX1" fmla="*/ 3892296 w 6050278"/>
              <a:gd name="connsiteY1" fmla="*/ 0 h 3368841"/>
              <a:gd name="connsiteX2" fmla="*/ 3892296 w 6050278"/>
              <a:gd name="connsiteY2" fmla="*/ 1541535 h 3368841"/>
              <a:gd name="connsiteX3" fmla="*/ 6050278 w 6050278"/>
              <a:gd name="connsiteY3" fmla="*/ 1541535 h 3368841"/>
              <a:gd name="connsiteX4" fmla="*/ 6050278 w 6050278"/>
              <a:gd name="connsiteY4" fmla="*/ 3368841 h 3368841"/>
              <a:gd name="connsiteX5" fmla="*/ 0 w 6050278"/>
              <a:gd name="connsiteY5" fmla="*/ 3368841 h 336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368841">
                <a:moveTo>
                  <a:pt x="0" y="0"/>
                </a:moveTo>
                <a:lnTo>
                  <a:pt x="3892296" y="0"/>
                </a:lnTo>
                <a:lnTo>
                  <a:pt x="3892296" y="1541535"/>
                </a:lnTo>
                <a:lnTo>
                  <a:pt x="6050278" y="1541535"/>
                </a:lnTo>
                <a:lnTo>
                  <a:pt x="6050278" y="3368841"/>
                </a:lnTo>
                <a:lnTo>
                  <a:pt x="0" y="3368841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7" descr="A picture containing indoor, table, food, sitting&#10;&#10;Description generated with very high confidence">
            <a:extLst>
              <a:ext uri="{FF2B5EF4-FFF2-40B4-BE49-F238E27FC236}">
                <a16:creationId xmlns:a16="http://schemas.microsoft.com/office/drawing/2014/main" id="{1FFE7181-4DCB-44F2-901A-E0AD3AA77F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7" y="4056918"/>
            <a:ext cx="2927072" cy="193918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A837A6-38AF-45DB-A883-AAB567425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1732" y="6557043"/>
            <a:ext cx="4114800" cy="27432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GB" sz="400">
                <a:solidFill>
                  <a:schemeClr val="bg1"/>
                </a:solidFill>
              </a:rPr>
              <a:t>https://www.pinterest.co.uk/pin/223702306463990https://creativefamilyfun.net/fine-motor-addition-bead-threading/48https://www.andnextcomesl.com/2014/10/simple-fine-motor-counting-math-tray.html7/https://www.ebay.ie/itm/Math-Link-Cubes-Develops-Fine-Motor-Skills-Hands-on-Practice-Includes-Activity-/264351102103https://teachingmama.org/fine-motor-skills-tweezers-goldfish/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0B38421-369F-445C-9543-5BC17BC09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1722" y="3489159"/>
            <a:ext cx="6050278" cy="3368841"/>
          </a:xfrm>
          <a:custGeom>
            <a:avLst/>
            <a:gdLst>
              <a:gd name="connsiteX0" fmla="*/ 2157982 w 6050278"/>
              <a:gd name="connsiteY0" fmla="*/ 0 h 3368841"/>
              <a:gd name="connsiteX1" fmla="*/ 6050278 w 6050278"/>
              <a:gd name="connsiteY1" fmla="*/ 0 h 3368841"/>
              <a:gd name="connsiteX2" fmla="*/ 6050278 w 6050278"/>
              <a:gd name="connsiteY2" fmla="*/ 3368841 h 3368841"/>
              <a:gd name="connsiteX3" fmla="*/ 0 w 6050278"/>
              <a:gd name="connsiteY3" fmla="*/ 3368841 h 3368841"/>
              <a:gd name="connsiteX4" fmla="*/ 0 w 6050278"/>
              <a:gd name="connsiteY4" fmla="*/ 1541535 h 3368841"/>
              <a:gd name="connsiteX5" fmla="*/ 2157982 w 6050278"/>
              <a:gd name="connsiteY5" fmla="*/ 1541535 h 336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368841">
                <a:moveTo>
                  <a:pt x="2157982" y="0"/>
                </a:moveTo>
                <a:lnTo>
                  <a:pt x="6050278" y="0"/>
                </a:lnTo>
                <a:lnTo>
                  <a:pt x="6050278" y="3368841"/>
                </a:lnTo>
                <a:lnTo>
                  <a:pt x="0" y="3368841"/>
                </a:lnTo>
                <a:lnTo>
                  <a:pt x="0" y="1541535"/>
                </a:lnTo>
                <a:lnTo>
                  <a:pt x="2157982" y="154153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AA9CE81-CAF0-41E3-8E73-CAFA13A0B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3736" y="1918638"/>
            <a:ext cx="4224528" cy="3020725"/>
          </a:xfrm>
          <a:custGeom>
            <a:avLst/>
            <a:gdLst>
              <a:gd name="connsiteX0" fmla="*/ 0 w 4224528"/>
              <a:gd name="connsiteY0" fmla="*/ 0 h 3020725"/>
              <a:gd name="connsiteX1" fmla="*/ 4224528 w 4224528"/>
              <a:gd name="connsiteY1" fmla="*/ 0 h 3020725"/>
              <a:gd name="connsiteX2" fmla="*/ 4224528 w 4224528"/>
              <a:gd name="connsiteY2" fmla="*/ 3020725 h 3020725"/>
              <a:gd name="connsiteX3" fmla="*/ 0 w 4224528"/>
              <a:gd name="connsiteY3" fmla="*/ 3020725 h 3020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24528" h="3020725">
                <a:moveTo>
                  <a:pt x="0" y="0"/>
                </a:moveTo>
                <a:lnTo>
                  <a:pt x="4224528" y="0"/>
                </a:lnTo>
                <a:lnTo>
                  <a:pt x="4224528" y="3020725"/>
                </a:lnTo>
                <a:lnTo>
                  <a:pt x="0" y="302072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2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0B1AF8D3-C010-4A73-B684-9D94EE725F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5469" y="2421827"/>
            <a:ext cx="3581061" cy="2014346"/>
          </a:xfrm>
          <a:prstGeom prst="rect">
            <a:avLst/>
          </a:prstGeom>
        </p:spPr>
      </p:pic>
      <p:pic>
        <p:nvPicPr>
          <p:cNvPr id="11" name="Picture 11" descr="A plate of food on a table&#10;&#10;Description generated with very high confidence">
            <a:extLst>
              <a:ext uri="{FF2B5EF4-FFF2-40B4-BE49-F238E27FC236}">
                <a16:creationId xmlns:a16="http://schemas.microsoft.com/office/drawing/2014/main" id="{26C5E66B-9381-4083-AE17-8F77FB9FC7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1460" y="865219"/>
            <a:ext cx="2927072" cy="1953820"/>
          </a:xfrm>
          <a:prstGeom prst="rect">
            <a:avLst/>
          </a:prstGeom>
        </p:spPr>
      </p:pic>
      <p:pic>
        <p:nvPicPr>
          <p:cNvPr id="5" name="Picture 5" descr="A picture containing indoor, purple, pink, small&#10;&#10;Description generated with very high confidence">
            <a:extLst>
              <a:ext uri="{FF2B5EF4-FFF2-40B4-BE49-F238E27FC236}">
                <a16:creationId xmlns:a16="http://schemas.microsoft.com/office/drawing/2014/main" id="{A6E6A5B5-3F69-4A9E-A544-6010BF675D7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2094" b="8594"/>
          <a:stretch/>
        </p:blipFill>
        <p:spPr>
          <a:xfrm>
            <a:off x="8621460" y="4109958"/>
            <a:ext cx="2927071" cy="181727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ADD6B0E-22E1-4940-98AF-1B6751193607}"/>
              </a:ext>
            </a:extLst>
          </p:cNvPr>
          <p:cNvSpPr txBox="1"/>
          <p:nvPr/>
        </p:nvSpPr>
        <p:spPr>
          <a:xfrm>
            <a:off x="3804249" y="382438"/>
            <a:ext cx="5129841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>
                <a:solidFill>
                  <a:srgbClr val="FF0000"/>
                </a:solidFill>
              </a:rPr>
              <a:t>Hands on Math Resources</a:t>
            </a:r>
            <a:endParaRPr lang="en-GB" sz="28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9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8" descr="A colorful ball in a yard&#10;&#10;Description generated with very high confidence">
            <a:extLst>
              <a:ext uri="{FF2B5EF4-FFF2-40B4-BE49-F238E27FC236}">
                <a16:creationId xmlns:a16="http://schemas.microsoft.com/office/drawing/2014/main" id="{3E272D40-CDB2-41F2-B4FA-1564EFE4A2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780" r="-3" b="16631"/>
          <a:stretch/>
        </p:blipFill>
        <p:spPr>
          <a:xfrm>
            <a:off x="20" y="10"/>
            <a:ext cx="7215381" cy="2969294"/>
          </a:xfrm>
          <a:custGeom>
            <a:avLst/>
            <a:gdLst/>
            <a:ahLst/>
            <a:cxnLst/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4B1161DE-1B9C-4FFB-AB3D-A882DAEE15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909" b="-2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4" name="Picture 4" descr="A close up of a football field&#10;&#10;Description generated with very high confidence">
            <a:extLst>
              <a:ext uri="{FF2B5EF4-FFF2-40B4-BE49-F238E27FC236}">
                <a16:creationId xmlns:a16="http://schemas.microsoft.com/office/drawing/2014/main" id="{B944DEA3-F5E6-43C9-A45F-E3BD6AB16C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619" b="36941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6" name="Picture 6" descr="A person walking down a street&#10;&#10;Description generated with very high confidence">
            <a:extLst>
              <a:ext uri="{FF2B5EF4-FFF2-40B4-BE49-F238E27FC236}">
                <a16:creationId xmlns:a16="http://schemas.microsoft.com/office/drawing/2014/main" id="{2767389E-1713-446A-A077-ACB74755813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860" r="1" b="1"/>
          <a:stretch/>
        </p:blipFill>
        <p:spPr>
          <a:xfrm>
            <a:off x="1" y="3106464"/>
            <a:ext cx="6209553" cy="3751536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B31E4B7-C5FD-47FA-B03F-4E9297D64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0941" y="6127626"/>
            <a:ext cx="4660067" cy="27886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GB" sz="400">
                <a:solidFill>
                  <a:srgbClr val="FFFFFF"/>
                </a:solidFill>
              </a:rPr>
              <a:t>https://www.bbc.co.uk/news/uk-scotland-glasgow-west-48335461https://www.pinterest.co.uk/pin/328903579038804488/https://www.irishtimes.com/news/education/why-do-primary-schools-allocate-only-an-hour-a-week-to-pe-1.3203958http://natashapapangelis.blogspot.com/2015/03/top-tips-how-can-pe-and-school-sport.htm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A8586B-B715-4686-8484-D6B2E0A2C8D0}"/>
              </a:ext>
            </a:extLst>
          </p:cNvPr>
          <p:cNvSpPr txBox="1"/>
          <p:nvPr/>
        </p:nvSpPr>
        <p:spPr>
          <a:xfrm>
            <a:off x="4364966" y="2452777"/>
            <a:ext cx="4238444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800">
                <a:solidFill>
                  <a:srgbClr val="FF0000"/>
                </a:solidFill>
                <a:latin typeface="Arial Rounded MT Bold"/>
              </a:rPr>
              <a:t>S.K.I.P</a:t>
            </a:r>
          </a:p>
        </p:txBody>
      </p:sp>
    </p:spTree>
    <p:extLst>
      <p:ext uri="{BB962C8B-B14F-4D97-AF65-F5344CB8AC3E}">
        <p14:creationId xmlns:p14="http://schemas.microsoft.com/office/powerpoint/2010/main" val="1700424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C064A6-FCB2-4076-8E5E-D751DBAD9177}"/>
              </a:ext>
            </a:extLst>
          </p:cNvPr>
          <p:cNvSpPr txBox="1"/>
          <p:nvPr/>
        </p:nvSpPr>
        <p:spPr>
          <a:xfrm>
            <a:off x="253042" y="267419"/>
            <a:ext cx="11700294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References – </a:t>
            </a:r>
            <a:endParaRPr lang="en-GB" dirty="0"/>
          </a:p>
          <a:p>
            <a:r>
              <a:rPr lang="en-GB"/>
              <a:t>Slide 1 - </a:t>
            </a:r>
            <a:r>
              <a:rPr lang="en-GB" dirty="0">
                <a:ea typeface="+mn-lt"/>
                <a:cs typeface="+mn-lt"/>
                <a:hlinkClick r:id="rId2"/>
              </a:rPr>
              <a:t>https://www.pinterest.co.uk/pin/826832812816998250/</a:t>
            </a:r>
            <a:endParaRPr lang="en-GB" dirty="0">
              <a:ea typeface="+mn-lt"/>
              <a:cs typeface="+mn-lt"/>
            </a:endParaRPr>
          </a:p>
          <a:p>
            <a:r>
              <a:rPr lang="en-GB"/>
              <a:t>Slide 2 - </a:t>
            </a:r>
            <a:r>
              <a:rPr lang="en-GB" dirty="0">
                <a:ea typeface="+mn-lt"/>
                <a:cs typeface="+mn-lt"/>
                <a:hlinkClick r:id="rId3"/>
              </a:rPr>
              <a:t>https://www.shutterstock.com/es/image-illustration/dyscalculia-sad-boy-near-blackboard-numbers-414740248</a:t>
            </a:r>
            <a:endParaRPr lang="en-GB" dirty="0">
              <a:ea typeface="+mn-lt"/>
              <a:cs typeface="+mn-lt"/>
            </a:endParaRPr>
          </a:p>
          <a:p>
            <a:r>
              <a:rPr lang="en-GB"/>
              <a:t>Slide 3 - </a:t>
            </a:r>
            <a:r>
              <a:rPr lang="en-GB" dirty="0">
                <a:ea typeface="+mn-lt"/>
                <a:cs typeface="+mn-lt"/>
                <a:hlinkClick r:id="rId4"/>
              </a:rPr>
              <a:t>https://digest.bps.org.uk/2018/09/18/uk-study-finds-children-with-maths-difficulties-sldm-dyscalculia-are-100-times-less-likely-to-receive-an-official-diagnosis-than-peers-with-dyslexia/</a:t>
            </a:r>
            <a:endParaRPr lang="en-GB" dirty="0">
              <a:ea typeface="+mn-lt"/>
              <a:cs typeface="+mn-lt"/>
            </a:endParaRPr>
          </a:p>
          <a:p>
            <a:r>
              <a:rPr lang="en-GB"/>
              <a:t>Slide 4 - </a:t>
            </a:r>
            <a:r>
              <a:rPr lang="en-GB" dirty="0">
                <a:ea typeface="+mn-lt"/>
                <a:cs typeface="+mn-lt"/>
                <a:hlinkClick r:id="rId5"/>
              </a:rPr>
              <a:t>https://www.databazeknih.cz/zivotopis/ladislav-kosc-18488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6"/>
              </a:rPr>
              <a:t>https://books.google.co.uk/books?id=LK2JAgAAQBAJ&amp;pg=PA18&amp;lpg=PA18&amp;dq=quotes+on+dyscalculia+from+kosc&amp;source=bl&amp;ots=KJTcunpqSc&amp;sig=ACfU3U1BTV3O9UhUU-uZNKvkp0BQvmNWXA&amp;hl=en&amp;sa=X&amp;ved=2ahUKEwi53Knv-_foAhU8QkEAHVtzAtYQ6AEwEnoECA0QKQ#v=onepage&amp;q=quotes%20on%20dyscalculia%20from%20kosc&amp;f=false</a:t>
            </a:r>
            <a:r>
              <a:rPr lang="en-GB" dirty="0">
                <a:ea typeface="+mn-lt"/>
                <a:cs typeface="+mn-lt"/>
              </a:rPr>
              <a:t> Miles, T.R (2003) </a:t>
            </a:r>
            <a:r>
              <a:rPr lang="en-GB" i="1">
                <a:ea typeface="+mn-lt"/>
                <a:cs typeface="+mn-lt"/>
              </a:rPr>
              <a:t>Dyslexia and mathematics, pg 18, </a:t>
            </a:r>
            <a:r>
              <a:rPr lang="en-US">
                <a:ea typeface="+mn-lt"/>
                <a:cs typeface="+mn-lt"/>
              </a:rPr>
              <a:t>1st edn, New York:Routledge </a:t>
            </a:r>
            <a:endParaRPr lang="en-GB">
              <a:ea typeface="+mn-lt"/>
              <a:cs typeface="+mn-lt"/>
            </a:endParaRPr>
          </a:p>
          <a:p>
            <a:r>
              <a:rPr lang="en-GB"/>
              <a:t>Slide 6 - </a:t>
            </a:r>
            <a:r>
              <a:rPr lang="en-GB" dirty="0">
                <a:ea typeface="+mn-lt"/>
                <a:cs typeface="+mn-lt"/>
                <a:hlinkClick r:id="rId7"/>
              </a:rPr>
              <a:t>https://home.oxfordowl.co.uk/books/numicon-guide-for-parents/</a:t>
            </a:r>
            <a:endParaRPr lang="en-GB" dirty="0">
              <a:ea typeface="+mn-lt"/>
              <a:cs typeface="+mn-lt"/>
            </a:endParaRPr>
          </a:p>
          <a:p>
            <a:r>
              <a:rPr lang="en-GB"/>
              <a:t>Slide 7 - 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  <a:hlinkClick r:id="rId8"/>
              </a:rPr>
              <a:t>https://www.pinterest.co.uk/pin/223702306463990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  <a:hlinkClick r:id="rId9"/>
              </a:rPr>
              <a:t>https://creativefamilyfun.net/fine-motor-addition-bead-threading/48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  <a:hlinkClick r:id="rId10"/>
              </a:rPr>
              <a:t>https://www.andnextcomesl.com/2014/10/simple-fine-motor-counting-math-tray.html7/https://www.ebay.ie/itm/Math-Link-Cubes-Develops-Fine-Motor-Skills-Hands-on-Practice-Includes-Activity-/264351102103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  <a:hlinkClick r:id="rId11"/>
              </a:rPr>
              <a:t>https://teachingmama.org/fine-motor-skills-tweezers-goldfish/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</a:p>
          <a:p>
            <a:r>
              <a:rPr lang="en-GB" dirty="0">
                <a:ea typeface="+mn-lt"/>
                <a:cs typeface="+mn-lt"/>
                <a:hlinkClick r:id="rId12"/>
              </a:rPr>
              <a:t>https://www.pinterest.co.uk/pin/223702306463990487/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4573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318D0DA-BB86-4197-BBFD-D793C8257E79}"/>
              </a:ext>
            </a:extLst>
          </p:cNvPr>
          <p:cNvSpPr txBox="1"/>
          <p:nvPr/>
        </p:nvSpPr>
        <p:spPr>
          <a:xfrm>
            <a:off x="310551" y="439947"/>
            <a:ext cx="1159965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References cont. -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Slide 8 -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  <a:hlinkClick r:id="rId2"/>
              </a:rPr>
              <a:t>https://www.bbc.co.uk/news/uk-scotland-glasgow-west-48335461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http://natashapapangelis.blogspot.com/2015/03/top-tips-how-can-pe-and-school-sport.html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4"/>
              </a:rPr>
              <a:t>https://www.irishtimes.com/news/education/why-do-primary-schools-allocate-only-an-hour-a-week-to-pe-1.3203958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5"/>
              </a:rPr>
              <a:t>https://www.pinterest.co.uk/pin/328903579038804488/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4334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Savon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761</cp:revision>
  <dcterms:created xsi:type="dcterms:W3CDTF">2020-04-19T21:46:33Z</dcterms:created>
  <dcterms:modified xsi:type="dcterms:W3CDTF">2020-04-26T19:19:44Z</dcterms:modified>
</cp:coreProperties>
</file>