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7B4D2A-10C8-4DBE-92BD-63533E0656CE}" v="21" dt="2026-06-21T13:59:25.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4589"/>
  </p:normalViewPr>
  <p:slideViewPr>
    <p:cSldViewPr snapToGrid="0" snapToObjects="1">
      <p:cViewPr varScale="1">
        <p:scale>
          <a:sx n="160" d="100"/>
          <a:sy n="160" d="100"/>
        </p:scale>
        <p:origin x="29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Net Cash Flow Forecast (£)</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Net Cash Flow (£)</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numFmt formatCode="#,##0" sourceLinked="0"/>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Months 1–3</c:v>
                </c:pt>
                <c:pt idx="1">
                  <c:v>Months 4–6</c:v>
                </c:pt>
                <c:pt idx="2">
                  <c:v>Months 7–9</c:v>
                </c:pt>
                <c:pt idx="3">
                  <c:v>Months 10–12</c:v>
                </c:pt>
              </c:strCache>
            </c:strRef>
          </c:cat>
          <c:val>
            <c:numRef>
              <c:f>Sheet1!$B$2:$B$5</c:f>
              <c:numCache>
                <c:formatCode>General</c:formatCode>
                <c:ptCount val="4"/>
                <c:pt idx="0">
                  <c:v>600</c:v>
                </c:pt>
                <c:pt idx="1">
                  <c:v>1310</c:v>
                </c:pt>
                <c:pt idx="2">
                  <c:v>1970</c:v>
                </c:pt>
                <c:pt idx="3">
                  <c:v>2580</c:v>
                </c:pt>
              </c:numCache>
            </c:numRef>
          </c:val>
          <c:extLst>
            <c:ext xmlns:c16="http://schemas.microsoft.com/office/drawing/2014/chart" uri="{C3380CC4-5D6E-409C-BE32-E72D297353CC}">
              <c16:uniqueId val="{00000000-CB4A-41EC-A063-D480E969F2CD}"/>
            </c:ext>
          </c:extLst>
        </c:ser>
        <c:dLbls>
          <c:showLegendKey val="0"/>
          <c:showVal val="1"/>
          <c:showCatName val="0"/>
          <c:showSerName val="0"/>
          <c:showPercent val="0"/>
          <c:showBubbleSize val="0"/>
        </c:dLbls>
        <c:gapWidth val="100"/>
        <c:overlap val="-24"/>
        <c:axId val="2094734554"/>
        <c:axId val="2094734552"/>
      </c:barChart>
      <c:catAx>
        <c:axId val="2094734554"/>
        <c:scaling>
          <c:orientation val="minMax"/>
        </c:scaling>
        <c:delete val="0"/>
        <c:axPos val="b"/>
        <c:numFmt formatCode="General" sourceLinked="1"/>
        <c:majorTickMark val="none"/>
        <c:minorTickMark val="none"/>
        <c:tickLblPos val="low"/>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2094734554"/>
        <c:crosses val="autoZero"/>
        <c:crossBetween val="between"/>
      </c:valAx>
      <c:spPr>
        <a:noFill/>
        <a:ln>
          <a:noFill/>
        </a:ln>
        <a:effectLst/>
      </c:spPr>
    </c:plotArea>
    <c:plotVisOnly val="1"/>
    <c:dispBlanksAs val="span"/>
    <c:showDLblsOverMax val="1"/>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6">
  <a:schemeClr val="accent6"/>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479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thank you for your time today. I'm Sonia, and I got to pitch Sonia's Baking. I'm going to run through these 4 areas: the business proposition, my 12-month marketing strategy, my elevator pitch and finally, my references. First, let's go back to the basics of business.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Sonia's Baking is a bespoke, home-made celebration company in Riverside, Cardiff. Premium ingredients, online ordering, local delivery, and creative decorating. I'm making custom cakes, cupcakes, and pastries for birthdays, weddings, baby showers, and small events. It began all the way back to my own love of baking for family, making memories with cakes, and this enterprise is a way to make it a viable business in town (Sharma,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job is just one: Delivering sweet, creative,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cakes to Cardiff events. At month 12, I want to have 30 orders per month, 90% of customer satisfaction, 5000 social followers and repeat customers of 10 per month. With 4 key pillars of Premium Ingredients, Bespoke Designs, Local Cardiff Delivery, and within the £25 to £60 range, my USP is evident.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selected the option of Sole Trading. It provides full control, cheap registration, quick decision, and I can keep all the profit. There are definite trade-offs: no liability protection and little access to financing, but the structure is right for a home-based start-up with low overheads (Williams,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will create my own small team, with myself as Owner/Head Baker creating recipes, orders and marketing, with a part-time Assistant Baker assisting with decorating and preparation, and a Delivery Support on a part-time basis for local drop-offs. Recruit from the local community, student job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referrals – educate in food hygiene and customer service (Millstone,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can be found at 30 Craddock St, Riverside, Cardiff. This site is viable as it is short of travel time to local families and short of students, and close enough to form a delivery area (Kapoor, 2021). It also boasts a strong sense of community spirit, with regular local events and because I'm located in my home, no rent overhead, so that would be a low operation cost too, from day one.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clearly identified areas of growth on my financial statements. The sale begins at £2,400 from months 1-3, increasing to £6,000 from months 10-12. The rise of net cash is similar, rising from 800 to 2580 within that span of time. There is no external debt to service from the business as it is funded with its own resources, and profits are retained (Tammy,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 good at making designs of my own, low overheads, and branding, but my skills are weak in production because it is a small batch business. Social media growth and seasonality are opportunities, while strong competitors and ingredient inflation are threats. As for PESTLE, the top drivers are food hygiene compliance, discretionary spending pressure, and social media and digital payments (Millstone,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conducted fifteen interviews with local Cardiff customers, which revealed high demand for birthday cakes and cupcakes, with a preferred price range of £25 to £60, and definite interest in </a:t>
            </a:r>
            <a:r>
              <a:rPr lang="en-US" sz="1200" kern="1200" dirty="0" err="1">
                <a:solidFill>
                  <a:schemeClr val="tx1"/>
                </a:solidFill>
                <a:effectLst/>
                <a:latin typeface="+mn-lt"/>
                <a:ea typeface="+mn-ea"/>
                <a:cs typeface="+mn-cs"/>
              </a:rPr>
              <a:t>customisation</a:t>
            </a:r>
            <a:r>
              <a:rPr lang="en-US" sz="1200" kern="1200" dirty="0">
                <a:solidFill>
                  <a:schemeClr val="tx1"/>
                </a:solidFill>
                <a:effectLst/>
                <a:latin typeface="+mn-lt"/>
                <a:ea typeface="+mn-ea"/>
                <a:cs typeface="+mn-cs"/>
              </a:rPr>
              <a:t> and online ordering (</a:t>
            </a:r>
            <a:r>
              <a:rPr lang="en-US" sz="1200" kern="1200" dirty="0" err="1">
                <a:solidFill>
                  <a:schemeClr val="tx1"/>
                </a:solidFill>
                <a:effectLst/>
                <a:latin typeface="+mn-lt"/>
                <a:ea typeface="+mn-ea"/>
                <a:cs typeface="+mn-cs"/>
              </a:rPr>
              <a:t>Velickova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Tomovska</a:t>
            </a:r>
            <a:r>
              <a:rPr lang="en-US" sz="1200" kern="1200" dirty="0">
                <a:solidFill>
                  <a:schemeClr val="tx1"/>
                </a:solidFill>
                <a:effectLst/>
                <a:latin typeface="+mn-lt"/>
                <a:ea typeface="+mn-ea"/>
                <a:cs typeface="+mn-cs"/>
              </a:rPr>
              <a:t>, 2025). Secondary research reveals that the British bakery industry is strong. Say </a:t>
            </a:r>
            <a:r>
              <a:rPr lang="en-US" sz="1200" kern="1200" dirty="0" err="1">
                <a:solidFill>
                  <a:schemeClr val="tx1"/>
                </a:solidFill>
                <a:effectLst/>
                <a:latin typeface="+mn-lt"/>
                <a:ea typeface="+mn-ea"/>
                <a:cs typeface="+mn-cs"/>
              </a:rPr>
              <a:t>LetThemSeeCake</a:t>
            </a:r>
            <a:r>
              <a:rPr lang="en-US" sz="1200" kern="1200" dirty="0">
                <a:solidFill>
                  <a:schemeClr val="tx1"/>
                </a:solidFill>
                <a:effectLst/>
                <a:latin typeface="+mn-lt"/>
                <a:ea typeface="+mn-ea"/>
                <a:cs typeface="+mn-cs"/>
              </a:rPr>
              <a:t>, Cutter &amp; Squidge, and others, quality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bring quality customers.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four phases of my strategy. Launch - Months 1 - 3 Social Media &amp; Flyers with an introductory offer. Grow introduces a campaign for Mother's Day, targeting 30 orders in the month of June. Engage rolls out reviews and referral scheme (Kapoor, 2021). Flip festive offers and repeat-customer discounts for months 10-12, and drive them up to 5,000 followers by the end.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Here's a sample of my planned content. The Facebook launch post comes with an introductory 10% discount and a local hashtag. On Instagram and TikTok, I will be doing my weekly cake reveals, decorating videos, as well as having a day each week to feature a poll or behind-the-scenes content in stories to create engagement right off the bat (Williams,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cover letter is all about custom designs, top-notch ingredients and local delivery from £25 with a discount launch code. The business card is my branding, and I've included details for easy follow-up. It provides a £5 discount to your friend and is a cost-efficient way for the business to grow a reliable word of mouth (Tammy,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used blush pink, berry, cream, sage green and gold to create a warm and welcoming palette for my brand (</a:t>
            </a:r>
            <a:r>
              <a:rPr lang="en-US" sz="1200" kern="1200" dirty="0" err="1">
                <a:solidFill>
                  <a:schemeClr val="tx1"/>
                </a:solidFill>
                <a:effectLst/>
                <a:latin typeface="+mn-lt"/>
                <a:ea typeface="+mn-ea"/>
                <a:cs typeface="+mn-cs"/>
              </a:rPr>
              <a:t>Kraujalienė</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Kromalcas</a:t>
            </a:r>
            <a:r>
              <a:rPr lang="en-US" sz="1200" kern="1200" dirty="0">
                <a:solidFill>
                  <a:schemeClr val="tx1"/>
                </a:solidFill>
                <a:effectLst/>
                <a:latin typeface="+mn-lt"/>
                <a:ea typeface="+mn-ea"/>
                <a:cs typeface="+mn-cs"/>
              </a:rPr>
              <a:t>, 2022). The logo is a hand-made cake and whisk motif created in Canva, along with plain, rounded lettering. Packaging is compatible with pastel boxes and ribbon, and my voice remains warm, friendly and personal – using names wherever possible.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recap the perks that customers enjoy: one-of-a-kind designs, high-quality ingredients, local delivery, a price range from £25 to £60, it complies with full food safety requirements, and it is ordering-friendly via social media, without having a website (</a:t>
            </a:r>
            <a:r>
              <a:rPr lang="en-US" sz="1200" kern="1200" dirty="0" err="1">
                <a:solidFill>
                  <a:schemeClr val="tx1"/>
                </a:solidFill>
                <a:effectLst/>
                <a:latin typeface="+mn-lt"/>
                <a:ea typeface="+mn-ea"/>
                <a:cs typeface="+mn-cs"/>
              </a:rPr>
              <a:t>Velickova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Tomovska</a:t>
            </a:r>
            <a:r>
              <a:rPr lang="en-US" sz="1200" kern="1200" dirty="0">
                <a:solidFill>
                  <a:schemeClr val="tx1"/>
                </a:solidFill>
                <a:effectLst/>
                <a:latin typeface="+mn-lt"/>
                <a:ea typeface="+mn-ea"/>
                <a:cs typeface="+mn-cs"/>
              </a:rPr>
              <a:t>, 2025). All these features eliminate friction and foster trust throughout the order process.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Finally, why is this a good investment? Having a hobby and yet transforming it into a business idea that is backed by real marketing activity and primary research using 15 customers (Finch, 2025). It's based on real passion, backed up with a realistic cash-flow forecast and is designed as a low-risk, scalable opportunity.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t>Finch, B. (2025). How to Write a Business Plan: Win Backing and Support for Your Ideas and Ventures. London: Kogan Page.</a:t>
            </a:r>
          </a:p>
          <a:p>
            <a:pPr>
              <a:lnSpc>
                <a:spcPct val="150000"/>
              </a:lnSpc>
            </a:pPr>
            <a:r>
              <a:rPr lang="en-US" sz="1200" dirty="0"/>
              <a:t>Kapoor, N. (2021). Principles of Marketing. New Delhi: PHI Learning Pvt. Ltd.</a:t>
            </a:r>
          </a:p>
          <a:p>
            <a:pPr>
              <a:lnSpc>
                <a:spcPct val="150000"/>
              </a:lnSpc>
            </a:pPr>
            <a:r>
              <a:rPr lang="en-US" sz="1200" dirty="0" err="1"/>
              <a:t>Kraujalienė</a:t>
            </a:r>
            <a:r>
              <a:rPr lang="en-US" sz="1200" dirty="0"/>
              <a:t>, L. and </a:t>
            </a:r>
            <a:r>
              <a:rPr lang="en-US" sz="1200" dirty="0" err="1"/>
              <a:t>Kromalcas</a:t>
            </a:r>
            <a:r>
              <a:rPr lang="en-US" sz="1200" dirty="0"/>
              <a:t>, S. (2022) ‘Brand positioning strategy in the competitive aspect’, Business: Theory and Practice, 23(2), pp. 467–475.</a:t>
            </a:r>
          </a:p>
          <a:p>
            <a:pPr>
              <a:lnSpc>
                <a:spcPct val="150000"/>
              </a:lnSpc>
            </a:pPr>
            <a:r>
              <a:rPr lang="en-US" sz="1200" dirty="0"/>
              <a:t>Millstone, E. (2026) ‘UK Food Standards Agency proposals for re-structuring how it regulates food-borne risks: an analysis and critique’, Food Policy, 141, p. 103102. Available at: https://doi.org/10.1016/j.foodpol.2026.103102</a:t>
            </a:r>
          </a:p>
          <a:p>
            <a:pPr>
              <a:lnSpc>
                <a:spcPct val="150000"/>
              </a:lnSpc>
            </a:pPr>
            <a:r>
              <a:rPr lang="en-US" sz="1200" dirty="0"/>
              <a:t>Sharma, S. (2021). Entrepreneurship Development. New Delhi: PHI Learning Pvt. Ltd.</a:t>
            </a:r>
          </a:p>
          <a:p>
            <a:pPr>
              <a:lnSpc>
                <a:spcPct val="150000"/>
              </a:lnSpc>
            </a:pPr>
            <a:r>
              <a:rPr lang="en-US" sz="1200" dirty="0"/>
              <a:t>Tammy, R. (2024) ‘Business Structure’, in Business Fundamentals for the Rehabilitation Professional. London: Routledge, pp. 23–44.</a:t>
            </a:r>
          </a:p>
          <a:p>
            <a:pPr>
              <a:lnSpc>
                <a:spcPct val="150000"/>
              </a:lnSpc>
            </a:pPr>
            <a:r>
              <a:rPr lang="en-US" sz="1200" dirty="0" err="1"/>
              <a:t>Velickova</a:t>
            </a:r>
            <a:r>
              <a:rPr lang="en-US" sz="1200" dirty="0"/>
              <a:t>, E. and </a:t>
            </a:r>
            <a:r>
              <a:rPr lang="en-US" sz="1200" dirty="0" err="1"/>
              <a:t>Tomovska</a:t>
            </a:r>
            <a:r>
              <a:rPr lang="en-US" sz="1200" dirty="0"/>
              <a:t>, E. (2025) ‘Emerging trends in the baking market and consumers’ demands, preferences, and acceptance of sourdough-based products’, in Handbook of Sourdough Microbiota and Fermentation. Amsterdam: Elsevier, pp. 449–467. Available at: https://doi.org/10.1016/B978-0-443-18622-6.00025-6</a:t>
            </a:r>
          </a:p>
          <a:p>
            <a:pPr>
              <a:lnSpc>
                <a:spcPct val="150000"/>
              </a:lnSpc>
            </a:pPr>
            <a:r>
              <a:rPr lang="en-US" sz="1200" dirty="0"/>
              <a:t>Williams, S. (2021) FT Guide to Business Start Up 2021–2023. Harlow: Pearson UK.</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8.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5.png"/><Relationship Id="rId7"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7.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6858000" y="-1097280"/>
            <a:ext cx="3657600" cy="3657600"/>
          </a:xfrm>
          <a:prstGeom prst="ellipse">
            <a:avLst/>
          </a:prstGeom>
          <a:solidFill>
            <a:srgbClr val="2C4268">
              <a:alpha val="50000"/>
            </a:srgbClr>
          </a:solidFill>
          <a:ln/>
        </p:spPr>
        <p:txBody>
          <a:bodyPr/>
          <a:lstStyle/>
          <a:p>
            <a:endParaRPr lang="en-US"/>
          </a:p>
        </p:txBody>
      </p:sp>
      <p:sp>
        <p:nvSpPr>
          <p:cNvPr id="3" name="Shape 1"/>
          <p:cNvSpPr/>
          <p:nvPr/>
        </p:nvSpPr>
        <p:spPr>
          <a:xfrm>
            <a:off x="7498080" y="-457200"/>
            <a:ext cx="2286000" cy="2286000"/>
          </a:xfrm>
          <a:prstGeom prst="ellipse">
            <a:avLst/>
          </a:prstGeom>
          <a:solidFill>
            <a:srgbClr val="0F1C35">
              <a:alpha val="60000"/>
            </a:srgbClr>
          </a:solidFill>
          <a:ln/>
        </p:spPr>
        <p:txBody>
          <a:bodyPr/>
          <a:lstStyle/>
          <a:p>
            <a:endParaRPr lang="en-US"/>
          </a:p>
        </p:txBody>
      </p:sp>
      <p:sp>
        <p:nvSpPr>
          <p:cNvPr id="4" name="Text 2"/>
          <p:cNvSpPr/>
          <p:nvPr/>
        </p:nvSpPr>
        <p:spPr>
          <a:xfrm>
            <a:off x="457200" y="365760"/>
            <a:ext cx="822960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AI Acknowledgement</a:t>
            </a:r>
            <a:endParaRPr lang="en-US" sz="2800" dirty="0"/>
          </a:p>
        </p:txBody>
      </p:sp>
      <p:sp>
        <p:nvSpPr>
          <p:cNvPr id="5" name="Shape 3"/>
          <p:cNvSpPr/>
          <p:nvPr/>
        </p:nvSpPr>
        <p:spPr>
          <a:xfrm>
            <a:off x="457200" y="1005840"/>
            <a:ext cx="8229600" cy="3749040"/>
          </a:xfrm>
          <a:prstGeom prst="roundRect">
            <a:avLst>
              <a:gd name="adj" fmla="val 292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6" name="Text 4"/>
          <p:cNvSpPr/>
          <p:nvPr/>
        </p:nvSpPr>
        <p:spPr>
          <a:xfrm>
            <a:off x="777240" y="1737360"/>
            <a:ext cx="7589520" cy="2400300"/>
          </a:xfrm>
          <a:prstGeom prst="rect">
            <a:avLst/>
          </a:prstGeom>
          <a:noFill/>
          <a:ln/>
        </p:spPr>
        <p:txBody>
          <a:bodyPr wrap="square" lIns="101600" tIns="0" rIns="0" bIns="0" rtlCol="0" anchor="t"/>
          <a:lstStyle/>
          <a:p>
            <a:pPr marL="0" indent="0">
              <a:lnSpc>
                <a:spcPct val="150000"/>
              </a:lnSpc>
              <a:buNone/>
            </a:pPr>
            <a:r>
              <a:rPr lang="en-US" sz="1250" dirty="0">
                <a:solidFill>
                  <a:srgbClr val="2E2E2E"/>
                </a:solidFill>
                <a:latin typeface="Calibri" pitchFamily="34" charset="0"/>
                <a:ea typeface="Calibri" pitchFamily="34" charset="-122"/>
                <a:cs typeface="Calibri" pitchFamily="34" charset="-120"/>
              </a:rPr>
              <a:t>I acknowledge the use of Claude (https://claude.ai/) in June 2026 to support the drafting and structuring of this presentation using the prompt(s):</a:t>
            </a:r>
          </a:p>
          <a:p>
            <a:pPr marL="0" indent="0">
              <a:lnSpc>
                <a:spcPct val="150000"/>
              </a:lnSpc>
              <a:buNone/>
            </a:pPr>
            <a:endParaRPr lang="en-US" sz="1250" dirty="0">
              <a:solidFill>
                <a:srgbClr val="2E2E2E"/>
              </a:solidFill>
              <a:latin typeface="Calibri" pitchFamily="34" charset="0"/>
              <a:ea typeface="Calibri" pitchFamily="34" charset="-122"/>
              <a:cs typeface="Calibri" pitchFamily="34" charset="-120"/>
            </a:endParaRPr>
          </a:p>
          <a:p>
            <a:pPr marL="800100" lvl="1" indent="-342900">
              <a:lnSpc>
                <a:spcPct val="150000"/>
              </a:lnSpc>
              <a:buFont typeface="+mj-lt"/>
              <a:buAutoNum type="arabicPeriod"/>
            </a:pPr>
            <a:r>
              <a:rPr lang="en-US" sz="1250" dirty="0">
                <a:solidFill>
                  <a:srgbClr val="2E2E2E"/>
                </a:solidFill>
                <a:latin typeface="Calibri" pitchFamily="34" charset="0"/>
                <a:ea typeface="Calibri" pitchFamily="34" charset="-122"/>
                <a:cs typeface="Calibri" pitchFamily="34" charset="-120"/>
              </a:rPr>
              <a:t>Please help me structure my business plan content into a slide-by-slide presentation format.</a:t>
            </a:r>
          </a:p>
          <a:p>
            <a:pPr marL="800100" lvl="1" indent="-342900">
              <a:lnSpc>
                <a:spcPct val="150000"/>
              </a:lnSpc>
              <a:buFont typeface="+mj-lt"/>
              <a:buAutoNum type="arabicPeriod"/>
            </a:pPr>
            <a:r>
              <a:rPr lang="en-US" sz="1250" dirty="0">
                <a:solidFill>
                  <a:srgbClr val="2E2E2E"/>
                </a:solidFill>
                <a:latin typeface="Calibri" pitchFamily="34" charset="0"/>
                <a:ea typeface="Calibri" pitchFamily="34" charset="-122"/>
                <a:cs typeface="Calibri" pitchFamily="34" charset="-120"/>
              </a:rPr>
              <a:t>Please help me write the 12-month marketing strategy section for my presentation.</a:t>
            </a:r>
          </a:p>
          <a:p>
            <a:pPr marL="800100" lvl="1" indent="-342900">
              <a:lnSpc>
                <a:spcPct val="150000"/>
              </a:lnSpc>
              <a:buFont typeface="+mj-lt"/>
              <a:buAutoNum type="arabicPeriod"/>
            </a:pPr>
            <a:r>
              <a:rPr lang="en-US" sz="1250" dirty="0">
                <a:solidFill>
                  <a:srgbClr val="2E2E2E"/>
                </a:solidFill>
                <a:latin typeface="Calibri" pitchFamily="34" charset="0"/>
                <a:ea typeface="Calibri" pitchFamily="34" charset="-122"/>
                <a:cs typeface="Calibri" pitchFamily="34" charset="-120"/>
              </a:rPr>
              <a:t>Please help me write the elevator pitch section for my presentation.</a:t>
            </a:r>
          </a:p>
          <a:p>
            <a:pPr lvl="1">
              <a:lnSpc>
                <a:spcPct val="150000"/>
              </a:lnSpc>
            </a:pPr>
            <a:endParaRPr lang="en-US" sz="1250" dirty="0">
              <a:solidFill>
                <a:srgbClr val="2E2E2E"/>
              </a:solidFill>
              <a:latin typeface="Calibri" pitchFamily="34" charset="0"/>
              <a:ea typeface="Calibri" pitchFamily="34" charset="-122"/>
              <a:cs typeface="Calibri" pitchFamily="34" charset="-120"/>
            </a:endParaRPr>
          </a:p>
          <a:p>
            <a:pPr marL="0" indent="0">
              <a:lnSpc>
                <a:spcPct val="150000"/>
              </a:lnSpc>
              <a:buNone/>
            </a:pPr>
            <a:r>
              <a:rPr lang="en-US" sz="1250" dirty="0">
                <a:solidFill>
                  <a:srgbClr val="2E2E2E"/>
                </a:solidFill>
                <a:latin typeface="Calibri" pitchFamily="34" charset="0"/>
                <a:ea typeface="Calibri" pitchFamily="34" charset="-122"/>
                <a:cs typeface="Calibri" pitchFamily="34" charset="-120"/>
              </a:rPr>
              <a:t>I confirm that I have not presented any AI-generated text as my own work.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4211139" y="197575"/>
            <a:ext cx="5006340" cy="4908369"/>
          </a:xfrm>
          <a:prstGeom prst="ellipse">
            <a:avLst/>
          </a:prstGeom>
          <a:solidFill>
            <a:srgbClr val="E3E8F0"/>
          </a:solidFill>
          <a:ln/>
        </p:spPr>
        <p:txBody>
          <a:bodyPr/>
          <a:lstStyle/>
          <a:p>
            <a:endParaRPr lang="en-US"/>
          </a:p>
        </p:txBody>
      </p:sp>
      <p:sp>
        <p:nvSpPr>
          <p:cNvPr id="3" name="Shape 1"/>
          <p:cNvSpPr/>
          <p:nvPr/>
        </p:nvSpPr>
        <p:spPr>
          <a:xfrm>
            <a:off x="-1371600" y="2286000"/>
            <a:ext cx="3657600" cy="3657600"/>
          </a:xfrm>
          <a:prstGeom prst="ellipse">
            <a:avLst/>
          </a:prstGeom>
          <a:solidFill>
            <a:srgbClr val="E3E8F0"/>
          </a:solidFill>
          <a:ln/>
        </p:spPr>
        <p:txBody>
          <a:bodyPr/>
          <a:lstStyle/>
          <a:p>
            <a:endParaRPr lang="en-US"/>
          </a:p>
        </p:txBody>
      </p:sp>
      <p:sp>
        <p:nvSpPr>
          <p:cNvPr id="4" name="Shape 2"/>
          <p:cNvSpPr/>
          <p:nvPr/>
        </p:nvSpPr>
        <p:spPr>
          <a:xfrm>
            <a:off x="0" y="0"/>
            <a:ext cx="4389120" cy="5143500"/>
          </a:xfrm>
          <a:prstGeom prst="rect">
            <a:avLst/>
          </a:prstGeom>
          <a:solidFill>
            <a:srgbClr val="1B2A4A"/>
          </a:solidFill>
          <a:ln/>
        </p:spPr>
        <p:txBody>
          <a:bodyPr/>
          <a:lstStyle/>
          <a:p>
            <a:endParaRPr lang="en-US"/>
          </a:p>
        </p:txBody>
      </p:sp>
      <p:sp>
        <p:nvSpPr>
          <p:cNvPr id="5" name="Text 3"/>
          <p:cNvSpPr/>
          <p:nvPr/>
        </p:nvSpPr>
        <p:spPr>
          <a:xfrm>
            <a:off x="274320" y="457200"/>
            <a:ext cx="3840480" cy="1828800"/>
          </a:xfrm>
          <a:prstGeom prst="rect">
            <a:avLst/>
          </a:prstGeom>
          <a:noFill/>
          <a:ln/>
        </p:spPr>
        <p:txBody>
          <a:bodyPr wrap="square" rtlCol="0" anchor="ctr"/>
          <a:lstStyle/>
          <a:p>
            <a:pPr marL="0" indent="0" algn="l">
              <a:buNone/>
            </a:pPr>
            <a:r>
              <a:rPr lang="en-US" sz="3800" b="1" dirty="0">
                <a:solidFill>
                  <a:srgbClr val="FFFFFF"/>
                </a:solidFill>
                <a:latin typeface="Cambria" pitchFamily="34" charset="0"/>
                <a:ea typeface="Cambria" pitchFamily="34" charset="-122"/>
                <a:cs typeface="Cambria" pitchFamily="34" charset="-120"/>
              </a:rPr>
              <a:t>Sonia's</a:t>
            </a:r>
            <a:endParaRPr lang="en-US" sz="3800" dirty="0"/>
          </a:p>
          <a:p>
            <a:pPr marL="0" indent="0" algn="l">
              <a:buNone/>
            </a:pPr>
            <a:r>
              <a:rPr lang="en-US" sz="3800" b="1" dirty="0">
                <a:solidFill>
                  <a:srgbClr val="FFFFFF"/>
                </a:solidFill>
                <a:latin typeface="Cambria" pitchFamily="34" charset="0"/>
                <a:ea typeface="Cambria" pitchFamily="34" charset="-122"/>
                <a:cs typeface="Cambria" pitchFamily="34" charset="-120"/>
              </a:rPr>
              <a:t>Baking</a:t>
            </a:r>
            <a:endParaRPr lang="en-US" sz="3800" dirty="0"/>
          </a:p>
        </p:txBody>
      </p:sp>
      <p:sp>
        <p:nvSpPr>
          <p:cNvPr id="6" name="Text 4"/>
          <p:cNvSpPr/>
          <p:nvPr/>
        </p:nvSpPr>
        <p:spPr>
          <a:xfrm>
            <a:off x="274320" y="2194560"/>
            <a:ext cx="3840480" cy="457200"/>
          </a:xfrm>
          <a:prstGeom prst="rect">
            <a:avLst/>
          </a:prstGeom>
          <a:noFill/>
          <a:ln/>
        </p:spPr>
        <p:txBody>
          <a:bodyPr wrap="square" rtlCol="0" anchor="ctr"/>
          <a:lstStyle/>
          <a:p>
            <a:pPr marL="0" indent="0">
              <a:buNone/>
            </a:pPr>
            <a:r>
              <a:rPr lang="en-US" sz="1400" i="1" dirty="0">
                <a:solidFill>
                  <a:srgbClr val="E3E8F0"/>
                </a:solidFill>
                <a:latin typeface="Calibri" pitchFamily="34" charset="0"/>
                <a:ea typeface="Calibri" pitchFamily="34" charset="-122"/>
                <a:cs typeface="Calibri" pitchFamily="34" charset="-120"/>
              </a:rPr>
              <a:t>An Angel Investor Pitch</a:t>
            </a:r>
            <a:endParaRPr lang="en-US" sz="1400" dirty="0"/>
          </a:p>
        </p:txBody>
      </p:sp>
      <p:sp>
        <p:nvSpPr>
          <p:cNvPr id="7" name="Text 5"/>
          <p:cNvSpPr/>
          <p:nvPr/>
        </p:nvSpPr>
        <p:spPr>
          <a:xfrm>
            <a:off x="937260" y="2651760"/>
            <a:ext cx="914400" cy="731520"/>
          </a:xfrm>
          <a:prstGeom prst="rect">
            <a:avLst/>
          </a:prstGeom>
          <a:noFill/>
          <a:ln/>
        </p:spPr>
        <p:txBody>
          <a:bodyPr wrap="square" rtlCol="0" anchor="ctr"/>
          <a:lstStyle/>
          <a:p>
            <a:pPr marL="0" indent="0">
              <a:buNone/>
            </a:pPr>
            <a:r>
              <a:rPr lang="en-US" sz="3200" dirty="0">
                <a:solidFill>
                  <a:srgbClr val="000000"/>
                </a:solidFill>
              </a:rPr>
              <a:t>🎂</a:t>
            </a:r>
            <a:endParaRPr lang="en-US" sz="3200" dirty="0"/>
          </a:p>
        </p:txBody>
      </p:sp>
      <p:sp>
        <p:nvSpPr>
          <p:cNvPr id="8" name="Text 6"/>
          <p:cNvSpPr/>
          <p:nvPr/>
        </p:nvSpPr>
        <p:spPr>
          <a:xfrm>
            <a:off x="4754880" y="914400"/>
            <a:ext cx="1280160" cy="411480"/>
          </a:xfrm>
          <a:prstGeom prst="rect">
            <a:avLst/>
          </a:prstGeom>
          <a:noFill/>
          <a:ln/>
        </p:spPr>
        <p:txBody>
          <a:bodyPr wrap="square" rtlCol="0" anchor="ctr"/>
          <a:lstStyle/>
          <a:p>
            <a:pPr marL="0" indent="0">
              <a:buNone/>
            </a:pPr>
            <a:r>
              <a:rPr lang="en-US" sz="1200" b="1" kern="0" spc="150" dirty="0">
                <a:solidFill>
                  <a:srgbClr val="C9A227"/>
                </a:solidFill>
                <a:latin typeface="Calibri" pitchFamily="34" charset="0"/>
                <a:ea typeface="Calibri" pitchFamily="34" charset="-122"/>
                <a:cs typeface="Calibri" pitchFamily="34" charset="-120"/>
              </a:rPr>
              <a:t>MODULE</a:t>
            </a:r>
            <a:endParaRPr lang="en-US" sz="1200" dirty="0"/>
          </a:p>
        </p:txBody>
      </p:sp>
      <p:sp>
        <p:nvSpPr>
          <p:cNvPr id="9" name="Text 7"/>
          <p:cNvSpPr/>
          <p:nvPr/>
        </p:nvSpPr>
        <p:spPr>
          <a:xfrm>
            <a:off x="6080760" y="914400"/>
            <a:ext cx="2834640" cy="411480"/>
          </a:xfrm>
          <a:prstGeom prst="rect">
            <a:avLst/>
          </a:prstGeom>
          <a:noFill/>
          <a:ln/>
        </p:spPr>
        <p:txBody>
          <a:bodyPr wrap="square" rtlCol="0" anchor="ctr"/>
          <a:lstStyle/>
          <a:p>
            <a:pPr marL="0" indent="0">
              <a:buNone/>
            </a:pPr>
            <a:r>
              <a:rPr lang="en-US" sz="1300" dirty="0">
                <a:solidFill>
                  <a:srgbClr val="2E2E2E"/>
                </a:solidFill>
                <a:latin typeface="Calibri" pitchFamily="34" charset="0"/>
                <a:ea typeface="Calibri" pitchFamily="34" charset="-122"/>
                <a:cs typeface="Calibri" pitchFamily="34" charset="-120"/>
              </a:rPr>
              <a:t>Managing Enterprise</a:t>
            </a:r>
            <a:endParaRPr lang="en-US" sz="1300" dirty="0"/>
          </a:p>
        </p:txBody>
      </p:sp>
      <p:sp>
        <p:nvSpPr>
          <p:cNvPr id="10" name="Text 8"/>
          <p:cNvSpPr/>
          <p:nvPr/>
        </p:nvSpPr>
        <p:spPr>
          <a:xfrm>
            <a:off x="4754880" y="1508760"/>
            <a:ext cx="1280160" cy="411480"/>
          </a:xfrm>
          <a:prstGeom prst="rect">
            <a:avLst/>
          </a:prstGeom>
          <a:noFill/>
          <a:ln/>
        </p:spPr>
        <p:txBody>
          <a:bodyPr wrap="square" rtlCol="0" anchor="ctr"/>
          <a:lstStyle/>
          <a:p>
            <a:pPr marL="0" indent="0">
              <a:buNone/>
            </a:pPr>
            <a:r>
              <a:rPr lang="en-US" sz="1400" b="1" kern="0" spc="150" dirty="0">
                <a:solidFill>
                  <a:srgbClr val="C9A227"/>
                </a:solidFill>
                <a:latin typeface="Calibri" pitchFamily="34" charset="0"/>
                <a:ea typeface="Calibri" pitchFamily="34" charset="-122"/>
                <a:cs typeface="Calibri" pitchFamily="34" charset="-120"/>
              </a:rPr>
              <a:t>CODE</a:t>
            </a:r>
            <a:endParaRPr lang="en-US" sz="1400" dirty="0"/>
          </a:p>
        </p:txBody>
      </p:sp>
      <p:sp>
        <p:nvSpPr>
          <p:cNvPr id="11" name="Text 9"/>
          <p:cNvSpPr/>
          <p:nvPr/>
        </p:nvSpPr>
        <p:spPr>
          <a:xfrm>
            <a:off x="6080760" y="1508760"/>
            <a:ext cx="2834640" cy="411480"/>
          </a:xfrm>
          <a:prstGeom prst="rect">
            <a:avLst/>
          </a:prstGeom>
          <a:noFill/>
          <a:ln/>
        </p:spPr>
        <p:txBody>
          <a:bodyPr wrap="square" rtlCol="0" anchor="ctr"/>
          <a:lstStyle/>
          <a:p>
            <a:pPr marL="0" indent="0">
              <a:buNone/>
            </a:pPr>
            <a:r>
              <a:rPr lang="en-US" sz="1300" dirty="0">
                <a:solidFill>
                  <a:srgbClr val="2E2E2E"/>
                </a:solidFill>
                <a:latin typeface="Calibri" pitchFamily="34" charset="0"/>
                <a:ea typeface="Calibri" pitchFamily="34" charset="-122"/>
                <a:cs typeface="Calibri" pitchFamily="34" charset="-120"/>
              </a:rPr>
              <a:t>BMSW4011</a:t>
            </a:r>
            <a:endParaRPr lang="en-US" sz="1300" dirty="0"/>
          </a:p>
        </p:txBody>
      </p:sp>
      <p:sp>
        <p:nvSpPr>
          <p:cNvPr id="12" name="Text 10"/>
          <p:cNvSpPr/>
          <p:nvPr/>
        </p:nvSpPr>
        <p:spPr>
          <a:xfrm>
            <a:off x="4754880" y="2103120"/>
            <a:ext cx="1409156" cy="411480"/>
          </a:xfrm>
          <a:prstGeom prst="rect">
            <a:avLst/>
          </a:prstGeom>
          <a:noFill/>
          <a:ln/>
        </p:spPr>
        <p:txBody>
          <a:bodyPr wrap="square" rtlCol="0" anchor="ctr"/>
          <a:lstStyle/>
          <a:p>
            <a:pPr marL="0" indent="0">
              <a:buNone/>
            </a:pPr>
            <a:r>
              <a:rPr lang="en-US" sz="1200" b="1" kern="0" spc="150" dirty="0">
                <a:solidFill>
                  <a:srgbClr val="C9A227"/>
                </a:solidFill>
                <a:latin typeface="Calibri" pitchFamily="34" charset="0"/>
                <a:ea typeface="Calibri" pitchFamily="34" charset="-122"/>
                <a:cs typeface="Calibri" pitchFamily="34" charset="-120"/>
              </a:rPr>
              <a:t>MODULE LEAD</a:t>
            </a:r>
            <a:endParaRPr lang="en-US" sz="1200" dirty="0"/>
          </a:p>
        </p:txBody>
      </p:sp>
      <p:sp>
        <p:nvSpPr>
          <p:cNvPr id="13" name="Text 11"/>
          <p:cNvSpPr/>
          <p:nvPr/>
        </p:nvSpPr>
        <p:spPr>
          <a:xfrm>
            <a:off x="6080760" y="2103120"/>
            <a:ext cx="2834640" cy="411480"/>
          </a:xfrm>
          <a:prstGeom prst="rect">
            <a:avLst/>
          </a:prstGeom>
          <a:noFill/>
          <a:ln/>
        </p:spPr>
        <p:txBody>
          <a:bodyPr wrap="square" rtlCol="0" anchor="ctr"/>
          <a:lstStyle/>
          <a:p>
            <a:pPr marL="0" indent="0">
              <a:buNone/>
            </a:pPr>
            <a:r>
              <a:rPr lang="en-US" sz="1300" dirty="0">
                <a:solidFill>
                  <a:srgbClr val="2E2E2E"/>
                </a:solidFill>
                <a:latin typeface="Calibri" pitchFamily="34" charset="0"/>
                <a:ea typeface="Calibri" pitchFamily="34" charset="-122"/>
                <a:cs typeface="Calibri" pitchFamily="34" charset="-120"/>
              </a:rPr>
              <a:t>Mel Squire</a:t>
            </a:r>
            <a:endParaRPr lang="en-US" sz="1300" dirty="0"/>
          </a:p>
        </p:txBody>
      </p:sp>
      <p:sp>
        <p:nvSpPr>
          <p:cNvPr id="14" name="Text 12"/>
          <p:cNvSpPr/>
          <p:nvPr/>
        </p:nvSpPr>
        <p:spPr>
          <a:xfrm>
            <a:off x="4754880" y="2697480"/>
            <a:ext cx="1280160" cy="411480"/>
          </a:xfrm>
          <a:prstGeom prst="rect">
            <a:avLst/>
          </a:prstGeom>
          <a:noFill/>
          <a:ln/>
        </p:spPr>
        <p:txBody>
          <a:bodyPr wrap="square" rtlCol="0" anchor="ctr"/>
          <a:lstStyle/>
          <a:p>
            <a:pPr marL="0" indent="0">
              <a:buNone/>
            </a:pPr>
            <a:r>
              <a:rPr lang="en-US" sz="1200" b="1" kern="0" spc="150" dirty="0">
                <a:solidFill>
                  <a:srgbClr val="C9A227"/>
                </a:solidFill>
                <a:latin typeface="Calibri" pitchFamily="34" charset="0"/>
                <a:ea typeface="Calibri" pitchFamily="34" charset="-122"/>
                <a:cs typeface="Calibri" pitchFamily="34" charset="-120"/>
              </a:rPr>
              <a:t>STUDENT</a:t>
            </a:r>
            <a:endParaRPr lang="en-US" sz="1200" dirty="0"/>
          </a:p>
        </p:txBody>
      </p:sp>
      <p:sp>
        <p:nvSpPr>
          <p:cNvPr id="15" name="Text 13"/>
          <p:cNvSpPr/>
          <p:nvPr/>
        </p:nvSpPr>
        <p:spPr>
          <a:xfrm>
            <a:off x="6080760" y="2697480"/>
            <a:ext cx="2834640" cy="411480"/>
          </a:xfrm>
          <a:prstGeom prst="rect">
            <a:avLst/>
          </a:prstGeom>
          <a:noFill/>
          <a:ln/>
        </p:spPr>
        <p:txBody>
          <a:bodyPr wrap="square" rtlCol="0" anchor="ctr"/>
          <a:lstStyle/>
          <a:p>
            <a:pPr marL="0" indent="0">
              <a:buNone/>
            </a:pPr>
            <a:r>
              <a:rPr lang="en-US" sz="1300" dirty="0">
                <a:solidFill>
                  <a:srgbClr val="2E2E2E"/>
                </a:solidFill>
                <a:latin typeface="Calibri" pitchFamily="34" charset="0"/>
                <a:ea typeface="Calibri" pitchFamily="34" charset="-122"/>
                <a:cs typeface="Calibri" pitchFamily="34" charset="-120"/>
              </a:rPr>
              <a:t>Sonia Jaman</a:t>
            </a:r>
            <a:endParaRPr lang="en-US" sz="1300" dirty="0"/>
          </a:p>
        </p:txBody>
      </p:sp>
      <p:sp>
        <p:nvSpPr>
          <p:cNvPr id="16" name="Text 14"/>
          <p:cNvSpPr/>
          <p:nvPr/>
        </p:nvSpPr>
        <p:spPr>
          <a:xfrm>
            <a:off x="4754880" y="3291840"/>
            <a:ext cx="1280160" cy="411480"/>
          </a:xfrm>
          <a:prstGeom prst="rect">
            <a:avLst/>
          </a:prstGeom>
          <a:noFill/>
          <a:ln/>
        </p:spPr>
        <p:txBody>
          <a:bodyPr wrap="square" rtlCol="0" anchor="ctr"/>
          <a:lstStyle/>
          <a:p>
            <a:pPr marL="0" indent="0">
              <a:buNone/>
            </a:pPr>
            <a:r>
              <a:rPr lang="en-US" sz="1200" b="1" kern="0" spc="150" dirty="0">
                <a:solidFill>
                  <a:srgbClr val="C9A227"/>
                </a:solidFill>
                <a:latin typeface="Calibri" pitchFamily="34" charset="0"/>
                <a:ea typeface="Calibri" pitchFamily="34" charset="-122"/>
                <a:cs typeface="Calibri" pitchFamily="34" charset="-120"/>
              </a:rPr>
              <a:t>STUDENT</a:t>
            </a:r>
            <a:r>
              <a:rPr lang="en-US" sz="900" b="1" kern="0" spc="150" dirty="0">
                <a:solidFill>
                  <a:srgbClr val="C9A227"/>
                </a:solidFill>
                <a:latin typeface="Calibri" pitchFamily="34" charset="0"/>
                <a:ea typeface="Calibri" pitchFamily="34" charset="-122"/>
                <a:cs typeface="Calibri" pitchFamily="34" charset="-120"/>
              </a:rPr>
              <a:t> </a:t>
            </a:r>
            <a:r>
              <a:rPr lang="en-US" sz="1200" b="1" kern="0" spc="150" dirty="0">
                <a:solidFill>
                  <a:srgbClr val="C9A227"/>
                </a:solidFill>
                <a:latin typeface="Calibri" pitchFamily="34" charset="0"/>
                <a:ea typeface="Calibri" pitchFamily="34" charset="-122"/>
                <a:cs typeface="Calibri" pitchFamily="34" charset="-120"/>
              </a:rPr>
              <a:t>ID</a:t>
            </a:r>
            <a:endParaRPr lang="en-US" sz="1200" dirty="0"/>
          </a:p>
        </p:txBody>
      </p:sp>
      <p:sp>
        <p:nvSpPr>
          <p:cNvPr id="17" name="Text 15"/>
          <p:cNvSpPr/>
          <p:nvPr/>
        </p:nvSpPr>
        <p:spPr>
          <a:xfrm>
            <a:off x="6080760" y="3291840"/>
            <a:ext cx="2834640" cy="411480"/>
          </a:xfrm>
          <a:prstGeom prst="rect">
            <a:avLst/>
          </a:prstGeom>
          <a:noFill/>
          <a:ln/>
        </p:spPr>
        <p:txBody>
          <a:bodyPr wrap="square" rtlCol="0" anchor="ctr"/>
          <a:lstStyle/>
          <a:p>
            <a:pPr marL="0" indent="0">
              <a:buNone/>
            </a:pPr>
            <a:r>
              <a:rPr lang="en-US" sz="1300" dirty="0">
                <a:solidFill>
                  <a:srgbClr val="2E2E2E"/>
                </a:solidFill>
                <a:latin typeface="Calibri" pitchFamily="34" charset="0"/>
                <a:ea typeface="Calibri" pitchFamily="34" charset="-122"/>
                <a:cs typeface="Calibri" pitchFamily="34" charset="-120"/>
              </a:rPr>
              <a:t>2506072</a:t>
            </a:r>
            <a:endParaRPr lang="en-US" sz="1300" dirty="0"/>
          </a:p>
        </p:txBody>
      </p:sp>
      <p:sp>
        <p:nvSpPr>
          <p:cNvPr id="18" name="Text 16"/>
          <p:cNvSpPr/>
          <p:nvPr/>
        </p:nvSpPr>
        <p:spPr>
          <a:xfrm>
            <a:off x="4754880" y="3886200"/>
            <a:ext cx="1280160" cy="411480"/>
          </a:xfrm>
          <a:prstGeom prst="rect">
            <a:avLst/>
          </a:prstGeom>
          <a:noFill/>
          <a:ln/>
        </p:spPr>
        <p:txBody>
          <a:bodyPr wrap="square" rtlCol="0" anchor="ctr"/>
          <a:lstStyle/>
          <a:p>
            <a:pPr marL="0" indent="0">
              <a:buNone/>
            </a:pPr>
            <a:r>
              <a:rPr lang="en-US" sz="1200" b="1" kern="0" spc="150" dirty="0">
                <a:solidFill>
                  <a:srgbClr val="C9A227"/>
                </a:solidFill>
                <a:latin typeface="Calibri" pitchFamily="34" charset="0"/>
                <a:ea typeface="Calibri" pitchFamily="34" charset="-122"/>
                <a:cs typeface="Calibri" pitchFamily="34" charset="-120"/>
              </a:rPr>
              <a:t>DATE</a:t>
            </a:r>
            <a:endParaRPr lang="en-US" sz="1200" dirty="0"/>
          </a:p>
        </p:txBody>
      </p:sp>
      <p:sp>
        <p:nvSpPr>
          <p:cNvPr id="19" name="Text 17"/>
          <p:cNvSpPr/>
          <p:nvPr/>
        </p:nvSpPr>
        <p:spPr>
          <a:xfrm>
            <a:off x="6080760" y="3886200"/>
            <a:ext cx="2834640" cy="411480"/>
          </a:xfrm>
          <a:prstGeom prst="rect">
            <a:avLst/>
          </a:prstGeom>
          <a:noFill/>
          <a:ln/>
        </p:spPr>
        <p:txBody>
          <a:bodyPr wrap="square" rtlCol="0" anchor="ctr"/>
          <a:lstStyle/>
          <a:p>
            <a:pPr marL="0" indent="0">
              <a:buNone/>
            </a:pPr>
            <a:r>
              <a:rPr lang="en-US" sz="1300" dirty="0">
                <a:solidFill>
                  <a:srgbClr val="2E2E2E"/>
                </a:solidFill>
                <a:latin typeface="Calibri" pitchFamily="34" charset="0"/>
                <a:ea typeface="Calibri" pitchFamily="34" charset="-122"/>
                <a:cs typeface="Calibri" pitchFamily="34" charset="-120"/>
              </a:rPr>
              <a:t>June,2026</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Presentation Overview</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What we'll cover today</a:t>
            </a:r>
            <a:endParaRPr lang="en-US" sz="1200" dirty="0"/>
          </a:p>
        </p:txBody>
      </p:sp>
      <p:sp>
        <p:nvSpPr>
          <p:cNvPr id="5" name="Shape 3"/>
          <p:cNvSpPr/>
          <p:nvPr/>
        </p:nvSpPr>
        <p:spPr>
          <a:xfrm>
            <a:off x="274320" y="1188720"/>
            <a:ext cx="2743200" cy="3474720"/>
          </a:xfrm>
          <a:prstGeom prst="roundRect">
            <a:avLst>
              <a:gd name="adj" fmla="val 4000"/>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6" name="Shape 4"/>
          <p:cNvSpPr/>
          <p:nvPr/>
        </p:nvSpPr>
        <p:spPr>
          <a:xfrm>
            <a:off x="475488" y="1371600"/>
            <a:ext cx="548640" cy="548640"/>
          </a:xfrm>
          <a:prstGeom prst="ellipse">
            <a:avLst/>
          </a:prstGeom>
          <a:solidFill>
            <a:srgbClr val="1B2A4A"/>
          </a:solidFill>
          <a:ln/>
        </p:spPr>
        <p:txBody>
          <a:bodyPr/>
          <a:lstStyle/>
          <a:p>
            <a:endParaRPr lang="en-US"/>
          </a:p>
        </p:txBody>
      </p:sp>
      <p:sp>
        <p:nvSpPr>
          <p:cNvPr id="7" name="Text 5"/>
          <p:cNvSpPr/>
          <p:nvPr/>
        </p:nvSpPr>
        <p:spPr>
          <a:xfrm>
            <a:off x="475488" y="1371600"/>
            <a:ext cx="548640" cy="54864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365760" y="2011680"/>
            <a:ext cx="2560320" cy="502920"/>
          </a:xfrm>
          <a:prstGeom prst="rect">
            <a:avLst/>
          </a:prstGeom>
          <a:noFill/>
          <a:ln/>
        </p:spPr>
        <p:txBody>
          <a:bodyPr wrap="square" rtlCol="0" anchor="ctr"/>
          <a:lstStyle/>
          <a:p>
            <a:pPr marL="0" indent="0" algn="l">
              <a:buNone/>
            </a:pPr>
            <a:r>
              <a:rPr lang="en-US" sz="1300" b="1" dirty="0">
                <a:solidFill>
                  <a:srgbClr val="1B2A4A"/>
                </a:solidFill>
                <a:latin typeface="Cambria" pitchFamily="34" charset="0"/>
                <a:ea typeface="Cambria" pitchFamily="34" charset="-122"/>
                <a:cs typeface="Cambria" pitchFamily="34" charset="-120"/>
              </a:rPr>
              <a:t>Business Proposition</a:t>
            </a:r>
            <a:endParaRPr lang="en-US" sz="1300" dirty="0"/>
          </a:p>
        </p:txBody>
      </p:sp>
      <p:sp>
        <p:nvSpPr>
          <p:cNvPr id="9" name="Text 7"/>
          <p:cNvSpPr/>
          <p:nvPr/>
        </p:nvSpPr>
        <p:spPr>
          <a:xfrm>
            <a:off x="411480" y="2578608"/>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Business name, concept &amp; story</a:t>
            </a:r>
            <a:endParaRPr lang="en-US" sz="1050" dirty="0"/>
          </a:p>
        </p:txBody>
      </p:sp>
      <p:sp>
        <p:nvSpPr>
          <p:cNvPr id="10" name="Text 8"/>
          <p:cNvSpPr/>
          <p:nvPr/>
        </p:nvSpPr>
        <p:spPr>
          <a:xfrm>
            <a:off x="411480" y="3090672"/>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Mission, SMART objectives &amp; USP</a:t>
            </a:r>
            <a:endParaRPr lang="en-US" sz="1050" dirty="0"/>
          </a:p>
        </p:txBody>
      </p:sp>
      <p:sp>
        <p:nvSpPr>
          <p:cNvPr id="11" name="Text 9"/>
          <p:cNvSpPr/>
          <p:nvPr/>
        </p:nvSpPr>
        <p:spPr>
          <a:xfrm>
            <a:off x="411480" y="3602736"/>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Legal structure | HRM | Location</a:t>
            </a:r>
            <a:endParaRPr lang="en-US" sz="1050" dirty="0"/>
          </a:p>
        </p:txBody>
      </p:sp>
      <p:sp>
        <p:nvSpPr>
          <p:cNvPr id="12" name="Text 10"/>
          <p:cNvSpPr/>
          <p:nvPr/>
        </p:nvSpPr>
        <p:spPr>
          <a:xfrm>
            <a:off x="411480" y="4114800"/>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Financial overview | SWOT/PESTLE | Market research</a:t>
            </a:r>
            <a:endParaRPr lang="en-US" sz="1050" dirty="0"/>
          </a:p>
        </p:txBody>
      </p:sp>
      <p:sp>
        <p:nvSpPr>
          <p:cNvPr id="13" name="Shape 11"/>
          <p:cNvSpPr/>
          <p:nvPr/>
        </p:nvSpPr>
        <p:spPr>
          <a:xfrm>
            <a:off x="3227832" y="1188720"/>
            <a:ext cx="2743200" cy="3474720"/>
          </a:xfrm>
          <a:prstGeom prst="roundRect">
            <a:avLst>
              <a:gd name="adj" fmla="val 4000"/>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4" name="Shape 12"/>
          <p:cNvSpPr/>
          <p:nvPr/>
        </p:nvSpPr>
        <p:spPr>
          <a:xfrm>
            <a:off x="3429000" y="1371600"/>
            <a:ext cx="548640" cy="548640"/>
          </a:xfrm>
          <a:prstGeom prst="ellipse">
            <a:avLst/>
          </a:prstGeom>
          <a:solidFill>
            <a:srgbClr val="1B2A4A"/>
          </a:solidFill>
          <a:ln/>
        </p:spPr>
        <p:txBody>
          <a:bodyPr/>
          <a:lstStyle/>
          <a:p>
            <a:endParaRPr lang="en-US"/>
          </a:p>
        </p:txBody>
      </p:sp>
      <p:sp>
        <p:nvSpPr>
          <p:cNvPr id="15" name="Text 13"/>
          <p:cNvSpPr/>
          <p:nvPr/>
        </p:nvSpPr>
        <p:spPr>
          <a:xfrm>
            <a:off x="3429000" y="1371600"/>
            <a:ext cx="548640" cy="54864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6" name="Text 14"/>
          <p:cNvSpPr/>
          <p:nvPr/>
        </p:nvSpPr>
        <p:spPr>
          <a:xfrm>
            <a:off x="3319272" y="2011680"/>
            <a:ext cx="2560320" cy="502920"/>
          </a:xfrm>
          <a:prstGeom prst="rect">
            <a:avLst/>
          </a:prstGeom>
          <a:noFill/>
          <a:ln/>
        </p:spPr>
        <p:txBody>
          <a:bodyPr wrap="square" rtlCol="0" anchor="ctr"/>
          <a:lstStyle/>
          <a:p>
            <a:pPr marL="0" indent="0" algn="l">
              <a:buNone/>
            </a:pPr>
            <a:r>
              <a:rPr lang="en-US" sz="1300" b="1" dirty="0">
                <a:solidFill>
                  <a:srgbClr val="1B2A4A"/>
                </a:solidFill>
                <a:latin typeface="Cambria" pitchFamily="34" charset="0"/>
                <a:ea typeface="Cambria" pitchFamily="34" charset="-122"/>
                <a:cs typeface="Cambria" pitchFamily="34" charset="-120"/>
              </a:rPr>
              <a:t>12-Month Marketing Strategy</a:t>
            </a:r>
            <a:endParaRPr lang="en-US" sz="1300" dirty="0"/>
          </a:p>
        </p:txBody>
      </p:sp>
      <p:sp>
        <p:nvSpPr>
          <p:cNvPr id="17" name="Text 15"/>
          <p:cNvSpPr/>
          <p:nvPr/>
        </p:nvSpPr>
        <p:spPr>
          <a:xfrm>
            <a:off x="3364992" y="2578608"/>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Strategy initiatives</a:t>
            </a:r>
            <a:endParaRPr lang="en-US" sz="1050" dirty="0"/>
          </a:p>
        </p:txBody>
      </p:sp>
      <p:sp>
        <p:nvSpPr>
          <p:cNvPr id="18" name="Text 16"/>
          <p:cNvSpPr/>
          <p:nvPr/>
        </p:nvSpPr>
        <p:spPr>
          <a:xfrm>
            <a:off x="3364992" y="3090672"/>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Marketing examples (posts, flyers, cards)</a:t>
            </a:r>
            <a:endParaRPr lang="en-US" sz="1050" dirty="0"/>
          </a:p>
        </p:txBody>
      </p:sp>
      <p:sp>
        <p:nvSpPr>
          <p:cNvPr id="19" name="Text 17"/>
          <p:cNvSpPr/>
          <p:nvPr/>
        </p:nvSpPr>
        <p:spPr>
          <a:xfrm>
            <a:off x="3364992" y="3602736"/>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Branding identity</a:t>
            </a:r>
            <a:endParaRPr lang="en-US" sz="1050" dirty="0"/>
          </a:p>
        </p:txBody>
      </p:sp>
      <p:sp>
        <p:nvSpPr>
          <p:cNvPr id="20" name="Shape 18"/>
          <p:cNvSpPr/>
          <p:nvPr/>
        </p:nvSpPr>
        <p:spPr>
          <a:xfrm>
            <a:off x="6181344" y="1188720"/>
            <a:ext cx="2743200" cy="3474720"/>
          </a:xfrm>
          <a:prstGeom prst="roundRect">
            <a:avLst>
              <a:gd name="adj" fmla="val 4000"/>
            </a:avLst>
          </a:prstGeom>
          <a:solidFill>
            <a:srgbClr val="F4F5F4"/>
          </a:solidFill>
          <a:ln/>
          <a:effectLst>
            <a:outerShdw blurRad="101600" dist="38100" dir="2700000" algn="bl" rotWithShape="0">
              <a:srgbClr val="000000">
                <a:alpha val="12000"/>
              </a:srgbClr>
            </a:outerShdw>
          </a:effectLst>
        </p:spPr>
        <p:txBody>
          <a:bodyPr/>
          <a:lstStyle/>
          <a:p>
            <a:endParaRPr lang="en-US"/>
          </a:p>
        </p:txBody>
      </p:sp>
      <p:sp>
        <p:nvSpPr>
          <p:cNvPr id="21" name="Shape 19"/>
          <p:cNvSpPr/>
          <p:nvPr/>
        </p:nvSpPr>
        <p:spPr>
          <a:xfrm>
            <a:off x="6382512" y="1371600"/>
            <a:ext cx="548640" cy="548640"/>
          </a:xfrm>
          <a:prstGeom prst="ellipse">
            <a:avLst/>
          </a:prstGeom>
          <a:solidFill>
            <a:srgbClr val="1B2A4A"/>
          </a:solidFill>
          <a:ln/>
        </p:spPr>
        <p:txBody>
          <a:bodyPr/>
          <a:lstStyle/>
          <a:p>
            <a:endParaRPr lang="en-US"/>
          </a:p>
        </p:txBody>
      </p:sp>
      <p:sp>
        <p:nvSpPr>
          <p:cNvPr id="22" name="Text 20"/>
          <p:cNvSpPr/>
          <p:nvPr/>
        </p:nvSpPr>
        <p:spPr>
          <a:xfrm>
            <a:off x="6382512" y="1371600"/>
            <a:ext cx="548640" cy="54864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23" name="Text 21"/>
          <p:cNvSpPr/>
          <p:nvPr/>
        </p:nvSpPr>
        <p:spPr>
          <a:xfrm>
            <a:off x="6272784" y="2011680"/>
            <a:ext cx="2560320" cy="502920"/>
          </a:xfrm>
          <a:prstGeom prst="rect">
            <a:avLst/>
          </a:prstGeom>
          <a:noFill/>
          <a:ln/>
        </p:spPr>
        <p:txBody>
          <a:bodyPr wrap="square" rtlCol="0" anchor="ctr"/>
          <a:lstStyle/>
          <a:p>
            <a:pPr marL="0" indent="0" algn="l">
              <a:buNone/>
            </a:pPr>
            <a:r>
              <a:rPr lang="en-US" sz="1300" b="1" dirty="0">
                <a:solidFill>
                  <a:srgbClr val="1B2A4A"/>
                </a:solidFill>
                <a:latin typeface="Cambria" pitchFamily="34" charset="0"/>
                <a:ea typeface="Cambria" pitchFamily="34" charset="-122"/>
                <a:cs typeface="Cambria" pitchFamily="34" charset="-120"/>
              </a:rPr>
              <a:t>Elevator Pitch</a:t>
            </a:r>
            <a:endParaRPr lang="en-US" sz="1300" dirty="0"/>
          </a:p>
        </p:txBody>
      </p:sp>
      <p:sp>
        <p:nvSpPr>
          <p:cNvPr id="24" name="Text 22"/>
          <p:cNvSpPr/>
          <p:nvPr/>
        </p:nvSpPr>
        <p:spPr>
          <a:xfrm>
            <a:off x="6318504" y="2578608"/>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Features &amp; benefits</a:t>
            </a:r>
            <a:endParaRPr lang="en-US" sz="1050" dirty="0"/>
          </a:p>
        </p:txBody>
      </p:sp>
      <p:sp>
        <p:nvSpPr>
          <p:cNvPr id="25" name="Text 23"/>
          <p:cNvSpPr/>
          <p:nvPr/>
        </p:nvSpPr>
        <p:spPr>
          <a:xfrm>
            <a:off x="6318504" y="3090672"/>
            <a:ext cx="2560320" cy="4572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Why invest in ME &amp; my business</a:t>
            </a:r>
            <a:endParaRPr lang="en-US" sz="1050" dirty="0"/>
          </a:p>
        </p:txBody>
      </p:sp>
      <p:sp>
        <p:nvSpPr>
          <p:cNvPr id="26" name="Text 24"/>
          <p:cNvSpPr/>
          <p:nvPr/>
        </p:nvSpPr>
        <p:spPr>
          <a:xfrm>
            <a:off x="329184" y="4807458"/>
            <a:ext cx="8595360" cy="182880"/>
          </a:xfrm>
          <a:prstGeom prst="rect">
            <a:avLst/>
          </a:prstGeom>
          <a:noFill/>
          <a:ln/>
        </p:spPr>
        <p:txBody>
          <a:bodyPr wrap="square" rtlCol="0" anchor="ctr"/>
          <a:lstStyle/>
          <a:p>
            <a:pPr marL="0" indent="0">
              <a:buNone/>
            </a:pPr>
            <a:r>
              <a:rPr lang="en-US" sz="1400" b="1" i="1" dirty="0">
                <a:solidFill>
                  <a:srgbClr val="C9A227"/>
                </a:solidFill>
                <a:latin typeface="Calibri" pitchFamily="34" charset="0"/>
                <a:ea typeface="Calibri" pitchFamily="34" charset="-122"/>
                <a:cs typeface="Calibri" pitchFamily="34" charset="-120"/>
              </a:rPr>
              <a:t>4. References</a:t>
            </a:r>
            <a:endParaRPr lang="en-US" sz="14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1.1  Business Name, Concept &amp; Story</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5" name="Shape 3"/>
          <p:cNvSpPr/>
          <p:nvPr/>
        </p:nvSpPr>
        <p:spPr>
          <a:xfrm>
            <a:off x="274320" y="1143000"/>
            <a:ext cx="4663440" cy="3794760"/>
          </a:xfrm>
          <a:prstGeom prst="roundRect">
            <a:avLst>
              <a:gd name="adj" fmla="val 2892"/>
            </a:avLst>
          </a:prstGeom>
          <a:solidFill>
            <a:srgbClr val="FFFFFF"/>
          </a:solidFill>
          <a:ln/>
          <a:effectLst>
            <a:outerShdw blurRad="101600" dist="38100" dir="2700000" algn="bl" rotWithShape="0">
              <a:srgbClr val="000000">
                <a:alpha val="12000"/>
              </a:srgbClr>
            </a:outerShdw>
          </a:effectLst>
        </p:spPr>
        <p:txBody>
          <a:bodyPr/>
          <a:lstStyle/>
          <a:p>
            <a:endParaRPr lang="en-US"/>
          </a:p>
        </p:txBody>
      </p:sp>
      <p:sp>
        <p:nvSpPr>
          <p:cNvPr id="6" name="Text 4"/>
          <p:cNvSpPr/>
          <p:nvPr/>
        </p:nvSpPr>
        <p:spPr>
          <a:xfrm>
            <a:off x="457200" y="1325880"/>
            <a:ext cx="4297680" cy="594360"/>
          </a:xfrm>
          <a:prstGeom prst="rect">
            <a:avLst/>
          </a:prstGeom>
          <a:noFill/>
          <a:ln/>
        </p:spPr>
        <p:txBody>
          <a:bodyPr wrap="square" rtlCol="0" anchor="ctr"/>
          <a:lstStyle/>
          <a:p>
            <a:pPr marL="0" indent="0">
              <a:buNone/>
            </a:pPr>
            <a:r>
              <a:rPr lang="en-US" sz="2200" b="1" dirty="0">
                <a:solidFill>
                  <a:srgbClr val="1B2A4A"/>
                </a:solidFill>
                <a:latin typeface="Cambria" pitchFamily="34" charset="0"/>
                <a:ea typeface="Cambria" pitchFamily="34" charset="-122"/>
                <a:cs typeface="Cambria" pitchFamily="34" charset="-120"/>
              </a:rPr>
              <a:t>Sonia's Baking</a:t>
            </a:r>
            <a:endParaRPr lang="en-US" sz="2200" dirty="0"/>
          </a:p>
        </p:txBody>
      </p:sp>
      <p:sp>
        <p:nvSpPr>
          <p:cNvPr id="7" name="Text 5"/>
          <p:cNvSpPr/>
          <p:nvPr/>
        </p:nvSpPr>
        <p:spPr>
          <a:xfrm>
            <a:off x="502920" y="1993392"/>
            <a:ext cx="4297680" cy="594360"/>
          </a:xfrm>
          <a:prstGeom prst="rect">
            <a:avLst/>
          </a:prstGeom>
          <a:noFill/>
          <a:ln/>
        </p:spPr>
        <p:txBody>
          <a:bodyPr wrap="square" rtlCol="0" anchor="ctr"/>
          <a:lstStyle/>
          <a:p>
            <a:pPr marL="342900" indent="-342900">
              <a:buSzPct val="100000"/>
              <a:buChar char="•"/>
            </a:pPr>
            <a:r>
              <a:rPr lang="en-US" sz="1150" dirty="0">
                <a:solidFill>
                  <a:srgbClr val="2E2E2E"/>
                </a:solidFill>
                <a:latin typeface="Calibri" pitchFamily="34" charset="0"/>
                <a:ea typeface="Calibri" pitchFamily="34" charset="-122"/>
                <a:cs typeface="Calibri" pitchFamily="34" charset="-120"/>
              </a:rPr>
              <a:t>Homemade bespoke celebration cakes based in Riverside, Cardiff</a:t>
            </a:r>
            <a:endParaRPr lang="en-US" sz="1150" dirty="0"/>
          </a:p>
        </p:txBody>
      </p:sp>
      <p:sp>
        <p:nvSpPr>
          <p:cNvPr id="8" name="Text 6"/>
          <p:cNvSpPr/>
          <p:nvPr/>
        </p:nvSpPr>
        <p:spPr>
          <a:xfrm>
            <a:off x="502920" y="2679192"/>
            <a:ext cx="4297680" cy="594360"/>
          </a:xfrm>
          <a:prstGeom prst="rect">
            <a:avLst/>
          </a:prstGeom>
          <a:noFill/>
          <a:ln/>
        </p:spPr>
        <p:txBody>
          <a:bodyPr wrap="square" rtlCol="0" anchor="ctr"/>
          <a:lstStyle/>
          <a:p>
            <a:pPr marL="342900" indent="-342900">
              <a:buSzPct val="100000"/>
              <a:buChar char="•"/>
            </a:pPr>
            <a:r>
              <a:rPr lang="en-US" sz="1150" dirty="0">
                <a:solidFill>
                  <a:srgbClr val="2E2E2E"/>
                </a:solidFill>
                <a:latin typeface="Calibri" pitchFamily="34" charset="0"/>
                <a:ea typeface="Calibri" pitchFamily="34" charset="-122"/>
                <a:cs typeface="Calibri" pitchFamily="34" charset="-120"/>
              </a:rPr>
              <a:t>Custom cakes, cupcakes &amp; pastries for birthdays, weddings, baby showers and small events</a:t>
            </a:r>
            <a:endParaRPr lang="en-US" sz="1150" dirty="0"/>
          </a:p>
        </p:txBody>
      </p:sp>
      <p:sp>
        <p:nvSpPr>
          <p:cNvPr id="9" name="Text 7"/>
          <p:cNvSpPr/>
          <p:nvPr/>
        </p:nvSpPr>
        <p:spPr>
          <a:xfrm>
            <a:off x="502920" y="3364992"/>
            <a:ext cx="4297680" cy="594360"/>
          </a:xfrm>
          <a:prstGeom prst="rect">
            <a:avLst/>
          </a:prstGeom>
          <a:noFill/>
          <a:ln/>
        </p:spPr>
        <p:txBody>
          <a:bodyPr wrap="square" rtlCol="0" anchor="ctr"/>
          <a:lstStyle/>
          <a:p>
            <a:pPr marL="342900" indent="-342900">
              <a:buSzPct val="100000"/>
              <a:buChar char="•"/>
            </a:pPr>
            <a:r>
              <a:rPr lang="en-US" sz="1150" dirty="0">
                <a:solidFill>
                  <a:srgbClr val="2E2E2E"/>
                </a:solidFill>
                <a:latin typeface="Calibri" pitchFamily="34" charset="0"/>
                <a:ea typeface="Calibri" pitchFamily="34" charset="-122"/>
                <a:cs typeface="Calibri" pitchFamily="34" charset="-120"/>
              </a:rPr>
              <a:t>Combines premium ingredients, creative decoration, online ordering &amp; local delivery</a:t>
            </a:r>
            <a:endParaRPr lang="en-US" sz="1150" dirty="0"/>
          </a:p>
        </p:txBody>
      </p:sp>
      <p:sp>
        <p:nvSpPr>
          <p:cNvPr id="10" name="Text 8"/>
          <p:cNvSpPr/>
          <p:nvPr/>
        </p:nvSpPr>
        <p:spPr>
          <a:xfrm>
            <a:off x="502920" y="4050792"/>
            <a:ext cx="4297680" cy="594360"/>
          </a:xfrm>
          <a:prstGeom prst="rect">
            <a:avLst/>
          </a:prstGeom>
          <a:noFill/>
          <a:ln/>
        </p:spPr>
        <p:txBody>
          <a:bodyPr wrap="square" rtlCol="0" anchor="ctr"/>
          <a:lstStyle/>
          <a:p>
            <a:pPr marL="342900" indent="-342900">
              <a:buSzPct val="100000"/>
              <a:buChar char="•"/>
            </a:pPr>
            <a:r>
              <a:rPr lang="en-US" sz="1150" dirty="0">
                <a:solidFill>
                  <a:srgbClr val="2E2E2E"/>
                </a:solidFill>
                <a:latin typeface="Calibri" pitchFamily="34" charset="0"/>
                <a:ea typeface="Calibri" pitchFamily="34" charset="-122"/>
                <a:cs typeface="Calibri" pitchFamily="34" charset="-120"/>
              </a:rPr>
              <a:t>Personalised, friendly communication at the heart of every order</a:t>
            </a:r>
            <a:endParaRPr lang="en-US" sz="1150" dirty="0"/>
          </a:p>
        </p:txBody>
      </p:sp>
      <p:sp>
        <p:nvSpPr>
          <p:cNvPr id="11" name="Shape 9"/>
          <p:cNvSpPr/>
          <p:nvPr/>
        </p:nvSpPr>
        <p:spPr>
          <a:xfrm>
            <a:off x="5120640" y="1143000"/>
            <a:ext cx="3749040" cy="3794760"/>
          </a:xfrm>
          <a:prstGeom prst="roundRect">
            <a:avLst>
              <a:gd name="adj" fmla="val 2927"/>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2" name="Text 10"/>
          <p:cNvSpPr/>
          <p:nvPr/>
        </p:nvSpPr>
        <p:spPr>
          <a:xfrm>
            <a:off x="5303520" y="1280160"/>
            <a:ext cx="3383280" cy="457200"/>
          </a:xfrm>
          <a:prstGeom prst="rect">
            <a:avLst/>
          </a:prstGeom>
          <a:noFill/>
          <a:ln/>
        </p:spPr>
        <p:txBody>
          <a:bodyPr wrap="square" rtlCol="0" anchor="ctr"/>
          <a:lstStyle/>
          <a:p>
            <a:pPr marL="0" indent="0">
              <a:buNone/>
            </a:pPr>
            <a:r>
              <a:rPr lang="en-US" sz="1600" b="1" dirty="0">
                <a:solidFill>
                  <a:srgbClr val="1B2A4A"/>
                </a:solidFill>
                <a:latin typeface="Cambria" pitchFamily="34" charset="0"/>
                <a:ea typeface="Cambria" pitchFamily="34" charset="-122"/>
                <a:cs typeface="Cambria" pitchFamily="34" charset="-120"/>
              </a:rPr>
              <a:t>The Story</a:t>
            </a:r>
            <a:endParaRPr lang="en-US" sz="1600" dirty="0"/>
          </a:p>
        </p:txBody>
      </p:sp>
      <p:sp>
        <p:nvSpPr>
          <p:cNvPr id="13" name="Text 11"/>
          <p:cNvSpPr/>
          <p:nvPr/>
        </p:nvSpPr>
        <p:spPr>
          <a:xfrm>
            <a:off x="5414554" y="1570428"/>
            <a:ext cx="640080" cy="640080"/>
          </a:xfrm>
          <a:prstGeom prst="rect">
            <a:avLst/>
          </a:prstGeom>
          <a:noFill/>
          <a:ln/>
        </p:spPr>
        <p:txBody>
          <a:bodyPr wrap="square" rtlCol="0" anchor="ctr"/>
          <a:lstStyle/>
          <a:p>
            <a:pPr marL="0" indent="0">
              <a:buNone/>
            </a:pPr>
            <a:r>
              <a:rPr lang="en-US" sz="2800" dirty="0">
                <a:solidFill>
                  <a:srgbClr val="000000"/>
                </a:solidFill>
              </a:rPr>
              <a:t>🎂</a:t>
            </a:r>
            <a:endParaRPr lang="en-US" sz="2800" dirty="0"/>
          </a:p>
        </p:txBody>
      </p:sp>
      <p:sp>
        <p:nvSpPr>
          <p:cNvPr id="14" name="Text 12"/>
          <p:cNvSpPr/>
          <p:nvPr/>
        </p:nvSpPr>
        <p:spPr>
          <a:xfrm>
            <a:off x="5257800" y="2119068"/>
            <a:ext cx="3383280" cy="987552"/>
          </a:xfrm>
          <a:prstGeom prst="rect">
            <a:avLst/>
          </a:prstGeom>
          <a:noFill/>
          <a:ln/>
        </p:spPr>
        <p:txBody>
          <a:bodyPr wrap="square" rtlCol="0" anchor="t"/>
          <a:lstStyle/>
          <a:p>
            <a:pPr marL="0" indent="0">
              <a:buNone/>
            </a:pPr>
            <a:r>
              <a:rPr lang="en-US" sz="1150" dirty="0">
                <a:solidFill>
                  <a:srgbClr val="2E2E2E"/>
                </a:solidFill>
                <a:latin typeface="Calibri" pitchFamily="34" charset="0"/>
                <a:ea typeface="Calibri" pitchFamily="34" charset="-122"/>
                <a:cs typeface="Calibri" pitchFamily="34" charset="-120"/>
              </a:rPr>
              <a:t>Inspired by a lifelong love of baking for family celebrations, Sonia's Baking turns a personal passion into a viable local business. Cakes aren't just products — they make memories. This business gives creative instincts, care and joy a commercial home (Sharma, 2021).</a:t>
            </a:r>
            <a:endParaRPr lang="en-US" sz="1150" dirty="0"/>
          </a:p>
        </p:txBody>
      </p:sp>
      <p:pic>
        <p:nvPicPr>
          <p:cNvPr id="17" name="Picture 16">
            <a:extLst>
              <a:ext uri="{FF2B5EF4-FFF2-40B4-BE49-F238E27FC236}">
                <a16:creationId xmlns:a16="http://schemas.microsoft.com/office/drawing/2014/main" id="{27DF4E0B-9E7F-C73C-7BF7-ED5A67F5ED8B}"/>
              </a:ext>
            </a:extLst>
          </p:cNvPr>
          <p:cNvPicPr>
            <a:picLocks noChangeAspect="1"/>
          </p:cNvPicPr>
          <p:nvPr/>
        </p:nvPicPr>
        <p:blipFill>
          <a:blip r:embed="rId3"/>
          <a:stretch>
            <a:fillRect/>
          </a:stretch>
        </p:blipFill>
        <p:spPr>
          <a:xfrm>
            <a:off x="5257800" y="3299513"/>
            <a:ext cx="3455126" cy="14453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1.2  Mission, Aims, SMART Objectives &amp; USP</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5" name="Shape 3"/>
          <p:cNvSpPr/>
          <p:nvPr/>
        </p:nvSpPr>
        <p:spPr>
          <a:xfrm>
            <a:off x="274320" y="1143000"/>
            <a:ext cx="8595360" cy="822960"/>
          </a:xfrm>
          <a:prstGeom prst="roundRect">
            <a:avLst>
              <a:gd name="adj" fmla="val 13333"/>
            </a:avLst>
          </a:prstGeom>
          <a:solidFill>
            <a:srgbClr val="1B2A4A"/>
          </a:solidFill>
          <a:ln/>
          <a:effectLst>
            <a:outerShdw blurRad="101600" dist="38100" dir="2700000" algn="bl" rotWithShape="0">
              <a:srgbClr val="000000">
                <a:alpha val="12000"/>
              </a:srgbClr>
            </a:outerShdw>
          </a:effectLst>
        </p:spPr>
        <p:txBody>
          <a:bodyPr/>
          <a:lstStyle/>
          <a:p>
            <a:endParaRPr lang="en-US"/>
          </a:p>
        </p:txBody>
      </p:sp>
      <p:sp>
        <p:nvSpPr>
          <p:cNvPr id="6" name="Text 4"/>
          <p:cNvSpPr/>
          <p:nvPr/>
        </p:nvSpPr>
        <p:spPr>
          <a:xfrm>
            <a:off x="457200" y="1234440"/>
            <a:ext cx="8229600" cy="594360"/>
          </a:xfrm>
          <a:prstGeom prst="rect">
            <a:avLst/>
          </a:prstGeom>
          <a:noFill/>
          <a:ln/>
        </p:spPr>
        <p:txBody>
          <a:bodyPr wrap="square" rtlCol="0" anchor="ctr"/>
          <a:lstStyle/>
          <a:p>
            <a:pPr marL="0" indent="0">
              <a:buNone/>
            </a:pPr>
            <a:r>
              <a:rPr lang="en-US" sz="1350" b="1" i="1" dirty="0">
                <a:solidFill>
                  <a:srgbClr val="FFFFFF"/>
                </a:solidFill>
                <a:latin typeface="Cambria" pitchFamily="34" charset="0"/>
                <a:ea typeface="Cambria" pitchFamily="34" charset="-122"/>
                <a:cs typeface="Cambria" pitchFamily="34" charset="-120"/>
              </a:rPr>
              <a:t>Mission:  To bring sweet, creative and personalised cakes to Cardiff celebrations.</a:t>
            </a:r>
            <a:endParaRPr lang="en-US" sz="1350" dirty="0"/>
          </a:p>
        </p:txBody>
      </p:sp>
      <p:sp>
        <p:nvSpPr>
          <p:cNvPr id="7" name="Shape 5"/>
          <p:cNvSpPr/>
          <p:nvPr/>
        </p:nvSpPr>
        <p:spPr>
          <a:xfrm>
            <a:off x="274320" y="2103120"/>
            <a:ext cx="2011680" cy="1554480"/>
          </a:xfrm>
          <a:prstGeom prst="roundRect">
            <a:avLst>
              <a:gd name="adj" fmla="val 705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8" name="Shape 6"/>
          <p:cNvSpPr/>
          <p:nvPr/>
        </p:nvSpPr>
        <p:spPr>
          <a:xfrm>
            <a:off x="1033272" y="2212848"/>
            <a:ext cx="502920" cy="502920"/>
          </a:xfrm>
          <a:prstGeom prst="ellipse">
            <a:avLst/>
          </a:prstGeom>
          <a:solidFill>
            <a:srgbClr val="C9A227"/>
          </a:solidFill>
          <a:ln/>
        </p:spPr>
        <p:txBody>
          <a:bodyPr/>
          <a:lstStyle/>
          <a:p>
            <a:endParaRPr lang="en-US"/>
          </a:p>
        </p:txBody>
      </p:sp>
      <p:sp>
        <p:nvSpPr>
          <p:cNvPr id="9" name="Shape 7"/>
          <p:cNvSpPr/>
          <p:nvPr/>
        </p:nvSpPr>
        <p:spPr>
          <a:xfrm>
            <a:off x="2450592" y="2103120"/>
            <a:ext cx="2011680" cy="1554480"/>
          </a:xfrm>
          <a:prstGeom prst="roundRect">
            <a:avLst>
              <a:gd name="adj" fmla="val 705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3209544" y="2212848"/>
            <a:ext cx="502920" cy="502920"/>
          </a:xfrm>
          <a:prstGeom prst="ellipse">
            <a:avLst/>
          </a:prstGeom>
          <a:solidFill>
            <a:srgbClr val="5B6B7D"/>
          </a:solidFill>
          <a:ln/>
        </p:spPr>
        <p:txBody>
          <a:bodyPr/>
          <a:lstStyle/>
          <a:p>
            <a:endParaRPr lang="en-US"/>
          </a:p>
        </p:txBody>
      </p:sp>
      <p:sp>
        <p:nvSpPr>
          <p:cNvPr id="11" name="Shape 9"/>
          <p:cNvSpPr/>
          <p:nvPr/>
        </p:nvSpPr>
        <p:spPr>
          <a:xfrm>
            <a:off x="4626864" y="2103120"/>
            <a:ext cx="2011680" cy="1554480"/>
          </a:xfrm>
          <a:prstGeom prst="roundRect">
            <a:avLst>
              <a:gd name="adj" fmla="val 705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2" name="Shape 10"/>
          <p:cNvSpPr/>
          <p:nvPr/>
        </p:nvSpPr>
        <p:spPr>
          <a:xfrm>
            <a:off x="5385816" y="2212848"/>
            <a:ext cx="502920" cy="502920"/>
          </a:xfrm>
          <a:prstGeom prst="ellipse">
            <a:avLst/>
          </a:prstGeom>
          <a:solidFill>
            <a:srgbClr val="C9A227"/>
          </a:solidFill>
          <a:ln/>
        </p:spPr>
        <p:txBody>
          <a:bodyPr/>
          <a:lstStyle/>
          <a:p>
            <a:endParaRPr lang="en-US"/>
          </a:p>
        </p:txBody>
      </p:sp>
      <p:sp>
        <p:nvSpPr>
          <p:cNvPr id="13" name="Shape 11"/>
          <p:cNvSpPr/>
          <p:nvPr/>
        </p:nvSpPr>
        <p:spPr>
          <a:xfrm>
            <a:off x="6803136" y="2103120"/>
            <a:ext cx="2011680" cy="1554480"/>
          </a:xfrm>
          <a:prstGeom prst="roundRect">
            <a:avLst>
              <a:gd name="adj" fmla="val 705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4" name="Shape 12"/>
          <p:cNvSpPr/>
          <p:nvPr/>
        </p:nvSpPr>
        <p:spPr>
          <a:xfrm>
            <a:off x="7562088" y="2212848"/>
            <a:ext cx="502920" cy="502920"/>
          </a:xfrm>
          <a:prstGeom prst="ellipse">
            <a:avLst/>
          </a:prstGeom>
          <a:solidFill>
            <a:srgbClr val="C9A227"/>
          </a:solidFill>
          <a:ln/>
        </p:spPr>
        <p:txBody>
          <a:bodyPr/>
          <a:lstStyle/>
          <a:p>
            <a:endParaRPr lang="en-US"/>
          </a:p>
        </p:txBody>
      </p:sp>
      <p:pic>
        <p:nvPicPr>
          <p:cNvPr id="15" name="Image 0" descr="preencoded.png"/>
          <p:cNvPicPr>
            <a:picLocks noChangeAspect="1"/>
          </p:cNvPicPr>
          <p:nvPr/>
        </p:nvPicPr>
        <p:blipFill>
          <a:blip r:embed="rId3"/>
          <a:stretch>
            <a:fillRect/>
          </a:stretch>
        </p:blipFill>
        <p:spPr>
          <a:xfrm>
            <a:off x="1133856" y="2313432"/>
            <a:ext cx="301752" cy="301752"/>
          </a:xfrm>
          <a:prstGeom prst="rect">
            <a:avLst/>
          </a:prstGeom>
        </p:spPr>
      </p:pic>
      <p:sp>
        <p:nvSpPr>
          <p:cNvPr id="16" name="Text 13"/>
          <p:cNvSpPr/>
          <p:nvPr/>
        </p:nvSpPr>
        <p:spPr>
          <a:xfrm>
            <a:off x="274320" y="2807208"/>
            <a:ext cx="2011680" cy="274320"/>
          </a:xfrm>
          <a:prstGeom prst="rect">
            <a:avLst/>
          </a:prstGeom>
          <a:noFill/>
          <a:ln/>
        </p:spPr>
        <p:txBody>
          <a:bodyPr wrap="square" rtlCol="0" anchor="ctr"/>
          <a:lstStyle/>
          <a:p>
            <a:pPr marL="0" indent="0" algn="ctr">
              <a:buNone/>
            </a:pPr>
            <a:r>
              <a:rPr lang="en-US" sz="1000" b="1" dirty="0">
                <a:solidFill>
                  <a:srgbClr val="1B2A4A"/>
                </a:solidFill>
                <a:latin typeface="Calibri" pitchFamily="34" charset="0"/>
                <a:ea typeface="Calibri" pitchFamily="34" charset="-122"/>
                <a:cs typeface="Calibri" pitchFamily="34" charset="-120"/>
              </a:rPr>
              <a:t>Orders</a:t>
            </a:r>
            <a:endParaRPr lang="en-US" sz="1000" dirty="0"/>
          </a:p>
        </p:txBody>
      </p:sp>
      <p:sp>
        <p:nvSpPr>
          <p:cNvPr id="17" name="Text 14"/>
          <p:cNvSpPr/>
          <p:nvPr/>
        </p:nvSpPr>
        <p:spPr>
          <a:xfrm>
            <a:off x="365760" y="3108960"/>
            <a:ext cx="1828800" cy="502920"/>
          </a:xfrm>
          <a:prstGeom prst="rect">
            <a:avLst/>
          </a:prstGeom>
          <a:noFill/>
          <a:ln/>
        </p:spPr>
        <p:txBody>
          <a:bodyPr wrap="square" rtlCol="0" anchor="ctr"/>
          <a:lstStyle/>
          <a:p>
            <a:pPr marL="0" indent="0" algn="ctr">
              <a:buNone/>
            </a:pPr>
            <a:r>
              <a:rPr lang="en-US" sz="1000" dirty="0">
                <a:solidFill>
                  <a:srgbClr val="2E2E2E"/>
                </a:solidFill>
                <a:latin typeface="Calibri" pitchFamily="34" charset="0"/>
                <a:ea typeface="Calibri" pitchFamily="34" charset="-122"/>
                <a:cs typeface="Calibri" pitchFamily="34" charset="-120"/>
              </a:rPr>
              <a:t>30 orders/month by Month 12</a:t>
            </a:r>
            <a:endParaRPr lang="en-US" sz="1000" dirty="0"/>
          </a:p>
        </p:txBody>
      </p:sp>
      <p:pic>
        <p:nvPicPr>
          <p:cNvPr id="18" name="Image 1" descr="preencoded.png"/>
          <p:cNvPicPr>
            <a:picLocks noChangeAspect="1"/>
          </p:cNvPicPr>
          <p:nvPr/>
        </p:nvPicPr>
        <p:blipFill>
          <a:blip r:embed="rId4"/>
          <a:stretch>
            <a:fillRect/>
          </a:stretch>
        </p:blipFill>
        <p:spPr>
          <a:xfrm>
            <a:off x="5486400" y="2313432"/>
            <a:ext cx="301752" cy="301752"/>
          </a:xfrm>
          <a:prstGeom prst="rect">
            <a:avLst/>
          </a:prstGeom>
        </p:spPr>
      </p:pic>
      <p:sp>
        <p:nvSpPr>
          <p:cNvPr id="19" name="Text 15"/>
          <p:cNvSpPr/>
          <p:nvPr/>
        </p:nvSpPr>
        <p:spPr>
          <a:xfrm>
            <a:off x="4626864" y="2807208"/>
            <a:ext cx="2011680" cy="274320"/>
          </a:xfrm>
          <a:prstGeom prst="rect">
            <a:avLst/>
          </a:prstGeom>
          <a:noFill/>
          <a:ln/>
        </p:spPr>
        <p:txBody>
          <a:bodyPr wrap="square" rtlCol="0" anchor="ctr"/>
          <a:lstStyle/>
          <a:p>
            <a:pPr marL="0" indent="0" algn="ctr">
              <a:buNone/>
            </a:pPr>
            <a:r>
              <a:rPr lang="en-US" sz="1000" b="1" dirty="0">
                <a:solidFill>
                  <a:srgbClr val="1B2A4A"/>
                </a:solidFill>
                <a:latin typeface="Calibri" pitchFamily="34" charset="0"/>
                <a:ea typeface="Calibri" pitchFamily="34" charset="-122"/>
                <a:cs typeface="Calibri" pitchFamily="34" charset="-120"/>
              </a:rPr>
              <a:t>Satisfaction</a:t>
            </a:r>
            <a:endParaRPr lang="en-US" sz="1000" dirty="0"/>
          </a:p>
        </p:txBody>
      </p:sp>
      <p:sp>
        <p:nvSpPr>
          <p:cNvPr id="20" name="Text 16"/>
          <p:cNvSpPr/>
          <p:nvPr/>
        </p:nvSpPr>
        <p:spPr>
          <a:xfrm>
            <a:off x="4718304" y="3108960"/>
            <a:ext cx="1828800" cy="502920"/>
          </a:xfrm>
          <a:prstGeom prst="rect">
            <a:avLst/>
          </a:prstGeom>
          <a:noFill/>
          <a:ln/>
        </p:spPr>
        <p:txBody>
          <a:bodyPr wrap="square" rtlCol="0" anchor="ctr"/>
          <a:lstStyle/>
          <a:p>
            <a:pPr marL="0" indent="0" algn="ctr">
              <a:buNone/>
            </a:pPr>
            <a:r>
              <a:rPr lang="en-US" sz="1000" dirty="0">
                <a:solidFill>
                  <a:srgbClr val="2E2E2E"/>
                </a:solidFill>
                <a:latin typeface="Calibri" pitchFamily="34" charset="0"/>
                <a:ea typeface="Calibri" pitchFamily="34" charset="-122"/>
                <a:cs typeface="Calibri" pitchFamily="34" charset="-120"/>
              </a:rPr>
              <a:t>90% customer satisfaction rate</a:t>
            </a:r>
            <a:endParaRPr lang="en-US" sz="1000" dirty="0"/>
          </a:p>
        </p:txBody>
      </p:sp>
      <p:pic>
        <p:nvPicPr>
          <p:cNvPr id="21" name="Image 2" descr="preencoded.png"/>
          <p:cNvPicPr>
            <a:picLocks noChangeAspect="1"/>
          </p:cNvPicPr>
          <p:nvPr/>
        </p:nvPicPr>
        <p:blipFill>
          <a:blip r:embed="rId5"/>
          <a:stretch>
            <a:fillRect/>
          </a:stretch>
        </p:blipFill>
        <p:spPr>
          <a:xfrm>
            <a:off x="3310128" y="2313432"/>
            <a:ext cx="301752" cy="301752"/>
          </a:xfrm>
          <a:prstGeom prst="rect">
            <a:avLst/>
          </a:prstGeom>
        </p:spPr>
      </p:pic>
      <p:sp>
        <p:nvSpPr>
          <p:cNvPr id="22" name="Text 17"/>
          <p:cNvSpPr/>
          <p:nvPr/>
        </p:nvSpPr>
        <p:spPr>
          <a:xfrm>
            <a:off x="2450592" y="2807208"/>
            <a:ext cx="2011680" cy="274320"/>
          </a:xfrm>
          <a:prstGeom prst="rect">
            <a:avLst/>
          </a:prstGeom>
          <a:noFill/>
          <a:ln/>
        </p:spPr>
        <p:txBody>
          <a:bodyPr wrap="square" rtlCol="0" anchor="ctr"/>
          <a:lstStyle/>
          <a:p>
            <a:pPr marL="0" indent="0" algn="ctr">
              <a:buNone/>
            </a:pPr>
            <a:r>
              <a:rPr lang="en-US" sz="1000" b="1" dirty="0">
                <a:solidFill>
                  <a:srgbClr val="1B2A4A"/>
                </a:solidFill>
                <a:latin typeface="Calibri" pitchFamily="34" charset="0"/>
                <a:ea typeface="Calibri" pitchFamily="34" charset="-122"/>
                <a:cs typeface="Calibri" pitchFamily="34" charset="-120"/>
              </a:rPr>
              <a:t>Followers</a:t>
            </a:r>
            <a:endParaRPr lang="en-US" sz="1000" dirty="0"/>
          </a:p>
        </p:txBody>
      </p:sp>
      <p:sp>
        <p:nvSpPr>
          <p:cNvPr id="23" name="Text 18"/>
          <p:cNvSpPr/>
          <p:nvPr/>
        </p:nvSpPr>
        <p:spPr>
          <a:xfrm>
            <a:off x="2542032" y="3108960"/>
            <a:ext cx="1828800" cy="502920"/>
          </a:xfrm>
          <a:prstGeom prst="rect">
            <a:avLst/>
          </a:prstGeom>
          <a:noFill/>
          <a:ln/>
        </p:spPr>
        <p:txBody>
          <a:bodyPr wrap="square" rtlCol="0" anchor="ctr"/>
          <a:lstStyle/>
          <a:p>
            <a:pPr marL="0" indent="0" algn="ctr">
              <a:buNone/>
            </a:pPr>
            <a:r>
              <a:rPr lang="en-US" sz="1000" dirty="0">
                <a:solidFill>
                  <a:srgbClr val="2E2E2E"/>
                </a:solidFill>
                <a:latin typeface="Calibri" pitchFamily="34" charset="0"/>
                <a:ea typeface="Calibri" pitchFamily="34" charset="-122"/>
                <a:cs typeface="Calibri" pitchFamily="34" charset="-120"/>
              </a:rPr>
              <a:t>5,000 social media followers</a:t>
            </a:r>
            <a:endParaRPr lang="en-US" sz="1000" dirty="0"/>
          </a:p>
        </p:txBody>
      </p:sp>
      <p:pic>
        <p:nvPicPr>
          <p:cNvPr id="24" name="Image 3" descr="preencoded.png"/>
          <p:cNvPicPr>
            <a:picLocks noChangeAspect="1"/>
          </p:cNvPicPr>
          <p:nvPr/>
        </p:nvPicPr>
        <p:blipFill>
          <a:blip r:embed="rId6"/>
          <a:stretch>
            <a:fillRect/>
          </a:stretch>
        </p:blipFill>
        <p:spPr>
          <a:xfrm>
            <a:off x="7662672" y="2313432"/>
            <a:ext cx="301752" cy="301752"/>
          </a:xfrm>
          <a:prstGeom prst="rect">
            <a:avLst/>
          </a:prstGeom>
        </p:spPr>
      </p:pic>
      <p:sp>
        <p:nvSpPr>
          <p:cNvPr id="25" name="Text 19"/>
          <p:cNvSpPr/>
          <p:nvPr/>
        </p:nvSpPr>
        <p:spPr>
          <a:xfrm>
            <a:off x="6803136" y="2807208"/>
            <a:ext cx="2011680" cy="274320"/>
          </a:xfrm>
          <a:prstGeom prst="rect">
            <a:avLst/>
          </a:prstGeom>
          <a:noFill/>
          <a:ln/>
        </p:spPr>
        <p:txBody>
          <a:bodyPr wrap="square" rtlCol="0" anchor="ctr"/>
          <a:lstStyle/>
          <a:p>
            <a:pPr marL="0" indent="0" algn="ctr">
              <a:buNone/>
            </a:pPr>
            <a:r>
              <a:rPr lang="en-US" sz="1000" b="1" dirty="0">
                <a:solidFill>
                  <a:srgbClr val="1B2A4A"/>
                </a:solidFill>
                <a:latin typeface="Calibri" pitchFamily="34" charset="0"/>
                <a:ea typeface="Calibri" pitchFamily="34" charset="-122"/>
                <a:cs typeface="Calibri" pitchFamily="34" charset="-120"/>
              </a:rPr>
              <a:t>Loyalty</a:t>
            </a:r>
            <a:endParaRPr lang="en-US" sz="1000" dirty="0"/>
          </a:p>
        </p:txBody>
      </p:sp>
      <p:sp>
        <p:nvSpPr>
          <p:cNvPr id="26" name="Text 20"/>
          <p:cNvSpPr/>
          <p:nvPr/>
        </p:nvSpPr>
        <p:spPr>
          <a:xfrm>
            <a:off x="6894576" y="3108960"/>
            <a:ext cx="1828800" cy="502920"/>
          </a:xfrm>
          <a:prstGeom prst="rect">
            <a:avLst/>
          </a:prstGeom>
          <a:noFill/>
          <a:ln/>
        </p:spPr>
        <p:txBody>
          <a:bodyPr wrap="square" rtlCol="0" anchor="ctr"/>
          <a:lstStyle/>
          <a:p>
            <a:pPr marL="0" indent="0" algn="ctr">
              <a:buNone/>
            </a:pPr>
            <a:r>
              <a:rPr lang="en-US" sz="1000" dirty="0">
                <a:solidFill>
                  <a:srgbClr val="2E2E2E"/>
                </a:solidFill>
                <a:latin typeface="Calibri" pitchFamily="34" charset="0"/>
                <a:ea typeface="Calibri" pitchFamily="34" charset="-122"/>
                <a:cs typeface="Calibri" pitchFamily="34" charset="-120"/>
              </a:rPr>
              <a:t>10 repeat customers per month</a:t>
            </a:r>
            <a:endParaRPr lang="en-US" sz="1000" dirty="0"/>
          </a:p>
        </p:txBody>
      </p:sp>
      <p:sp>
        <p:nvSpPr>
          <p:cNvPr id="27" name="Shape 21"/>
          <p:cNvSpPr/>
          <p:nvPr/>
        </p:nvSpPr>
        <p:spPr>
          <a:xfrm>
            <a:off x="274320" y="3794760"/>
            <a:ext cx="8595360" cy="1170432"/>
          </a:xfrm>
          <a:prstGeom prst="roundRect">
            <a:avLst>
              <a:gd name="adj" fmla="val 9375"/>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28" name="Text 22"/>
          <p:cNvSpPr/>
          <p:nvPr/>
        </p:nvSpPr>
        <p:spPr>
          <a:xfrm>
            <a:off x="457200" y="3913632"/>
            <a:ext cx="640080" cy="365760"/>
          </a:xfrm>
          <a:prstGeom prst="rect">
            <a:avLst/>
          </a:prstGeom>
          <a:noFill/>
          <a:ln/>
        </p:spPr>
        <p:txBody>
          <a:bodyPr wrap="square"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USP:</a:t>
            </a:r>
            <a:endParaRPr lang="en-US" sz="1300" dirty="0"/>
          </a:p>
        </p:txBody>
      </p:sp>
      <p:sp>
        <p:nvSpPr>
          <p:cNvPr id="29" name="Text 23"/>
          <p:cNvSpPr/>
          <p:nvPr/>
        </p:nvSpPr>
        <p:spPr>
          <a:xfrm>
            <a:off x="1097280" y="3913632"/>
            <a:ext cx="7589520" cy="365760"/>
          </a:xfrm>
          <a:prstGeom prst="rect">
            <a:avLst/>
          </a:prstGeom>
          <a:noFill/>
          <a:ln/>
        </p:spPr>
        <p:txBody>
          <a:bodyPr wrap="square" rtlCol="0" anchor="ctr"/>
          <a:lstStyle/>
          <a:p>
            <a:pPr marL="0" indent="0">
              <a:buNone/>
            </a:pPr>
            <a:r>
              <a:rPr lang="en-US" sz="1250" dirty="0">
                <a:solidFill>
                  <a:srgbClr val="2E2E2E"/>
                </a:solidFill>
                <a:latin typeface="Calibri" pitchFamily="34" charset="0"/>
                <a:ea typeface="Calibri" pitchFamily="34" charset="-122"/>
                <a:cs typeface="Calibri" pitchFamily="34" charset="-120"/>
              </a:rPr>
              <a:t>Premium ingredients  ·  Flexible bespoke designs  ·  Local Cardiff delivery  ·  Affordable prices (£25–£60)</a:t>
            </a:r>
            <a:endParaRPr lang="en-US" sz="1250" dirty="0"/>
          </a:p>
        </p:txBody>
      </p:sp>
      <p:sp>
        <p:nvSpPr>
          <p:cNvPr id="30" name="Text 24"/>
          <p:cNvSpPr/>
          <p:nvPr/>
        </p:nvSpPr>
        <p:spPr>
          <a:xfrm>
            <a:off x="457200" y="4315968"/>
            <a:ext cx="8229600" cy="502920"/>
          </a:xfrm>
          <a:prstGeom prst="rect">
            <a:avLst/>
          </a:prstGeom>
          <a:noFill/>
          <a:ln/>
        </p:spPr>
        <p:txBody>
          <a:bodyPr wrap="square" rtlCol="0" anchor="ctr"/>
          <a:lstStyle/>
          <a:p>
            <a:pPr marL="0" indent="0">
              <a:buNone/>
            </a:pPr>
            <a:r>
              <a:rPr lang="en-US" sz="1150" i="1" dirty="0">
                <a:solidFill>
                  <a:srgbClr val="C9A227"/>
                </a:solidFill>
                <a:latin typeface="Calibri" pitchFamily="34" charset="0"/>
                <a:ea typeface="Calibri" pitchFamily="34" charset="-122"/>
                <a:cs typeface="Calibri" pitchFamily="34" charset="-120"/>
              </a:rPr>
              <a:t>Aim: To become a well-respected local cake brand in Riverside and beyond Cardiff.</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1.3  Legal Structure: Sole Trader</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5" name="Shape 3"/>
          <p:cNvSpPr/>
          <p:nvPr/>
        </p:nvSpPr>
        <p:spPr>
          <a:xfrm>
            <a:off x="274320" y="1143000"/>
            <a:ext cx="8595360" cy="594360"/>
          </a:xfrm>
          <a:prstGeom prst="roundRect">
            <a:avLst>
              <a:gd name="adj" fmla="val 18462"/>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6" name="Text 4"/>
          <p:cNvSpPr/>
          <p:nvPr/>
        </p:nvSpPr>
        <p:spPr>
          <a:xfrm>
            <a:off x="502920" y="1216152"/>
            <a:ext cx="8229600" cy="457200"/>
          </a:xfrm>
          <a:prstGeom prst="rect">
            <a:avLst/>
          </a:prstGeom>
          <a:noFill/>
          <a:ln/>
        </p:spPr>
        <p:txBody>
          <a:bodyPr wrap="square" rtlCol="0" anchor="ctr"/>
          <a:lstStyle/>
          <a:p>
            <a:pPr marL="0" indent="0">
              <a:buNone/>
            </a:pPr>
            <a:r>
              <a:rPr lang="en-US" sz="1200" i="1" dirty="0">
                <a:solidFill>
                  <a:srgbClr val="1B2A4A"/>
                </a:solidFill>
                <a:latin typeface="Calibri" pitchFamily="34" charset="0"/>
                <a:ea typeface="Calibri" pitchFamily="34" charset="-122"/>
                <a:cs typeface="Calibri" pitchFamily="34" charset="-120"/>
              </a:rPr>
              <a:t>Sonia's Baking will operate as a Sole Trader — the simplest, most flexible structure for a home-based start-up.</a:t>
            </a:r>
            <a:endParaRPr lang="en-US" sz="1200" dirty="0"/>
          </a:p>
        </p:txBody>
      </p:sp>
      <p:sp>
        <p:nvSpPr>
          <p:cNvPr id="7" name="Shape 5"/>
          <p:cNvSpPr/>
          <p:nvPr/>
        </p:nvSpPr>
        <p:spPr>
          <a:xfrm>
            <a:off x="274320" y="1920240"/>
            <a:ext cx="4114800" cy="2773272"/>
          </a:xfrm>
          <a:prstGeom prst="roundRect">
            <a:avLst>
              <a:gd name="adj" fmla="val 3582"/>
            </a:avLst>
          </a:prstGeom>
          <a:solidFill>
            <a:srgbClr val="F7EFD8"/>
          </a:solidFill>
          <a:ln/>
          <a:effectLst>
            <a:outerShdw blurRad="101600" dist="38100" dir="2700000" algn="bl" rotWithShape="0">
              <a:srgbClr val="000000">
                <a:alpha val="12000"/>
              </a:srgbClr>
            </a:outerShdw>
          </a:effectLst>
        </p:spPr>
        <p:txBody>
          <a:bodyPr/>
          <a:lstStyle/>
          <a:p>
            <a:endParaRPr lang="en-US"/>
          </a:p>
        </p:txBody>
      </p:sp>
      <p:sp>
        <p:nvSpPr>
          <p:cNvPr id="8" name="Text 6"/>
          <p:cNvSpPr/>
          <p:nvPr/>
        </p:nvSpPr>
        <p:spPr>
          <a:xfrm>
            <a:off x="457200" y="2029968"/>
            <a:ext cx="3749040" cy="411480"/>
          </a:xfrm>
          <a:prstGeom prst="rect">
            <a:avLst/>
          </a:prstGeom>
          <a:noFill/>
          <a:ln/>
        </p:spPr>
        <p:txBody>
          <a:bodyPr wrap="square" rtlCol="0" anchor="ctr"/>
          <a:lstStyle/>
          <a:p>
            <a:pPr marL="0" indent="0">
              <a:buNone/>
            </a:pPr>
            <a:r>
              <a:rPr lang="en-US" sz="1400" b="1" dirty="0">
                <a:solidFill>
                  <a:srgbClr val="9C7A1E"/>
                </a:solidFill>
                <a:latin typeface="Cambria" pitchFamily="34" charset="0"/>
                <a:ea typeface="Cambria" pitchFamily="34" charset="-122"/>
                <a:cs typeface="Cambria" pitchFamily="34" charset="-120"/>
              </a:rPr>
              <a:t>✔  Advantages</a:t>
            </a:r>
            <a:endParaRPr lang="en-US" sz="1400" dirty="0"/>
          </a:p>
        </p:txBody>
      </p:sp>
      <p:sp>
        <p:nvSpPr>
          <p:cNvPr id="9" name="Text 7"/>
          <p:cNvSpPr/>
          <p:nvPr/>
        </p:nvSpPr>
        <p:spPr>
          <a:xfrm>
            <a:off x="548640" y="2514600"/>
            <a:ext cx="365760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100% owner control</a:t>
            </a:r>
            <a:endParaRPr lang="en-US" sz="1200" dirty="0"/>
          </a:p>
        </p:txBody>
      </p:sp>
      <p:sp>
        <p:nvSpPr>
          <p:cNvPr id="10" name="Text 8"/>
          <p:cNvSpPr/>
          <p:nvPr/>
        </p:nvSpPr>
        <p:spPr>
          <a:xfrm>
            <a:off x="548640" y="2924600"/>
            <a:ext cx="365760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Simple &amp; low cost to register</a:t>
            </a:r>
            <a:endParaRPr lang="en-US" sz="1200" dirty="0"/>
          </a:p>
        </p:txBody>
      </p:sp>
      <p:sp>
        <p:nvSpPr>
          <p:cNvPr id="11" name="Text 9"/>
          <p:cNvSpPr/>
          <p:nvPr/>
        </p:nvSpPr>
        <p:spPr>
          <a:xfrm>
            <a:off x="548640" y="3334600"/>
            <a:ext cx="365760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Fast decision-making</a:t>
            </a:r>
            <a:endParaRPr lang="en-US" sz="1200" dirty="0"/>
          </a:p>
        </p:txBody>
      </p:sp>
      <p:sp>
        <p:nvSpPr>
          <p:cNvPr id="12" name="Text 10"/>
          <p:cNvSpPr/>
          <p:nvPr/>
        </p:nvSpPr>
        <p:spPr>
          <a:xfrm>
            <a:off x="548640" y="3744600"/>
            <a:ext cx="365760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All profits retained by owner</a:t>
            </a:r>
            <a:endParaRPr lang="en-US" sz="1200" dirty="0"/>
          </a:p>
        </p:txBody>
      </p:sp>
      <p:sp>
        <p:nvSpPr>
          <p:cNvPr id="13" name="Text 11"/>
          <p:cNvSpPr/>
          <p:nvPr/>
        </p:nvSpPr>
        <p:spPr>
          <a:xfrm>
            <a:off x="548640" y="4154600"/>
            <a:ext cx="365760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Ideal for early-stage, home-based businesses (Williams, 2021)</a:t>
            </a:r>
            <a:endParaRPr lang="en-US" sz="1200" dirty="0"/>
          </a:p>
        </p:txBody>
      </p:sp>
      <p:sp>
        <p:nvSpPr>
          <p:cNvPr id="14" name="Shape 12"/>
          <p:cNvSpPr/>
          <p:nvPr/>
        </p:nvSpPr>
        <p:spPr>
          <a:xfrm>
            <a:off x="4663440" y="1920240"/>
            <a:ext cx="4114800" cy="2773272"/>
          </a:xfrm>
          <a:prstGeom prst="roundRect">
            <a:avLst>
              <a:gd name="adj" fmla="val 3582"/>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5" name="Text 13"/>
          <p:cNvSpPr/>
          <p:nvPr/>
        </p:nvSpPr>
        <p:spPr>
          <a:xfrm>
            <a:off x="4846320" y="2029968"/>
            <a:ext cx="3749040" cy="411480"/>
          </a:xfrm>
          <a:prstGeom prst="rect">
            <a:avLst/>
          </a:prstGeom>
          <a:noFill/>
          <a:ln/>
        </p:spPr>
        <p:txBody>
          <a:bodyPr wrap="square" rtlCol="0" anchor="ctr"/>
          <a:lstStyle/>
          <a:p>
            <a:pPr marL="0" indent="0">
              <a:buNone/>
            </a:pPr>
            <a:r>
              <a:rPr lang="en-US" sz="1400" b="1" dirty="0">
                <a:solidFill>
                  <a:srgbClr val="5B6B7D"/>
                </a:solidFill>
                <a:latin typeface="Cambria" pitchFamily="34" charset="0"/>
                <a:ea typeface="Cambria" pitchFamily="34" charset="-122"/>
                <a:cs typeface="Cambria" pitchFamily="34" charset="-120"/>
              </a:rPr>
              <a:t>✖  Limitations</a:t>
            </a:r>
            <a:endParaRPr lang="en-US" sz="1400" dirty="0"/>
          </a:p>
        </p:txBody>
      </p:sp>
      <p:sp>
        <p:nvSpPr>
          <p:cNvPr id="16" name="Text 14"/>
          <p:cNvSpPr/>
          <p:nvPr/>
        </p:nvSpPr>
        <p:spPr>
          <a:xfrm>
            <a:off x="4846320" y="2514600"/>
            <a:ext cx="384048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No personal liability protection</a:t>
            </a:r>
            <a:endParaRPr lang="en-US" sz="1200" dirty="0"/>
          </a:p>
        </p:txBody>
      </p:sp>
      <p:sp>
        <p:nvSpPr>
          <p:cNvPr id="17" name="Text 15"/>
          <p:cNvSpPr/>
          <p:nvPr/>
        </p:nvSpPr>
        <p:spPr>
          <a:xfrm>
            <a:off x="4846320" y="2924600"/>
            <a:ext cx="384048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Limited access to external finance</a:t>
            </a:r>
            <a:endParaRPr lang="en-US" sz="1200" dirty="0"/>
          </a:p>
        </p:txBody>
      </p:sp>
      <p:sp>
        <p:nvSpPr>
          <p:cNvPr id="18" name="Text 16"/>
          <p:cNvSpPr/>
          <p:nvPr/>
        </p:nvSpPr>
        <p:spPr>
          <a:xfrm>
            <a:off x="4846320" y="3334600"/>
            <a:ext cx="384048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Full burden on owner's time &amp; skills</a:t>
            </a:r>
            <a:endParaRPr lang="en-US" sz="1200" dirty="0"/>
          </a:p>
        </p:txBody>
      </p:sp>
      <p:sp>
        <p:nvSpPr>
          <p:cNvPr id="19" name="Text 17"/>
          <p:cNvSpPr/>
          <p:nvPr/>
        </p:nvSpPr>
        <p:spPr>
          <a:xfrm>
            <a:off x="4846320" y="3744600"/>
            <a:ext cx="3840480" cy="438912"/>
          </a:xfrm>
          <a:prstGeom prst="rect">
            <a:avLst/>
          </a:prstGeom>
          <a:noFill/>
          <a:ln/>
        </p:spPr>
        <p:txBody>
          <a:bodyPr wrap="square" rtlCol="0" anchor="ctr"/>
          <a:lstStyle/>
          <a:p>
            <a:pPr marL="342900" indent="-342900">
              <a:buSzPct val="100000"/>
              <a:buChar char="•"/>
            </a:pPr>
            <a:r>
              <a:rPr lang="en-US" sz="1200" dirty="0">
                <a:solidFill>
                  <a:srgbClr val="2E2E2E"/>
                </a:solidFill>
                <a:latin typeface="Calibri" pitchFamily="34" charset="0"/>
                <a:ea typeface="Calibri" pitchFamily="34" charset="-122"/>
                <a:cs typeface="Calibri" pitchFamily="34" charset="-120"/>
              </a:rPr>
              <a:t>Business stops if owner is unavailable</a:t>
            </a:r>
            <a:endParaRPr lang="en-US" sz="1200" dirty="0"/>
          </a:p>
        </p:txBody>
      </p:sp>
      <p:sp>
        <p:nvSpPr>
          <p:cNvPr id="20" name="Text 18"/>
          <p:cNvSpPr/>
          <p:nvPr/>
        </p:nvSpPr>
        <p:spPr>
          <a:xfrm>
            <a:off x="365760" y="4736592"/>
            <a:ext cx="8412480" cy="347472"/>
          </a:xfrm>
          <a:prstGeom prst="rect">
            <a:avLst/>
          </a:prstGeom>
          <a:noFill/>
          <a:ln/>
        </p:spPr>
        <p:txBody>
          <a:bodyPr wrap="square" rtlCol="0" anchor="ctr"/>
          <a:lstStyle/>
          <a:p>
            <a:pPr marL="0" indent="0" algn="ctr">
              <a:buNone/>
            </a:pPr>
            <a:r>
              <a:rPr lang="en-US" sz="1100" i="1" dirty="0">
                <a:solidFill>
                  <a:srgbClr val="C9A227"/>
                </a:solidFill>
                <a:latin typeface="Calibri" pitchFamily="34" charset="0"/>
                <a:ea typeface="Calibri" pitchFamily="34" charset="-122"/>
                <a:cs typeface="Calibri" pitchFamily="34" charset="-120"/>
              </a:rPr>
              <a:t>Why it fits: Low overheads and full control make this the right structure for a solo bakery start-up.</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1.4  Human Resource Strategy</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5" name="Shape 3"/>
          <p:cNvSpPr/>
          <p:nvPr/>
        </p:nvSpPr>
        <p:spPr>
          <a:xfrm>
            <a:off x="274320" y="1143000"/>
            <a:ext cx="2788920" cy="3383280"/>
          </a:xfrm>
          <a:prstGeom prst="roundRect">
            <a:avLst>
              <a:gd name="adj" fmla="val 3934"/>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6" name="Shape 4"/>
          <p:cNvSpPr/>
          <p:nvPr/>
        </p:nvSpPr>
        <p:spPr>
          <a:xfrm>
            <a:off x="1389888" y="1280160"/>
            <a:ext cx="548640" cy="548640"/>
          </a:xfrm>
          <a:prstGeom prst="ellipse">
            <a:avLst/>
          </a:prstGeom>
          <a:solidFill>
            <a:srgbClr val="1B2A4A"/>
          </a:solidFill>
          <a:ln/>
        </p:spPr>
        <p:txBody>
          <a:bodyPr/>
          <a:lstStyle/>
          <a:p>
            <a:endParaRPr lang="en-US"/>
          </a:p>
        </p:txBody>
      </p:sp>
      <p:sp>
        <p:nvSpPr>
          <p:cNvPr id="7" name="Shape 5"/>
          <p:cNvSpPr/>
          <p:nvPr/>
        </p:nvSpPr>
        <p:spPr>
          <a:xfrm>
            <a:off x="3218688" y="1143000"/>
            <a:ext cx="2788920" cy="3383280"/>
          </a:xfrm>
          <a:prstGeom prst="roundRect">
            <a:avLst>
              <a:gd name="adj" fmla="val 3934"/>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8" name="Shape 6"/>
          <p:cNvSpPr/>
          <p:nvPr/>
        </p:nvSpPr>
        <p:spPr>
          <a:xfrm>
            <a:off x="4334256" y="1280160"/>
            <a:ext cx="548640" cy="548640"/>
          </a:xfrm>
          <a:prstGeom prst="ellipse">
            <a:avLst/>
          </a:prstGeom>
          <a:solidFill>
            <a:srgbClr val="C9A227"/>
          </a:solidFill>
          <a:ln/>
        </p:spPr>
        <p:txBody>
          <a:bodyPr/>
          <a:lstStyle/>
          <a:p>
            <a:endParaRPr lang="en-US"/>
          </a:p>
        </p:txBody>
      </p:sp>
      <p:sp>
        <p:nvSpPr>
          <p:cNvPr id="9" name="Shape 7"/>
          <p:cNvSpPr/>
          <p:nvPr/>
        </p:nvSpPr>
        <p:spPr>
          <a:xfrm>
            <a:off x="6163056" y="1143000"/>
            <a:ext cx="2788920" cy="3383280"/>
          </a:xfrm>
          <a:prstGeom prst="roundRect">
            <a:avLst>
              <a:gd name="adj" fmla="val 3934"/>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7278624" y="1280160"/>
            <a:ext cx="548640" cy="548640"/>
          </a:xfrm>
          <a:prstGeom prst="ellipse">
            <a:avLst/>
          </a:prstGeom>
          <a:solidFill>
            <a:srgbClr val="5B6B7D"/>
          </a:solidFill>
          <a:ln/>
        </p:spPr>
        <p:txBody>
          <a:bodyPr/>
          <a:lstStyle/>
          <a:p>
            <a:endParaRPr lang="en-US"/>
          </a:p>
        </p:txBody>
      </p:sp>
      <p:pic>
        <p:nvPicPr>
          <p:cNvPr id="11" name="Image 0" descr="preencoded.png"/>
          <p:cNvPicPr>
            <a:picLocks noChangeAspect="1"/>
          </p:cNvPicPr>
          <p:nvPr/>
        </p:nvPicPr>
        <p:blipFill>
          <a:blip r:embed="rId3"/>
          <a:stretch>
            <a:fillRect/>
          </a:stretch>
        </p:blipFill>
        <p:spPr>
          <a:xfrm>
            <a:off x="1499616" y="1389888"/>
            <a:ext cx="329184" cy="329184"/>
          </a:xfrm>
          <a:prstGeom prst="rect">
            <a:avLst/>
          </a:prstGeom>
        </p:spPr>
      </p:pic>
      <p:sp>
        <p:nvSpPr>
          <p:cNvPr id="12" name="Text 9"/>
          <p:cNvSpPr/>
          <p:nvPr/>
        </p:nvSpPr>
        <p:spPr>
          <a:xfrm>
            <a:off x="365760" y="1938528"/>
            <a:ext cx="2606040" cy="502920"/>
          </a:xfrm>
          <a:prstGeom prst="rect">
            <a:avLst/>
          </a:prstGeom>
          <a:noFill/>
          <a:ln/>
        </p:spPr>
        <p:txBody>
          <a:bodyPr wrap="square" rtlCol="0" anchor="ctr"/>
          <a:lstStyle/>
          <a:p>
            <a:pPr marL="0" indent="0" algn="ctr">
              <a:buNone/>
            </a:pPr>
            <a:r>
              <a:rPr lang="en-US" sz="1200" b="1" dirty="0">
                <a:solidFill>
                  <a:srgbClr val="1B2A4A"/>
                </a:solidFill>
                <a:latin typeface="Cambria" pitchFamily="34" charset="0"/>
                <a:ea typeface="Cambria" pitchFamily="34" charset="-122"/>
                <a:cs typeface="Cambria" pitchFamily="34" charset="-120"/>
              </a:rPr>
              <a:t>Owner / Head Baker</a:t>
            </a:r>
            <a:endParaRPr lang="en-US" sz="1200" dirty="0"/>
          </a:p>
        </p:txBody>
      </p:sp>
      <p:sp>
        <p:nvSpPr>
          <p:cNvPr id="13" name="Text 10"/>
          <p:cNvSpPr/>
          <p:nvPr/>
        </p:nvSpPr>
        <p:spPr>
          <a:xfrm>
            <a:off x="411480" y="2496312"/>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Recipe development &amp; quality control</a:t>
            </a:r>
            <a:endParaRPr lang="en-US" sz="1050" dirty="0"/>
          </a:p>
        </p:txBody>
      </p:sp>
      <p:sp>
        <p:nvSpPr>
          <p:cNvPr id="14" name="Text 11"/>
          <p:cNvSpPr/>
          <p:nvPr/>
        </p:nvSpPr>
        <p:spPr>
          <a:xfrm>
            <a:off x="411480" y="2980944"/>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Order management &amp; finances</a:t>
            </a:r>
            <a:endParaRPr lang="en-US" sz="1050" dirty="0"/>
          </a:p>
        </p:txBody>
      </p:sp>
      <p:sp>
        <p:nvSpPr>
          <p:cNvPr id="15" name="Text 12"/>
          <p:cNvSpPr/>
          <p:nvPr/>
        </p:nvSpPr>
        <p:spPr>
          <a:xfrm>
            <a:off x="411480" y="3465576"/>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Customer communication</a:t>
            </a:r>
            <a:endParaRPr lang="en-US" sz="1050" dirty="0"/>
          </a:p>
        </p:txBody>
      </p:sp>
      <p:sp>
        <p:nvSpPr>
          <p:cNvPr id="16" name="Text 13"/>
          <p:cNvSpPr/>
          <p:nvPr/>
        </p:nvSpPr>
        <p:spPr>
          <a:xfrm>
            <a:off x="411480" y="3950208"/>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Social media &amp; marketing</a:t>
            </a:r>
            <a:endParaRPr lang="en-US" sz="1050" dirty="0"/>
          </a:p>
        </p:txBody>
      </p:sp>
      <p:pic>
        <p:nvPicPr>
          <p:cNvPr id="17" name="Image 1" descr="preencoded.png"/>
          <p:cNvPicPr>
            <a:picLocks noChangeAspect="1"/>
          </p:cNvPicPr>
          <p:nvPr/>
        </p:nvPicPr>
        <p:blipFill>
          <a:blip r:embed="rId4"/>
          <a:stretch>
            <a:fillRect/>
          </a:stretch>
        </p:blipFill>
        <p:spPr>
          <a:xfrm>
            <a:off x="4443984" y="1389888"/>
            <a:ext cx="329184" cy="329184"/>
          </a:xfrm>
          <a:prstGeom prst="rect">
            <a:avLst/>
          </a:prstGeom>
        </p:spPr>
      </p:pic>
      <p:sp>
        <p:nvSpPr>
          <p:cNvPr id="18" name="Text 14"/>
          <p:cNvSpPr/>
          <p:nvPr/>
        </p:nvSpPr>
        <p:spPr>
          <a:xfrm>
            <a:off x="3310128" y="1938528"/>
            <a:ext cx="2606040" cy="502920"/>
          </a:xfrm>
          <a:prstGeom prst="rect">
            <a:avLst/>
          </a:prstGeom>
          <a:noFill/>
          <a:ln/>
        </p:spPr>
        <p:txBody>
          <a:bodyPr wrap="square" rtlCol="0" anchor="ctr"/>
          <a:lstStyle/>
          <a:p>
            <a:pPr marL="0" indent="0" algn="ctr">
              <a:buNone/>
            </a:pPr>
            <a:r>
              <a:rPr lang="en-US" sz="1200" b="1" dirty="0">
                <a:solidFill>
                  <a:srgbClr val="1B2A4A"/>
                </a:solidFill>
                <a:latin typeface="Cambria" pitchFamily="34" charset="0"/>
                <a:ea typeface="Cambria" pitchFamily="34" charset="-122"/>
                <a:cs typeface="Cambria" pitchFamily="34" charset="-120"/>
              </a:rPr>
              <a:t>Part-Time Assistant Baker</a:t>
            </a:r>
            <a:endParaRPr lang="en-US" sz="1200" dirty="0"/>
          </a:p>
        </p:txBody>
      </p:sp>
      <p:sp>
        <p:nvSpPr>
          <p:cNvPr id="19" name="Text 15"/>
          <p:cNvSpPr/>
          <p:nvPr/>
        </p:nvSpPr>
        <p:spPr>
          <a:xfrm>
            <a:off x="3355848" y="2496312"/>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Baking preparation &amp; decorating</a:t>
            </a:r>
            <a:endParaRPr lang="en-US" sz="1050" dirty="0"/>
          </a:p>
        </p:txBody>
      </p:sp>
      <p:sp>
        <p:nvSpPr>
          <p:cNvPr id="20" name="Text 16"/>
          <p:cNvSpPr/>
          <p:nvPr/>
        </p:nvSpPr>
        <p:spPr>
          <a:xfrm>
            <a:off x="3355848" y="2980944"/>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Hygiene &amp; food safety standards (Millstone, 2026)   </a:t>
            </a:r>
            <a:endParaRPr lang="en-US" sz="1050" dirty="0"/>
          </a:p>
        </p:txBody>
      </p:sp>
      <p:sp>
        <p:nvSpPr>
          <p:cNvPr id="21" name="Text 17"/>
          <p:cNvSpPr/>
          <p:nvPr/>
        </p:nvSpPr>
        <p:spPr>
          <a:xfrm>
            <a:off x="3355848" y="3465576"/>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Supports peak order periods</a:t>
            </a:r>
            <a:endParaRPr lang="en-US" sz="1050" dirty="0"/>
          </a:p>
        </p:txBody>
      </p:sp>
      <p:pic>
        <p:nvPicPr>
          <p:cNvPr id="22" name="Image 2" descr="preencoded.png"/>
          <p:cNvPicPr>
            <a:picLocks noChangeAspect="1"/>
          </p:cNvPicPr>
          <p:nvPr/>
        </p:nvPicPr>
        <p:blipFill>
          <a:blip r:embed="rId5"/>
          <a:stretch>
            <a:fillRect/>
          </a:stretch>
        </p:blipFill>
        <p:spPr>
          <a:xfrm>
            <a:off x="7388352" y="1389888"/>
            <a:ext cx="329184" cy="329184"/>
          </a:xfrm>
          <a:prstGeom prst="rect">
            <a:avLst/>
          </a:prstGeom>
        </p:spPr>
      </p:pic>
      <p:sp>
        <p:nvSpPr>
          <p:cNvPr id="23" name="Text 18"/>
          <p:cNvSpPr/>
          <p:nvPr/>
        </p:nvSpPr>
        <p:spPr>
          <a:xfrm>
            <a:off x="6254496" y="1938528"/>
            <a:ext cx="2606040" cy="502920"/>
          </a:xfrm>
          <a:prstGeom prst="rect">
            <a:avLst/>
          </a:prstGeom>
          <a:noFill/>
          <a:ln/>
        </p:spPr>
        <p:txBody>
          <a:bodyPr wrap="square" rtlCol="0" anchor="ctr"/>
          <a:lstStyle/>
          <a:p>
            <a:pPr marL="0" indent="0" algn="ctr">
              <a:buNone/>
            </a:pPr>
            <a:r>
              <a:rPr lang="en-US" sz="1200" b="1" dirty="0">
                <a:solidFill>
                  <a:srgbClr val="1B2A4A"/>
                </a:solidFill>
                <a:latin typeface="Cambria" pitchFamily="34" charset="0"/>
                <a:ea typeface="Cambria" pitchFamily="34" charset="-122"/>
                <a:cs typeface="Cambria" pitchFamily="34" charset="-120"/>
              </a:rPr>
              <a:t>Part-Time Delivery Support</a:t>
            </a:r>
            <a:endParaRPr lang="en-US" sz="1200" dirty="0"/>
          </a:p>
        </p:txBody>
      </p:sp>
      <p:sp>
        <p:nvSpPr>
          <p:cNvPr id="24" name="Text 19"/>
          <p:cNvSpPr/>
          <p:nvPr/>
        </p:nvSpPr>
        <p:spPr>
          <a:xfrm>
            <a:off x="6300216" y="2496312"/>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Local drop-offs across Cardiff</a:t>
            </a:r>
            <a:endParaRPr lang="en-US" sz="1050" dirty="0"/>
          </a:p>
        </p:txBody>
      </p:sp>
      <p:sp>
        <p:nvSpPr>
          <p:cNvPr id="25" name="Text 20"/>
          <p:cNvSpPr/>
          <p:nvPr/>
        </p:nvSpPr>
        <p:spPr>
          <a:xfrm>
            <a:off x="6300216" y="2980944"/>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Peak period scheduling</a:t>
            </a:r>
            <a:endParaRPr lang="en-US" sz="1050" dirty="0"/>
          </a:p>
        </p:txBody>
      </p:sp>
      <p:sp>
        <p:nvSpPr>
          <p:cNvPr id="26" name="Text 21"/>
          <p:cNvSpPr/>
          <p:nvPr/>
        </p:nvSpPr>
        <p:spPr>
          <a:xfrm>
            <a:off x="6300216" y="3465576"/>
            <a:ext cx="2514600" cy="429768"/>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Friendly customer handovers</a:t>
            </a:r>
            <a:endParaRPr lang="en-US" sz="1050" dirty="0"/>
          </a:p>
        </p:txBody>
      </p:sp>
      <p:sp>
        <p:nvSpPr>
          <p:cNvPr id="27" name="Shape 22"/>
          <p:cNvSpPr/>
          <p:nvPr/>
        </p:nvSpPr>
        <p:spPr>
          <a:xfrm>
            <a:off x="274320" y="4663440"/>
            <a:ext cx="8595360" cy="384048"/>
          </a:xfrm>
          <a:prstGeom prst="roundRect">
            <a:avLst>
              <a:gd name="adj" fmla="val 28571"/>
            </a:avLst>
          </a:prstGeom>
          <a:solidFill>
            <a:schemeClr val="accent1">
              <a:lumMod val="40000"/>
              <a:lumOff val="60000"/>
            </a:schemeClr>
          </a:solidFill>
          <a:ln/>
          <a:effectLst>
            <a:outerShdw blurRad="101600" dist="38100" dir="2700000" algn="bl" rotWithShape="0">
              <a:srgbClr val="000000">
                <a:alpha val="12000"/>
              </a:srgbClr>
            </a:outerShdw>
          </a:effectLst>
        </p:spPr>
        <p:txBody>
          <a:bodyPr/>
          <a:lstStyle/>
          <a:p>
            <a:endParaRPr lang="en-US"/>
          </a:p>
        </p:txBody>
      </p:sp>
      <p:sp>
        <p:nvSpPr>
          <p:cNvPr id="28" name="Text 23"/>
          <p:cNvSpPr/>
          <p:nvPr/>
        </p:nvSpPr>
        <p:spPr>
          <a:xfrm>
            <a:off x="457200" y="4727448"/>
            <a:ext cx="8229600" cy="274320"/>
          </a:xfrm>
          <a:prstGeom prst="rect">
            <a:avLst/>
          </a:prstGeom>
          <a:noFill/>
          <a:ln/>
        </p:spPr>
        <p:txBody>
          <a:bodyPr wrap="square" rtlCol="0" anchor="ctr"/>
          <a:lstStyle/>
          <a:p>
            <a:pPr marL="0" indent="0" algn="ctr">
              <a:buNone/>
            </a:pPr>
            <a:r>
              <a:rPr lang="en-US" sz="1100" b="1" dirty="0">
                <a:solidFill>
                  <a:srgbClr val="1B2A4A"/>
                </a:solidFill>
                <a:latin typeface="Calibri" pitchFamily="34" charset="0"/>
                <a:ea typeface="Calibri" pitchFamily="34" charset="-122"/>
                <a:cs typeface="Calibri" pitchFamily="34" charset="-120"/>
              </a:rPr>
              <a:t>Recruitment</a:t>
            </a:r>
            <a:r>
              <a:rPr lang="en-US" sz="1100" dirty="0">
                <a:solidFill>
                  <a:srgbClr val="1B2A4A"/>
                </a:solidFill>
                <a:latin typeface="Calibri" pitchFamily="34" charset="0"/>
                <a:ea typeface="Calibri" pitchFamily="34" charset="-122"/>
                <a:cs typeface="Calibri" pitchFamily="34" charset="-120"/>
              </a:rPr>
              <a:t>: local community, student job boards &amp; referrals  ·  Training: food hygiene, decoration standards &amp; customer service</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1.5  Business Location</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6" name="Shape 3"/>
          <p:cNvSpPr/>
          <p:nvPr/>
        </p:nvSpPr>
        <p:spPr>
          <a:xfrm>
            <a:off x="240030" y="1242959"/>
            <a:ext cx="5372100" cy="3200400"/>
          </a:xfrm>
          <a:prstGeom prst="roundRect">
            <a:avLst>
              <a:gd name="adj" fmla="val 3429"/>
            </a:avLst>
          </a:prstGeom>
          <a:solidFill>
            <a:srgbClr val="F7EFD8"/>
          </a:solidFill>
          <a:ln/>
          <a:effectLst>
            <a:outerShdw blurRad="101600" dist="38100" dir="2700000" algn="bl" rotWithShape="0">
              <a:srgbClr val="000000">
                <a:alpha val="12000"/>
              </a:srgbClr>
            </a:outerShdw>
          </a:effectLst>
        </p:spPr>
        <p:txBody>
          <a:bodyPr/>
          <a:lstStyle/>
          <a:p>
            <a:endParaRPr lang="en-US"/>
          </a:p>
        </p:txBody>
      </p:sp>
      <p:sp>
        <p:nvSpPr>
          <p:cNvPr id="7" name="Text 4"/>
          <p:cNvSpPr/>
          <p:nvPr/>
        </p:nvSpPr>
        <p:spPr>
          <a:xfrm>
            <a:off x="2446020" y="1298448"/>
            <a:ext cx="731520" cy="731520"/>
          </a:xfrm>
          <a:prstGeom prst="rect">
            <a:avLst/>
          </a:prstGeom>
          <a:noFill/>
          <a:ln/>
        </p:spPr>
        <p:txBody>
          <a:bodyPr wrap="square" rtlCol="0" anchor="ctr"/>
          <a:lstStyle/>
          <a:p>
            <a:pPr marL="0" indent="0">
              <a:buNone/>
            </a:pPr>
            <a:r>
              <a:rPr lang="en-US" sz="3600" dirty="0">
                <a:solidFill>
                  <a:srgbClr val="000000"/>
                </a:solidFill>
              </a:rPr>
              <a:t>📍</a:t>
            </a:r>
            <a:endParaRPr lang="en-US" sz="3600" dirty="0"/>
          </a:p>
        </p:txBody>
      </p:sp>
      <p:sp>
        <p:nvSpPr>
          <p:cNvPr id="8" name="Text 5"/>
          <p:cNvSpPr/>
          <p:nvPr/>
        </p:nvSpPr>
        <p:spPr>
          <a:xfrm>
            <a:off x="457200" y="1852490"/>
            <a:ext cx="4937760" cy="502920"/>
          </a:xfrm>
          <a:prstGeom prst="rect">
            <a:avLst/>
          </a:prstGeom>
          <a:noFill/>
          <a:ln/>
        </p:spPr>
        <p:txBody>
          <a:bodyPr wrap="square" rtlCol="0" anchor="ctr"/>
          <a:lstStyle/>
          <a:p>
            <a:pPr marL="0" indent="0" algn="ctr">
              <a:buNone/>
            </a:pPr>
            <a:r>
              <a:rPr lang="en-US" sz="2000" b="1" dirty="0">
                <a:solidFill>
                  <a:srgbClr val="1B2A4A"/>
                </a:solidFill>
                <a:latin typeface="Cambria" pitchFamily="34" charset="0"/>
                <a:ea typeface="Cambria" pitchFamily="34" charset="-122"/>
                <a:cs typeface="Cambria" pitchFamily="34" charset="-120"/>
              </a:rPr>
              <a:t>Riverside, Cardiff</a:t>
            </a:r>
            <a:endParaRPr lang="en-US" sz="2000" dirty="0"/>
          </a:p>
        </p:txBody>
      </p:sp>
      <p:sp>
        <p:nvSpPr>
          <p:cNvPr id="9" name="Text 6"/>
          <p:cNvSpPr/>
          <p:nvPr/>
        </p:nvSpPr>
        <p:spPr>
          <a:xfrm>
            <a:off x="510540" y="2263139"/>
            <a:ext cx="4937760" cy="365760"/>
          </a:xfrm>
          <a:prstGeom prst="rect">
            <a:avLst/>
          </a:prstGeom>
          <a:noFill/>
          <a:ln/>
        </p:spPr>
        <p:txBody>
          <a:bodyPr wrap="square" rtlCol="0" anchor="ctr"/>
          <a:lstStyle/>
          <a:p>
            <a:pPr marL="0" indent="0" algn="ctr">
              <a:buNone/>
            </a:pPr>
            <a:r>
              <a:rPr lang="en-US" sz="1300" dirty="0">
                <a:solidFill>
                  <a:srgbClr val="2E2E2E"/>
                </a:solidFill>
                <a:latin typeface="Calibri" pitchFamily="34" charset="0"/>
                <a:ea typeface="Calibri" pitchFamily="34" charset="-122"/>
                <a:cs typeface="Calibri" pitchFamily="34" charset="-120"/>
              </a:rPr>
              <a:t>30 Craddock Street, CF11 6EU</a:t>
            </a:r>
            <a:endParaRPr lang="en-US" sz="1300" dirty="0"/>
          </a:p>
        </p:txBody>
      </p:sp>
      <p:sp>
        <p:nvSpPr>
          <p:cNvPr id="11" name="Shape 8"/>
          <p:cNvSpPr/>
          <p:nvPr/>
        </p:nvSpPr>
        <p:spPr>
          <a:xfrm>
            <a:off x="5795010" y="1254192"/>
            <a:ext cx="3108960" cy="3200400"/>
          </a:xfrm>
          <a:prstGeom prst="roundRect">
            <a:avLst>
              <a:gd name="adj" fmla="val 3529"/>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2" name="Text 9"/>
          <p:cNvSpPr/>
          <p:nvPr/>
        </p:nvSpPr>
        <p:spPr>
          <a:xfrm>
            <a:off x="5943600" y="1280160"/>
            <a:ext cx="2834640" cy="411480"/>
          </a:xfrm>
          <a:prstGeom prst="rect">
            <a:avLst/>
          </a:prstGeom>
          <a:noFill/>
          <a:ln/>
        </p:spPr>
        <p:txBody>
          <a:bodyPr wrap="square" rtlCol="0" anchor="ctr"/>
          <a:lstStyle/>
          <a:p>
            <a:pPr marL="0" indent="0">
              <a:buNone/>
            </a:pPr>
            <a:r>
              <a:rPr lang="en-US" sz="1400" b="1" dirty="0">
                <a:solidFill>
                  <a:srgbClr val="1B2A4A"/>
                </a:solidFill>
                <a:latin typeface="Cambria" pitchFamily="34" charset="0"/>
                <a:ea typeface="Cambria" pitchFamily="34" charset="-122"/>
                <a:cs typeface="Cambria" pitchFamily="34" charset="-120"/>
              </a:rPr>
              <a:t>Why Riverside?</a:t>
            </a:r>
            <a:endParaRPr lang="en-US" sz="1400" dirty="0"/>
          </a:p>
        </p:txBody>
      </p:sp>
      <p:sp>
        <p:nvSpPr>
          <p:cNvPr id="13" name="Text 10"/>
          <p:cNvSpPr/>
          <p:nvPr/>
        </p:nvSpPr>
        <p:spPr>
          <a:xfrm>
            <a:off x="5943600" y="1783080"/>
            <a:ext cx="2834640" cy="411480"/>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Close to local community &amp; families</a:t>
            </a:r>
            <a:endParaRPr lang="en-US" sz="1100" dirty="0"/>
          </a:p>
        </p:txBody>
      </p:sp>
      <p:sp>
        <p:nvSpPr>
          <p:cNvPr id="14" name="Text 11"/>
          <p:cNvSpPr/>
          <p:nvPr/>
        </p:nvSpPr>
        <p:spPr>
          <a:xfrm>
            <a:off x="5943600" y="2240280"/>
            <a:ext cx="2834640" cy="411480"/>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Near student population in Cardiff</a:t>
            </a:r>
            <a:endParaRPr lang="en-US" sz="1100" dirty="0"/>
          </a:p>
        </p:txBody>
      </p:sp>
      <p:sp>
        <p:nvSpPr>
          <p:cNvPr id="15" name="Text 12"/>
          <p:cNvSpPr/>
          <p:nvPr/>
        </p:nvSpPr>
        <p:spPr>
          <a:xfrm>
            <a:off x="5943600" y="2697480"/>
            <a:ext cx="2834640" cy="411480"/>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Accessible for local delivery radius (Kapoor, 2021)</a:t>
            </a:r>
            <a:endParaRPr lang="en-US" sz="1100" dirty="0"/>
          </a:p>
        </p:txBody>
      </p:sp>
      <p:sp>
        <p:nvSpPr>
          <p:cNvPr id="16" name="Text 13"/>
          <p:cNvSpPr/>
          <p:nvPr/>
        </p:nvSpPr>
        <p:spPr>
          <a:xfrm>
            <a:off x="5943600" y="3154680"/>
            <a:ext cx="2834640" cy="411480"/>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Strong community spirit &amp; local events</a:t>
            </a:r>
            <a:endParaRPr lang="en-US" sz="1100" dirty="0"/>
          </a:p>
        </p:txBody>
      </p:sp>
      <p:sp>
        <p:nvSpPr>
          <p:cNvPr id="17" name="Text 14"/>
          <p:cNvSpPr/>
          <p:nvPr/>
        </p:nvSpPr>
        <p:spPr>
          <a:xfrm>
            <a:off x="5943600" y="3611880"/>
            <a:ext cx="2834640" cy="411480"/>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Home-based: zero rent overhead</a:t>
            </a:r>
            <a:endParaRPr lang="en-US" sz="1100" dirty="0"/>
          </a:p>
        </p:txBody>
      </p:sp>
      <p:pic>
        <p:nvPicPr>
          <p:cNvPr id="19" name="Picture 18">
            <a:extLst>
              <a:ext uri="{FF2B5EF4-FFF2-40B4-BE49-F238E27FC236}">
                <a16:creationId xmlns:a16="http://schemas.microsoft.com/office/drawing/2014/main" id="{7DACA04A-91B8-D9D5-5CBF-94EC18C81CC1}"/>
              </a:ext>
            </a:extLst>
          </p:cNvPr>
          <p:cNvPicPr>
            <a:picLocks noChangeAspect="1"/>
          </p:cNvPicPr>
          <p:nvPr/>
        </p:nvPicPr>
        <p:blipFill>
          <a:blip r:embed="rId3"/>
          <a:stretch>
            <a:fillRect/>
          </a:stretch>
        </p:blipFill>
        <p:spPr>
          <a:xfrm>
            <a:off x="1318260" y="2651760"/>
            <a:ext cx="3578662" cy="157900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1.6  Brief Financial Overview</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graphicFrame>
        <p:nvGraphicFramePr>
          <p:cNvPr id="5" name="Chart 0"/>
          <p:cNvGraphicFramePr/>
          <p:nvPr>
            <p:extLst>
              <p:ext uri="{D42A27DB-BD31-4B8C-83A1-F6EECF244321}">
                <p14:modId xmlns:p14="http://schemas.microsoft.com/office/powerpoint/2010/main" val="63856435"/>
              </p:ext>
            </p:extLst>
          </p:nvPr>
        </p:nvGraphicFramePr>
        <p:xfrm>
          <a:off x="274320" y="1143000"/>
          <a:ext cx="5029200" cy="3794760"/>
        </p:xfrm>
        <a:graphic>
          <a:graphicData uri="http://schemas.openxmlformats.org/drawingml/2006/chart">
            <c:chart xmlns:c="http://schemas.openxmlformats.org/drawingml/2006/chart" xmlns:r="http://schemas.openxmlformats.org/officeDocument/2006/relationships" r:id="rId3"/>
          </a:graphicData>
        </a:graphic>
      </p:graphicFrame>
      <p:sp>
        <p:nvSpPr>
          <p:cNvPr id="6" name="Shape 3"/>
          <p:cNvSpPr/>
          <p:nvPr/>
        </p:nvSpPr>
        <p:spPr>
          <a:xfrm>
            <a:off x="5486400" y="1143000"/>
            <a:ext cx="3474720" cy="3794760"/>
          </a:xfrm>
          <a:prstGeom prst="roundRect">
            <a:avLst>
              <a:gd name="adj" fmla="val 3158"/>
            </a:avLst>
          </a:prstGeom>
          <a:solidFill>
            <a:srgbClr val="FFFFFF"/>
          </a:solidFill>
          <a:ln/>
          <a:effectLst>
            <a:outerShdw blurRad="101600" dist="38100" dir="2700000" algn="bl" rotWithShape="0">
              <a:srgbClr val="000000">
                <a:alpha val="12000"/>
              </a:srgbClr>
            </a:outerShdw>
          </a:effectLst>
        </p:spPr>
        <p:txBody>
          <a:bodyPr/>
          <a:lstStyle/>
          <a:p>
            <a:endParaRPr lang="en-US"/>
          </a:p>
        </p:txBody>
      </p:sp>
      <p:sp>
        <p:nvSpPr>
          <p:cNvPr id="7" name="Text 4"/>
          <p:cNvSpPr/>
          <p:nvPr/>
        </p:nvSpPr>
        <p:spPr>
          <a:xfrm>
            <a:off x="5669280" y="1280160"/>
            <a:ext cx="3108960" cy="411480"/>
          </a:xfrm>
          <a:prstGeom prst="rect">
            <a:avLst/>
          </a:prstGeom>
          <a:noFill/>
          <a:ln/>
        </p:spPr>
        <p:txBody>
          <a:bodyPr wrap="square" rtlCol="0" anchor="ctr"/>
          <a:lstStyle/>
          <a:p>
            <a:pPr marL="0" indent="0">
              <a:buNone/>
            </a:pPr>
            <a:r>
              <a:rPr lang="en-US" sz="1400" b="1" dirty="0">
                <a:solidFill>
                  <a:srgbClr val="1B2A4A"/>
                </a:solidFill>
                <a:latin typeface="Cambria" pitchFamily="34" charset="0"/>
                <a:ea typeface="Cambria" pitchFamily="34" charset="-122"/>
                <a:cs typeface="Cambria" pitchFamily="34" charset="-120"/>
              </a:rPr>
              <a:t>Key Figures</a:t>
            </a:r>
            <a:endParaRPr lang="en-US" sz="1400" dirty="0"/>
          </a:p>
        </p:txBody>
      </p:sp>
      <p:sp>
        <p:nvSpPr>
          <p:cNvPr id="8" name="Text 5"/>
          <p:cNvSpPr/>
          <p:nvPr/>
        </p:nvSpPr>
        <p:spPr>
          <a:xfrm>
            <a:off x="5623560" y="1810512"/>
            <a:ext cx="2194560" cy="438912"/>
          </a:xfrm>
          <a:prstGeom prst="rect">
            <a:avLst/>
          </a:prstGeom>
          <a:noFill/>
          <a:ln/>
        </p:spPr>
        <p:txBody>
          <a:bodyPr wrap="square" rtlCol="0" anchor="ctr"/>
          <a:lstStyle/>
          <a:p>
            <a:pPr marL="0" indent="0">
              <a:buNone/>
            </a:pPr>
            <a:r>
              <a:rPr lang="en-US" sz="1150" dirty="0">
                <a:solidFill>
                  <a:srgbClr val="2E2E2E"/>
                </a:solidFill>
                <a:latin typeface="Calibri" pitchFamily="34" charset="0"/>
                <a:ea typeface="Calibri" pitchFamily="34" charset="-122"/>
                <a:cs typeface="Calibri" pitchFamily="34" charset="-120"/>
              </a:rPr>
              <a:t>Sales (Mth 1-3)</a:t>
            </a:r>
            <a:endParaRPr lang="en-US" sz="1150" dirty="0"/>
          </a:p>
        </p:txBody>
      </p:sp>
      <p:sp>
        <p:nvSpPr>
          <p:cNvPr id="9" name="Text 6"/>
          <p:cNvSpPr/>
          <p:nvPr/>
        </p:nvSpPr>
        <p:spPr>
          <a:xfrm>
            <a:off x="7818120" y="1810512"/>
            <a:ext cx="1005840" cy="438912"/>
          </a:xfrm>
          <a:prstGeom prst="rect">
            <a:avLst/>
          </a:prstGeom>
          <a:noFill/>
          <a:ln/>
        </p:spPr>
        <p:txBody>
          <a:bodyPr wrap="square" rtlCol="0" anchor="ctr"/>
          <a:lstStyle/>
          <a:p>
            <a:pPr marL="0" indent="0" algn="r">
              <a:buNone/>
            </a:pPr>
            <a:r>
              <a:rPr lang="en-US" sz="1150" b="1" dirty="0">
                <a:solidFill>
                  <a:srgbClr val="5B6B7D"/>
                </a:solidFill>
                <a:latin typeface="Cambria" pitchFamily="34" charset="0"/>
                <a:ea typeface="Cambria" pitchFamily="34" charset="-122"/>
                <a:cs typeface="Cambria" pitchFamily="34" charset="-120"/>
              </a:rPr>
              <a:t>£2,400</a:t>
            </a:r>
            <a:endParaRPr lang="en-US" sz="1150" dirty="0"/>
          </a:p>
        </p:txBody>
      </p:sp>
      <p:sp>
        <p:nvSpPr>
          <p:cNvPr id="10" name="Text 7"/>
          <p:cNvSpPr/>
          <p:nvPr/>
        </p:nvSpPr>
        <p:spPr>
          <a:xfrm>
            <a:off x="5623560" y="2377440"/>
            <a:ext cx="2194560" cy="438912"/>
          </a:xfrm>
          <a:prstGeom prst="rect">
            <a:avLst/>
          </a:prstGeom>
          <a:noFill/>
          <a:ln/>
        </p:spPr>
        <p:txBody>
          <a:bodyPr wrap="square" rtlCol="0" anchor="ctr"/>
          <a:lstStyle/>
          <a:p>
            <a:pPr marL="0" indent="0">
              <a:buNone/>
            </a:pPr>
            <a:r>
              <a:rPr lang="en-US" sz="1150" dirty="0">
                <a:solidFill>
                  <a:srgbClr val="2E2E2E"/>
                </a:solidFill>
                <a:latin typeface="Calibri" pitchFamily="34" charset="0"/>
                <a:ea typeface="Calibri" pitchFamily="34" charset="-122"/>
                <a:cs typeface="Calibri" pitchFamily="34" charset="-120"/>
              </a:rPr>
              <a:t>Sales (Mth 10-12)</a:t>
            </a:r>
            <a:endParaRPr lang="en-US" sz="1150" dirty="0"/>
          </a:p>
        </p:txBody>
      </p:sp>
      <p:sp>
        <p:nvSpPr>
          <p:cNvPr id="11" name="Text 8"/>
          <p:cNvSpPr/>
          <p:nvPr/>
        </p:nvSpPr>
        <p:spPr>
          <a:xfrm>
            <a:off x="7818120" y="2377440"/>
            <a:ext cx="1005840" cy="438912"/>
          </a:xfrm>
          <a:prstGeom prst="rect">
            <a:avLst/>
          </a:prstGeom>
          <a:noFill/>
          <a:ln/>
        </p:spPr>
        <p:txBody>
          <a:bodyPr wrap="square" rtlCol="0" anchor="ctr"/>
          <a:lstStyle/>
          <a:p>
            <a:pPr marL="0" indent="0" algn="r">
              <a:buNone/>
            </a:pPr>
            <a:r>
              <a:rPr lang="en-US" sz="1150" b="1" dirty="0">
                <a:solidFill>
                  <a:srgbClr val="5B6B7D"/>
                </a:solidFill>
                <a:latin typeface="Cambria" pitchFamily="34" charset="0"/>
                <a:ea typeface="Cambria" pitchFamily="34" charset="-122"/>
                <a:cs typeface="Cambria" pitchFamily="34" charset="-120"/>
              </a:rPr>
              <a:t>£6,000</a:t>
            </a:r>
            <a:endParaRPr lang="en-US" sz="1150" dirty="0"/>
          </a:p>
        </p:txBody>
      </p:sp>
      <p:sp>
        <p:nvSpPr>
          <p:cNvPr id="12" name="Text 9"/>
          <p:cNvSpPr/>
          <p:nvPr/>
        </p:nvSpPr>
        <p:spPr>
          <a:xfrm>
            <a:off x="5623560" y="2944368"/>
            <a:ext cx="2194560" cy="438912"/>
          </a:xfrm>
          <a:prstGeom prst="rect">
            <a:avLst/>
          </a:prstGeom>
          <a:noFill/>
          <a:ln/>
        </p:spPr>
        <p:txBody>
          <a:bodyPr wrap="square" rtlCol="0" anchor="ctr"/>
          <a:lstStyle/>
          <a:p>
            <a:pPr marL="0" indent="0">
              <a:buNone/>
            </a:pPr>
            <a:r>
              <a:rPr lang="en-US" sz="1150" dirty="0">
                <a:solidFill>
                  <a:srgbClr val="2E2E2E"/>
                </a:solidFill>
                <a:latin typeface="Calibri" pitchFamily="34" charset="0"/>
                <a:ea typeface="Calibri" pitchFamily="34" charset="-122"/>
                <a:cs typeface="Calibri" pitchFamily="34" charset="-120"/>
              </a:rPr>
              <a:t>Net Cash (Mth 1-3)</a:t>
            </a:r>
            <a:endParaRPr lang="en-US" sz="1150" dirty="0"/>
          </a:p>
        </p:txBody>
      </p:sp>
      <p:sp>
        <p:nvSpPr>
          <p:cNvPr id="13" name="Text 10"/>
          <p:cNvSpPr/>
          <p:nvPr/>
        </p:nvSpPr>
        <p:spPr>
          <a:xfrm>
            <a:off x="7818120" y="2944368"/>
            <a:ext cx="1005840" cy="438912"/>
          </a:xfrm>
          <a:prstGeom prst="rect">
            <a:avLst/>
          </a:prstGeom>
          <a:noFill/>
          <a:ln/>
        </p:spPr>
        <p:txBody>
          <a:bodyPr wrap="square" rtlCol="0" anchor="ctr"/>
          <a:lstStyle/>
          <a:p>
            <a:pPr marL="0" indent="0" algn="r">
              <a:buNone/>
            </a:pPr>
            <a:r>
              <a:rPr lang="en-US" sz="1150" b="1" dirty="0">
                <a:solidFill>
                  <a:srgbClr val="5B6B7D"/>
                </a:solidFill>
                <a:latin typeface="Cambria" pitchFamily="34" charset="0"/>
                <a:ea typeface="Cambria" pitchFamily="34" charset="-122"/>
                <a:cs typeface="Cambria" pitchFamily="34" charset="-120"/>
              </a:rPr>
              <a:t>£600</a:t>
            </a:r>
            <a:endParaRPr lang="en-US" sz="1150" dirty="0"/>
          </a:p>
        </p:txBody>
      </p:sp>
      <p:sp>
        <p:nvSpPr>
          <p:cNvPr id="14" name="Text 11"/>
          <p:cNvSpPr/>
          <p:nvPr/>
        </p:nvSpPr>
        <p:spPr>
          <a:xfrm>
            <a:off x="5623560" y="3511296"/>
            <a:ext cx="2194560" cy="438912"/>
          </a:xfrm>
          <a:prstGeom prst="rect">
            <a:avLst/>
          </a:prstGeom>
          <a:noFill/>
          <a:ln/>
        </p:spPr>
        <p:txBody>
          <a:bodyPr wrap="square" rtlCol="0" anchor="ctr"/>
          <a:lstStyle/>
          <a:p>
            <a:pPr marL="0" indent="0">
              <a:buNone/>
            </a:pPr>
            <a:r>
              <a:rPr lang="en-US" sz="1150" dirty="0">
                <a:solidFill>
                  <a:srgbClr val="2E2E2E"/>
                </a:solidFill>
                <a:latin typeface="Calibri" pitchFamily="34" charset="0"/>
                <a:ea typeface="Calibri" pitchFamily="34" charset="-122"/>
                <a:cs typeface="Calibri" pitchFamily="34" charset="-120"/>
              </a:rPr>
              <a:t>Net Cash (Mth 10-12)</a:t>
            </a:r>
            <a:endParaRPr lang="en-US" sz="1150" dirty="0"/>
          </a:p>
        </p:txBody>
      </p:sp>
      <p:sp>
        <p:nvSpPr>
          <p:cNvPr id="15" name="Text 12"/>
          <p:cNvSpPr/>
          <p:nvPr/>
        </p:nvSpPr>
        <p:spPr>
          <a:xfrm>
            <a:off x="7818120" y="3511296"/>
            <a:ext cx="1005840" cy="438912"/>
          </a:xfrm>
          <a:prstGeom prst="rect">
            <a:avLst/>
          </a:prstGeom>
          <a:noFill/>
          <a:ln/>
        </p:spPr>
        <p:txBody>
          <a:bodyPr wrap="square" rtlCol="0" anchor="ctr"/>
          <a:lstStyle/>
          <a:p>
            <a:pPr marL="0" indent="0" algn="r">
              <a:buNone/>
            </a:pPr>
            <a:r>
              <a:rPr lang="en-US" sz="1150" b="1" dirty="0">
                <a:solidFill>
                  <a:srgbClr val="5B6B7D"/>
                </a:solidFill>
                <a:latin typeface="Cambria" pitchFamily="34" charset="0"/>
                <a:ea typeface="Cambria" pitchFamily="34" charset="-122"/>
                <a:cs typeface="Cambria" pitchFamily="34" charset="-120"/>
              </a:rPr>
              <a:t>£2,580</a:t>
            </a:r>
            <a:endParaRPr lang="en-US" sz="1150" dirty="0"/>
          </a:p>
        </p:txBody>
      </p:sp>
      <p:sp>
        <p:nvSpPr>
          <p:cNvPr id="16" name="Text 13"/>
          <p:cNvSpPr/>
          <p:nvPr/>
        </p:nvSpPr>
        <p:spPr>
          <a:xfrm>
            <a:off x="5623560" y="4114800"/>
            <a:ext cx="1005840" cy="320040"/>
          </a:xfrm>
          <a:prstGeom prst="rect">
            <a:avLst/>
          </a:prstGeom>
          <a:noFill/>
          <a:ln/>
        </p:spPr>
        <p:txBody>
          <a:bodyPr wrap="square" rtlCol="0" anchor="ctr"/>
          <a:lstStyle/>
          <a:p>
            <a:pPr marL="0" indent="0">
              <a:buNone/>
            </a:pPr>
            <a:r>
              <a:rPr lang="en-US" sz="1100" b="1" dirty="0">
                <a:solidFill>
                  <a:srgbClr val="1B2A4A"/>
                </a:solidFill>
                <a:latin typeface="Calibri" pitchFamily="34" charset="0"/>
                <a:ea typeface="Calibri" pitchFamily="34" charset="-122"/>
                <a:cs typeface="Calibri" pitchFamily="34" charset="-120"/>
              </a:rPr>
              <a:t>Funding:</a:t>
            </a:r>
            <a:endParaRPr lang="en-US" sz="1100" dirty="0"/>
          </a:p>
        </p:txBody>
      </p:sp>
      <p:sp>
        <p:nvSpPr>
          <p:cNvPr id="17" name="Text 14"/>
          <p:cNvSpPr/>
          <p:nvPr/>
        </p:nvSpPr>
        <p:spPr>
          <a:xfrm>
            <a:off x="5623560" y="4407408"/>
            <a:ext cx="3246120" cy="475488"/>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Personal savings + reinvested profit. Low overheads; no commercial rent.</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1.7  SWOT &amp; PESTLE Analysis</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5" name="Shape 3"/>
          <p:cNvSpPr/>
          <p:nvPr/>
        </p:nvSpPr>
        <p:spPr>
          <a:xfrm>
            <a:off x="274320" y="1071441"/>
            <a:ext cx="4114800" cy="1054539"/>
          </a:xfrm>
          <a:prstGeom prst="roundRect">
            <a:avLst>
              <a:gd name="adj" fmla="val 6316"/>
            </a:avLst>
          </a:prstGeom>
          <a:solidFill>
            <a:srgbClr val="F7EFD8"/>
          </a:solidFill>
          <a:ln/>
          <a:effectLst>
            <a:outerShdw blurRad="101600" dist="38100" dir="2700000" algn="bl" rotWithShape="0">
              <a:srgbClr val="000000">
                <a:alpha val="12000"/>
              </a:srgbClr>
            </a:outerShdw>
          </a:effectLst>
        </p:spPr>
        <p:txBody>
          <a:bodyPr/>
          <a:lstStyle/>
          <a:p>
            <a:endParaRPr lang="en-US" sz="1600"/>
          </a:p>
        </p:txBody>
      </p:sp>
      <p:sp>
        <p:nvSpPr>
          <p:cNvPr id="6" name="Shape 4"/>
          <p:cNvSpPr/>
          <p:nvPr/>
        </p:nvSpPr>
        <p:spPr>
          <a:xfrm>
            <a:off x="274320" y="1071441"/>
            <a:ext cx="4114800" cy="384048"/>
          </a:xfrm>
          <a:prstGeom prst="roundRect">
            <a:avLst>
              <a:gd name="adj" fmla="val 19048"/>
            </a:avLst>
          </a:prstGeom>
          <a:solidFill>
            <a:srgbClr val="9C7A1E"/>
          </a:solidFill>
          <a:ln/>
        </p:spPr>
        <p:txBody>
          <a:bodyPr/>
          <a:lstStyle/>
          <a:p>
            <a:endParaRPr lang="en-US"/>
          </a:p>
        </p:txBody>
      </p:sp>
      <p:sp>
        <p:nvSpPr>
          <p:cNvPr id="7" name="Text 5"/>
          <p:cNvSpPr/>
          <p:nvPr/>
        </p:nvSpPr>
        <p:spPr>
          <a:xfrm>
            <a:off x="274320" y="1071441"/>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Strengths</a:t>
            </a:r>
            <a:endParaRPr lang="en-US" sz="1300" dirty="0"/>
          </a:p>
        </p:txBody>
      </p:sp>
      <p:sp>
        <p:nvSpPr>
          <p:cNvPr id="8" name="Text 6"/>
          <p:cNvSpPr/>
          <p:nvPr/>
        </p:nvSpPr>
        <p:spPr>
          <a:xfrm>
            <a:off x="274320" y="1758627"/>
            <a:ext cx="3840480" cy="482153"/>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Personalised bespoke designs</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Low overheads (home-based)</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Local delivery coverage</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Creative &amp; consistent branding</a:t>
            </a:r>
            <a:endParaRPr lang="en-US" sz="1050" dirty="0"/>
          </a:p>
          <a:p>
            <a:pPr marL="342900" indent="-342900">
              <a:buSzPct val="100000"/>
              <a:buFontTx/>
              <a:buChar char="•"/>
            </a:pPr>
            <a:endParaRPr lang="en-US" sz="1050" dirty="0"/>
          </a:p>
          <a:p>
            <a:pPr marL="342900" indent="-342900">
              <a:buSzPct val="100000"/>
              <a:buFontTx/>
              <a:buChar char="•"/>
            </a:pPr>
            <a:endParaRPr lang="en-US" sz="1050" dirty="0"/>
          </a:p>
          <a:p>
            <a:pPr>
              <a:buSzPct val="100000"/>
            </a:pPr>
            <a:endParaRPr lang="en-US" sz="1050" dirty="0"/>
          </a:p>
        </p:txBody>
      </p:sp>
      <p:sp>
        <p:nvSpPr>
          <p:cNvPr id="9" name="Text 7"/>
          <p:cNvSpPr/>
          <p:nvPr/>
        </p:nvSpPr>
        <p:spPr>
          <a:xfrm>
            <a:off x="411480" y="1812105"/>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12" name="Shape 10"/>
          <p:cNvSpPr/>
          <p:nvPr/>
        </p:nvSpPr>
        <p:spPr>
          <a:xfrm>
            <a:off x="274320" y="2137377"/>
            <a:ext cx="4114800" cy="982980"/>
          </a:xfrm>
          <a:prstGeom prst="roundRect">
            <a:avLst>
              <a:gd name="adj" fmla="val 6316"/>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3" name="Shape 11"/>
          <p:cNvSpPr/>
          <p:nvPr/>
        </p:nvSpPr>
        <p:spPr>
          <a:xfrm>
            <a:off x="274320" y="2137377"/>
            <a:ext cx="4114800" cy="384048"/>
          </a:xfrm>
          <a:prstGeom prst="roundRect">
            <a:avLst>
              <a:gd name="adj" fmla="val 19048"/>
            </a:avLst>
          </a:prstGeom>
          <a:solidFill>
            <a:srgbClr val="5B6B7D"/>
          </a:solidFill>
          <a:ln/>
        </p:spPr>
        <p:txBody>
          <a:bodyPr/>
          <a:lstStyle/>
          <a:p>
            <a:endParaRPr lang="en-US"/>
          </a:p>
        </p:txBody>
      </p:sp>
      <p:sp>
        <p:nvSpPr>
          <p:cNvPr id="14" name="Text 12"/>
          <p:cNvSpPr/>
          <p:nvPr/>
        </p:nvSpPr>
        <p:spPr>
          <a:xfrm>
            <a:off x="274320" y="2137377"/>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Weaknesses</a:t>
            </a:r>
            <a:endParaRPr lang="en-US" sz="1300" dirty="0"/>
          </a:p>
        </p:txBody>
      </p:sp>
      <p:sp>
        <p:nvSpPr>
          <p:cNvPr id="15" name="Text 13"/>
          <p:cNvSpPr/>
          <p:nvPr/>
        </p:nvSpPr>
        <p:spPr>
          <a:xfrm>
            <a:off x="411480" y="2762581"/>
            <a:ext cx="384048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Limited production capacity</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Relies on owner's single skill set</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No dedicated commercial kitchen</a:t>
            </a:r>
            <a:endParaRPr lang="en-US" sz="1050" dirty="0"/>
          </a:p>
          <a:p>
            <a:pPr marL="342900" indent="-342900">
              <a:buSzPct val="100000"/>
              <a:buFontTx/>
              <a:buChar char="•"/>
            </a:pPr>
            <a:endParaRPr lang="en-US" sz="1050" dirty="0"/>
          </a:p>
          <a:p>
            <a:pPr marL="342900" indent="-342900">
              <a:buSzPct val="100000"/>
              <a:buChar char="•"/>
            </a:pPr>
            <a:endParaRPr lang="en-US" sz="1050" dirty="0"/>
          </a:p>
        </p:txBody>
      </p:sp>
      <p:sp>
        <p:nvSpPr>
          <p:cNvPr id="18" name="Shape 16"/>
          <p:cNvSpPr/>
          <p:nvPr/>
        </p:nvSpPr>
        <p:spPr>
          <a:xfrm>
            <a:off x="274320" y="3017520"/>
            <a:ext cx="4114800" cy="998220"/>
          </a:xfrm>
          <a:prstGeom prst="roundRect">
            <a:avLst>
              <a:gd name="adj" fmla="val 6316"/>
            </a:avLst>
          </a:prstGeom>
          <a:solidFill>
            <a:srgbClr val="F7EFD8"/>
          </a:solidFill>
          <a:ln/>
          <a:effectLst>
            <a:outerShdw blurRad="101600" dist="38100" dir="2700000" algn="bl" rotWithShape="0">
              <a:srgbClr val="000000">
                <a:alpha val="12000"/>
              </a:srgbClr>
            </a:outerShdw>
          </a:effectLst>
        </p:spPr>
        <p:txBody>
          <a:bodyPr/>
          <a:lstStyle/>
          <a:p>
            <a:endParaRPr lang="en-US"/>
          </a:p>
        </p:txBody>
      </p:sp>
      <p:sp>
        <p:nvSpPr>
          <p:cNvPr id="19" name="Shape 17"/>
          <p:cNvSpPr/>
          <p:nvPr/>
        </p:nvSpPr>
        <p:spPr>
          <a:xfrm>
            <a:off x="274320" y="3017520"/>
            <a:ext cx="4114800" cy="384048"/>
          </a:xfrm>
          <a:prstGeom prst="roundRect">
            <a:avLst>
              <a:gd name="adj" fmla="val 19048"/>
            </a:avLst>
          </a:prstGeom>
          <a:solidFill>
            <a:srgbClr val="9C7A1E"/>
          </a:solidFill>
          <a:ln/>
        </p:spPr>
        <p:txBody>
          <a:bodyPr/>
          <a:lstStyle/>
          <a:p>
            <a:endParaRPr lang="en-US"/>
          </a:p>
        </p:txBody>
      </p:sp>
      <p:sp>
        <p:nvSpPr>
          <p:cNvPr id="20" name="Text 18"/>
          <p:cNvSpPr/>
          <p:nvPr/>
        </p:nvSpPr>
        <p:spPr>
          <a:xfrm>
            <a:off x="274320" y="3017520"/>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Opportunities</a:t>
            </a:r>
            <a:endParaRPr lang="en-US" sz="1300" dirty="0"/>
          </a:p>
        </p:txBody>
      </p:sp>
      <p:sp>
        <p:nvSpPr>
          <p:cNvPr id="21" name="Text 19"/>
          <p:cNvSpPr/>
          <p:nvPr/>
        </p:nvSpPr>
        <p:spPr>
          <a:xfrm>
            <a:off x="411480" y="3659886"/>
            <a:ext cx="384048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Social media growth (TikTok/Instagram)</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Student &amp; community customer base</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Seasonal &amp; event-driven demand</a:t>
            </a:r>
            <a:endParaRPr lang="en-US" sz="1050" dirty="0"/>
          </a:p>
          <a:p>
            <a:pPr marL="342900" indent="-342900">
              <a:buSzPct val="100000"/>
              <a:buFontTx/>
              <a:buChar char="•"/>
            </a:pPr>
            <a:endParaRPr lang="en-US" sz="1050" dirty="0"/>
          </a:p>
          <a:p>
            <a:pPr marL="342900" indent="-342900">
              <a:buSzPct val="100000"/>
              <a:buChar char="•"/>
            </a:pPr>
            <a:endParaRPr lang="en-US" sz="1050" dirty="0"/>
          </a:p>
        </p:txBody>
      </p:sp>
      <p:sp>
        <p:nvSpPr>
          <p:cNvPr id="23" name="Text 21"/>
          <p:cNvSpPr/>
          <p:nvPr/>
        </p:nvSpPr>
        <p:spPr>
          <a:xfrm>
            <a:off x="411480" y="4279392"/>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24" name="Shape 22"/>
          <p:cNvSpPr/>
          <p:nvPr/>
        </p:nvSpPr>
        <p:spPr>
          <a:xfrm>
            <a:off x="274320" y="4046982"/>
            <a:ext cx="4114800" cy="1005078"/>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25" name="Shape 23"/>
          <p:cNvSpPr/>
          <p:nvPr/>
        </p:nvSpPr>
        <p:spPr>
          <a:xfrm>
            <a:off x="274320" y="4046982"/>
            <a:ext cx="4114800" cy="384048"/>
          </a:xfrm>
          <a:prstGeom prst="roundRect">
            <a:avLst>
              <a:gd name="adj" fmla="val 19048"/>
            </a:avLst>
          </a:prstGeom>
          <a:solidFill>
            <a:srgbClr val="0F1C35"/>
          </a:solidFill>
          <a:ln/>
        </p:spPr>
        <p:txBody>
          <a:bodyPr/>
          <a:lstStyle/>
          <a:p>
            <a:endParaRPr lang="en-US"/>
          </a:p>
        </p:txBody>
      </p:sp>
      <p:sp>
        <p:nvSpPr>
          <p:cNvPr id="26" name="Text 24"/>
          <p:cNvSpPr/>
          <p:nvPr/>
        </p:nvSpPr>
        <p:spPr>
          <a:xfrm>
            <a:off x="274320" y="4046982"/>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27" name="Text 25"/>
          <p:cNvSpPr/>
          <p:nvPr/>
        </p:nvSpPr>
        <p:spPr>
          <a:xfrm>
            <a:off x="411480" y="4704588"/>
            <a:ext cx="384048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Established local bakeries</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Ingredient price inflation</a:t>
            </a:r>
          </a:p>
          <a:p>
            <a:pPr marL="342900" indent="-342900">
              <a:buSzPct val="100000"/>
              <a:buFontTx/>
              <a:buChar char="•"/>
            </a:pPr>
            <a:r>
              <a:rPr lang="en-US" sz="1050" dirty="0">
                <a:solidFill>
                  <a:srgbClr val="2E2E2E"/>
                </a:solidFill>
                <a:latin typeface="Calibri" pitchFamily="34" charset="0"/>
                <a:ea typeface="Calibri" pitchFamily="34" charset="-122"/>
                <a:cs typeface="Calibri" pitchFamily="34" charset="-120"/>
              </a:rPr>
              <a:t>Food hygiene compliance risk (Millstone, 2026) </a:t>
            </a:r>
            <a:endParaRPr lang="en-US" sz="1050" dirty="0"/>
          </a:p>
          <a:p>
            <a:pPr marL="342900" indent="-342900">
              <a:buSzPct val="100000"/>
              <a:buFontTx/>
              <a:buChar char="•"/>
            </a:pPr>
            <a:endParaRPr lang="en-US" sz="1050" dirty="0"/>
          </a:p>
          <a:p>
            <a:pPr marL="342900" indent="-342900">
              <a:buSzPct val="100000"/>
              <a:buChar char="•"/>
            </a:pPr>
            <a:endParaRPr lang="en-US" sz="1050" dirty="0"/>
          </a:p>
        </p:txBody>
      </p:sp>
      <p:sp>
        <p:nvSpPr>
          <p:cNvPr id="33" name="Shape 23">
            <a:extLst>
              <a:ext uri="{FF2B5EF4-FFF2-40B4-BE49-F238E27FC236}">
                <a16:creationId xmlns:a16="http://schemas.microsoft.com/office/drawing/2014/main" id="{972179BF-0A5E-0824-0371-7CA3EC6C629D}"/>
              </a:ext>
            </a:extLst>
          </p:cNvPr>
          <p:cNvSpPr/>
          <p:nvPr/>
        </p:nvSpPr>
        <p:spPr>
          <a:xfrm>
            <a:off x="4526280" y="1051278"/>
            <a:ext cx="4114800" cy="384048"/>
          </a:xfrm>
          <a:prstGeom prst="roundRect">
            <a:avLst>
              <a:gd name="adj" fmla="val 19048"/>
            </a:avLst>
          </a:prstGeom>
          <a:solidFill>
            <a:srgbClr val="0F1C35"/>
          </a:solidFill>
          <a:ln/>
        </p:spPr>
        <p:txBody>
          <a:bodyPr/>
          <a:lstStyle/>
          <a:p>
            <a:endParaRPr lang="en-US"/>
          </a:p>
        </p:txBody>
      </p:sp>
      <p:sp>
        <p:nvSpPr>
          <p:cNvPr id="34" name="Text 24">
            <a:extLst>
              <a:ext uri="{FF2B5EF4-FFF2-40B4-BE49-F238E27FC236}">
                <a16:creationId xmlns:a16="http://schemas.microsoft.com/office/drawing/2014/main" id="{E725B033-FF93-51AC-3062-E76860514DD2}"/>
              </a:ext>
            </a:extLst>
          </p:cNvPr>
          <p:cNvSpPr/>
          <p:nvPr/>
        </p:nvSpPr>
        <p:spPr>
          <a:xfrm>
            <a:off x="4526280" y="1051278"/>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36" name="Text 21">
            <a:extLst>
              <a:ext uri="{FF2B5EF4-FFF2-40B4-BE49-F238E27FC236}">
                <a16:creationId xmlns:a16="http://schemas.microsoft.com/office/drawing/2014/main" id="{43986368-FE25-4622-131B-486241F97455}"/>
              </a:ext>
            </a:extLst>
          </p:cNvPr>
          <p:cNvSpPr/>
          <p:nvPr/>
        </p:nvSpPr>
        <p:spPr>
          <a:xfrm>
            <a:off x="4663440" y="1283688"/>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37" name="Shape 22">
            <a:extLst>
              <a:ext uri="{FF2B5EF4-FFF2-40B4-BE49-F238E27FC236}">
                <a16:creationId xmlns:a16="http://schemas.microsoft.com/office/drawing/2014/main" id="{8C46E248-ED35-A616-5DA2-D450F2C4FAFE}"/>
              </a:ext>
            </a:extLst>
          </p:cNvPr>
          <p:cNvSpPr/>
          <p:nvPr/>
        </p:nvSpPr>
        <p:spPr>
          <a:xfrm>
            <a:off x="4526280" y="1051278"/>
            <a:ext cx="4114800" cy="658790"/>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38" name="Shape 23">
            <a:extLst>
              <a:ext uri="{FF2B5EF4-FFF2-40B4-BE49-F238E27FC236}">
                <a16:creationId xmlns:a16="http://schemas.microsoft.com/office/drawing/2014/main" id="{D298DB19-B207-FA4B-2B11-A0F234E14EC3}"/>
              </a:ext>
            </a:extLst>
          </p:cNvPr>
          <p:cNvSpPr/>
          <p:nvPr/>
        </p:nvSpPr>
        <p:spPr>
          <a:xfrm>
            <a:off x="4526280" y="1051278"/>
            <a:ext cx="4114800" cy="384048"/>
          </a:xfrm>
          <a:prstGeom prst="roundRect">
            <a:avLst>
              <a:gd name="adj" fmla="val 19048"/>
            </a:avLst>
          </a:prstGeom>
          <a:solidFill>
            <a:srgbClr val="0F1C35"/>
          </a:solidFill>
          <a:ln/>
        </p:spPr>
        <p:txBody>
          <a:bodyPr/>
          <a:lstStyle/>
          <a:p>
            <a:endParaRPr lang="en-US"/>
          </a:p>
        </p:txBody>
      </p:sp>
      <p:sp>
        <p:nvSpPr>
          <p:cNvPr id="39" name="Text 24">
            <a:extLst>
              <a:ext uri="{FF2B5EF4-FFF2-40B4-BE49-F238E27FC236}">
                <a16:creationId xmlns:a16="http://schemas.microsoft.com/office/drawing/2014/main" id="{D7CDDB73-D517-9B08-6309-932E22B7CB42}"/>
              </a:ext>
            </a:extLst>
          </p:cNvPr>
          <p:cNvSpPr/>
          <p:nvPr/>
        </p:nvSpPr>
        <p:spPr>
          <a:xfrm>
            <a:off x="4526280" y="1051278"/>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rPr>
              <a:t>Political</a:t>
            </a:r>
            <a:endParaRPr lang="en-US" sz="1300" dirty="0"/>
          </a:p>
        </p:txBody>
      </p:sp>
      <p:sp>
        <p:nvSpPr>
          <p:cNvPr id="40" name="Text 25">
            <a:extLst>
              <a:ext uri="{FF2B5EF4-FFF2-40B4-BE49-F238E27FC236}">
                <a16:creationId xmlns:a16="http://schemas.microsoft.com/office/drawing/2014/main" id="{692FDDDC-23FF-FC12-A915-E4B901A34126}"/>
              </a:ext>
            </a:extLst>
          </p:cNvPr>
          <p:cNvSpPr/>
          <p:nvPr/>
        </p:nvSpPr>
        <p:spPr>
          <a:xfrm>
            <a:off x="4572000" y="1380081"/>
            <a:ext cx="3840480" cy="378546"/>
          </a:xfrm>
          <a:prstGeom prst="rect">
            <a:avLst/>
          </a:prstGeom>
          <a:noFill/>
          <a:ln/>
        </p:spPr>
        <p:txBody>
          <a:bodyPr wrap="square" rtlCol="0" anchor="ctr"/>
          <a:lstStyle/>
          <a:p>
            <a:pPr marL="342900" indent="-342900">
              <a:buSzPct val="100000"/>
              <a:buChar char="•"/>
            </a:pPr>
            <a:r>
              <a:rPr lang="en-US" sz="1050" dirty="0">
                <a:solidFill>
                  <a:srgbClr val="1B2A4A"/>
                </a:solidFill>
                <a:latin typeface="Calibri" pitchFamily="34" charset="0"/>
                <a:ea typeface="Calibri" pitchFamily="34" charset="-122"/>
                <a:cs typeface="Calibri" pitchFamily="34" charset="-120"/>
              </a:rPr>
              <a:t>Food hygiene compliance</a:t>
            </a:r>
            <a:endParaRPr lang="en-US" sz="1050" dirty="0"/>
          </a:p>
        </p:txBody>
      </p:sp>
      <p:sp>
        <p:nvSpPr>
          <p:cNvPr id="51" name="Shape 23">
            <a:extLst>
              <a:ext uri="{FF2B5EF4-FFF2-40B4-BE49-F238E27FC236}">
                <a16:creationId xmlns:a16="http://schemas.microsoft.com/office/drawing/2014/main" id="{99EF6AA7-010F-5427-F088-2730BA5AB079}"/>
              </a:ext>
            </a:extLst>
          </p:cNvPr>
          <p:cNvSpPr/>
          <p:nvPr/>
        </p:nvSpPr>
        <p:spPr>
          <a:xfrm>
            <a:off x="4526280" y="1758627"/>
            <a:ext cx="4114800" cy="384048"/>
          </a:xfrm>
          <a:prstGeom prst="roundRect">
            <a:avLst>
              <a:gd name="adj" fmla="val 19048"/>
            </a:avLst>
          </a:prstGeom>
          <a:solidFill>
            <a:srgbClr val="0F1C35"/>
          </a:solidFill>
          <a:ln/>
        </p:spPr>
        <p:txBody>
          <a:bodyPr/>
          <a:lstStyle/>
          <a:p>
            <a:endParaRPr lang="en-US"/>
          </a:p>
        </p:txBody>
      </p:sp>
      <p:sp>
        <p:nvSpPr>
          <p:cNvPr id="52" name="Text 24">
            <a:extLst>
              <a:ext uri="{FF2B5EF4-FFF2-40B4-BE49-F238E27FC236}">
                <a16:creationId xmlns:a16="http://schemas.microsoft.com/office/drawing/2014/main" id="{D3200293-BA97-2432-7904-A5A17B838609}"/>
              </a:ext>
            </a:extLst>
          </p:cNvPr>
          <p:cNvSpPr/>
          <p:nvPr/>
        </p:nvSpPr>
        <p:spPr>
          <a:xfrm>
            <a:off x="4526280" y="1758627"/>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53" name="Text 21">
            <a:extLst>
              <a:ext uri="{FF2B5EF4-FFF2-40B4-BE49-F238E27FC236}">
                <a16:creationId xmlns:a16="http://schemas.microsoft.com/office/drawing/2014/main" id="{D1CBBC6B-CC6A-FFD2-B36E-28F1746902B0}"/>
              </a:ext>
            </a:extLst>
          </p:cNvPr>
          <p:cNvSpPr/>
          <p:nvPr/>
        </p:nvSpPr>
        <p:spPr>
          <a:xfrm>
            <a:off x="4663440" y="1991037"/>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54" name="Shape 22">
            <a:extLst>
              <a:ext uri="{FF2B5EF4-FFF2-40B4-BE49-F238E27FC236}">
                <a16:creationId xmlns:a16="http://schemas.microsoft.com/office/drawing/2014/main" id="{BCAC3762-9216-0F94-9416-ABF79A93DF0B}"/>
              </a:ext>
            </a:extLst>
          </p:cNvPr>
          <p:cNvSpPr/>
          <p:nvPr/>
        </p:nvSpPr>
        <p:spPr>
          <a:xfrm>
            <a:off x="4526280" y="1758627"/>
            <a:ext cx="4114800" cy="579882"/>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55" name="Shape 23">
            <a:extLst>
              <a:ext uri="{FF2B5EF4-FFF2-40B4-BE49-F238E27FC236}">
                <a16:creationId xmlns:a16="http://schemas.microsoft.com/office/drawing/2014/main" id="{B0394B8A-6F51-11DF-9AC3-A39DA90C4BCD}"/>
              </a:ext>
            </a:extLst>
          </p:cNvPr>
          <p:cNvSpPr/>
          <p:nvPr/>
        </p:nvSpPr>
        <p:spPr>
          <a:xfrm>
            <a:off x="4526280" y="1758627"/>
            <a:ext cx="4114800" cy="384048"/>
          </a:xfrm>
          <a:prstGeom prst="roundRect">
            <a:avLst>
              <a:gd name="adj" fmla="val 19048"/>
            </a:avLst>
          </a:prstGeom>
          <a:solidFill>
            <a:schemeClr val="accent1">
              <a:lumMod val="75000"/>
            </a:schemeClr>
          </a:solidFill>
          <a:ln/>
        </p:spPr>
        <p:txBody>
          <a:bodyPr/>
          <a:lstStyle/>
          <a:p>
            <a:endParaRPr lang="en-US"/>
          </a:p>
        </p:txBody>
      </p:sp>
      <p:sp>
        <p:nvSpPr>
          <p:cNvPr id="56" name="Text 24">
            <a:extLst>
              <a:ext uri="{FF2B5EF4-FFF2-40B4-BE49-F238E27FC236}">
                <a16:creationId xmlns:a16="http://schemas.microsoft.com/office/drawing/2014/main" id="{A06E967C-F31E-7786-9008-4811074814EA}"/>
              </a:ext>
            </a:extLst>
          </p:cNvPr>
          <p:cNvSpPr/>
          <p:nvPr/>
        </p:nvSpPr>
        <p:spPr>
          <a:xfrm>
            <a:off x="4526280" y="1758627"/>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rPr>
              <a:t>Economic</a:t>
            </a:r>
            <a:endParaRPr lang="en-US" sz="1300" dirty="0"/>
          </a:p>
        </p:txBody>
      </p:sp>
      <p:sp>
        <p:nvSpPr>
          <p:cNvPr id="57" name="Text 25">
            <a:extLst>
              <a:ext uri="{FF2B5EF4-FFF2-40B4-BE49-F238E27FC236}">
                <a16:creationId xmlns:a16="http://schemas.microsoft.com/office/drawing/2014/main" id="{D475B80B-25A4-F6A3-F819-4B00ACCDC4F9}"/>
              </a:ext>
            </a:extLst>
          </p:cNvPr>
          <p:cNvSpPr/>
          <p:nvPr/>
        </p:nvSpPr>
        <p:spPr>
          <a:xfrm>
            <a:off x="4572000" y="2087430"/>
            <a:ext cx="3840480" cy="378546"/>
          </a:xfrm>
          <a:prstGeom prst="rect">
            <a:avLst/>
          </a:prstGeom>
          <a:noFill/>
          <a:ln/>
        </p:spPr>
        <p:txBody>
          <a:bodyPr wrap="square" rtlCol="0" anchor="ctr"/>
          <a:lstStyle/>
          <a:p>
            <a:pPr marL="342900" indent="-342900">
              <a:buSzPct val="100000"/>
              <a:buChar char="•"/>
            </a:pPr>
            <a:r>
              <a:rPr lang="en-US" sz="1050" dirty="0"/>
              <a:t>Discretionary spending pressure </a:t>
            </a:r>
          </a:p>
        </p:txBody>
      </p:sp>
      <p:sp>
        <p:nvSpPr>
          <p:cNvPr id="58" name="Shape 23">
            <a:extLst>
              <a:ext uri="{FF2B5EF4-FFF2-40B4-BE49-F238E27FC236}">
                <a16:creationId xmlns:a16="http://schemas.microsoft.com/office/drawing/2014/main" id="{306554EF-18B8-70F8-01B5-3F97ED686493}"/>
              </a:ext>
            </a:extLst>
          </p:cNvPr>
          <p:cNvSpPr/>
          <p:nvPr/>
        </p:nvSpPr>
        <p:spPr>
          <a:xfrm>
            <a:off x="4526280" y="2485331"/>
            <a:ext cx="4114800" cy="384048"/>
          </a:xfrm>
          <a:prstGeom prst="roundRect">
            <a:avLst>
              <a:gd name="adj" fmla="val 19048"/>
            </a:avLst>
          </a:prstGeom>
          <a:solidFill>
            <a:srgbClr val="0F1C35"/>
          </a:solidFill>
          <a:ln/>
        </p:spPr>
        <p:txBody>
          <a:bodyPr/>
          <a:lstStyle/>
          <a:p>
            <a:endParaRPr lang="en-US"/>
          </a:p>
        </p:txBody>
      </p:sp>
      <p:sp>
        <p:nvSpPr>
          <p:cNvPr id="59" name="Text 24">
            <a:extLst>
              <a:ext uri="{FF2B5EF4-FFF2-40B4-BE49-F238E27FC236}">
                <a16:creationId xmlns:a16="http://schemas.microsoft.com/office/drawing/2014/main" id="{44B1714C-60A7-2801-A537-9949126AF6D3}"/>
              </a:ext>
            </a:extLst>
          </p:cNvPr>
          <p:cNvSpPr/>
          <p:nvPr/>
        </p:nvSpPr>
        <p:spPr>
          <a:xfrm>
            <a:off x="4526280" y="2485331"/>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60" name="Text 21">
            <a:extLst>
              <a:ext uri="{FF2B5EF4-FFF2-40B4-BE49-F238E27FC236}">
                <a16:creationId xmlns:a16="http://schemas.microsoft.com/office/drawing/2014/main" id="{435CD68D-4730-2D5A-67AF-38CD4A8018BC}"/>
              </a:ext>
            </a:extLst>
          </p:cNvPr>
          <p:cNvSpPr/>
          <p:nvPr/>
        </p:nvSpPr>
        <p:spPr>
          <a:xfrm>
            <a:off x="4663440" y="2717741"/>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61" name="Shape 22">
            <a:extLst>
              <a:ext uri="{FF2B5EF4-FFF2-40B4-BE49-F238E27FC236}">
                <a16:creationId xmlns:a16="http://schemas.microsoft.com/office/drawing/2014/main" id="{DEC086ED-63F7-8E31-784A-D680EE221F07}"/>
              </a:ext>
            </a:extLst>
          </p:cNvPr>
          <p:cNvSpPr/>
          <p:nvPr/>
        </p:nvSpPr>
        <p:spPr>
          <a:xfrm>
            <a:off x="4526280" y="2485331"/>
            <a:ext cx="4114800" cy="579882"/>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62" name="Shape 23">
            <a:extLst>
              <a:ext uri="{FF2B5EF4-FFF2-40B4-BE49-F238E27FC236}">
                <a16:creationId xmlns:a16="http://schemas.microsoft.com/office/drawing/2014/main" id="{21377E73-5F79-A945-1798-3410F47035D6}"/>
              </a:ext>
            </a:extLst>
          </p:cNvPr>
          <p:cNvSpPr/>
          <p:nvPr/>
        </p:nvSpPr>
        <p:spPr>
          <a:xfrm>
            <a:off x="4526280" y="2485331"/>
            <a:ext cx="4114800" cy="384048"/>
          </a:xfrm>
          <a:prstGeom prst="roundRect">
            <a:avLst>
              <a:gd name="adj" fmla="val 19048"/>
            </a:avLst>
          </a:prstGeom>
          <a:solidFill>
            <a:schemeClr val="bg2">
              <a:lumMod val="25000"/>
            </a:schemeClr>
          </a:solidFill>
          <a:ln>
            <a:solidFill>
              <a:schemeClr val="accent2">
                <a:lumMod val="75000"/>
              </a:schemeClr>
            </a:solidFill>
          </a:ln>
        </p:spPr>
        <p:txBody>
          <a:bodyPr/>
          <a:lstStyle/>
          <a:p>
            <a:endParaRPr lang="en-US"/>
          </a:p>
        </p:txBody>
      </p:sp>
      <p:sp>
        <p:nvSpPr>
          <p:cNvPr id="63" name="Text 24">
            <a:extLst>
              <a:ext uri="{FF2B5EF4-FFF2-40B4-BE49-F238E27FC236}">
                <a16:creationId xmlns:a16="http://schemas.microsoft.com/office/drawing/2014/main" id="{7A3B100D-5A31-B831-3485-C89B827EFD78}"/>
              </a:ext>
            </a:extLst>
          </p:cNvPr>
          <p:cNvSpPr/>
          <p:nvPr/>
        </p:nvSpPr>
        <p:spPr>
          <a:xfrm>
            <a:off x="4526280" y="2485331"/>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rPr>
              <a:t>Social</a:t>
            </a:r>
            <a:endParaRPr lang="en-US" sz="1300" dirty="0"/>
          </a:p>
        </p:txBody>
      </p:sp>
      <p:sp>
        <p:nvSpPr>
          <p:cNvPr id="64" name="Text 25">
            <a:extLst>
              <a:ext uri="{FF2B5EF4-FFF2-40B4-BE49-F238E27FC236}">
                <a16:creationId xmlns:a16="http://schemas.microsoft.com/office/drawing/2014/main" id="{7D0E523D-5EE5-51D2-DDF3-5FFE4898DAB0}"/>
              </a:ext>
            </a:extLst>
          </p:cNvPr>
          <p:cNvSpPr/>
          <p:nvPr/>
        </p:nvSpPr>
        <p:spPr>
          <a:xfrm>
            <a:off x="4572000" y="2814134"/>
            <a:ext cx="3840480" cy="378546"/>
          </a:xfrm>
          <a:prstGeom prst="rect">
            <a:avLst/>
          </a:prstGeom>
          <a:noFill/>
          <a:ln/>
        </p:spPr>
        <p:txBody>
          <a:bodyPr wrap="square" rtlCol="0" anchor="ctr"/>
          <a:lstStyle/>
          <a:p>
            <a:pPr marL="342900" indent="-342900">
              <a:buSzPct val="100000"/>
              <a:buChar char="•"/>
            </a:pPr>
            <a:r>
              <a:rPr lang="en-US" sz="1050" dirty="0"/>
              <a:t>Celebration culture demand</a:t>
            </a:r>
          </a:p>
        </p:txBody>
      </p:sp>
      <p:sp>
        <p:nvSpPr>
          <p:cNvPr id="65" name="Shape 23">
            <a:extLst>
              <a:ext uri="{FF2B5EF4-FFF2-40B4-BE49-F238E27FC236}">
                <a16:creationId xmlns:a16="http://schemas.microsoft.com/office/drawing/2014/main" id="{AC9548D3-DD6E-A84C-6B2E-8ABE9D3920F2}"/>
              </a:ext>
            </a:extLst>
          </p:cNvPr>
          <p:cNvSpPr/>
          <p:nvPr/>
        </p:nvSpPr>
        <p:spPr>
          <a:xfrm>
            <a:off x="4526280" y="3183538"/>
            <a:ext cx="4114800" cy="384048"/>
          </a:xfrm>
          <a:prstGeom prst="roundRect">
            <a:avLst>
              <a:gd name="adj" fmla="val 19048"/>
            </a:avLst>
          </a:prstGeom>
          <a:solidFill>
            <a:srgbClr val="0F1C35"/>
          </a:solidFill>
          <a:ln/>
        </p:spPr>
        <p:txBody>
          <a:bodyPr/>
          <a:lstStyle/>
          <a:p>
            <a:endParaRPr lang="en-US"/>
          </a:p>
        </p:txBody>
      </p:sp>
      <p:sp>
        <p:nvSpPr>
          <p:cNvPr id="66" name="Text 24">
            <a:extLst>
              <a:ext uri="{FF2B5EF4-FFF2-40B4-BE49-F238E27FC236}">
                <a16:creationId xmlns:a16="http://schemas.microsoft.com/office/drawing/2014/main" id="{7E841C8D-ED91-7ECF-E759-13FF4573AE25}"/>
              </a:ext>
            </a:extLst>
          </p:cNvPr>
          <p:cNvSpPr/>
          <p:nvPr/>
        </p:nvSpPr>
        <p:spPr>
          <a:xfrm>
            <a:off x="4526280" y="3183538"/>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67" name="Text 21">
            <a:extLst>
              <a:ext uri="{FF2B5EF4-FFF2-40B4-BE49-F238E27FC236}">
                <a16:creationId xmlns:a16="http://schemas.microsoft.com/office/drawing/2014/main" id="{F4E3906C-EC05-FC9F-8F3F-30748ACFAFAA}"/>
              </a:ext>
            </a:extLst>
          </p:cNvPr>
          <p:cNvSpPr/>
          <p:nvPr/>
        </p:nvSpPr>
        <p:spPr>
          <a:xfrm>
            <a:off x="4663440" y="3415948"/>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68" name="Shape 22">
            <a:extLst>
              <a:ext uri="{FF2B5EF4-FFF2-40B4-BE49-F238E27FC236}">
                <a16:creationId xmlns:a16="http://schemas.microsoft.com/office/drawing/2014/main" id="{F80F4C18-D6D6-2113-ACA2-345C09794063}"/>
              </a:ext>
            </a:extLst>
          </p:cNvPr>
          <p:cNvSpPr/>
          <p:nvPr/>
        </p:nvSpPr>
        <p:spPr>
          <a:xfrm>
            <a:off x="4526280" y="3183538"/>
            <a:ext cx="4114800" cy="579882"/>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69" name="Shape 23">
            <a:extLst>
              <a:ext uri="{FF2B5EF4-FFF2-40B4-BE49-F238E27FC236}">
                <a16:creationId xmlns:a16="http://schemas.microsoft.com/office/drawing/2014/main" id="{D21F891E-61A4-1DEE-0167-24357FBAE054}"/>
              </a:ext>
            </a:extLst>
          </p:cNvPr>
          <p:cNvSpPr/>
          <p:nvPr/>
        </p:nvSpPr>
        <p:spPr>
          <a:xfrm>
            <a:off x="4526280" y="3183538"/>
            <a:ext cx="4114800" cy="384048"/>
          </a:xfrm>
          <a:prstGeom prst="roundRect">
            <a:avLst>
              <a:gd name="adj" fmla="val 19048"/>
            </a:avLst>
          </a:prstGeom>
          <a:solidFill>
            <a:schemeClr val="tx2">
              <a:lumMod val="50000"/>
            </a:schemeClr>
          </a:solidFill>
          <a:ln/>
        </p:spPr>
        <p:txBody>
          <a:bodyPr/>
          <a:lstStyle/>
          <a:p>
            <a:endParaRPr lang="en-US"/>
          </a:p>
        </p:txBody>
      </p:sp>
      <p:sp>
        <p:nvSpPr>
          <p:cNvPr id="70" name="Text 24">
            <a:extLst>
              <a:ext uri="{FF2B5EF4-FFF2-40B4-BE49-F238E27FC236}">
                <a16:creationId xmlns:a16="http://schemas.microsoft.com/office/drawing/2014/main" id="{F7C9EAAF-C2DA-0313-A6B5-30AF6E350D2B}"/>
              </a:ext>
            </a:extLst>
          </p:cNvPr>
          <p:cNvSpPr/>
          <p:nvPr/>
        </p:nvSpPr>
        <p:spPr>
          <a:xfrm>
            <a:off x="4526280" y="3183538"/>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rPr>
              <a:t>Technological</a:t>
            </a:r>
            <a:endParaRPr lang="en-US" sz="1300" dirty="0"/>
          </a:p>
        </p:txBody>
      </p:sp>
      <p:sp>
        <p:nvSpPr>
          <p:cNvPr id="71" name="Text 25">
            <a:extLst>
              <a:ext uri="{FF2B5EF4-FFF2-40B4-BE49-F238E27FC236}">
                <a16:creationId xmlns:a16="http://schemas.microsoft.com/office/drawing/2014/main" id="{FB936416-AA85-980D-7D84-890033BF40F8}"/>
              </a:ext>
            </a:extLst>
          </p:cNvPr>
          <p:cNvSpPr/>
          <p:nvPr/>
        </p:nvSpPr>
        <p:spPr>
          <a:xfrm>
            <a:off x="4572000" y="3512341"/>
            <a:ext cx="3840480" cy="378546"/>
          </a:xfrm>
          <a:prstGeom prst="rect">
            <a:avLst/>
          </a:prstGeom>
          <a:noFill/>
          <a:ln/>
        </p:spPr>
        <p:txBody>
          <a:bodyPr wrap="square" rtlCol="0" anchor="ctr"/>
          <a:lstStyle/>
          <a:p>
            <a:pPr marL="342900" indent="-342900">
              <a:buSzPct val="100000"/>
              <a:buChar char="•"/>
            </a:pPr>
            <a:r>
              <a:rPr lang="en-US" sz="1050" dirty="0"/>
              <a:t>Social media &amp; digital payments </a:t>
            </a:r>
          </a:p>
        </p:txBody>
      </p:sp>
      <p:sp>
        <p:nvSpPr>
          <p:cNvPr id="72" name="Shape 23">
            <a:extLst>
              <a:ext uri="{FF2B5EF4-FFF2-40B4-BE49-F238E27FC236}">
                <a16:creationId xmlns:a16="http://schemas.microsoft.com/office/drawing/2014/main" id="{4E13542B-485F-FBC7-D172-48B18F7DDAA2}"/>
              </a:ext>
            </a:extLst>
          </p:cNvPr>
          <p:cNvSpPr/>
          <p:nvPr/>
        </p:nvSpPr>
        <p:spPr>
          <a:xfrm>
            <a:off x="4526280" y="3843053"/>
            <a:ext cx="4114800" cy="384048"/>
          </a:xfrm>
          <a:prstGeom prst="roundRect">
            <a:avLst>
              <a:gd name="adj" fmla="val 19048"/>
            </a:avLst>
          </a:prstGeom>
          <a:solidFill>
            <a:srgbClr val="0F1C35"/>
          </a:solidFill>
          <a:ln/>
        </p:spPr>
        <p:txBody>
          <a:bodyPr/>
          <a:lstStyle/>
          <a:p>
            <a:endParaRPr lang="en-US"/>
          </a:p>
        </p:txBody>
      </p:sp>
      <p:sp>
        <p:nvSpPr>
          <p:cNvPr id="73" name="Text 24">
            <a:extLst>
              <a:ext uri="{FF2B5EF4-FFF2-40B4-BE49-F238E27FC236}">
                <a16:creationId xmlns:a16="http://schemas.microsoft.com/office/drawing/2014/main" id="{5B0BD4E1-CA7C-BE54-5197-693F8DA902B0}"/>
              </a:ext>
            </a:extLst>
          </p:cNvPr>
          <p:cNvSpPr/>
          <p:nvPr/>
        </p:nvSpPr>
        <p:spPr>
          <a:xfrm>
            <a:off x="4526280" y="3843053"/>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74" name="Text 21">
            <a:extLst>
              <a:ext uri="{FF2B5EF4-FFF2-40B4-BE49-F238E27FC236}">
                <a16:creationId xmlns:a16="http://schemas.microsoft.com/office/drawing/2014/main" id="{45D18990-3768-40AD-635B-A6E96A8A8180}"/>
              </a:ext>
            </a:extLst>
          </p:cNvPr>
          <p:cNvSpPr/>
          <p:nvPr/>
        </p:nvSpPr>
        <p:spPr>
          <a:xfrm>
            <a:off x="4663440" y="4075463"/>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75" name="Shape 22">
            <a:extLst>
              <a:ext uri="{FF2B5EF4-FFF2-40B4-BE49-F238E27FC236}">
                <a16:creationId xmlns:a16="http://schemas.microsoft.com/office/drawing/2014/main" id="{E833A744-9C78-19DF-4F8E-3BC7248E5971}"/>
              </a:ext>
            </a:extLst>
          </p:cNvPr>
          <p:cNvSpPr/>
          <p:nvPr/>
        </p:nvSpPr>
        <p:spPr>
          <a:xfrm>
            <a:off x="4526280" y="3843053"/>
            <a:ext cx="4114800" cy="579882"/>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76" name="Shape 23">
            <a:extLst>
              <a:ext uri="{FF2B5EF4-FFF2-40B4-BE49-F238E27FC236}">
                <a16:creationId xmlns:a16="http://schemas.microsoft.com/office/drawing/2014/main" id="{D7330221-59A0-087C-0F07-32DC01276E38}"/>
              </a:ext>
            </a:extLst>
          </p:cNvPr>
          <p:cNvSpPr/>
          <p:nvPr/>
        </p:nvSpPr>
        <p:spPr>
          <a:xfrm>
            <a:off x="4526280" y="3843053"/>
            <a:ext cx="4114800" cy="384048"/>
          </a:xfrm>
          <a:prstGeom prst="roundRect">
            <a:avLst>
              <a:gd name="adj" fmla="val 19048"/>
            </a:avLst>
          </a:prstGeom>
          <a:solidFill>
            <a:schemeClr val="accent6">
              <a:lumMod val="50000"/>
            </a:schemeClr>
          </a:solidFill>
          <a:ln/>
        </p:spPr>
        <p:txBody>
          <a:bodyPr/>
          <a:lstStyle/>
          <a:p>
            <a:endParaRPr lang="en-US"/>
          </a:p>
        </p:txBody>
      </p:sp>
      <p:sp>
        <p:nvSpPr>
          <p:cNvPr id="77" name="Text 24">
            <a:extLst>
              <a:ext uri="{FF2B5EF4-FFF2-40B4-BE49-F238E27FC236}">
                <a16:creationId xmlns:a16="http://schemas.microsoft.com/office/drawing/2014/main" id="{304EE9D6-A074-0B2E-9254-093C0D459B25}"/>
              </a:ext>
            </a:extLst>
          </p:cNvPr>
          <p:cNvSpPr/>
          <p:nvPr/>
        </p:nvSpPr>
        <p:spPr>
          <a:xfrm>
            <a:off x="4526280" y="3843053"/>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rPr>
              <a:t>Environmental</a:t>
            </a:r>
            <a:endParaRPr lang="en-US" sz="1300" dirty="0"/>
          </a:p>
        </p:txBody>
      </p:sp>
      <p:sp>
        <p:nvSpPr>
          <p:cNvPr id="78" name="Text 25">
            <a:extLst>
              <a:ext uri="{FF2B5EF4-FFF2-40B4-BE49-F238E27FC236}">
                <a16:creationId xmlns:a16="http://schemas.microsoft.com/office/drawing/2014/main" id="{900CD950-303C-CA0E-7537-9A6D7636B771}"/>
              </a:ext>
            </a:extLst>
          </p:cNvPr>
          <p:cNvSpPr/>
          <p:nvPr/>
        </p:nvSpPr>
        <p:spPr>
          <a:xfrm>
            <a:off x="4572000" y="4171856"/>
            <a:ext cx="3840480" cy="378546"/>
          </a:xfrm>
          <a:prstGeom prst="rect">
            <a:avLst/>
          </a:prstGeom>
          <a:noFill/>
          <a:ln/>
        </p:spPr>
        <p:txBody>
          <a:bodyPr wrap="square" rtlCol="0" anchor="ctr"/>
          <a:lstStyle/>
          <a:p>
            <a:pPr marL="342900" indent="-342900">
              <a:buSzPct val="100000"/>
              <a:buChar char="•"/>
            </a:pPr>
            <a:r>
              <a:rPr lang="en-US" sz="1050" dirty="0">
                <a:solidFill>
                  <a:srgbClr val="1B2A4A"/>
                </a:solidFill>
                <a:latin typeface="Calibri" pitchFamily="34" charset="0"/>
                <a:ea typeface="Calibri" pitchFamily="34" charset="-122"/>
                <a:cs typeface="Calibri" pitchFamily="34" charset="-120"/>
              </a:rPr>
              <a:t>Packaging waste</a:t>
            </a:r>
            <a:endParaRPr lang="en-US" sz="1050" dirty="0"/>
          </a:p>
        </p:txBody>
      </p:sp>
      <p:sp>
        <p:nvSpPr>
          <p:cNvPr id="86" name="Shape 23">
            <a:extLst>
              <a:ext uri="{FF2B5EF4-FFF2-40B4-BE49-F238E27FC236}">
                <a16:creationId xmlns:a16="http://schemas.microsoft.com/office/drawing/2014/main" id="{FF1B278B-8487-6831-95E8-882DD740906B}"/>
              </a:ext>
            </a:extLst>
          </p:cNvPr>
          <p:cNvSpPr/>
          <p:nvPr/>
        </p:nvSpPr>
        <p:spPr>
          <a:xfrm>
            <a:off x="4526280" y="4475850"/>
            <a:ext cx="4114800" cy="384048"/>
          </a:xfrm>
          <a:prstGeom prst="roundRect">
            <a:avLst>
              <a:gd name="adj" fmla="val 19048"/>
            </a:avLst>
          </a:prstGeom>
          <a:solidFill>
            <a:srgbClr val="0F1C35"/>
          </a:solidFill>
          <a:ln/>
        </p:spPr>
        <p:txBody>
          <a:bodyPr/>
          <a:lstStyle/>
          <a:p>
            <a:endParaRPr lang="en-US"/>
          </a:p>
        </p:txBody>
      </p:sp>
      <p:sp>
        <p:nvSpPr>
          <p:cNvPr id="87" name="Text 24">
            <a:extLst>
              <a:ext uri="{FF2B5EF4-FFF2-40B4-BE49-F238E27FC236}">
                <a16:creationId xmlns:a16="http://schemas.microsoft.com/office/drawing/2014/main" id="{6CACDB7F-ED84-4345-BA57-64680D83A029}"/>
              </a:ext>
            </a:extLst>
          </p:cNvPr>
          <p:cNvSpPr/>
          <p:nvPr/>
        </p:nvSpPr>
        <p:spPr>
          <a:xfrm>
            <a:off x="4526280" y="4475850"/>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ea typeface="Cambria" pitchFamily="34" charset="-122"/>
                <a:cs typeface="Cambria" pitchFamily="34" charset="-120"/>
              </a:rPr>
              <a:t>Threats</a:t>
            </a:r>
            <a:endParaRPr lang="en-US" sz="1300" dirty="0"/>
          </a:p>
        </p:txBody>
      </p:sp>
      <p:sp>
        <p:nvSpPr>
          <p:cNvPr id="88" name="Text 21">
            <a:extLst>
              <a:ext uri="{FF2B5EF4-FFF2-40B4-BE49-F238E27FC236}">
                <a16:creationId xmlns:a16="http://schemas.microsoft.com/office/drawing/2014/main" id="{87F51CD5-3969-D682-6640-01957D019273}"/>
              </a:ext>
            </a:extLst>
          </p:cNvPr>
          <p:cNvSpPr/>
          <p:nvPr/>
        </p:nvSpPr>
        <p:spPr>
          <a:xfrm>
            <a:off x="4663440" y="4708260"/>
            <a:ext cx="3840480" cy="347472"/>
          </a:xfrm>
          <a:prstGeom prst="rect">
            <a:avLst/>
          </a:prstGeom>
          <a:noFill/>
          <a:ln/>
        </p:spPr>
        <p:txBody>
          <a:bodyPr wrap="square" rtlCol="0" anchor="ctr"/>
          <a:lstStyle/>
          <a:p>
            <a:pPr marL="342900" indent="-342900">
              <a:buSzPct val="100000"/>
              <a:buChar char="•"/>
            </a:pPr>
            <a:endParaRPr lang="en-US" sz="1050" dirty="0"/>
          </a:p>
        </p:txBody>
      </p:sp>
      <p:sp>
        <p:nvSpPr>
          <p:cNvPr id="89" name="Shape 22">
            <a:extLst>
              <a:ext uri="{FF2B5EF4-FFF2-40B4-BE49-F238E27FC236}">
                <a16:creationId xmlns:a16="http://schemas.microsoft.com/office/drawing/2014/main" id="{526B2D24-CA62-B3F8-38A9-07ED377D35CF}"/>
              </a:ext>
            </a:extLst>
          </p:cNvPr>
          <p:cNvSpPr/>
          <p:nvPr/>
        </p:nvSpPr>
        <p:spPr>
          <a:xfrm>
            <a:off x="4526280" y="4475850"/>
            <a:ext cx="4114800" cy="579882"/>
          </a:xfrm>
          <a:prstGeom prst="roundRect">
            <a:avLst>
              <a:gd name="adj" fmla="val 6316"/>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90" name="Shape 23">
            <a:extLst>
              <a:ext uri="{FF2B5EF4-FFF2-40B4-BE49-F238E27FC236}">
                <a16:creationId xmlns:a16="http://schemas.microsoft.com/office/drawing/2014/main" id="{9C1AC620-1025-6863-2CF8-5AD6EAF160D9}"/>
              </a:ext>
            </a:extLst>
          </p:cNvPr>
          <p:cNvSpPr/>
          <p:nvPr/>
        </p:nvSpPr>
        <p:spPr>
          <a:xfrm>
            <a:off x="4526280" y="4475850"/>
            <a:ext cx="4114800" cy="384048"/>
          </a:xfrm>
          <a:prstGeom prst="roundRect">
            <a:avLst>
              <a:gd name="adj" fmla="val 19048"/>
            </a:avLst>
          </a:prstGeom>
          <a:solidFill>
            <a:schemeClr val="tx2">
              <a:lumMod val="50000"/>
            </a:schemeClr>
          </a:solidFill>
          <a:ln/>
        </p:spPr>
        <p:txBody>
          <a:bodyPr/>
          <a:lstStyle/>
          <a:p>
            <a:endParaRPr lang="en-US"/>
          </a:p>
        </p:txBody>
      </p:sp>
      <p:sp>
        <p:nvSpPr>
          <p:cNvPr id="91" name="Text 24">
            <a:extLst>
              <a:ext uri="{FF2B5EF4-FFF2-40B4-BE49-F238E27FC236}">
                <a16:creationId xmlns:a16="http://schemas.microsoft.com/office/drawing/2014/main" id="{497A2BB5-C271-EB2E-9932-0C4EB5DDAF45}"/>
              </a:ext>
            </a:extLst>
          </p:cNvPr>
          <p:cNvSpPr/>
          <p:nvPr/>
        </p:nvSpPr>
        <p:spPr>
          <a:xfrm>
            <a:off x="4526280" y="4475850"/>
            <a:ext cx="4114800" cy="384048"/>
          </a:xfrm>
          <a:prstGeom prst="rect">
            <a:avLst/>
          </a:prstGeom>
          <a:noFill/>
          <a:ln/>
        </p:spPr>
        <p:txBody>
          <a:bodyPr wrap="square" lIns="0" tIns="0" rIns="0" bIns="0" rtlCol="0" anchor="ctr"/>
          <a:lstStyle/>
          <a:p>
            <a:pPr marL="0" indent="0">
              <a:buNone/>
            </a:pPr>
            <a:r>
              <a:rPr lang="en-US" sz="1300" b="1" dirty="0">
                <a:solidFill>
                  <a:srgbClr val="FFFFFF"/>
                </a:solidFill>
                <a:latin typeface="Cambria" pitchFamily="34" charset="0"/>
              </a:rPr>
              <a:t>Legal</a:t>
            </a:r>
            <a:endParaRPr lang="en-US" sz="1300" dirty="0"/>
          </a:p>
        </p:txBody>
      </p:sp>
      <p:sp>
        <p:nvSpPr>
          <p:cNvPr id="92" name="Text 25">
            <a:extLst>
              <a:ext uri="{FF2B5EF4-FFF2-40B4-BE49-F238E27FC236}">
                <a16:creationId xmlns:a16="http://schemas.microsoft.com/office/drawing/2014/main" id="{F23CC9A3-60B9-E4DB-D6A9-3ED969B965DA}"/>
              </a:ext>
            </a:extLst>
          </p:cNvPr>
          <p:cNvSpPr/>
          <p:nvPr/>
        </p:nvSpPr>
        <p:spPr>
          <a:xfrm>
            <a:off x="4572000" y="4804653"/>
            <a:ext cx="3840480" cy="378546"/>
          </a:xfrm>
          <a:prstGeom prst="rect">
            <a:avLst/>
          </a:prstGeom>
          <a:noFill/>
          <a:ln/>
        </p:spPr>
        <p:txBody>
          <a:bodyPr wrap="square" rtlCol="0" anchor="ctr"/>
          <a:lstStyle/>
          <a:p>
            <a:pPr marL="342900" indent="-342900">
              <a:buSzPct val="100000"/>
              <a:buChar char="•"/>
            </a:pPr>
            <a:r>
              <a:rPr lang="en-US" sz="1050" dirty="0">
                <a:solidFill>
                  <a:srgbClr val="1B2A4A"/>
                </a:solidFill>
                <a:latin typeface="Calibri" pitchFamily="34" charset="0"/>
                <a:ea typeface="Calibri" pitchFamily="34" charset="-122"/>
                <a:cs typeface="Calibri" pitchFamily="34" charset="-120"/>
              </a:rPr>
              <a:t>Allergen labelling (L)</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1.8  Market Research</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Business Proposition</a:t>
            </a:r>
            <a:endParaRPr lang="en-US" sz="1200" dirty="0"/>
          </a:p>
        </p:txBody>
      </p:sp>
      <p:sp>
        <p:nvSpPr>
          <p:cNvPr id="5" name="Shape 3"/>
          <p:cNvSpPr/>
          <p:nvPr/>
        </p:nvSpPr>
        <p:spPr>
          <a:xfrm>
            <a:off x="274320" y="1143000"/>
            <a:ext cx="4160520" cy="3794760"/>
          </a:xfrm>
          <a:prstGeom prst="roundRect">
            <a:avLst>
              <a:gd name="adj" fmla="val 2892"/>
            </a:avLst>
          </a:prstGeom>
          <a:solidFill>
            <a:srgbClr val="FFFFFF"/>
          </a:solidFill>
          <a:ln/>
          <a:effectLst>
            <a:outerShdw blurRad="101600" dist="38100" dir="2700000" algn="bl" rotWithShape="0">
              <a:srgbClr val="000000">
                <a:alpha val="12000"/>
              </a:srgbClr>
            </a:outerShdw>
          </a:effectLst>
        </p:spPr>
        <p:txBody>
          <a:bodyPr/>
          <a:lstStyle/>
          <a:p>
            <a:endParaRPr lang="en-US"/>
          </a:p>
        </p:txBody>
      </p:sp>
      <p:sp>
        <p:nvSpPr>
          <p:cNvPr id="6" name="Text 4"/>
          <p:cNvSpPr/>
          <p:nvPr/>
        </p:nvSpPr>
        <p:spPr>
          <a:xfrm>
            <a:off x="457200" y="1280160"/>
            <a:ext cx="3794760" cy="457200"/>
          </a:xfrm>
          <a:prstGeom prst="rect">
            <a:avLst/>
          </a:prstGeom>
          <a:noFill/>
          <a:ln/>
        </p:spPr>
        <p:txBody>
          <a:bodyPr wrap="square" rtlCol="0" anchor="ctr"/>
          <a:lstStyle/>
          <a:p>
            <a:pPr marL="0" indent="0">
              <a:buNone/>
            </a:pPr>
            <a:r>
              <a:rPr lang="en-US" sz="1400" b="1" dirty="0">
                <a:solidFill>
                  <a:srgbClr val="1B2A4A"/>
                </a:solidFill>
                <a:latin typeface="Cambria" pitchFamily="34" charset="0"/>
                <a:ea typeface="Cambria" pitchFamily="34" charset="-122"/>
                <a:cs typeface="Cambria" pitchFamily="34" charset="-120"/>
              </a:rPr>
              <a:t>🔍  Primary Research</a:t>
            </a:r>
            <a:endParaRPr lang="en-US" sz="1400" dirty="0"/>
          </a:p>
        </p:txBody>
      </p:sp>
      <p:sp>
        <p:nvSpPr>
          <p:cNvPr id="7" name="Text 5"/>
          <p:cNvSpPr/>
          <p:nvPr/>
        </p:nvSpPr>
        <p:spPr>
          <a:xfrm>
            <a:off x="457200" y="1755648"/>
            <a:ext cx="3794760" cy="347472"/>
          </a:xfrm>
          <a:prstGeom prst="rect">
            <a:avLst/>
          </a:prstGeom>
          <a:noFill/>
          <a:ln/>
        </p:spPr>
        <p:txBody>
          <a:bodyPr wrap="square" rtlCol="0" anchor="ctr"/>
          <a:lstStyle/>
          <a:p>
            <a:pPr marL="0" indent="0">
              <a:buNone/>
            </a:pPr>
            <a:r>
              <a:rPr lang="en-US" sz="1150" i="1" dirty="0">
                <a:solidFill>
                  <a:srgbClr val="C9A227"/>
                </a:solidFill>
                <a:latin typeface="Calibri" pitchFamily="34" charset="0"/>
                <a:ea typeface="Calibri" pitchFamily="34" charset="-122"/>
                <a:cs typeface="Calibri" pitchFamily="34" charset="-120"/>
              </a:rPr>
              <a:t>15 local Cardiff customers surveyed</a:t>
            </a:r>
            <a:endParaRPr lang="en-US" sz="1150" dirty="0"/>
          </a:p>
        </p:txBody>
      </p:sp>
      <p:sp>
        <p:nvSpPr>
          <p:cNvPr id="8" name="Text 6"/>
          <p:cNvSpPr/>
          <p:nvPr/>
        </p:nvSpPr>
        <p:spPr>
          <a:xfrm>
            <a:off x="457200" y="2212848"/>
            <a:ext cx="3794760" cy="438912"/>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Strong demand for birthday cakes &amp; cupcakes</a:t>
            </a:r>
            <a:endParaRPr lang="en-US" sz="1100" dirty="0"/>
          </a:p>
        </p:txBody>
      </p:sp>
      <p:sp>
        <p:nvSpPr>
          <p:cNvPr id="9" name="Text 7"/>
          <p:cNvSpPr/>
          <p:nvPr/>
        </p:nvSpPr>
        <p:spPr>
          <a:xfrm>
            <a:off x="457200" y="2706624"/>
            <a:ext cx="3794760" cy="438912"/>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Preferred price range: £25–£60</a:t>
            </a:r>
            <a:endParaRPr lang="en-US" sz="1100" dirty="0"/>
          </a:p>
        </p:txBody>
      </p:sp>
      <p:sp>
        <p:nvSpPr>
          <p:cNvPr id="10" name="Text 8"/>
          <p:cNvSpPr/>
          <p:nvPr/>
        </p:nvSpPr>
        <p:spPr>
          <a:xfrm>
            <a:off x="457200" y="3200400"/>
            <a:ext cx="3794760" cy="438912"/>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Customers want customisation &amp; online ordering</a:t>
            </a:r>
            <a:endParaRPr lang="en-US" sz="1100" dirty="0"/>
          </a:p>
        </p:txBody>
      </p:sp>
      <p:sp>
        <p:nvSpPr>
          <p:cNvPr id="11" name="Text 9"/>
          <p:cNvSpPr/>
          <p:nvPr/>
        </p:nvSpPr>
        <p:spPr>
          <a:xfrm>
            <a:off x="457200" y="3694176"/>
            <a:ext cx="3794760" cy="438912"/>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Local delivery a key purchase driver</a:t>
            </a:r>
            <a:endParaRPr lang="en-US" sz="1100" dirty="0"/>
          </a:p>
        </p:txBody>
      </p:sp>
      <p:sp>
        <p:nvSpPr>
          <p:cNvPr id="12" name="Text 10"/>
          <p:cNvSpPr/>
          <p:nvPr/>
        </p:nvSpPr>
        <p:spPr>
          <a:xfrm>
            <a:off x="457200" y="4187952"/>
            <a:ext cx="3794760" cy="438912"/>
          </a:xfrm>
          <a:prstGeom prst="rect">
            <a:avLst/>
          </a:prstGeom>
          <a:noFill/>
          <a:ln/>
        </p:spPr>
        <p:txBody>
          <a:bodyPr wrap="square" rtlCol="0" anchor="ctr"/>
          <a:lstStyle/>
          <a:p>
            <a:pPr marL="342900" indent="-342900">
              <a:buSzPct val="100000"/>
              <a:buChar char="•"/>
            </a:pPr>
            <a:r>
              <a:rPr lang="en-US" sz="1100" dirty="0">
                <a:solidFill>
                  <a:srgbClr val="2E2E2E"/>
                </a:solidFill>
                <a:latin typeface="Calibri" pitchFamily="34" charset="0"/>
                <a:ea typeface="Calibri" pitchFamily="34" charset="-122"/>
                <a:cs typeface="Calibri" pitchFamily="34" charset="-120"/>
              </a:rPr>
              <a:t>Word-of-mouth &amp; recommendation valued</a:t>
            </a:r>
            <a:endParaRPr lang="en-US" sz="1100" dirty="0"/>
          </a:p>
        </p:txBody>
      </p:sp>
      <p:sp>
        <p:nvSpPr>
          <p:cNvPr id="13" name="Shape 11"/>
          <p:cNvSpPr/>
          <p:nvPr/>
        </p:nvSpPr>
        <p:spPr>
          <a:xfrm>
            <a:off x="4709160" y="1143000"/>
            <a:ext cx="4160520" cy="3794760"/>
          </a:xfrm>
          <a:prstGeom prst="roundRect">
            <a:avLst>
              <a:gd name="adj" fmla="val 2892"/>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4" name="Text 12"/>
          <p:cNvSpPr/>
          <p:nvPr/>
        </p:nvSpPr>
        <p:spPr>
          <a:xfrm>
            <a:off x="4892040" y="1280160"/>
            <a:ext cx="3794760" cy="457200"/>
          </a:xfrm>
          <a:prstGeom prst="rect">
            <a:avLst/>
          </a:prstGeom>
          <a:noFill/>
          <a:ln/>
        </p:spPr>
        <p:txBody>
          <a:bodyPr wrap="square" rtlCol="0" anchor="ctr"/>
          <a:lstStyle/>
          <a:p>
            <a:pPr marL="0" indent="0">
              <a:buNone/>
            </a:pPr>
            <a:r>
              <a:rPr lang="en-US" sz="1400" b="1" dirty="0">
                <a:solidFill>
                  <a:srgbClr val="1B2A4A"/>
                </a:solidFill>
                <a:latin typeface="Cambria" pitchFamily="34" charset="0"/>
                <a:ea typeface="Cambria" pitchFamily="34" charset="-122"/>
                <a:cs typeface="Cambria" pitchFamily="34" charset="-120"/>
              </a:rPr>
              <a:t>📊  Secondary Research</a:t>
            </a:r>
            <a:endParaRPr lang="en-US" sz="1400" dirty="0"/>
          </a:p>
        </p:txBody>
      </p:sp>
      <p:sp>
        <p:nvSpPr>
          <p:cNvPr id="15" name="Text 13"/>
          <p:cNvSpPr/>
          <p:nvPr/>
        </p:nvSpPr>
        <p:spPr>
          <a:xfrm>
            <a:off x="4892040" y="1755648"/>
            <a:ext cx="3794760" cy="347472"/>
          </a:xfrm>
          <a:prstGeom prst="rect">
            <a:avLst/>
          </a:prstGeom>
          <a:noFill/>
          <a:ln/>
        </p:spPr>
        <p:txBody>
          <a:bodyPr wrap="square" rtlCol="0" anchor="ctr"/>
          <a:lstStyle/>
          <a:p>
            <a:pPr marL="0" indent="0">
              <a:buNone/>
            </a:pPr>
            <a:r>
              <a:rPr lang="en-US" sz="1150" i="1" dirty="0">
                <a:solidFill>
                  <a:srgbClr val="C9A227"/>
                </a:solidFill>
                <a:latin typeface="Calibri" pitchFamily="34" charset="0"/>
                <a:ea typeface="Calibri" pitchFamily="34" charset="-122"/>
                <a:cs typeface="Calibri" pitchFamily="34" charset="-120"/>
              </a:rPr>
              <a:t>Industry &amp; competitor landscape</a:t>
            </a:r>
            <a:endParaRPr lang="en-US" sz="1150" dirty="0"/>
          </a:p>
        </p:txBody>
      </p:sp>
      <p:sp>
        <p:nvSpPr>
          <p:cNvPr id="16" name="Text 14"/>
          <p:cNvSpPr/>
          <p:nvPr/>
        </p:nvSpPr>
        <p:spPr>
          <a:xfrm>
            <a:off x="4892040" y="2212848"/>
            <a:ext cx="3840480" cy="43891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UK bakery sector resilient; cakes as affordable treats</a:t>
            </a:r>
            <a:endParaRPr lang="en-US" sz="1050" dirty="0"/>
          </a:p>
        </p:txBody>
      </p:sp>
      <p:sp>
        <p:nvSpPr>
          <p:cNvPr id="17" name="Text 15"/>
          <p:cNvSpPr/>
          <p:nvPr/>
        </p:nvSpPr>
        <p:spPr>
          <a:xfrm>
            <a:off x="4892040" y="2706624"/>
            <a:ext cx="3840480" cy="43891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Growth tempered by health-conscious trends &amp; pricing pressure (</a:t>
            </a:r>
            <a:r>
              <a:rPr lang="en-US" sz="1050" dirty="0" err="1">
                <a:solidFill>
                  <a:srgbClr val="2E2E2E"/>
                </a:solidFill>
                <a:latin typeface="Calibri" pitchFamily="34" charset="0"/>
                <a:ea typeface="Calibri" pitchFamily="34" charset="-122"/>
                <a:cs typeface="Calibri" pitchFamily="34" charset="-120"/>
              </a:rPr>
              <a:t>Velickova</a:t>
            </a:r>
            <a:r>
              <a:rPr lang="en-US" sz="1050" dirty="0">
                <a:solidFill>
                  <a:srgbClr val="2E2E2E"/>
                </a:solidFill>
                <a:latin typeface="Calibri" pitchFamily="34" charset="0"/>
                <a:ea typeface="Calibri" pitchFamily="34" charset="-122"/>
                <a:cs typeface="Calibri" pitchFamily="34" charset="-120"/>
              </a:rPr>
              <a:t> and </a:t>
            </a:r>
            <a:r>
              <a:rPr lang="en-US" sz="1050" dirty="0" err="1">
                <a:solidFill>
                  <a:srgbClr val="2E2E2E"/>
                </a:solidFill>
                <a:latin typeface="Calibri" pitchFamily="34" charset="0"/>
                <a:ea typeface="Calibri" pitchFamily="34" charset="-122"/>
                <a:cs typeface="Calibri" pitchFamily="34" charset="-120"/>
              </a:rPr>
              <a:t>Tomovska</a:t>
            </a:r>
            <a:r>
              <a:rPr lang="en-US" sz="1050" dirty="0">
                <a:solidFill>
                  <a:srgbClr val="2E2E2E"/>
                </a:solidFill>
                <a:latin typeface="Calibri" pitchFamily="34" charset="0"/>
                <a:ea typeface="Calibri" pitchFamily="34" charset="-122"/>
                <a:cs typeface="Calibri" pitchFamily="34" charset="-120"/>
              </a:rPr>
              <a:t>, 2025)</a:t>
            </a:r>
            <a:endParaRPr lang="en-US" sz="1050" dirty="0"/>
          </a:p>
        </p:txBody>
      </p:sp>
      <p:sp>
        <p:nvSpPr>
          <p:cNvPr id="18" name="Text 16"/>
          <p:cNvSpPr/>
          <p:nvPr/>
        </p:nvSpPr>
        <p:spPr>
          <a:xfrm>
            <a:off x="4892040" y="3200400"/>
            <a:ext cx="3840480" cy="43891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LetThemSeeCake — local Cardiff competitor; bespoke designs key</a:t>
            </a:r>
            <a:endParaRPr lang="en-US" sz="1050" dirty="0"/>
          </a:p>
        </p:txBody>
      </p:sp>
      <p:sp>
        <p:nvSpPr>
          <p:cNvPr id="19" name="Text 17"/>
          <p:cNvSpPr/>
          <p:nvPr/>
        </p:nvSpPr>
        <p:spPr>
          <a:xfrm>
            <a:off x="4892040" y="3694176"/>
            <a:ext cx="3840480" cy="43891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Cutter &amp; Squidge — national brand; delivery from ~£28.99</a:t>
            </a:r>
            <a:endParaRPr lang="en-US" sz="1050" dirty="0"/>
          </a:p>
        </p:txBody>
      </p:sp>
      <p:sp>
        <p:nvSpPr>
          <p:cNvPr id="20" name="Text 18"/>
          <p:cNvSpPr/>
          <p:nvPr/>
        </p:nvSpPr>
        <p:spPr>
          <a:xfrm>
            <a:off x="4892040" y="4187952"/>
            <a:ext cx="3840480" cy="43891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Luxury bespoke makers show quality &amp; personalisation attract premium customers</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2.1  12-Month Marketing Strategy</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Marketing Strategy &amp; Branding</a:t>
            </a:r>
            <a:endParaRPr lang="en-US" sz="1200" dirty="0"/>
          </a:p>
        </p:txBody>
      </p:sp>
      <p:sp>
        <p:nvSpPr>
          <p:cNvPr id="5" name="Shape 3"/>
          <p:cNvSpPr/>
          <p:nvPr/>
        </p:nvSpPr>
        <p:spPr>
          <a:xfrm>
            <a:off x="274320" y="1143000"/>
            <a:ext cx="2029968" cy="3794760"/>
          </a:xfrm>
          <a:prstGeom prst="roundRect">
            <a:avLst>
              <a:gd name="adj" fmla="val 5405"/>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6" name="Shape 4"/>
          <p:cNvSpPr/>
          <p:nvPr/>
        </p:nvSpPr>
        <p:spPr>
          <a:xfrm>
            <a:off x="274320" y="1143000"/>
            <a:ext cx="2029968" cy="548640"/>
          </a:xfrm>
          <a:prstGeom prst="roundRect">
            <a:avLst>
              <a:gd name="adj" fmla="val 16667"/>
            </a:avLst>
          </a:prstGeom>
          <a:solidFill>
            <a:srgbClr val="1B2A4A"/>
          </a:solidFill>
          <a:ln/>
        </p:spPr>
        <p:txBody>
          <a:bodyPr/>
          <a:lstStyle/>
          <a:p>
            <a:endParaRPr lang="en-US"/>
          </a:p>
        </p:txBody>
      </p:sp>
      <p:sp>
        <p:nvSpPr>
          <p:cNvPr id="7" name="Text 5"/>
          <p:cNvSpPr/>
          <p:nvPr/>
        </p:nvSpPr>
        <p:spPr>
          <a:xfrm>
            <a:off x="274320" y="1143000"/>
            <a:ext cx="2029968"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LAUNCH</a:t>
            </a:r>
            <a:endParaRPr lang="en-US" sz="1400" dirty="0"/>
          </a:p>
        </p:txBody>
      </p:sp>
      <p:sp>
        <p:nvSpPr>
          <p:cNvPr id="8" name="Text 6"/>
          <p:cNvSpPr/>
          <p:nvPr/>
        </p:nvSpPr>
        <p:spPr>
          <a:xfrm>
            <a:off x="274320" y="1755648"/>
            <a:ext cx="2029968" cy="320040"/>
          </a:xfrm>
          <a:prstGeom prst="rect">
            <a:avLst/>
          </a:prstGeom>
          <a:noFill/>
          <a:ln/>
        </p:spPr>
        <p:txBody>
          <a:bodyPr wrap="square" rtlCol="0" anchor="ctr"/>
          <a:lstStyle/>
          <a:p>
            <a:pPr marL="0" indent="0" algn="ctr">
              <a:buNone/>
            </a:pPr>
            <a:r>
              <a:rPr lang="en-US" sz="1000" b="1" dirty="0">
                <a:solidFill>
                  <a:srgbClr val="1B2A4A"/>
                </a:solidFill>
                <a:latin typeface="Calibri" pitchFamily="34" charset="0"/>
                <a:ea typeface="Calibri" pitchFamily="34" charset="-122"/>
                <a:cs typeface="Calibri" pitchFamily="34" charset="-120"/>
              </a:rPr>
              <a:t>Months 1–3</a:t>
            </a:r>
            <a:endParaRPr lang="en-US" sz="1000" dirty="0"/>
          </a:p>
        </p:txBody>
      </p:sp>
      <p:sp>
        <p:nvSpPr>
          <p:cNvPr id="9" name="Text 7"/>
          <p:cNvSpPr/>
          <p:nvPr/>
        </p:nvSpPr>
        <p:spPr>
          <a:xfrm>
            <a:off x="274320" y="2084832"/>
            <a:ext cx="2029968" cy="274320"/>
          </a:xfrm>
          <a:prstGeom prst="rect">
            <a:avLst/>
          </a:prstGeom>
          <a:noFill/>
          <a:ln/>
        </p:spPr>
        <p:txBody>
          <a:bodyPr wrap="square" rtlCol="0" anchor="ctr"/>
          <a:lstStyle/>
          <a:p>
            <a:pPr marL="0" indent="0" algn="ctr">
              <a:buNone/>
            </a:pPr>
            <a:r>
              <a:rPr lang="en-US" sz="1000" dirty="0">
                <a:solidFill>
                  <a:srgbClr val="7A7A7A"/>
                </a:solidFill>
                <a:latin typeface="Calibri" pitchFamily="34" charset="0"/>
                <a:ea typeface="Calibri" pitchFamily="34" charset="-122"/>
                <a:cs typeface="Calibri" pitchFamily="34" charset="-120"/>
              </a:rPr>
              <a:t>Budget: £300</a:t>
            </a:r>
            <a:endParaRPr lang="en-US" sz="1000" dirty="0"/>
          </a:p>
        </p:txBody>
      </p:sp>
      <p:sp>
        <p:nvSpPr>
          <p:cNvPr id="10" name="Text 8"/>
          <p:cNvSpPr/>
          <p:nvPr/>
        </p:nvSpPr>
        <p:spPr>
          <a:xfrm>
            <a:off x="365760" y="2450592"/>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Social pages launched (Facebook, Instagram, TikTok)</a:t>
            </a:r>
            <a:endParaRPr lang="en-US" sz="1000" dirty="0"/>
          </a:p>
        </p:txBody>
      </p:sp>
      <p:sp>
        <p:nvSpPr>
          <p:cNvPr id="11" name="Text 9"/>
          <p:cNvSpPr/>
          <p:nvPr/>
        </p:nvSpPr>
        <p:spPr>
          <a:xfrm>
            <a:off x="365760" y="3163824"/>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Flyers &amp; business cards distributed in Riverside</a:t>
            </a:r>
            <a:endParaRPr lang="en-US" sz="1000" dirty="0"/>
          </a:p>
        </p:txBody>
      </p:sp>
      <p:sp>
        <p:nvSpPr>
          <p:cNvPr id="12" name="Text 10"/>
          <p:cNvSpPr/>
          <p:nvPr/>
        </p:nvSpPr>
        <p:spPr>
          <a:xfrm>
            <a:off x="365760" y="3877056"/>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10% introductory offer for first orders</a:t>
            </a:r>
            <a:endParaRPr lang="en-US" sz="1000" dirty="0"/>
          </a:p>
        </p:txBody>
      </p:sp>
      <p:sp>
        <p:nvSpPr>
          <p:cNvPr id="13" name="Shape 11"/>
          <p:cNvSpPr/>
          <p:nvPr/>
        </p:nvSpPr>
        <p:spPr>
          <a:xfrm>
            <a:off x="2450592" y="1143000"/>
            <a:ext cx="2029968" cy="3794760"/>
          </a:xfrm>
          <a:prstGeom prst="roundRect">
            <a:avLst>
              <a:gd name="adj" fmla="val 5405"/>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4" name="Shape 12"/>
          <p:cNvSpPr/>
          <p:nvPr/>
        </p:nvSpPr>
        <p:spPr>
          <a:xfrm>
            <a:off x="2450592" y="1143000"/>
            <a:ext cx="2029968" cy="548640"/>
          </a:xfrm>
          <a:prstGeom prst="roundRect">
            <a:avLst>
              <a:gd name="adj" fmla="val 16667"/>
            </a:avLst>
          </a:prstGeom>
          <a:solidFill>
            <a:srgbClr val="C9A227"/>
          </a:solidFill>
          <a:ln/>
        </p:spPr>
        <p:txBody>
          <a:bodyPr/>
          <a:lstStyle/>
          <a:p>
            <a:endParaRPr lang="en-US"/>
          </a:p>
        </p:txBody>
      </p:sp>
      <p:sp>
        <p:nvSpPr>
          <p:cNvPr id="15" name="Text 13"/>
          <p:cNvSpPr/>
          <p:nvPr/>
        </p:nvSpPr>
        <p:spPr>
          <a:xfrm>
            <a:off x="2450592" y="1143000"/>
            <a:ext cx="2029968"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GROW</a:t>
            </a:r>
            <a:endParaRPr lang="en-US" sz="1400" dirty="0"/>
          </a:p>
        </p:txBody>
      </p:sp>
      <p:sp>
        <p:nvSpPr>
          <p:cNvPr id="16" name="Text 14"/>
          <p:cNvSpPr/>
          <p:nvPr/>
        </p:nvSpPr>
        <p:spPr>
          <a:xfrm>
            <a:off x="2450592" y="1755648"/>
            <a:ext cx="2029968" cy="320040"/>
          </a:xfrm>
          <a:prstGeom prst="rect">
            <a:avLst/>
          </a:prstGeom>
          <a:noFill/>
          <a:ln/>
        </p:spPr>
        <p:txBody>
          <a:bodyPr wrap="square" rtlCol="0" anchor="ctr"/>
          <a:lstStyle/>
          <a:p>
            <a:pPr marL="0" indent="0" algn="ctr">
              <a:buNone/>
            </a:pPr>
            <a:r>
              <a:rPr lang="en-US" sz="1000" b="1" dirty="0">
                <a:solidFill>
                  <a:srgbClr val="C9A227"/>
                </a:solidFill>
                <a:latin typeface="Calibri" pitchFamily="34" charset="0"/>
                <a:ea typeface="Calibri" pitchFamily="34" charset="-122"/>
                <a:cs typeface="Calibri" pitchFamily="34" charset="-120"/>
              </a:rPr>
              <a:t>Months 4–6</a:t>
            </a:r>
            <a:endParaRPr lang="en-US" sz="1000" dirty="0"/>
          </a:p>
        </p:txBody>
      </p:sp>
      <p:sp>
        <p:nvSpPr>
          <p:cNvPr id="17" name="Text 15"/>
          <p:cNvSpPr/>
          <p:nvPr/>
        </p:nvSpPr>
        <p:spPr>
          <a:xfrm>
            <a:off x="2450592" y="2084832"/>
            <a:ext cx="2029968" cy="274320"/>
          </a:xfrm>
          <a:prstGeom prst="rect">
            <a:avLst/>
          </a:prstGeom>
          <a:noFill/>
          <a:ln/>
        </p:spPr>
        <p:txBody>
          <a:bodyPr wrap="square" rtlCol="0" anchor="ctr"/>
          <a:lstStyle/>
          <a:p>
            <a:pPr marL="0" indent="0" algn="ctr">
              <a:buNone/>
            </a:pPr>
            <a:r>
              <a:rPr lang="en-US" sz="1000" dirty="0">
                <a:solidFill>
                  <a:srgbClr val="7A7A7A"/>
                </a:solidFill>
                <a:latin typeface="Calibri" pitchFamily="34" charset="0"/>
                <a:ea typeface="Calibri" pitchFamily="34" charset="-122"/>
                <a:cs typeface="Calibri" pitchFamily="34" charset="-120"/>
              </a:rPr>
              <a:t>Budget: £250</a:t>
            </a:r>
            <a:endParaRPr lang="en-US" sz="1000" dirty="0"/>
          </a:p>
        </p:txBody>
      </p:sp>
      <p:sp>
        <p:nvSpPr>
          <p:cNvPr id="18" name="Text 16"/>
          <p:cNvSpPr/>
          <p:nvPr/>
        </p:nvSpPr>
        <p:spPr>
          <a:xfrm>
            <a:off x="2542032" y="2450592"/>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Increased posting cadence &amp; TikTok content</a:t>
            </a:r>
            <a:endParaRPr lang="en-US" sz="1000" dirty="0"/>
          </a:p>
        </p:txBody>
      </p:sp>
      <p:sp>
        <p:nvSpPr>
          <p:cNvPr id="19" name="Text 17"/>
          <p:cNvSpPr/>
          <p:nvPr/>
        </p:nvSpPr>
        <p:spPr>
          <a:xfrm>
            <a:off x="2542032" y="3163824"/>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Mother's Day campaign</a:t>
            </a:r>
            <a:endParaRPr lang="en-US" sz="1000" dirty="0"/>
          </a:p>
        </p:txBody>
      </p:sp>
      <p:sp>
        <p:nvSpPr>
          <p:cNvPr id="20" name="Text 18"/>
          <p:cNvSpPr/>
          <p:nvPr/>
        </p:nvSpPr>
        <p:spPr>
          <a:xfrm>
            <a:off x="2542032" y="3877056"/>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Target 30 orders/month by Month 6</a:t>
            </a:r>
            <a:endParaRPr lang="en-US" sz="1000" dirty="0"/>
          </a:p>
        </p:txBody>
      </p:sp>
      <p:sp>
        <p:nvSpPr>
          <p:cNvPr id="21" name="Shape 19"/>
          <p:cNvSpPr/>
          <p:nvPr/>
        </p:nvSpPr>
        <p:spPr>
          <a:xfrm>
            <a:off x="4626864" y="1143000"/>
            <a:ext cx="2029968" cy="3794760"/>
          </a:xfrm>
          <a:prstGeom prst="roundRect">
            <a:avLst>
              <a:gd name="adj" fmla="val 5405"/>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22" name="Shape 20"/>
          <p:cNvSpPr/>
          <p:nvPr/>
        </p:nvSpPr>
        <p:spPr>
          <a:xfrm>
            <a:off x="4626864" y="1143000"/>
            <a:ext cx="2029968" cy="548640"/>
          </a:xfrm>
          <a:prstGeom prst="roundRect">
            <a:avLst>
              <a:gd name="adj" fmla="val 16667"/>
            </a:avLst>
          </a:prstGeom>
          <a:solidFill>
            <a:srgbClr val="5B6B7D"/>
          </a:solidFill>
          <a:ln/>
        </p:spPr>
        <p:txBody>
          <a:bodyPr/>
          <a:lstStyle/>
          <a:p>
            <a:endParaRPr lang="en-US"/>
          </a:p>
        </p:txBody>
      </p:sp>
      <p:sp>
        <p:nvSpPr>
          <p:cNvPr id="23" name="Text 21"/>
          <p:cNvSpPr/>
          <p:nvPr/>
        </p:nvSpPr>
        <p:spPr>
          <a:xfrm>
            <a:off x="4626864" y="1143000"/>
            <a:ext cx="2029968"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ENGAGE</a:t>
            </a:r>
            <a:endParaRPr lang="en-US" sz="1400" dirty="0"/>
          </a:p>
        </p:txBody>
      </p:sp>
      <p:sp>
        <p:nvSpPr>
          <p:cNvPr id="24" name="Text 22"/>
          <p:cNvSpPr/>
          <p:nvPr/>
        </p:nvSpPr>
        <p:spPr>
          <a:xfrm>
            <a:off x="4626864" y="1755648"/>
            <a:ext cx="2029968" cy="320040"/>
          </a:xfrm>
          <a:prstGeom prst="rect">
            <a:avLst/>
          </a:prstGeom>
          <a:noFill/>
          <a:ln/>
        </p:spPr>
        <p:txBody>
          <a:bodyPr wrap="square" rtlCol="0" anchor="ctr"/>
          <a:lstStyle/>
          <a:p>
            <a:pPr marL="0" indent="0" algn="ctr">
              <a:buNone/>
            </a:pPr>
            <a:r>
              <a:rPr lang="en-US" sz="1000" b="1" dirty="0">
                <a:solidFill>
                  <a:srgbClr val="5B6B7D"/>
                </a:solidFill>
                <a:latin typeface="Calibri" pitchFamily="34" charset="0"/>
                <a:ea typeface="Calibri" pitchFamily="34" charset="-122"/>
                <a:cs typeface="Calibri" pitchFamily="34" charset="-120"/>
              </a:rPr>
              <a:t>Months 7–9</a:t>
            </a:r>
            <a:endParaRPr lang="en-US" sz="1000" dirty="0"/>
          </a:p>
        </p:txBody>
      </p:sp>
      <p:sp>
        <p:nvSpPr>
          <p:cNvPr id="25" name="Text 23"/>
          <p:cNvSpPr/>
          <p:nvPr/>
        </p:nvSpPr>
        <p:spPr>
          <a:xfrm>
            <a:off x="4626864" y="2084832"/>
            <a:ext cx="2029968" cy="274320"/>
          </a:xfrm>
          <a:prstGeom prst="rect">
            <a:avLst/>
          </a:prstGeom>
          <a:noFill/>
          <a:ln/>
        </p:spPr>
        <p:txBody>
          <a:bodyPr wrap="square" rtlCol="0" anchor="ctr"/>
          <a:lstStyle/>
          <a:p>
            <a:pPr marL="0" indent="0" algn="ctr">
              <a:buNone/>
            </a:pPr>
            <a:r>
              <a:rPr lang="en-US" sz="1000" dirty="0">
                <a:solidFill>
                  <a:srgbClr val="7A7A7A"/>
                </a:solidFill>
                <a:latin typeface="Calibri" pitchFamily="34" charset="0"/>
                <a:ea typeface="Calibri" pitchFamily="34" charset="-122"/>
                <a:cs typeface="Calibri" pitchFamily="34" charset="-120"/>
              </a:rPr>
              <a:t>Budget: £250</a:t>
            </a:r>
            <a:endParaRPr lang="en-US" sz="1000" dirty="0"/>
          </a:p>
        </p:txBody>
      </p:sp>
      <p:sp>
        <p:nvSpPr>
          <p:cNvPr id="26" name="Text 24"/>
          <p:cNvSpPr/>
          <p:nvPr/>
        </p:nvSpPr>
        <p:spPr>
          <a:xfrm>
            <a:off x="4718304" y="2450592"/>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Customer review campaigns</a:t>
            </a:r>
            <a:endParaRPr lang="en-US" sz="1000" dirty="0"/>
          </a:p>
        </p:txBody>
      </p:sp>
      <p:sp>
        <p:nvSpPr>
          <p:cNvPr id="27" name="Text 25"/>
          <p:cNvSpPr/>
          <p:nvPr/>
        </p:nvSpPr>
        <p:spPr>
          <a:xfrm>
            <a:off x="4718304" y="3163824"/>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Seasonal promotions (summer parties, back-to-school)</a:t>
            </a:r>
            <a:endParaRPr lang="en-US" sz="1000" dirty="0"/>
          </a:p>
        </p:txBody>
      </p:sp>
      <p:sp>
        <p:nvSpPr>
          <p:cNvPr id="28" name="Text 26"/>
          <p:cNvSpPr/>
          <p:nvPr/>
        </p:nvSpPr>
        <p:spPr>
          <a:xfrm>
            <a:off x="4718304" y="3877056"/>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Referral scheme: £5 off for recommendations</a:t>
            </a:r>
            <a:endParaRPr lang="en-US" sz="1000" dirty="0"/>
          </a:p>
        </p:txBody>
      </p:sp>
      <p:sp>
        <p:nvSpPr>
          <p:cNvPr id="29" name="Shape 27"/>
          <p:cNvSpPr/>
          <p:nvPr/>
        </p:nvSpPr>
        <p:spPr>
          <a:xfrm>
            <a:off x="6803136" y="1143000"/>
            <a:ext cx="2029968" cy="3794760"/>
          </a:xfrm>
          <a:prstGeom prst="roundRect">
            <a:avLst>
              <a:gd name="adj" fmla="val 5405"/>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30" name="Shape 28"/>
          <p:cNvSpPr/>
          <p:nvPr/>
        </p:nvSpPr>
        <p:spPr>
          <a:xfrm>
            <a:off x="6803136" y="1143000"/>
            <a:ext cx="2029968" cy="548640"/>
          </a:xfrm>
          <a:prstGeom prst="roundRect">
            <a:avLst>
              <a:gd name="adj" fmla="val 16667"/>
            </a:avLst>
          </a:prstGeom>
          <a:solidFill>
            <a:srgbClr val="C9A227"/>
          </a:solidFill>
          <a:ln/>
        </p:spPr>
        <p:txBody>
          <a:bodyPr/>
          <a:lstStyle/>
          <a:p>
            <a:endParaRPr lang="en-US"/>
          </a:p>
        </p:txBody>
      </p:sp>
      <p:sp>
        <p:nvSpPr>
          <p:cNvPr id="31" name="Text 29"/>
          <p:cNvSpPr/>
          <p:nvPr/>
        </p:nvSpPr>
        <p:spPr>
          <a:xfrm>
            <a:off x="6803136" y="1143000"/>
            <a:ext cx="2029968" cy="54864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LOYALTY</a:t>
            </a:r>
            <a:endParaRPr lang="en-US" sz="1400" dirty="0"/>
          </a:p>
        </p:txBody>
      </p:sp>
      <p:sp>
        <p:nvSpPr>
          <p:cNvPr id="32" name="Text 30"/>
          <p:cNvSpPr/>
          <p:nvPr/>
        </p:nvSpPr>
        <p:spPr>
          <a:xfrm>
            <a:off x="6803136" y="1755648"/>
            <a:ext cx="2029968" cy="320040"/>
          </a:xfrm>
          <a:prstGeom prst="rect">
            <a:avLst/>
          </a:prstGeom>
          <a:noFill/>
          <a:ln/>
        </p:spPr>
        <p:txBody>
          <a:bodyPr wrap="square" rtlCol="0" anchor="ctr"/>
          <a:lstStyle/>
          <a:p>
            <a:pPr marL="0" indent="0" algn="ctr">
              <a:buNone/>
            </a:pPr>
            <a:r>
              <a:rPr lang="en-US" sz="1000" b="1" dirty="0">
                <a:solidFill>
                  <a:srgbClr val="C9A227"/>
                </a:solidFill>
                <a:latin typeface="Calibri" pitchFamily="34" charset="0"/>
                <a:ea typeface="Calibri" pitchFamily="34" charset="-122"/>
                <a:cs typeface="Calibri" pitchFamily="34" charset="-120"/>
              </a:rPr>
              <a:t>Months 10–12</a:t>
            </a:r>
            <a:endParaRPr lang="en-US" sz="1000" dirty="0"/>
          </a:p>
        </p:txBody>
      </p:sp>
      <p:sp>
        <p:nvSpPr>
          <p:cNvPr id="33" name="Text 31"/>
          <p:cNvSpPr/>
          <p:nvPr/>
        </p:nvSpPr>
        <p:spPr>
          <a:xfrm>
            <a:off x="6803136" y="2084832"/>
            <a:ext cx="2029968" cy="274320"/>
          </a:xfrm>
          <a:prstGeom prst="rect">
            <a:avLst/>
          </a:prstGeom>
          <a:noFill/>
          <a:ln/>
        </p:spPr>
        <p:txBody>
          <a:bodyPr wrap="square" rtlCol="0" anchor="ctr"/>
          <a:lstStyle/>
          <a:p>
            <a:pPr marL="0" indent="0" algn="ctr">
              <a:buNone/>
            </a:pPr>
            <a:r>
              <a:rPr lang="en-US" sz="1000" dirty="0">
                <a:solidFill>
                  <a:srgbClr val="7A7A7A"/>
                </a:solidFill>
                <a:latin typeface="Calibri" pitchFamily="34" charset="0"/>
                <a:ea typeface="Calibri" pitchFamily="34" charset="-122"/>
                <a:cs typeface="Calibri" pitchFamily="34" charset="-120"/>
              </a:rPr>
              <a:t>Budget: £300</a:t>
            </a:r>
            <a:endParaRPr lang="en-US" sz="1000" dirty="0"/>
          </a:p>
        </p:txBody>
      </p:sp>
      <p:sp>
        <p:nvSpPr>
          <p:cNvPr id="34" name="Text 32"/>
          <p:cNvSpPr/>
          <p:nvPr/>
        </p:nvSpPr>
        <p:spPr>
          <a:xfrm>
            <a:off x="6894576" y="2450592"/>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Festive Christmas cake range</a:t>
            </a:r>
            <a:endParaRPr lang="en-US" sz="1000" dirty="0"/>
          </a:p>
        </p:txBody>
      </p:sp>
      <p:sp>
        <p:nvSpPr>
          <p:cNvPr id="35" name="Text 33"/>
          <p:cNvSpPr/>
          <p:nvPr/>
        </p:nvSpPr>
        <p:spPr>
          <a:xfrm>
            <a:off x="6894576" y="3163824"/>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Loyalty discounts for repeat customers (Kapoor, 2021)</a:t>
            </a:r>
            <a:endParaRPr lang="en-US" sz="1000" dirty="0"/>
          </a:p>
        </p:txBody>
      </p:sp>
      <p:sp>
        <p:nvSpPr>
          <p:cNvPr id="36" name="Text 34"/>
          <p:cNvSpPr/>
          <p:nvPr/>
        </p:nvSpPr>
        <p:spPr>
          <a:xfrm>
            <a:off x="6894576" y="3877056"/>
            <a:ext cx="1847088" cy="658368"/>
          </a:xfrm>
          <a:prstGeom prst="rect">
            <a:avLst/>
          </a:prstGeom>
          <a:noFill/>
          <a:ln/>
        </p:spPr>
        <p:txBody>
          <a:bodyPr wrap="square" rtlCol="0" anchor="ctr"/>
          <a:lstStyle/>
          <a:p>
            <a:pPr marL="342900" indent="-342900">
              <a:buSzPct val="100000"/>
              <a:buChar char="•"/>
            </a:pPr>
            <a:r>
              <a:rPr lang="en-US" sz="1000" dirty="0">
                <a:solidFill>
                  <a:srgbClr val="2E2E2E"/>
                </a:solidFill>
                <a:latin typeface="Calibri" pitchFamily="34" charset="0"/>
                <a:ea typeface="Calibri" pitchFamily="34" charset="-122"/>
                <a:cs typeface="Calibri" pitchFamily="34" charset="-120"/>
              </a:rPr>
              <a:t>Push to 5,000 follower milestone</a:t>
            </a:r>
            <a:endParaRPr lang="en-US" sz="1000" dirty="0"/>
          </a:p>
        </p:txBody>
      </p:sp>
      <p:sp>
        <p:nvSpPr>
          <p:cNvPr id="37" name="Text 35"/>
          <p:cNvSpPr/>
          <p:nvPr/>
        </p:nvSpPr>
        <p:spPr>
          <a:xfrm>
            <a:off x="275844" y="4946904"/>
            <a:ext cx="8595360" cy="228600"/>
          </a:xfrm>
          <a:prstGeom prst="rect">
            <a:avLst/>
          </a:prstGeom>
          <a:noFill/>
          <a:ln/>
        </p:spPr>
        <p:txBody>
          <a:bodyPr wrap="square" rtlCol="0" anchor="ctr"/>
          <a:lstStyle/>
          <a:p>
            <a:pPr marL="0" indent="0" algn="ctr">
              <a:buNone/>
            </a:pPr>
            <a:r>
              <a:rPr lang="en-US" sz="1200" b="1" dirty="0">
                <a:solidFill>
                  <a:srgbClr val="1B2A4A"/>
                </a:solidFill>
                <a:latin typeface="Calibri" pitchFamily="34" charset="0"/>
                <a:ea typeface="Calibri" pitchFamily="34" charset="-122"/>
                <a:cs typeface="Calibri" pitchFamily="34" charset="-120"/>
              </a:rPr>
              <a:t>🎯  Goal: 5,000 social media followers &amp; 30 orders/month by Month 12</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2.2  Marketing Examples: Social Media</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Marketing Strategy &amp; Branding</a:t>
            </a:r>
            <a:endParaRPr lang="en-US" sz="1200" dirty="0"/>
          </a:p>
        </p:txBody>
      </p:sp>
      <p:sp>
        <p:nvSpPr>
          <p:cNvPr id="5" name="Shape 3"/>
          <p:cNvSpPr/>
          <p:nvPr/>
        </p:nvSpPr>
        <p:spPr>
          <a:xfrm>
            <a:off x="274320" y="1143000"/>
            <a:ext cx="4114800" cy="3794760"/>
          </a:xfrm>
          <a:prstGeom prst="roundRect">
            <a:avLst>
              <a:gd name="adj" fmla="val 2892"/>
            </a:avLst>
          </a:prstGeom>
          <a:solidFill>
            <a:srgbClr val="FFFFFF"/>
          </a:solidFill>
          <a:ln/>
          <a:effectLst>
            <a:outerShdw blurRad="101600" dist="38100" dir="2700000" algn="bl" rotWithShape="0">
              <a:srgbClr val="000000">
                <a:alpha val="12000"/>
              </a:srgbClr>
            </a:outerShdw>
          </a:effectLst>
        </p:spPr>
        <p:txBody>
          <a:bodyPr/>
          <a:lstStyle/>
          <a:p>
            <a:endParaRPr lang="en-US"/>
          </a:p>
        </p:txBody>
      </p:sp>
      <p:sp>
        <p:nvSpPr>
          <p:cNvPr id="6" name="Shape 4"/>
          <p:cNvSpPr/>
          <p:nvPr/>
        </p:nvSpPr>
        <p:spPr>
          <a:xfrm>
            <a:off x="274320" y="1143000"/>
            <a:ext cx="4114800" cy="438912"/>
          </a:xfrm>
          <a:prstGeom prst="roundRect">
            <a:avLst>
              <a:gd name="adj" fmla="val 20833"/>
            </a:avLst>
          </a:prstGeom>
          <a:solidFill>
            <a:srgbClr val="1B2A4A"/>
          </a:solidFill>
          <a:ln/>
        </p:spPr>
        <p:txBody>
          <a:bodyPr/>
          <a:lstStyle/>
          <a:p>
            <a:endParaRPr lang="en-US"/>
          </a:p>
        </p:txBody>
      </p:sp>
      <p:sp>
        <p:nvSpPr>
          <p:cNvPr id="7" name="Text 5"/>
          <p:cNvSpPr/>
          <p:nvPr/>
        </p:nvSpPr>
        <p:spPr>
          <a:xfrm>
            <a:off x="411480" y="1188720"/>
            <a:ext cx="38404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f  Facebook Launch Post</a:t>
            </a:r>
            <a:endParaRPr lang="en-US" sz="1300" dirty="0"/>
          </a:p>
        </p:txBody>
      </p:sp>
      <p:sp>
        <p:nvSpPr>
          <p:cNvPr id="8" name="Text 6"/>
          <p:cNvSpPr/>
          <p:nvPr/>
        </p:nvSpPr>
        <p:spPr>
          <a:xfrm>
            <a:off x="411480" y="1673352"/>
            <a:ext cx="3794760" cy="3154680"/>
          </a:xfrm>
          <a:prstGeom prst="rect">
            <a:avLst/>
          </a:prstGeom>
          <a:noFill/>
          <a:ln/>
        </p:spPr>
        <p:txBody>
          <a:bodyPr wrap="square" rtlCol="0" anchor="t"/>
          <a:lstStyle/>
          <a:p>
            <a:pPr marL="0" indent="0">
              <a:buNone/>
            </a:pPr>
            <a:r>
              <a:rPr lang="en-US" sz="1100" b="1" dirty="0">
                <a:solidFill>
                  <a:srgbClr val="2E2E2E"/>
                </a:solidFill>
                <a:latin typeface="Calibri" pitchFamily="34" charset="0"/>
                <a:ea typeface="Calibri" pitchFamily="34" charset="-122"/>
                <a:cs typeface="Calibri" pitchFamily="34" charset="-120"/>
              </a:rPr>
              <a:t>🎂 Sonia's Baking is here! </a:t>
            </a:r>
            <a:endParaRPr lang="en-US" sz="1100" dirty="0"/>
          </a:p>
          <a:p>
            <a:pPr marL="0" indent="0">
              <a:buNone/>
            </a:pPr>
            <a:r>
              <a:rPr lang="en-US" sz="1100" dirty="0">
                <a:solidFill>
                  <a:srgbClr val="2E2E2E"/>
                </a:solidFill>
                <a:latin typeface="Calibri" pitchFamily="34" charset="0"/>
                <a:ea typeface="Calibri" pitchFamily="34" charset="-122"/>
                <a:cs typeface="Calibri" pitchFamily="34" charset="-120"/>
              </a:rPr>
              <a:t>Handcrafted, bespoke celebration cakes made fresh in Riverside, Cardiff.
</a:t>
            </a:r>
            <a:r>
              <a:rPr lang="en-US" sz="1100" b="1" dirty="0">
                <a:solidFill>
                  <a:srgbClr val="0F1C35"/>
                </a:solidFill>
                <a:latin typeface="Calibri" pitchFamily="34" charset="0"/>
                <a:ea typeface="Calibri" pitchFamily="34" charset="-122"/>
                <a:cs typeface="Calibri" pitchFamily="34" charset="-120"/>
              </a:rPr>
              <a:t>✨ Launch Offer: 10% off your first custom order!
</a:t>
            </a:r>
            <a:endParaRPr lang="en-US" sz="1100" dirty="0"/>
          </a:p>
          <a:p>
            <a:pPr marL="0" indent="0">
              <a:buNone/>
            </a:pPr>
            <a:r>
              <a:rPr lang="en-US" sz="1100" dirty="0">
                <a:solidFill>
                  <a:srgbClr val="2E2E2E"/>
                </a:solidFill>
                <a:latin typeface="Calibri" pitchFamily="34" charset="0"/>
                <a:ea typeface="Calibri" pitchFamily="34" charset="-122"/>
                <a:cs typeface="Calibri" pitchFamily="34" charset="-120"/>
              </a:rPr>
              <a:t>📍 Riverside, Cardiff  |  📦 Local delivery available
</a:t>
            </a:r>
            <a:endParaRPr lang="en-US" sz="1100" dirty="0"/>
          </a:p>
          <a:p>
            <a:pPr marL="0" indent="0">
              <a:buNone/>
            </a:pPr>
            <a:r>
              <a:rPr lang="en-US" sz="1100" i="1" dirty="0">
                <a:solidFill>
                  <a:srgbClr val="1B2A4A"/>
                </a:solidFill>
                <a:latin typeface="Calibri" pitchFamily="34" charset="0"/>
                <a:ea typeface="Calibri" pitchFamily="34" charset="-122"/>
                <a:cs typeface="Calibri" pitchFamily="34" charset="-120"/>
              </a:rPr>
              <a:t>#CardiffCakes #SoniasBaking #HomemadeCakes #CustomCakes</a:t>
            </a:r>
            <a:endParaRPr lang="en-US" sz="1100" dirty="0"/>
          </a:p>
        </p:txBody>
      </p:sp>
      <p:sp>
        <p:nvSpPr>
          <p:cNvPr id="9" name="Shape 7"/>
          <p:cNvSpPr/>
          <p:nvPr/>
        </p:nvSpPr>
        <p:spPr>
          <a:xfrm>
            <a:off x="4663440" y="1143000"/>
            <a:ext cx="4160520" cy="3794760"/>
          </a:xfrm>
          <a:prstGeom prst="roundRect">
            <a:avLst>
              <a:gd name="adj" fmla="val 2892"/>
            </a:avLst>
          </a:prstGeom>
          <a:solidFill>
            <a:srgbClr val="F0F2F5"/>
          </a:solidFill>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4663440" y="1143000"/>
            <a:ext cx="4160520" cy="438912"/>
          </a:xfrm>
          <a:prstGeom prst="roundRect">
            <a:avLst>
              <a:gd name="adj" fmla="val 20833"/>
            </a:avLst>
          </a:prstGeom>
          <a:solidFill>
            <a:srgbClr val="C9A227"/>
          </a:solidFill>
          <a:ln/>
        </p:spPr>
        <p:txBody>
          <a:bodyPr/>
          <a:lstStyle/>
          <a:p>
            <a:endParaRPr lang="en-US"/>
          </a:p>
        </p:txBody>
      </p:sp>
      <p:sp>
        <p:nvSpPr>
          <p:cNvPr id="11" name="Text 9"/>
          <p:cNvSpPr/>
          <p:nvPr/>
        </p:nvSpPr>
        <p:spPr>
          <a:xfrm>
            <a:off x="4800600" y="1188720"/>
            <a:ext cx="38404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Instagram / TikTok Strategy</a:t>
            </a:r>
            <a:endParaRPr lang="en-US" sz="1300" dirty="0"/>
          </a:p>
        </p:txBody>
      </p:sp>
      <p:sp>
        <p:nvSpPr>
          <p:cNvPr id="12" name="Text 10"/>
          <p:cNvSpPr/>
          <p:nvPr/>
        </p:nvSpPr>
        <p:spPr>
          <a:xfrm>
            <a:off x="4800600" y="1719072"/>
            <a:ext cx="3840480" cy="548640"/>
          </a:xfrm>
          <a:prstGeom prst="rect">
            <a:avLst/>
          </a:prstGeom>
          <a:noFill/>
          <a:ln/>
        </p:spPr>
        <p:txBody>
          <a:bodyPr wrap="square" rtlCol="0" anchor="ctr"/>
          <a:lstStyle/>
          <a:p>
            <a:pPr marL="0" indent="0">
              <a:buNone/>
            </a:pPr>
            <a:r>
              <a:rPr lang="en-US" sz="1100" dirty="0">
                <a:solidFill>
                  <a:srgbClr val="2E2E2E"/>
                </a:solidFill>
                <a:latin typeface="Calibri" pitchFamily="34" charset="0"/>
                <a:ea typeface="Calibri" pitchFamily="34" charset="-122"/>
                <a:cs typeface="Calibri" pitchFamily="34" charset="-120"/>
              </a:rPr>
              <a:t>🎥  Weekly cake reveal &amp; decorating videos</a:t>
            </a:r>
            <a:endParaRPr lang="en-US" sz="1100" dirty="0"/>
          </a:p>
        </p:txBody>
      </p:sp>
      <p:sp>
        <p:nvSpPr>
          <p:cNvPr id="13" name="Text 11"/>
          <p:cNvSpPr/>
          <p:nvPr/>
        </p:nvSpPr>
        <p:spPr>
          <a:xfrm>
            <a:off x="4800600" y="2331720"/>
            <a:ext cx="3840480" cy="548640"/>
          </a:xfrm>
          <a:prstGeom prst="rect">
            <a:avLst/>
          </a:prstGeom>
          <a:noFill/>
          <a:ln/>
        </p:spPr>
        <p:txBody>
          <a:bodyPr wrap="square" rtlCol="0" anchor="ctr"/>
          <a:lstStyle/>
          <a:p>
            <a:pPr marL="0" indent="0">
              <a:buNone/>
            </a:pPr>
            <a:r>
              <a:rPr lang="en-US" sz="1100" dirty="0">
                <a:solidFill>
                  <a:srgbClr val="2E2E2E"/>
                </a:solidFill>
                <a:latin typeface="Calibri" pitchFamily="34" charset="0"/>
                <a:ea typeface="Calibri" pitchFamily="34" charset="-122"/>
                <a:cs typeface="Calibri" pitchFamily="34" charset="-120"/>
              </a:rPr>
              <a:t>⭐  "Cake of the Week" customer spotlights</a:t>
            </a:r>
            <a:endParaRPr lang="en-US" sz="1100" dirty="0"/>
          </a:p>
        </p:txBody>
      </p:sp>
      <p:sp>
        <p:nvSpPr>
          <p:cNvPr id="14" name="Text 12"/>
          <p:cNvSpPr/>
          <p:nvPr/>
        </p:nvSpPr>
        <p:spPr>
          <a:xfrm>
            <a:off x="4800600" y="2944368"/>
            <a:ext cx="3840480" cy="548640"/>
          </a:xfrm>
          <a:prstGeom prst="rect">
            <a:avLst/>
          </a:prstGeom>
          <a:noFill/>
          <a:ln/>
        </p:spPr>
        <p:txBody>
          <a:bodyPr wrap="square" rtlCol="0" anchor="ctr"/>
          <a:lstStyle/>
          <a:p>
            <a:pPr marL="0" indent="0">
              <a:buNone/>
            </a:pPr>
            <a:r>
              <a:rPr lang="en-US" sz="1100" dirty="0">
                <a:solidFill>
                  <a:srgbClr val="2E2E2E"/>
                </a:solidFill>
                <a:latin typeface="Calibri" pitchFamily="34" charset="0"/>
                <a:ea typeface="Calibri" pitchFamily="34" charset="-122"/>
                <a:cs typeface="Calibri" pitchFamily="34" charset="-120"/>
              </a:rPr>
              <a:t>🎀  Sample caption: Pastel dreams for Amelia's 6th birthday 🎀 Booking now — link in bio!</a:t>
            </a:r>
            <a:endParaRPr lang="en-US" sz="1100" dirty="0"/>
          </a:p>
        </p:txBody>
      </p:sp>
      <p:sp>
        <p:nvSpPr>
          <p:cNvPr id="15" name="Text 13"/>
          <p:cNvSpPr/>
          <p:nvPr/>
        </p:nvSpPr>
        <p:spPr>
          <a:xfrm>
            <a:off x="4800600" y="3557016"/>
            <a:ext cx="3840480" cy="548640"/>
          </a:xfrm>
          <a:prstGeom prst="rect">
            <a:avLst/>
          </a:prstGeom>
          <a:noFill/>
          <a:ln/>
        </p:spPr>
        <p:txBody>
          <a:bodyPr wrap="square" rtlCol="0" anchor="ctr"/>
          <a:lstStyle/>
          <a:p>
            <a:pPr marL="0" indent="0">
              <a:buNone/>
            </a:pPr>
            <a:r>
              <a:rPr lang="en-US" sz="1100" dirty="0">
                <a:solidFill>
                  <a:srgbClr val="2E2E2E"/>
                </a:solidFill>
                <a:latin typeface="Calibri" pitchFamily="34" charset="0"/>
                <a:ea typeface="Calibri" pitchFamily="34" charset="-122"/>
                <a:cs typeface="Calibri" pitchFamily="34" charset="-120"/>
              </a:rPr>
              <a:t>#️⃣  Local hashtags: #CardiffCakes #SoniasBaking #CelebrationCakes</a:t>
            </a:r>
            <a:endParaRPr lang="en-US" sz="1100" dirty="0"/>
          </a:p>
        </p:txBody>
      </p:sp>
      <p:sp>
        <p:nvSpPr>
          <p:cNvPr id="16" name="Text 14"/>
          <p:cNvSpPr/>
          <p:nvPr/>
        </p:nvSpPr>
        <p:spPr>
          <a:xfrm>
            <a:off x="4800600" y="4169664"/>
            <a:ext cx="3840480" cy="548640"/>
          </a:xfrm>
          <a:prstGeom prst="rect">
            <a:avLst/>
          </a:prstGeom>
          <a:noFill/>
          <a:ln/>
        </p:spPr>
        <p:txBody>
          <a:bodyPr wrap="square" rtlCol="0" anchor="ctr"/>
          <a:lstStyle/>
          <a:p>
            <a:pPr marL="0" indent="0">
              <a:buNone/>
            </a:pPr>
            <a:r>
              <a:rPr lang="en-US" sz="1100" dirty="0">
                <a:solidFill>
                  <a:srgbClr val="2E2E2E"/>
                </a:solidFill>
                <a:latin typeface="Calibri" pitchFamily="34" charset="0"/>
                <a:ea typeface="Calibri" pitchFamily="34" charset="-122"/>
                <a:cs typeface="Calibri" pitchFamily="34" charset="-120"/>
              </a:rPr>
              <a:t>📊  Stories: polls, order counts, behind-the-scenes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500" b="1" dirty="0">
                <a:solidFill>
                  <a:srgbClr val="FFFFFF"/>
                </a:solidFill>
                <a:latin typeface="Cambria" pitchFamily="34" charset="0"/>
                <a:ea typeface="Cambria" pitchFamily="34" charset="-122"/>
                <a:cs typeface="Cambria" pitchFamily="34" charset="-120"/>
              </a:rPr>
              <a:t>2.2  Marketing Examples: Flyer, Business Card &amp; Referral</a:t>
            </a:r>
            <a:endParaRPr lang="en-US" sz="25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Marketing Strategy &amp; Branding</a:t>
            </a:r>
            <a:endParaRPr lang="en-US" sz="1200" dirty="0"/>
          </a:p>
        </p:txBody>
      </p:sp>
      <p:sp>
        <p:nvSpPr>
          <p:cNvPr id="5" name="Shape 3"/>
          <p:cNvSpPr/>
          <p:nvPr/>
        </p:nvSpPr>
        <p:spPr>
          <a:xfrm>
            <a:off x="274320" y="1143000"/>
            <a:ext cx="2743200" cy="3794760"/>
          </a:xfrm>
          <a:prstGeom prst="roundRect">
            <a:avLst>
              <a:gd name="adj" fmla="val 4000"/>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6" name="Shape 4"/>
          <p:cNvSpPr/>
          <p:nvPr/>
        </p:nvSpPr>
        <p:spPr>
          <a:xfrm>
            <a:off x="274320" y="1143000"/>
            <a:ext cx="2743200" cy="438912"/>
          </a:xfrm>
          <a:prstGeom prst="roundRect">
            <a:avLst>
              <a:gd name="adj" fmla="val 20833"/>
            </a:avLst>
          </a:prstGeom>
          <a:solidFill>
            <a:srgbClr val="1B2A4A"/>
          </a:solidFill>
          <a:ln/>
        </p:spPr>
        <p:txBody>
          <a:bodyPr/>
          <a:lstStyle/>
          <a:p>
            <a:endParaRPr lang="en-US"/>
          </a:p>
        </p:txBody>
      </p:sp>
      <p:sp>
        <p:nvSpPr>
          <p:cNvPr id="7" name="Text 5"/>
          <p:cNvSpPr/>
          <p:nvPr/>
        </p:nvSpPr>
        <p:spPr>
          <a:xfrm>
            <a:off x="384048" y="1179576"/>
            <a:ext cx="2523744" cy="34747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Promotional Flyer</a:t>
            </a:r>
            <a:endParaRPr lang="en-US" sz="1200" dirty="0"/>
          </a:p>
        </p:txBody>
      </p:sp>
      <p:sp>
        <p:nvSpPr>
          <p:cNvPr id="8" name="Text 6"/>
          <p:cNvSpPr/>
          <p:nvPr/>
        </p:nvSpPr>
        <p:spPr>
          <a:xfrm>
            <a:off x="384048" y="1691640"/>
            <a:ext cx="2523744" cy="3108960"/>
          </a:xfrm>
          <a:prstGeom prst="rect">
            <a:avLst/>
          </a:prstGeom>
          <a:noFill/>
          <a:ln/>
        </p:spPr>
        <p:txBody>
          <a:bodyPr wrap="square" rtlCol="0" anchor="t"/>
          <a:lstStyle/>
          <a:p>
            <a:pPr marL="0" indent="0">
              <a:buNone/>
            </a:pPr>
            <a:r>
              <a:rPr lang="en-US" sz="1600" b="1" dirty="0">
                <a:solidFill>
                  <a:srgbClr val="1B2A4A"/>
                </a:solidFill>
                <a:latin typeface="Calibri" pitchFamily="34" charset="0"/>
                <a:ea typeface="Calibri" pitchFamily="34" charset="-122"/>
                <a:cs typeface="Calibri" pitchFamily="34" charset="-120"/>
              </a:rPr>
              <a:t>SONIA'S BAKING
</a:t>
            </a:r>
            <a:endParaRPr lang="en-US" sz="1100" dirty="0"/>
          </a:p>
          <a:p>
            <a:pPr marL="0" indent="0">
              <a:buNone/>
            </a:pPr>
            <a:r>
              <a:rPr lang="en-US" sz="1100" dirty="0">
                <a:solidFill>
                  <a:srgbClr val="2E2E2E"/>
                </a:solidFill>
                <a:latin typeface="Calibri" pitchFamily="34" charset="0"/>
                <a:ea typeface="Calibri" pitchFamily="34" charset="-122"/>
                <a:cs typeface="Calibri" pitchFamily="34" charset="-120"/>
              </a:rPr>
              <a:t>Bespoke Cakes, Cupcakes &amp; Pastries
Made With Love in Cardiff
</a:t>
            </a:r>
            <a:endParaRPr lang="en-US" sz="1100" dirty="0"/>
          </a:p>
          <a:p>
            <a:pPr marL="0" indent="0">
              <a:buNone/>
            </a:pPr>
            <a:r>
              <a:rPr lang="en-US" sz="1100" dirty="0">
                <a:solidFill>
                  <a:srgbClr val="9C7A1E"/>
                </a:solidFill>
                <a:latin typeface="Calibri" pitchFamily="34" charset="0"/>
                <a:ea typeface="Calibri" pitchFamily="34" charset="-122"/>
                <a:cs typeface="Calibri" pitchFamily="34" charset="-120"/>
              </a:rPr>
              <a:t>✓ Custom designs
✓ Premium ingredients
✓ Local delivery
</a:t>
            </a:r>
            <a:endParaRPr lang="en-US" sz="1100" dirty="0"/>
          </a:p>
          <a:p>
            <a:pPr marL="0" indent="0">
              <a:buNone/>
            </a:pPr>
            <a:r>
              <a:rPr lang="en-US" sz="1100" b="1" dirty="0">
                <a:solidFill>
                  <a:srgbClr val="C9A227"/>
                </a:solidFill>
                <a:latin typeface="Calibri" pitchFamily="34" charset="0"/>
                <a:ea typeface="Calibri" pitchFamily="34" charset="-122"/>
                <a:cs typeface="Calibri" pitchFamily="34" charset="-120"/>
              </a:rPr>
              <a:t>From £25  ·  Quote LAUNCH10 for 10% off</a:t>
            </a:r>
            <a:endParaRPr lang="en-US" sz="1100" dirty="0"/>
          </a:p>
        </p:txBody>
      </p:sp>
      <p:sp>
        <p:nvSpPr>
          <p:cNvPr id="9" name="Shape 7"/>
          <p:cNvSpPr/>
          <p:nvPr/>
        </p:nvSpPr>
        <p:spPr>
          <a:xfrm>
            <a:off x="3291840" y="1143000"/>
            <a:ext cx="2743200" cy="3794760"/>
          </a:xfrm>
          <a:prstGeom prst="roundRect">
            <a:avLst>
              <a:gd name="adj" fmla="val 4000"/>
            </a:avLst>
          </a:prstGeom>
          <a:solidFill>
            <a:srgbClr val="FFFFFF"/>
          </a:solidFill>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3291840" y="1143000"/>
            <a:ext cx="2743200" cy="438912"/>
          </a:xfrm>
          <a:prstGeom prst="roundRect">
            <a:avLst>
              <a:gd name="adj" fmla="val 20833"/>
            </a:avLst>
          </a:prstGeom>
          <a:solidFill>
            <a:srgbClr val="C9A227"/>
          </a:solidFill>
          <a:ln/>
        </p:spPr>
        <p:txBody>
          <a:bodyPr/>
          <a:lstStyle/>
          <a:p>
            <a:endParaRPr lang="en-US"/>
          </a:p>
        </p:txBody>
      </p:sp>
      <p:sp>
        <p:nvSpPr>
          <p:cNvPr id="11" name="Text 9"/>
          <p:cNvSpPr/>
          <p:nvPr/>
        </p:nvSpPr>
        <p:spPr>
          <a:xfrm>
            <a:off x="3401568" y="1179576"/>
            <a:ext cx="2523744" cy="34747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Business Card</a:t>
            </a:r>
            <a:endParaRPr lang="en-US" sz="1200" dirty="0"/>
          </a:p>
        </p:txBody>
      </p:sp>
      <p:sp>
        <p:nvSpPr>
          <p:cNvPr id="12" name="Shape 10"/>
          <p:cNvSpPr/>
          <p:nvPr/>
        </p:nvSpPr>
        <p:spPr>
          <a:xfrm>
            <a:off x="3383280" y="1719072"/>
            <a:ext cx="2560320" cy="1280160"/>
          </a:xfrm>
          <a:prstGeom prst="roundRect">
            <a:avLst>
              <a:gd name="adj" fmla="val 8571"/>
            </a:avLst>
          </a:prstGeom>
          <a:solidFill>
            <a:srgbClr val="1B2A4A"/>
          </a:solidFill>
          <a:ln/>
          <a:effectLst>
            <a:outerShdw blurRad="101600" dist="38100" dir="2700000" algn="bl" rotWithShape="0">
              <a:srgbClr val="000000">
                <a:alpha val="12000"/>
              </a:srgbClr>
            </a:outerShdw>
          </a:effectLst>
        </p:spPr>
        <p:txBody>
          <a:bodyPr/>
          <a:lstStyle/>
          <a:p>
            <a:endParaRPr lang="en-US"/>
          </a:p>
        </p:txBody>
      </p:sp>
      <p:sp>
        <p:nvSpPr>
          <p:cNvPr id="13" name="Text 11"/>
          <p:cNvSpPr/>
          <p:nvPr/>
        </p:nvSpPr>
        <p:spPr>
          <a:xfrm>
            <a:off x="3383280" y="1792224"/>
            <a:ext cx="2560320" cy="50292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Sonia's Baking</a:t>
            </a:r>
            <a:endParaRPr lang="en-US" sz="1400" dirty="0"/>
          </a:p>
        </p:txBody>
      </p:sp>
      <p:sp>
        <p:nvSpPr>
          <p:cNvPr id="14" name="Text 12"/>
          <p:cNvSpPr/>
          <p:nvPr/>
        </p:nvSpPr>
        <p:spPr>
          <a:xfrm>
            <a:off x="3383280" y="2286000"/>
            <a:ext cx="2560320" cy="320040"/>
          </a:xfrm>
          <a:prstGeom prst="rect">
            <a:avLst/>
          </a:prstGeom>
          <a:noFill/>
          <a:ln/>
        </p:spPr>
        <p:txBody>
          <a:bodyPr wrap="square" rtlCol="0" anchor="ctr"/>
          <a:lstStyle/>
          <a:p>
            <a:pPr marL="0" indent="0" algn="ctr">
              <a:buNone/>
            </a:pPr>
            <a:r>
              <a:rPr lang="en-US" sz="1000" i="1" dirty="0">
                <a:solidFill>
                  <a:srgbClr val="E3E8F0"/>
                </a:solidFill>
                <a:latin typeface="Calibri" pitchFamily="34" charset="0"/>
                <a:ea typeface="Calibri" pitchFamily="34" charset="-122"/>
                <a:cs typeface="Calibri" pitchFamily="34" charset="-120"/>
              </a:rPr>
              <a:t>Cardiff's Bespoke Cake Maker</a:t>
            </a:r>
            <a:endParaRPr lang="en-US" sz="1000" dirty="0"/>
          </a:p>
        </p:txBody>
      </p:sp>
      <p:sp>
        <p:nvSpPr>
          <p:cNvPr id="15" name="Shape 13"/>
          <p:cNvSpPr/>
          <p:nvPr/>
        </p:nvSpPr>
        <p:spPr>
          <a:xfrm>
            <a:off x="3383280" y="3154680"/>
            <a:ext cx="2560320" cy="1554480"/>
          </a:xfrm>
          <a:prstGeom prst="roundRect">
            <a:avLst>
              <a:gd name="adj" fmla="val 7059"/>
            </a:avLst>
          </a:prstGeom>
          <a:solidFill>
            <a:srgbClr val="E3E8F0"/>
          </a:solidFill>
          <a:ln/>
          <a:effectLst>
            <a:outerShdw blurRad="101600" dist="38100" dir="2700000" algn="bl" rotWithShape="0">
              <a:srgbClr val="000000">
                <a:alpha val="12000"/>
              </a:srgbClr>
            </a:outerShdw>
          </a:effectLst>
        </p:spPr>
        <p:txBody>
          <a:bodyPr/>
          <a:lstStyle/>
          <a:p>
            <a:endParaRPr lang="en-US"/>
          </a:p>
        </p:txBody>
      </p:sp>
      <p:sp>
        <p:nvSpPr>
          <p:cNvPr id="16" name="Text 14"/>
          <p:cNvSpPr/>
          <p:nvPr/>
        </p:nvSpPr>
        <p:spPr>
          <a:xfrm>
            <a:off x="3383280" y="1719072"/>
            <a:ext cx="2560320" cy="228600"/>
          </a:xfrm>
          <a:prstGeom prst="rect">
            <a:avLst/>
          </a:prstGeom>
          <a:noFill/>
          <a:ln/>
        </p:spPr>
        <p:txBody>
          <a:bodyPr wrap="square" rtlCol="0" anchor="ctr"/>
          <a:lstStyle/>
          <a:p>
            <a:pPr marL="0" indent="0" algn="ctr">
              <a:buNone/>
            </a:pPr>
            <a:r>
              <a:rPr lang="en-US" sz="800" dirty="0">
                <a:solidFill>
                  <a:srgbClr val="C9A227"/>
                </a:solidFill>
                <a:latin typeface="Calibri" pitchFamily="34" charset="0"/>
                <a:ea typeface="Calibri" pitchFamily="34" charset="-122"/>
                <a:cs typeface="Calibri" pitchFamily="34" charset="-120"/>
              </a:rPr>
              <a:t>FRONT</a:t>
            </a:r>
            <a:endParaRPr lang="en-US" sz="800" dirty="0"/>
          </a:p>
        </p:txBody>
      </p:sp>
      <p:sp>
        <p:nvSpPr>
          <p:cNvPr id="17" name="Text 15"/>
          <p:cNvSpPr/>
          <p:nvPr/>
        </p:nvSpPr>
        <p:spPr>
          <a:xfrm>
            <a:off x="3456432" y="3246120"/>
            <a:ext cx="2423160" cy="3017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@SoniasBaking</a:t>
            </a:r>
            <a:endParaRPr lang="en-US" sz="1050" dirty="0"/>
          </a:p>
        </p:txBody>
      </p:sp>
      <p:sp>
        <p:nvSpPr>
          <p:cNvPr id="18" name="Text 16"/>
          <p:cNvSpPr/>
          <p:nvPr/>
        </p:nvSpPr>
        <p:spPr>
          <a:xfrm>
            <a:off x="3456432" y="3584448"/>
            <a:ext cx="2423160" cy="3017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Sonia's Baking Cardiff</a:t>
            </a:r>
            <a:endParaRPr lang="en-US" sz="1050" dirty="0"/>
          </a:p>
        </p:txBody>
      </p:sp>
      <p:sp>
        <p:nvSpPr>
          <p:cNvPr id="19" name="Text 17"/>
          <p:cNvSpPr/>
          <p:nvPr/>
        </p:nvSpPr>
        <p:spPr>
          <a:xfrm>
            <a:off x="3456432" y="3922776"/>
            <a:ext cx="2423160" cy="3017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WhatsApp: [number]</a:t>
            </a:r>
            <a:endParaRPr lang="en-US" sz="1050" dirty="0"/>
          </a:p>
        </p:txBody>
      </p:sp>
      <p:sp>
        <p:nvSpPr>
          <p:cNvPr id="20" name="Text 18"/>
          <p:cNvSpPr/>
          <p:nvPr/>
        </p:nvSpPr>
        <p:spPr>
          <a:xfrm>
            <a:off x="3456432" y="4261104"/>
            <a:ext cx="2423160" cy="3017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 [email address]</a:t>
            </a:r>
            <a:endParaRPr lang="en-US" sz="1050" dirty="0"/>
          </a:p>
        </p:txBody>
      </p:sp>
      <p:sp>
        <p:nvSpPr>
          <p:cNvPr id="21" name="Shape 19"/>
          <p:cNvSpPr/>
          <p:nvPr/>
        </p:nvSpPr>
        <p:spPr>
          <a:xfrm>
            <a:off x="6263640" y="1143000"/>
            <a:ext cx="2606040" cy="3794760"/>
          </a:xfrm>
          <a:prstGeom prst="roundRect">
            <a:avLst>
              <a:gd name="adj" fmla="val 4211"/>
            </a:avLst>
          </a:prstGeom>
          <a:solidFill>
            <a:srgbClr val="F7EFD8"/>
          </a:solidFill>
          <a:ln/>
          <a:effectLst>
            <a:outerShdw blurRad="101600" dist="38100" dir="2700000" algn="bl" rotWithShape="0">
              <a:srgbClr val="000000">
                <a:alpha val="12000"/>
              </a:srgbClr>
            </a:outerShdw>
          </a:effectLst>
        </p:spPr>
        <p:txBody>
          <a:bodyPr/>
          <a:lstStyle/>
          <a:p>
            <a:endParaRPr lang="en-US"/>
          </a:p>
        </p:txBody>
      </p:sp>
      <p:sp>
        <p:nvSpPr>
          <p:cNvPr id="22" name="Shape 20"/>
          <p:cNvSpPr/>
          <p:nvPr/>
        </p:nvSpPr>
        <p:spPr>
          <a:xfrm>
            <a:off x="6263640" y="1143000"/>
            <a:ext cx="2606040" cy="438912"/>
          </a:xfrm>
          <a:prstGeom prst="roundRect">
            <a:avLst>
              <a:gd name="adj" fmla="val 20833"/>
            </a:avLst>
          </a:prstGeom>
          <a:solidFill>
            <a:srgbClr val="C9A227"/>
          </a:solidFill>
          <a:ln/>
        </p:spPr>
        <p:txBody>
          <a:bodyPr/>
          <a:lstStyle/>
          <a:p>
            <a:endParaRPr lang="en-US"/>
          </a:p>
        </p:txBody>
      </p:sp>
      <p:sp>
        <p:nvSpPr>
          <p:cNvPr id="23" name="Text 21"/>
          <p:cNvSpPr/>
          <p:nvPr/>
        </p:nvSpPr>
        <p:spPr>
          <a:xfrm>
            <a:off x="6373368" y="1179576"/>
            <a:ext cx="2395728" cy="34747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Referral Scheme</a:t>
            </a:r>
            <a:endParaRPr lang="en-US" sz="1200" dirty="0"/>
          </a:p>
        </p:txBody>
      </p:sp>
      <p:sp>
        <p:nvSpPr>
          <p:cNvPr id="24" name="Text 22"/>
          <p:cNvSpPr/>
          <p:nvPr/>
        </p:nvSpPr>
        <p:spPr>
          <a:xfrm>
            <a:off x="7040880" y="1737360"/>
            <a:ext cx="731520" cy="640080"/>
          </a:xfrm>
          <a:prstGeom prst="rect">
            <a:avLst/>
          </a:prstGeom>
          <a:noFill/>
          <a:ln/>
        </p:spPr>
        <p:txBody>
          <a:bodyPr wrap="square" rtlCol="0" anchor="ctr"/>
          <a:lstStyle/>
          <a:p>
            <a:pPr marL="0" indent="0">
              <a:buNone/>
            </a:pPr>
            <a:r>
              <a:rPr lang="en-US" sz="3200" dirty="0">
                <a:solidFill>
                  <a:srgbClr val="000000"/>
                </a:solidFill>
              </a:rPr>
              <a:t>🌟</a:t>
            </a:r>
            <a:endParaRPr lang="en-US" sz="3200" dirty="0"/>
          </a:p>
        </p:txBody>
      </p:sp>
      <p:sp>
        <p:nvSpPr>
          <p:cNvPr id="25" name="Text 23"/>
          <p:cNvSpPr/>
          <p:nvPr/>
        </p:nvSpPr>
        <p:spPr>
          <a:xfrm>
            <a:off x="6373368" y="2423160"/>
            <a:ext cx="2423160" cy="914400"/>
          </a:xfrm>
          <a:prstGeom prst="rect">
            <a:avLst/>
          </a:prstGeom>
          <a:noFill/>
          <a:ln/>
        </p:spPr>
        <p:txBody>
          <a:bodyPr wrap="square" rtlCol="0" anchor="ctr"/>
          <a:lstStyle/>
          <a:p>
            <a:pPr marL="0" indent="0">
              <a:buNone/>
            </a:pPr>
            <a:r>
              <a:rPr lang="en-US" sz="1200" b="1" i="1" dirty="0">
                <a:solidFill>
                  <a:srgbClr val="1B2A4A"/>
                </a:solidFill>
                <a:latin typeface="Cambria" pitchFamily="34" charset="0"/>
                <a:ea typeface="Cambria" pitchFamily="34" charset="-122"/>
                <a:cs typeface="Cambria" pitchFamily="34" charset="-120"/>
              </a:rPr>
              <a:t>"Recommend a friend and get £5 off your next order!"</a:t>
            </a:r>
            <a:endParaRPr lang="en-US" sz="1200" dirty="0"/>
          </a:p>
        </p:txBody>
      </p:sp>
      <p:sp>
        <p:nvSpPr>
          <p:cNvPr id="26" name="Text 24"/>
          <p:cNvSpPr/>
          <p:nvPr/>
        </p:nvSpPr>
        <p:spPr>
          <a:xfrm>
            <a:off x="6355080" y="3255264"/>
            <a:ext cx="242316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Encourages word-of-mouth</a:t>
            </a:r>
            <a:endParaRPr lang="en-US" sz="1050" dirty="0"/>
          </a:p>
        </p:txBody>
      </p:sp>
      <p:sp>
        <p:nvSpPr>
          <p:cNvPr id="27" name="Text 25"/>
          <p:cNvSpPr/>
          <p:nvPr/>
        </p:nvSpPr>
        <p:spPr>
          <a:xfrm>
            <a:off x="6373368" y="3566160"/>
            <a:ext cx="242316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Very low cost to the business</a:t>
            </a:r>
            <a:endParaRPr lang="en-US" sz="1050" dirty="0"/>
          </a:p>
        </p:txBody>
      </p:sp>
      <p:sp>
        <p:nvSpPr>
          <p:cNvPr id="28" name="Text 26"/>
          <p:cNvSpPr/>
          <p:nvPr/>
        </p:nvSpPr>
        <p:spPr>
          <a:xfrm>
            <a:off x="6373368" y="3886200"/>
            <a:ext cx="242316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Builds a loyal customer base</a:t>
            </a:r>
            <a:endParaRPr lang="en-US" sz="1050" dirty="0"/>
          </a:p>
        </p:txBody>
      </p:sp>
      <p:sp>
        <p:nvSpPr>
          <p:cNvPr id="29" name="Text 27"/>
          <p:cNvSpPr/>
          <p:nvPr/>
        </p:nvSpPr>
        <p:spPr>
          <a:xfrm>
            <a:off x="6373368" y="4163907"/>
            <a:ext cx="2423160" cy="347472"/>
          </a:xfrm>
          <a:prstGeom prst="rect">
            <a:avLst/>
          </a:prstGeom>
          <a:noFill/>
          <a:ln/>
        </p:spPr>
        <p:txBody>
          <a:bodyPr wrap="square" rtlCol="0" anchor="ctr"/>
          <a:lstStyle/>
          <a:p>
            <a:pPr marL="342900" indent="-342900">
              <a:buSzPct val="100000"/>
              <a:buChar char="•"/>
            </a:pPr>
            <a:r>
              <a:rPr lang="en-US" sz="1050" dirty="0">
                <a:solidFill>
                  <a:srgbClr val="2E2E2E"/>
                </a:solidFill>
                <a:latin typeface="Calibri" pitchFamily="34" charset="0"/>
                <a:ea typeface="Calibri" pitchFamily="34" charset="-122"/>
                <a:cs typeface="Calibri" pitchFamily="34" charset="-120"/>
              </a:rPr>
              <a:t>Active from Month 3 onwards</a:t>
            </a:r>
            <a:endParaRPr lang="en-US"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2.3  Branding Identity</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Marketing Strategy &amp; Branding</a:t>
            </a:r>
            <a:endParaRPr lang="en-US" sz="1200" dirty="0"/>
          </a:p>
        </p:txBody>
      </p:sp>
      <p:sp>
        <p:nvSpPr>
          <p:cNvPr id="5" name="Shape 3"/>
          <p:cNvSpPr/>
          <p:nvPr/>
        </p:nvSpPr>
        <p:spPr>
          <a:xfrm>
            <a:off x="274320" y="1143000"/>
            <a:ext cx="8595360" cy="1417320"/>
          </a:xfrm>
          <a:prstGeom prst="roundRect">
            <a:avLst>
              <a:gd name="adj" fmla="val 7742"/>
            </a:avLst>
          </a:prstGeom>
          <a:solidFill>
            <a:srgbClr val="FFFFFF"/>
          </a:solidFill>
          <a:ln/>
          <a:effectLst>
            <a:outerShdw blurRad="101600" dist="38100" dir="2700000" algn="bl" rotWithShape="0">
              <a:srgbClr val="000000">
                <a:alpha val="12000"/>
              </a:srgbClr>
            </a:outerShdw>
          </a:effectLst>
        </p:spPr>
        <p:txBody>
          <a:bodyPr/>
          <a:lstStyle/>
          <a:p>
            <a:endParaRPr lang="en-US"/>
          </a:p>
        </p:txBody>
      </p:sp>
      <p:sp>
        <p:nvSpPr>
          <p:cNvPr id="6" name="Text 4"/>
          <p:cNvSpPr/>
          <p:nvPr/>
        </p:nvSpPr>
        <p:spPr>
          <a:xfrm>
            <a:off x="457200" y="1234440"/>
            <a:ext cx="2743200" cy="347472"/>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Brand Colour Palette</a:t>
            </a:r>
            <a:endParaRPr lang="en-US" sz="1200" dirty="0"/>
          </a:p>
        </p:txBody>
      </p:sp>
      <p:sp>
        <p:nvSpPr>
          <p:cNvPr id="7" name="Shape 5"/>
          <p:cNvSpPr/>
          <p:nvPr/>
        </p:nvSpPr>
        <p:spPr>
          <a:xfrm>
            <a:off x="320040" y="1627632"/>
            <a:ext cx="1554480" cy="731520"/>
          </a:xfrm>
          <a:prstGeom prst="roundRect">
            <a:avLst>
              <a:gd name="adj" fmla="val 12500"/>
            </a:avLst>
          </a:prstGeom>
          <a:solidFill>
            <a:srgbClr val="F2D7DF"/>
          </a:solidFill>
          <a:ln/>
        </p:spPr>
        <p:txBody>
          <a:bodyPr/>
          <a:lstStyle/>
          <a:p>
            <a:endParaRPr lang="en-US"/>
          </a:p>
        </p:txBody>
      </p:sp>
      <p:sp>
        <p:nvSpPr>
          <p:cNvPr id="8" name="Text 6"/>
          <p:cNvSpPr/>
          <p:nvPr/>
        </p:nvSpPr>
        <p:spPr>
          <a:xfrm>
            <a:off x="320040" y="2359152"/>
            <a:ext cx="1554480" cy="182880"/>
          </a:xfrm>
          <a:prstGeom prst="rect">
            <a:avLst/>
          </a:prstGeom>
          <a:noFill/>
          <a:ln/>
        </p:spPr>
        <p:txBody>
          <a:bodyPr wrap="square" rtlCol="0" anchor="ctr"/>
          <a:lstStyle/>
          <a:p>
            <a:pPr marL="0" indent="0" algn="ctr">
              <a:buNone/>
            </a:pPr>
            <a:r>
              <a:rPr lang="en-US" sz="900" dirty="0">
                <a:solidFill>
                  <a:srgbClr val="7A7A7A"/>
                </a:solidFill>
                <a:latin typeface="Calibri" pitchFamily="34" charset="0"/>
                <a:ea typeface="Calibri" pitchFamily="34" charset="-122"/>
                <a:cs typeface="Calibri" pitchFamily="34" charset="-120"/>
              </a:rPr>
              <a:t>Blush Pink</a:t>
            </a:r>
            <a:endParaRPr lang="en-US" sz="900" dirty="0"/>
          </a:p>
        </p:txBody>
      </p:sp>
      <p:sp>
        <p:nvSpPr>
          <p:cNvPr id="9" name="Shape 7"/>
          <p:cNvSpPr/>
          <p:nvPr/>
        </p:nvSpPr>
        <p:spPr>
          <a:xfrm>
            <a:off x="2029968" y="1627632"/>
            <a:ext cx="1554480" cy="731520"/>
          </a:xfrm>
          <a:prstGeom prst="roundRect">
            <a:avLst>
              <a:gd name="adj" fmla="val 12500"/>
            </a:avLst>
          </a:prstGeom>
          <a:solidFill>
            <a:srgbClr val="6D2E46"/>
          </a:solidFill>
          <a:ln/>
        </p:spPr>
        <p:txBody>
          <a:bodyPr/>
          <a:lstStyle/>
          <a:p>
            <a:endParaRPr lang="en-US"/>
          </a:p>
        </p:txBody>
      </p:sp>
      <p:sp>
        <p:nvSpPr>
          <p:cNvPr id="10" name="Text 8"/>
          <p:cNvSpPr/>
          <p:nvPr/>
        </p:nvSpPr>
        <p:spPr>
          <a:xfrm>
            <a:off x="2029968" y="2359152"/>
            <a:ext cx="1554480" cy="182880"/>
          </a:xfrm>
          <a:prstGeom prst="rect">
            <a:avLst/>
          </a:prstGeom>
          <a:noFill/>
          <a:ln/>
        </p:spPr>
        <p:txBody>
          <a:bodyPr wrap="square" rtlCol="0" anchor="ctr"/>
          <a:lstStyle/>
          <a:p>
            <a:pPr marL="0" indent="0" algn="ctr">
              <a:buNone/>
            </a:pPr>
            <a:r>
              <a:rPr lang="en-US" sz="900" dirty="0">
                <a:solidFill>
                  <a:srgbClr val="7A7A7A"/>
                </a:solidFill>
                <a:latin typeface="Calibri" pitchFamily="34" charset="0"/>
                <a:ea typeface="Calibri" pitchFamily="34" charset="-122"/>
                <a:cs typeface="Calibri" pitchFamily="34" charset="-120"/>
              </a:rPr>
              <a:t>Berry</a:t>
            </a:r>
            <a:endParaRPr lang="en-US" sz="900" dirty="0"/>
          </a:p>
        </p:txBody>
      </p:sp>
      <p:sp>
        <p:nvSpPr>
          <p:cNvPr id="11" name="Shape 9"/>
          <p:cNvSpPr/>
          <p:nvPr/>
        </p:nvSpPr>
        <p:spPr>
          <a:xfrm>
            <a:off x="3739896" y="1627632"/>
            <a:ext cx="1554480" cy="731520"/>
          </a:xfrm>
          <a:prstGeom prst="roundRect">
            <a:avLst>
              <a:gd name="adj" fmla="val 12500"/>
            </a:avLst>
          </a:prstGeom>
          <a:solidFill>
            <a:srgbClr val="F3EAD8"/>
          </a:solidFill>
          <a:ln/>
        </p:spPr>
        <p:txBody>
          <a:bodyPr/>
          <a:lstStyle/>
          <a:p>
            <a:endParaRPr lang="en-US"/>
          </a:p>
        </p:txBody>
      </p:sp>
      <p:sp>
        <p:nvSpPr>
          <p:cNvPr id="12" name="Text 10"/>
          <p:cNvSpPr/>
          <p:nvPr/>
        </p:nvSpPr>
        <p:spPr>
          <a:xfrm>
            <a:off x="3739896" y="2359152"/>
            <a:ext cx="1554480" cy="182880"/>
          </a:xfrm>
          <a:prstGeom prst="rect">
            <a:avLst/>
          </a:prstGeom>
          <a:noFill/>
          <a:ln/>
        </p:spPr>
        <p:txBody>
          <a:bodyPr wrap="square" rtlCol="0" anchor="ctr"/>
          <a:lstStyle/>
          <a:p>
            <a:pPr marL="0" indent="0" algn="ctr">
              <a:buNone/>
            </a:pPr>
            <a:r>
              <a:rPr lang="en-US" sz="900" dirty="0">
                <a:solidFill>
                  <a:srgbClr val="7A7A7A"/>
                </a:solidFill>
                <a:latin typeface="Calibri" pitchFamily="34" charset="0"/>
                <a:ea typeface="Calibri" pitchFamily="34" charset="-122"/>
                <a:cs typeface="Calibri" pitchFamily="34" charset="-120"/>
              </a:rPr>
              <a:t>Cream</a:t>
            </a:r>
            <a:endParaRPr lang="en-US" sz="900" dirty="0"/>
          </a:p>
        </p:txBody>
      </p:sp>
      <p:sp>
        <p:nvSpPr>
          <p:cNvPr id="13" name="Shape 11"/>
          <p:cNvSpPr/>
          <p:nvPr/>
        </p:nvSpPr>
        <p:spPr>
          <a:xfrm>
            <a:off x="5449824" y="1627632"/>
            <a:ext cx="1554480" cy="731520"/>
          </a:xfrm>
          <a:prstGeom prst="roundRect">
            <a:avLst>
              <a:gd name="adj" fmla="val 12500"/>
            </a:avLst>
          </a:prstGeom>
          <a:solidFill>
            <a:srgbClr val="7A9E7E"/>
          </a:solidFill>
          <a:ln/>
        </p:spPr>
        <p:txBody>
          <a:bodyPr/>
          <a:lstStyle/>
          <a:p>
            <a:endParaRPr lang="en-US"/>
          </a:p>
        </p:txBody>
      </p:sp>
      <p:sp>
        <p:nvSpPr>
          <p:cNvPr id="14" name="Text 12"/>
          <p:cNvSpPr/>
          <p:nvPr/>
        </p:nvSpPr>
        <p:spPr>
          <a:xfrm>
            <a:off x="5449824" y="2359152"/>
            <a:ext cx="1554480" cy="182880"/>
          </a:xfrm>
          <a:prstGeom prst="rect">
            <a:avLst/>
          </a:prstGeom>
          <a:noFill/>
          <a:ln/>
        </p:spPr>
        <p:txBody>
          <a:bodyPr wrap="square" rtlCol="0" anchor="ctr"/>
          <a:lstStyle/>
          <a:p>
            <a:pPr marL="0" indent="0" algn="ctr">
              <a:buNone/>
            </a:pPr>
            <a:r>
              <a:rPr lang="en-US" sz="900" dirty="0">
                <a:solidFill>
                  <a:srgbClr val="7A7A7A"/>
                </a:solidFill>
                <a:latin typeface="Calibri" pitchFamily="34" charset="0"/>
                <a:ea typeface="Calibri" pitchFamily="34" charset="-122"/>
                <a:cs typeface="Calibri" pitchFamily="34" charset="-120"/>
              </a:rPr>
              <a:t>Sage Green</a:t>
            </a:r>
            <a:endParaRPr lang="en-US" sz="900" dirty="0"/>
          </a:p>
        </p:txBody>
      </p:sp>
      <p:sp>
        <p:nvSpPr>
          <p:cNvPr id="15" name="Shape 13"/>
          <p:cNvSpPr/>
          <p:nvPr/>
        </p:nvSpPr>
        <p:spPr>
          <a:xfrm>
            <a:off x="7159752" y="1627632"/>
            <a:ext cx="1554480" cy="731520"/>
          </a:xfrm>
          <a:prstGeom prst="roundRect">
            <a:avLst>
              <a:gd name="adj" fmla="val 12500"/>
            </a:avLst>
          </a:prstGeom>
          <a:solidFill>
            <a:srgbClr val="C9A227"/>
          </a:solidFill>
          <a:ln/>
        </p:spPr>
        <p:txBody>
          <a:bodyPr/>
          <a:lstStyle/>
          <a:p>
            <a:endParaRPr lang="en-US"/>
          </a:p>
        </p:txBody>
      </p:sp>
      <p:sp>
        <p:nvSpPr>
          <p:cNvPr id="16" name="Text 14"/>
          <p:cNvSpPr/>
          <p:nvPr/>
        </p:nvSpPr>
        <p:spPr>
          <a:xfrm>
            <a:off x="7159752" y="2359152"/>
            <a:ext cx="1554480" cy="182880"/>
          </a:xfrm>
          <a:prstGeom prst="rect">
            <a:avLst/>
          </a:prstGeom>
          <a:noFill/>
          <a:ln/>
        </p:spPr>
        <p:txBody>
          <a:bodyPr wrap="square" rtlCol="0" anchor="ctr"/>
          <a:lstStyle/>
          <a:p>
            <a:pPr marL="0" indent="0" algn="ctr">
              <a:buNone/>
            </a:pPr>
            <a:r>
              <a:rPr lang="en-US" sz="900" dirty="0">
                <a:solidFill>
                  <a:srgbClr val="7A7A7A"/>
                </a:solidFill>
                <a:latin typeface="Calibri" pitchFamily="34" charset="0"/>
                <a:ea typeface="Calibri" pitchFamily="34" charset="-122"/>
                <a:cs typeface="Calibri" pitchFamily="34" charset="-120"/>
              </a:rPr>
              <a:t>Gold Accent</a:t>
            </a:r>
            <a:endParaRPr lang="en-US" sz="900" dirty="0"/>
          </a:p>
        </p:txBody>
      </p:sp>
      <p:sp>
        <p:nvSpPr>
          <p:cNvPr id="17" name="Shape 15"/>
          <p:cNvSpPr/>
          <p:nvPr/>
        </p:nvSpPr>
        <p:spPr>
          <a:xfrm>
            <a:off x="274320" y="2788920"/>
            <a:ext cx="4114800" cy="1005840"/>
          </a:xfrm>
          <a:prstGeom prst="roundRect">
            <a:avLst>
              <a:gd name="adj" fmla="val 1090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8" name="Text 16"/>
          <p:cNvSpPr/>
          <p:nvPr/>
        </p:nvSpPr>
        <p:spPr>
          <a:xfrm>
            <a:off x="274320" y="2834640"/>
            <a:ext cx="640080" cy="82296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19" name="Text 17"/>
          <p:cNvSpPr/>
          <p:nvPr/>
        </p:nvSpPr>
        <p:spPr>
          <a:xfrm>
            <a:off x="960120" y="2862072"/>
            <a:ext cx="3291840" cy="32004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Logo</a:t>
            </a:r>
            <a:endParaRPr lang="en-US" sz="1200" dirty="0"/>
          </a:p>
        </p:txBody>
      </p:sp>
      <p:sp>
        <p:nvSpPr>
          <p:cNvPr id="20" name="Text 18"/>
          <p:cNvSpPr/>
          <p:nvPr/>
        </p:nvSpPr>
        <p:spPr>
          <a:xfrm>
            <a:off x="960120" y="3200400"/>
            <a:ext cx="3291840" cy="5303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Hand-crafted cake/whisk icon with wordmark. Designed in Canva. Warm and friendly aesthetic.</a:t>
            </a:r>
            <a:endParaRPr lang="en-US" sz="1050" dirty="0"/>
          </a:p>
        </p:txBody>
      </p:sp>
      <p:sp>
        <p:nvSpPr>
          <p:cNvPr id="21" name="Shape 19"/>
          <p:cNvSpPr/>
          <p:nvPr/>
        </p:nvSpPr>
        <p:spPr>
          <a:xfrm>
            <a:off x="4617720" y="2788920"/>
            <a:ext cx="4114800" cy="1005840"/>
          </a:xfrm>
          <a:prstGeom prst="roundRect">
            <a:avLst>
              <a:gd name="adj" fmla="val 1090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22" name="Text 20"/>
          <p:cNvSpPr/>
          <p:nvPr/>
        </p:nvSpPr>
        <p:spPr>
          <a:xfrm>
            <a:off x="4617720" y="2834640"/>
            <a:ext cx="640080" cy="82296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23" name="Text 21"/>
          <p:cNvSpPr/>
          <p:nvPr/>
        </p:nvSpPr>
        <p:spPr>
          <a:xfrm>
            <a:off x="5303520" y="2862072"/>
            <a:ext cx="3291840" cy="32004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Typography</a:t>
            </a:r>
            <a:endParaRPr lang="en-US" sz="1200" dirty="0"/>
          </a:p>
        </p:txBody>
      </p:sp>
      <p:sp>
        <p:nvSpPr>
          <p:cNvPr id="24" name="Text 22"/>
          <p:cNvSpPr/>
          <p:nvPr/>
        </p:nvSpPr>
        <p:spPr>
          <a:xfrm>
            <a:off x="5303520" y="3200400"/>
            <a:ext cx="3291840" cy="5303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Clean, rounded fonts — readable on print and digital. Warm and approachable.</a:t>
            </a:r>
            <a:endParaRPr lang="en-US" sz="1050" dirty="0"/>
          </a:p>
        </p:txBody>
      </p:sp>
      <p:sp>
        <p:nvSpPr>
          <p:cNvPr id="25" name="Shape 23"/>
          <p:cNvSpPr/>
          <p:nvPr/>
        </p:nvSpPr>
        <p:spPr>
          <a:xfrm>
            <a:off x="274320" y="3931920"/>
            <a:ext cx="4114800" cy="1005840"/>
          </a:xfrm>
          <a:prstGeom prst="roundRect">
            <a:avLst>
              <a:gd name="adj" fmla="val 1090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26" name="Text 24"/>
          <p:cNvSpPr/>
          <p:nvPr/>
        </p:nvSpPr>
        <p:spPr>
          <a:xfrm>
            <a:off x="274320" y="3977640"/>
            <a:ext cx="640080" cy="82296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27" name="Text 25"/>
          <p:cNvSpPr/>
          <p:nvPr/>
        </p:nvSpPr>
        <p:spPr>
          <a:xfrm>
            <a:off x="960120" y="4005072"/>
            <a:ext cx="3291840" cy="32004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Packaging</a:t>
            </a:r>
            <a:endParaRPr lang="en-US" sz="1200" dirty="0"/>
          </a:p>
        </p:txBody>
      </p:sp>
      <p:sp>
        <p:nvSpPr>
          <p:cNvPr id="28" name="Text 26"/>
          <p:cNvSpPr/>
          <p:nvPr/>
        </p:nvSpPr>
        <p:spPr>
          <a:xfrm>
            <a:off x="960120" y="4343400"/>
            <a:ext cx="3291840" cy="5303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Branded boxes &amp; ribbon in matching pastel tones. Thank-you tag with social handles.</a:t>
            </a:r>
            <a:endParaRPr lang="en-US" sz="1050" dirty="0"/>
          </a:p>
        </p:txBody>
      </p:sp>
      <p:sp>
        <p:nvSpPr>
          <p:cNvPr id="29" name="Shape 27"/>
          <p:cNvSpPr/>
          <p:nvPr/>
        </p:nvSpPr>
        <p:spPr>
          <a:xfrm>
            <a:off x="4617720" y="3931920"/>
            <a:ext cx="4114800" cy="1005840"/>
          </a:xfrm>
          <a:prstGeom prst="roundRect">
            <a:avLst>
              <a:gd name="adj" fmla="val 10909"/>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30" name="Text 28"/>
          <p:cNvSpPr/>
          <p:nvPr/>
        </p:nvSpPr>
        <p:spPr>
          <a:xfrm>
            <a:off x="4617720" y="3977640"/>
            <a:ext cx="640080" cy="822960"/>
          </a:xfrm>
          <a:prstGeom prst="rect">
            <a:avLst/>
          </a:prstGeom>
          <a:noFill/>
          <a:ln/>
        </p:spPr>
        <p:txBody>
          <a:bodyPr wrap="square" rtlCol="0" anchor="ctr"/>
          <a:lstStyle/>
          <a:p>
            <a:pPr marL="0" indent="0">
              <a:buNone/>
            </a:pPr>
            <a:r>
              <a:rPr lang="en-US" sz="2400" dirty="0">
                <a:solidFill>
                  <a:srgbClr val="000000"/>
                </a:solidFill>
              </a:rPr>
              <a:t>💬</a:t>
            </a:r>
            <a:endParaRPr lang="en-US" sz="2400" dirty="0"/>
          </a:p>
        </p:txBody>
      </p:sp>
      <p:sp>
        <p:nvSpPr>
          <p:cNvPr id="31" name="Text 29"/>
          <p:cNvSpPr/>
          <p:nvPr/>
        </p:nvSpPr>
        <p:spPr>
          <a:xfrm>
            <a:off x="5303520" y="4005072"/>
            <a:ext cx="3291840" cy="32004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Brand Voice</a:t>
            </a:r>
            <a:endParaRPr lang="en-US" sz="1200" dirty="0"/>
          </a:p>
        </p:txBody>
      </p:sp>
      <p:sp>
        <p:nvSpPr>
          <p:cNvPr id="32" name="Text 30"/>
          <p:cNvSpPr/>
          <p:nvPr/>
        </p:nvSpPr>
        <p:spPr>
          <a:xfrm>
            <a:off x="5303520" y="4343400"/>
            <a:ext cx="3291840" cy="530352"/>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Warm, friendly and personal. Customers were addressed by name where possible </a:t>
            </a:r>
            <a:r>
              <a:rPr lang="lt-LT" sz="1050" dirty="0">
                <a:solidFill>
                  <a:srgbClr val="2E2E2E"/>
                </a:solidFill>
                <a:latin typeface="Calibri" pitchFamily="34" charset="0"/>
                <a:ea typeface="Calibri" pitchFamily="34" charset="-122"/>
                <a:cs typeface="Calibri" pitchFamily="34" charset="-120"/>
              </a:rPr>
              <a:t>(Kraujalienė and Kromalcas, 2022)</a:t>
            </a:r>
            <a:r>
              <a:rPr lang="en-US" sz="1050" dirty="0">
                <a:solidFill>
                  <a:srgbClr val="2E2E2E"/>
                </a:solidFill>
                <a:latin typeface="Calibri" pitchFamily="34" charset="0"/>
                <a:ea typeface="Calibri" pitchFamily="34" charset="-122"/>
                <a:cs typeface="Calibri" pitchFamily="34" charset="-120"/>
              </a:rPr>
              <a:t>.</a:t>
            </a:r>
            <a:endParaRPr lang="en-US" sz="10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65760" y="91440"/>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3.1  Features &amp; Benefits</a:t>
            </a:r>
            <a:endParaRPr lang="en-US" sz="2600" dirty="0"/>
          </a:p>
        </p:txBody>
      </p:sp>
      <p:sp>
        <p:nvSpPr>
          <p:cNvPr id="4" name="Text 2"/>
          <p:cNvSpPr/>
          <p:nvPr/>
        </p:nvSpPr>
        <p:spPr>
          <a:xfrm>
            <a:off x="365760" y="658368"/>
            <a:ext cx="8412480" cy="347472"/>
          </a:xfrm>
          <a:prstGeom prst="rect">
            <a:avLst/>
          </a:prstGeom>
          <a:noFill/>
          <a:ln/>
        </p:spPr>
        <p:txBody>
          <a:bodyPr wrap="square" lIns="0" tIns="0" rIns="0" bIns="0" rtlCol="0" anchor="ctr"/>
          <a:lstStyle/>
          <a:p>
            <a:pPr marL="0" indent="0" algn="l">
              <a:buNone/>
            </a:pPr>
            <a:r>
              <a:rPr lang="en-US" sz="1200" dirty="0">
                <a:solidFill>
                  <a:srgbClr val="F7EFD8"/>
                </a:solidFill>
                <a:latin typeface="Calibri" pitchFamily="34" charset="0"/>
                <a:ea typeface="Calibri" pitchFamily="34" charset="-122"/>
                <a:cs typeface="Calibri" pitchFamily="34" charset="-120"/>
              </a:rPr>
              <a:t>Elevator Pitch</a:t>
            </a:r>
            <a:endParaRPr lang="en-US" sz="1200" dirty="0"/>
          </a:p>
        </p:txBody>
      </p:sp>
      <p:sp>
        <p:nvSpPr>
          <p:cNvPr id="5" name="Shape 3"/>
          <p:cNvSpPr/>
          <p:nvPr/>
        </p:nvSpPr>
        <p:spPr>
          <a:xfrm>
            <a:off x="274320" y="1143000"/>
            <a:ext cx="2743200" cy="1737360"/>
          </a:xfrm>
          <a:prstGeom prst="roundRect">
            <a:avLst>
              <a:gd name="adj" fmla="val 6316"/>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6" name="Shape 4"/>
          <p:cNvSpPr/>
          <p:nvPr/>
        </p:nvSpPr>
        <p:spPr>
          <a:xfrm>
            <a:off x="411480" y="1271016"/>
            <a:ext cx="502920" cy="502920"/>
          </a:xfrm>
          <a:prstGeom prst="ellipse">
            <a:avLst/>
          </a:prstGeom>
          <a:solidFill>
            <a:srgbClr val="1B2A4A"/>
          </a:solidFill>
          <a:ln/>
        </p:spPr>
        <p:txBody>
          <a:bodyPr/>
          <a:lstStyle/>
          <a:p>
            <a:endParaRPr lang="en-US"/>
          </a:p>
        </p:txBody>
      </p:sp>
      <p:sp>
        <p:nvSpPr>
          <p:cNvPr id="7" name="Shape 5"/>
          <p:cNvSpPr/>
          <p:nvPr/>
        </p:nvSpPr>
        <p:spPr>
          <a:xfrm>
            <a:off x="3200400" y="1143000"/>
            <a:ext cx="2743200" cy="1737360"/>
          </a:xfrm>
          <a:prstGeom prst="roundRect">
            <a:avLst>
              <a:gd name="adj" fmla="val 6316"/>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8" name="Shape 6"/>
          <p:cNvSpPr/>
          <p:nvPr/>
        </p:nvSpPr>
        <p:spPr>
          <a:xfrm>
            <a:off x="3337560" y="1271016"/>
            <a:ext cx="502920" cy="502920"/>
          </a:xfrm>
          <a:prstGeom prst="ellipse">
            <a:avLst/>
          </a:prstGeom>
          <a:solidFill>
            <a:srgbClr val="5B6B7D"/>
          </a:solidFill>
          <a:ln/>
        </p:spPr>
        <p:txBody>
          <a:bodyPr/>
          <a:lstStyle/>
          <a:p>
            <a:endParaRPr lang="en-US"/>
          </a:p>
        </p:txBody>
      </p:sp>
      <p:sp>
        <p:nvSpPr>
          <p:cNvPr id="9" name="Shape 7"/>
          <p:cNvSpPr/>
          <p:nvPr/>
        </p:nvSpPr>
        <p:spPr>
          <a:xfrm>
            <a:off x="6126480" y="1143000"/>
            <a:ext cx="2743200" cy="1737360"/>
          </a:xfrm>
          <a:prstGeom prst="roundRect">
            <a:avLst>
              <a:gd name="adj" fmla="val 6316"/>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6263640" y="1271016"/>
            <a:ext cx="502920" cy="502920"/>
          </a:xfrm>
          <a:prstGeom prst="ellipse">
            <a:avLst/>
          </a:prstGeom>
          <a:solidFill>
            <a:srgbClr val="C9A227"/>
          </a:solidFill>
          <a:ln/>
        </p:spPr>
        <p:txBody>
          <a:bodyPr/>
          <a:lstStyle/>
          <a:p>
            <a:endParaRPr lang="en-US"/>
          </a:p>
        </p:txBody>
      </p:sp>
      <p:sp>
        <p:nvSpPr>
          <p:cNvPr id="11" name="Shape 9"/>
          <p:cNvSpPr/>
          <p:nvPr/>
        </p:nvSpPr>
        <p:spPr>
          <a:xfrm>
            <a:off x="274320" y="3063240"/>
            <a:ext cx="2743200" cy="1737360"/>
          </a:xfrm>
          <a:prstGeom prst="roundRect">
            <a:avLst>
              <a:gd name="adj" fmla="val 6316"/>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2" name="Shape 10"/>
          <p:cNvSpPr/>
          <p:nvPr/>
        </p:nvSpPr>
        <p:spPr>
          <a:xfrm>
            <a:off x="411480" y="3191256"/>
            <a:ext cx="502920" cy="502920"/>
          </a:xfrm>
          <a:prstGeom prst="ellipse">
            <a:avLst/>
          </a:prstGeom>
          <a:solidFill>
            <a:srgbClr val="C9A227"/>
          </a:solidFill>
          <a:ln/>
        </p:spPr>
        <p:txBody>
          <a:bodyPr/>
          <a:lstStyle/>
          <a:p>
            <a:endParaRPr lang="en-US"/>
          </a:p>
        </p:txBody>
      </p:sp>
      <p:sp>
        <p:nvSpPr>
          <p:cNvPr id="13" name="Shape 11"/>
          <p:cNvSpPr/>
          <p:nvPr/>
        </p:nvSpPr>
        <p:spPr>
          <a:xfrm>
            <a:off x="3200400" y="3063240"/>
            <a:ext cx="2743200" cy="1737360"/>
          </a:xfrm>
          <a:prstGeom prst="roundRect">
            <a:avLst>
              <a:gd name="adj" fmla="val 6316"/>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4" name="Shape 12"/>
          <p:cNvSpPr/>
          <p:nvPr/>
        </p:nvSpPr>
        <p:spPr>
          <a:xfrm>
            <a:off x="3337560" y="3191256"/>
            <a:ext cx="502920" cy="502920"/>
          </a:xfrm>
          <a:prstGeom prst="ellipse">
            <a:avLst/>
          </a:prstGeom>
          <a:solidFill>
            <a:srgbClr val="1B2A4A"/>
          </a:solidFill>
          <a:ln/>
        </p:spPr>
        <p:txBody>
          <a:bodyPr/>
          <a:lstStyle/>
          <a:p>
            <a:endParaRPr lang="en-US"/>
          </a:p>
        </p:txBody>
      </p:sp>
      <p:sp>
        <p:nvSpPr>
          <p:cNvPr id="15" name="Shape 13"/>
          <p:cNvSpPr/>
          <p:nvPr/>
        </p:nvSpPr>
        <p:spPr>
          <a:xfrm>
            <a:off x="6126480" y="3063240"/>
            <a:ext cx="2743200" cy="1737360"/>
          </a:xfrm>
          <a:prstGeom prst="roundRect">
            <a:avLst>
              <a:gd name="adj" fmla="val 6316"/>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6" name="Shape 14"/>
          <p:cNvSpPr/>
          <p:nvPr/>
        </p:nvSpPr>
        <p:spPr>
          <a:xfrm>
            <a:off x="6263640" y="3191256"/>
            <a:ext cx="502920" cy="502920"/>
          </a:xfrm>
          <a:prstGeom prst="ellipse">
            <a:avLst/>
          </a:prstGeom>
          <a:solidFill>
            <a:srgbClr val="2C4268"/>
          </a:solidFill>
          <a:ln/>
        </p:spPr>
        <p:txBody>
          <a:bodyPr/>
          <a:lstStyle/>
          <a:p>
            <a:endParaRPr lang="en-US"/>
          </a:p>
        </p:txBody>
      </p:sp>
      <p:pic>
        <p:nvPicPr>
          <p:cNvPr id="17" name="Image 0" descr="preencoded.png"/>
          <p:cNvPicPr>
            <a:picLocks noChangeAspect="1"/>
          </p:cNvPicPr>
          <p:nvPr/>
        </p:nvPicPr>
        <p:blipFill>
          <a:blip r:embed="rId3"/>
          <a:stretch>
            <a:fillRect/>
          </a:stretch>
        </p:blipFill>
        <p:spPr>
          <a:xfrm>
            <a:off x="512064" y="1371600"/>
            <a:ext cx="301752" cy="301752"/>
          </a:xfrm>
          <a:prstGeom prst="rect">
            <a:avLst/>
          </a:prstGeom>
        </p:spPr>
      </p:pic>
      <p:sp>
        <p:nvSpPr>
          <p:cNvPr id="18" name="Text 15"/>
          <p:cNvSpPr/>
          <p:nvPr/>
        </p:nvSpPr>
        <p:spPr>
          <a:xfrm>
            <a:off x="1024128" y="1307592"/>
            <a:ext cx="1874520" cy="41148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Bespoke Designs</a:t>
            </a:r>
            <a:endParaRPr lang="en-US" sz="1200" dirty="0"/>
          </a:p>
        </p:txBody>
      </p:sp>
      <p:sp>
        <p:nvSpPr>
          <p:cNvPr id="19" name="Text 16"/>
          <p:cNvSpPr/>
          <p:nvPr/>
        </p:nvSpPr>
        <p:spPr>
          <a:xfrm>
            <a:off x="411480" y="1828800"/>
            <a:ext cx="2487168"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Every cake is unique — customers get a design that is truly personal, not mass-produced</a:t>
            </a:r>
            <a:endParaRPr lang="en-US" sz="1050" dirty="0"/>
          </a:p>
        </p:txBody>
      </p:sp>
      <p:pic>
        <p:nvPicPr>
          <p:cNvPr id="20" name="Image 1" descr="preencoded.png"/>
          <p:cNvPicPr>
            <a:picLocks noChangeAspect="1"/>
          </p:cNvPicPr>
          <p:nvPr/>
        </p:nvPicPr>
        <p:blipFill>
          <a:blip r:embed="rId4"/>
          <a:stretch>
            <a:fillRect/>
          </a:stretch>
        </p:blipFill>
        <p:spPr>
          <a:xfrm>
            <a:off x="3438144" y="1371600"/>
            <a:ext cx="301752" cy="301752"/>
          </a:xfrm>
          <a:prstGeom prst="rect">
            <a:avLst/>
          </a:prstGeom>
        </p:spPr>
      </p:pic>
      <p:sp>
        <p:nvSpPr>
          <p:cNvPr id="21" name="Text 17"/>
          <p:cNvSpPr/>
          <p:nvPr/>
        </p:nvSpPr>
        <p:spPr>
          <a:xfrm>
            <a:off x="3950208" y="1307592"/>
            <a:ext cx="1874520" cy="41148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Premium Ingredients</a:t>
            </a:r>
            <a:endParaRPr lang="en-US" sz="1200" dirty="0"/>
          </a:p>
        </p:txBody>
      </p:sp>
      <p:sp>
        <p:nvSpPr>
          <p:cNvPr id="22" name="Text 18"/>
          <p:cNvSpPr/>
          <p:nvPr/>
        </p:nvSpPr>
        <p:spPr>
          <a:xfrm>
            <a:off x="3337560" y="1828800"/>
            <a:ext cx="2487168"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Better taste &amp; quality than supermarket alternatives — customers feel the difference</a:t>
            </a:r>
            <a:endParaRPr lang="en-US" sz="1050" dirty="0"/>
          </a:p>
        </p:txBody>
      </p:sp>
      <p:pic>
        <p:nvPicPr>
          <p:cNvPr id="23" name="Image 2" descr="preencoded.png"/>
          <p:cNvPicPr>
            <a:picLocks noChangeAspect="1"/>
          </p:cNvPicPr>
          <p:nvPr/>
        </p:nvPicPr>
        <p:blipFill>
          <a:blip r:embed="rId5"/>
          <a:stretch>
            <a:fillRect/>
          </a:stretch>
        </p:blipFill>
        <p:spPr>
          <a:xfrm>
            <a:off x="6364224" y="1371600"/>
            <a:ext cx="301752" cy="301752"/>
          </a:xfrm>
          <a:prstGeom prst="rect">
            <a:avLst/>
          </a:prstGeom>
        </p:spPr>
      </p:pic>
      <p:sp>
        <p:nvSpPr>
          <p:cNvPr id="24" name="Text 19"/>
          <p:cNvSpPr/>
          <p:nvPr/>
        </p:nvSpPr>
        <p:spPr>
          <a:xfrm>
            <a:off x="6876288" y="1307592"/>
            <a:ext cx="1874520" cy="41148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Local Delivery</a:t>
            </a:r>
            <a:endParaRPr lang="en-US" sz="1200" dirty="0"/>
          </a:p>
        </p:txBody>
      </p:sp>
      <p:sp>
        <p:nvSpPr>
          <p:cNvPr id="25" name="Text 20"/>
          <p:cNvSpPr/>
          <p:nvPr/>
        </p:nvSpPr>
        <p:spPr>
          <a:xfrm>
            <a:off x="6263640" y="1828800"/>
            <a:ext cx="2487168"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Convenient for busy Cardiff customers — doorstep delivery with a personal touch</a:t>
            </a:r>
            <a:endParaRPr lang="en-US" sz="1050" dirty="0"/>
          </a:p>
        </p:txBody>
      </p:sp>
      <p:pic>
        <p:nvPicPr>
          <p:cNvPr id="26" name="Image 3" descr="preencoded.png"/>
          <p:cNvPicPr>
            <a:picLocks noChangeAspect="1"/>
          </p:cNvPicPr>
          <p:nvPr/>
        </p:nvPicPr>
        <p:blipFill>
          <a:blip r:embed="rId6"/>
          <a:stretch>
            <a:fillRect/>
          </a:stretch>
        </p:blipFill>
        <p:spPr>
          <a:xfrm>
            <a:off x="512064" y="3291840"/>
            <a:ext cx="301752" cy="301752"/>
          </a:xfrm>
          <a:prstGeom prst="rect">
            <a:avLst/>
          </a:prstGeom>
        </p:spPr>
      </p:pic>
      <p:sp>
        <p:nvSpPr>
          <p:cNvPr id="27" name="Text 21"/>
          <p:cNvSpPr/>
          <p:nvPr/>
        </p:nvSpPr>
        <p:spPr>
          <a:xfrm>
            <a:off x="1024128" y="3227832"/>
            <a:ext cx="1874520" cy="41148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Affordable Pricing</a:t>
            </a:r>
            <a:endParaRPr lang="en-US" sz="1200" dirty="0"/>
          </a:p>
        </p:txBody>
      </p:sp>
      <p:sp>
        <p:nvSpPr>
          <p:cNvPr id="28" name="Text 22"/>
          <p:cNvSpPr/>
          <p:nvPr/>
        </p:nvSpPr>
        <p:spPr>
          <a:xfrm>
            <a:off x="411480" y="3749040"/>
            <a:ext cx="2487168"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£25–£60 range — accessible quality without the high-street premium</a:t>
            </a:r>
            <a:endParaRPr lang="en-US" sz="1050" dirty="0"/>
          </a:p>
        </p:txBody>
      </p:sp>
      <p:pic>
        <p:nvPicPr>
          <p:cNvPr id="29" name="Image 4" descr="preencoded.png"/>
          <p:cNvPicPr>
            <a:picLocks noChangeAspect="1"/>
          </p:cNvPicPr>
          <p:nvPr/>
        </p:nvPicPr>
        <p:blipFill>
          <a:blip r:embed="rId7"/>
          <a:stretch>
            <a:fillRect/>
          </a:stretch>
        </p:blipFill>
        <p:spPr>
          <a:xfrm>
            <a:off x="6364224" y="3291840"/>
            <a:ext cx="301752" cy="301752"/>
          </a:xfrm>
          <a:prstGeom prst="rect">
            <a:avLst/>
          </a:prstGeom>
        </p:spPr>
      </p:pic>
      <p:sp>
        <p:nvSpPr>
          <p:cNvPr id="30" name="Text 23"/>
          <p:cNvSpPr/>
          <p:nvPr/>
        </p:nvSpPr>
        <p:spPr>
          <a:xfrm>
            <a:off x="6876288" y="3227832"/>
            <a:ext cx="1874520" cy="41148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Food Safety Compliance</a:t>
            </a:r>
            <a:endParaRPr lang="en-US" sz="1200" dirty="0"/>
          </a:p>
        </p:txBody>
      </p:sp>
      <p:sp>
        <p:nvSpPr>
          <p:cNvPr id="31" name="Text 24"/>
          <p:cNvSpPr/>
          <p:nvPr/>
        </p:nvSpPr>
        <p:spPr>
          <a:xfrm>
            <a:off x="6263640" y="3749040"/>
            <a:ext cx="2487168"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Registered, allergen-labelled and hygiene-certified — customers can order with confidence</a:t>
            </a:r>
            <a:endParaRPr lang="en-US" sz="1050" dirty="0"/>
          </a:p>
        </p:txBody>
      </p:sp>
      <p:pic>
        <p:nvPicPr>
          <p:cNvPr id="32" name="Image 5" descr="preencoded.png"/>
          <p:cNvPicPr>
            <a:picLocks noChangeAspect="1"/>
          </p:cNvPicPr>
          <p:nvPr/>
        </p:nvPicPr>
        <p:blipFill>
          <a:blip r:embed="rId8"/>
          <a:stretch>
            <a:fillRect/>
          </a:stretch>
        </p:blipFill>
        <p:spPr>
          <a:xfrm>
            <a:off x="3438144" y="3291840"/>
            <a:ext cx="301752" cy="301752"/>
          </a:xfrm>
          <a:prstGeom prst="rect">
            <a:avLst/>
          </a:prstGeom>
        </p:spPr>
      </p:pic>
      <p:sp>
        <p:nvSpPr>
          <p:cNvPr id="33" name="Text 25"/>
          <p:cNvSpPr/>
          <p:nvPr/>
        </p:nvSpPr>
        <p:spPr>
          <a:xfrm>
            <a:off x="3950208" y="3227832"/>
            <a:ext cx="1874520" cy="411480"/>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Social Media Ordering</a:t>
            </a:r>
            <a:endParaRPr lang="en-US" sz="1200" dirty="0"/>
          </a:p>
        </p:txBody>
      </p:sp>
      <p:sp>
        <p:nvSpPr>
          <p:cNvPr id="34" name="Text 26"/>
          <p:cNvSpPr/>
          <p:nvPr/>
        </p:nvSpPr>
        <p:spPr>
          <a:xfrm>
            <a:off x="3337560" y="3749040"/>
            <a:ext cx="2487168"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Quick, easy, low-friction booking via Facebook, Instagram or WhatsApp — no website needed (</a:t>
            </a:r>
            <a:r>
              <a:rPr lang="en-US" sz="1050" dirty="0" err="1">
                <a:solidFill>
                  <a:srgbClr val="2E2E2E"/>
                </a:solidFill>
                <a:latin typeface="Calibri" pitchFamily="34" charset="0"/>
                <a:ea typeface="Calibri" pitchFamily="34" charset="-122"/>
                <a:cs typeface="Calibri" pitchFamily="34" charset="-120"/>
              </a:rPr>
              <a:t>Velickova</a:t>
            </a:r>
            <a:r>
              <a:rPr lang="en-US" sz="1050" dirty="0">
                <a:solidFill>
                  <a:srgbClr val="2E2E2E"/>
                </a:solidFill>
                <a:latin typeface="Calibri" pitchFamily="34" charset="0"/>
                <a:ea typeface="Calibri" pitchFamily="34" charset="-122"/>
                <a:cs typeface="Calibri" pitchFamily="34" charset="-120"/>
              </a:rPr>
              <a:t> and </a:t>
            </a:r>
            <a:r>
              <a:rPr lang="en-US" sz="1050" dirty="0" err="1">
                <a:solidFill>
                  <a:srgbClr val="2E2E2E"/>
                </a:solidFill>
                <a:latin typeface="Calibri" pitchFamily="34" charset="0"/>
                <a:ea typeface="Calibri" pitchFamily="34" charset="-122"/>
                <a:cs typeface="Calibri" pitchFamily="34" charset="-120"/>
              </a:rPr>
              <a:t>Tomovska</a:t>
            </a:r>
            <a:r>
              <a:rPr lang="en-US" sz="1050" dirty="0">
                <a:solidFill>
                  <a:srgbClr val="2E2E2E"/>
                </a:solidFill>
                <a:latin typeface="Calibri" pitchFamily="34" charset="0"/>
                <a:ea typeface="Calibri" pitchFamily="34" charset="-122"/>
                <a:cs typeface="Calibri" pitchFamily="34" charset="-120"/>
              </a:rPr>
              <a:t>, 2025)</a:t>
            </a:r>
            <a:endParaRPr lang="en-US" sz="10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7132320" y="-914400"/>
            <a:ext cx="4114800" cy="4114800"/>
          </a:xfrm>
          <a:prstGeom prst="ellipse">
            <a:avLst/>
          </a:prstGeom>
          <a:solidFill>
            <a:srgbClr val="2C4268">
              <a:alpha val="40000"/>
            </a:srgbClr>
          </a:solidFill>
          <a:ln/>
        </p:spPr>
        <p:txBody>
          <a:bodyPr/>
          <a:lstStyle/>
          <a:p>
            <a:endParaRPr lang="en-US"/>
          </a:p>
        </p:txBody>
      </p:sp>
      <p:sp>
        <p:nvSpPr>
          <p:cNvPr id="3" name="Shape 1"/>
          <p:cNvSpPr/>
          <p:nvPr/>
        </p:nvSpPr>
        <p:spPr>
          <a:xfrm>
            <a:off x="-914400" y="3200400"/>
            <a:ext cx="3200400" cy="3200400"/>
          </a:xfrm>
          <a:prstGeom prst="ellipse">
            <a:avLst/>
          </a:prstGeom>
          <a:solidFill>
            <a:srgbClr val="0F1C35">
              <a:alpha val="50000"/>
            </a:srgbClr>
          </a:solidFill>
          <a:ln/>
        </p:spPr>
        <p:txBody>
          <a:bodyPr/>
          <a:lstStyle/>
          <a:p>
            <a:endParaRPr lang="en-US"/>
          </a:p>
        </p:txBody>
      </p:sp>
      <p:sp>
        <p:nvSpPr>
          <p:cNvPr id="4" name="Text 2"/>
          <p:cNvSpPr/>
          <p:nvPr/>
        </p:nvSpPr>
        <p:spPr>
          <a:xfrm>
            <a:off x="365760" y="182880"/>
            <a:ext cx="8412480" cy="68580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Why YOU Should Invest in ME</a:t>
            </a:r>
            <a:endParaRPr lang="en-US" sz="2800" dirty="0"/>
          </a:p>
        </p:txBody>
      </p:sp>
      <p:sp>
        <p:nvSpPr>
          <p:cNvPr id="5" name="Text 3"/>
          <p:cNvSpPr/>
          <p:nvPr/>
        </p:nvSpPr>
        <p:spPr>
          <a:xfrm>
            <a:off x="365760" y="822960"/>
            <a:ext cx="8412480" cy="411480"/>
          </a:xfrm>
          <a:prstGeom prst="rect">
            <a:avLst/>
          </a:prstGeom>
          <a:noFill/>
          <a:ln/>
        </p:spPr>
        <p:txBody>
          <a:bodyPr wrap="square" rtlCol="0" anchor="ctr"/>
          <a:lstStyle/>
          <a:p>
            <a:pPr marL="0" indent="0">
              <a:buNone/>
            </a:pPr>
            <a:r>
              <a:rPr lang="en-US" sz="1800" i="1" dirty="0">
                <a:solidFill>
                  <a:srgbClr val="E3E8F0"/>
                </a:solidFill>
                <a:latin typeface="Calibri" pitchFamily="34" charset="0"/>
                <a:ea typeface="Calibri" pitchFamily="34" charset="-122"/>
                <a:cs typeface="Calibri" pitchFamily="34" charset="-120"/>
              </a:rPr>
              <a:t>&amp; My Business Idea</a:t>
            </a:r>
            <a:endParaRPr lang="en-US" sz="1800" dirty="0"/>
          </a:p>
        </p:txBody>
      </p:sp>
      <p:sp>
        <p:nvSpPr>
          <p:cNvPr id="6" name="Shape 4"/>
          <p:cNvSpPr/>
          <p:nvPr/>
        </p:nvSpPr>
        <p:spPr>
          <a:xfrm>
            <a:off x="274320" y="1371600"/>
            <a:ext cx="2788920" cy="1645920"/>
          </a:xfrm>
          <a:prstGeom prst="roundRect">
            <a:avLst>
              <a:gd name="adj" fmla="val 666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7" name="Shape 5"/>
          <p:cNvSpPr/>
          <p:nvPr/>
        </p:nvSpPr>
        <p:spPr>
          <a:xfrm>
            <a:off x="384048" y="1499616"/>
            <a:ext cx="475488" cy="475488"/>
          </a:xfrm>
          <a:prstGeom prst="ellipse">
            <a:avLst/>
          </a:prstGeom>
          <a:solidFill>
            <a:srgbClr val="C9A227"/>
          </a:solidFill>
          <a:ln/>
        </p:spPr>
        <p:txBody>
          <a:bodyPr/>
          <a:lstStyle/>
          <a:p>
            <a:endParaRPr lang="en-US"/>
          </a:p>
        </p:txBody>
      </p:sp>
      <p:sp>
        <p:nvSpPr>
          <p:cNvPr id="8" name="Shape 6"/>
          <p:cNvSpPr/>
          <p:nvPr/>
        </p:nvSpPr>
        <p:spPr>
          <a:xfrm>
            <a:off x="3218688" y="1371600"/>
            <a:ext cx="2788920" cy="1645920"/>
          </a:xfrm>
          <a:prstGeom prst="roundRect">
            <a:avLst>
              <a:gd name="adj" fmla="val 666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9" name="Shape 7"/>
          <p:cNvSpPr/>
          <p:nvPr/>
        </p:nvSpPr>
        <p:spPr>
          <a:xfrm>
            <a:off x="3328416" y="1499616"/>
            <a:ext cx="475488" cy="475488"/>
          </a:xfrm>
          <a:prstGeom prst="ellipse">
            <a:avLst/>
          </a:prstGeom>
          <a:solidFill>
            <a:srgbClr val="5B6B7D"/>
          </a:solidFill>
          <a:ln/>
        </p:spPr>
        <p:txBody>
          <a:bodyPr/>
          <a:lstStyle/>
          <a:p>
            <a:endParaRPr lang="en-US"/>
          </a:p>
        </p:txBody>
      </p:sp>
      <p:sp>
        <p:nvSpPr>
          <p:cNvPr id="10" name="Shape 8"/>
          <p:cNvSpPr/>
          <p:nvPr/>
        </p:nvSpPr>
        <p:spPr>
          <a:xfrm>
            <a:off x="6163056" y="1371600"/>
            <a:ext cx="2788920" cy="1645920"/>
          </a:xfrm>
          <a:prstGeom prst="roundRect">
            <a:avLst>
              <a:gd name="adj" fmla="val 666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1" name="Shape 9"/>
          <p:cNvSpPr/>
          <p:nvPr/>
        </p:nvSpPr>
        <p:spPr>
          <a:xfrm>
            <a:off x="6272784" y="1499616"/>
            <a:ext cx="475488" cy="475488"/>
          </a:xfrm>
          <a:prstGeom prst="ellipse">
            <a:avLst/>
          </a:prstGeom>
          <a:solidFill>
            <a:srgbClr val="5B6B7D"/>
          </a:solidFill>
          <a:ln/>
        </p:spPr>
        <p:txBody>
          <a:bodyPr/>
          <a:lstStyle/>
          <a:p>
            <a:endParaRPr lang="en-US"/>
          </a:p>
        </p:txBody>
      </p:sp>
      <p:sp>
        <p:nvSpPr>
          <p:cNvPr id="12" name="Shape 10"/>
          <p:cNvSpPr/>
          <p:nvPr/>
        </p:nvSpPr>
        <p:spPr>
          <a:xfrm>
            <a:off x="274320" y="3200400"/>
            <a:ext cx="2788920" cy="1645920"/>
          </a:xfrm>
          <a:prstGeom prst="roundRect">
            <a:avLst>
              <a:gd name="adj" fmla="val 666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3" name="Shape 11"/>
          <p:cNvSpPr/>
          <p:nvPr/>
        </p:nvSpPr>
        <p:spPr>
          <a:xfrm>
            <a:off x="384048" y="3328416"/>
            <a:ext cx="475488" cy="475488"/>
          </a:xfrm>
          <a:prstGeom prst="ellipse">
            <a:avLst/>
          </a:prstGeom>
          <a:solidFill>
            <a:srgbClr val="C9A227"/>
          </a:solidFill>
          <a:ln/>
        </p:spPr>
        <p:txBody>
          <a:bodyPr/>
          <a:lstStyle/>
          <a:p>
            <a:endParaRPr lang="en-US"/>
          </a:p>
        </p:txBody>
      </p:sp>
      <p:sp>
        <p:nvSpPr>
          <p:cNvPr id="14" name="Shape 12"/>
          <p:cNvSpPr/>
          <p:nvPr/>
        </p:nvSpPr>
        <p:spPr>
          <a:xfrm>
            <a:off x="3218688" y="3200400"/>
            <a:ext cx="2788920" cy="1645920"/>
          </a:xfrm>
          <a:prstGeom prst="roundRect">
            <a:avLst>
              <a:gd name="adj" fmla="val 666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5" name="Shape 13"/>
          <p:cNvSpPr/>
          <p:nvPr/>
        </p:nvSpPr>
        <p:spPr>
          <a:xfrm>
            <a:off x="3328416" y="3328416"/>
            <a:ext cx="475488" cy="475488"/>
          </a:xfrm>
          <a:prstGeom prst="ellipse">
            <a:avLst/>
          </a:prstGeom>
          <a:solidFill>
            <a:srgbClr val="C9A227"/>
          </a:solidFill>
          <a:ln/>
        </p:spPr>
        <p:txBody>
          <a:bodyPr/>
          <a:lstStyle/>
          <a:p>
            <a:endParaRPr lang="en-US"/>
          </a:p>
        </p:txBody>
      </p:sp>
      <p:sp>
        <p:nvSpPr>
          <p:cNvPr id="16" name="Shape 14"/>
          <p:cNvSpPr/>
          <p:nvPr/>
        </p:nvSpPr>
        <p:spPr>
          <a:xfrm>
            <a:off x="6163056" y="3200400"/>
            <a:ext cx="2788920" cy="1645920"/>
          </a:xfrm>
          <a:prstGeom prst="roundRect">
            <a:avLst>
              <a:gd name="adj" fmla="val 6667"/>
            </a:avLst>
          </a:prstGeom>
          <a:solidFill>
            <a:srgbClr val="EEF1F6"/>
          </a:solidFill>
          <a:ln/>
          <a:effectLst>
            <a:outerShdw blurRad="101600" dist="38100" dir="2700000" algn="bl" rotWithShape="0">
              <a:srgbClr val="000000">
                <a:alpha val="12000"/>
              </a:srgbClr>
            </a:outerShdw>
          </a:effectLst>
        </p:spPr>
        <p:txBody>
          <a:bodyPr/>
          <a:lstStyle/>
          <a:p>
            <a:endParaRPr lang="en-US"/>
          </a:p>
        </p:txBody>
      </p:sp>
      <p:sp>
        <p:nvSpPr>
          <p:cNvPr id="17" name="Shape 15"/>
          <p:cNvSpPr/>
          <p:nvPr/>
        </p:nvSpPr>
        <p:spPr>
          <a:xfrm>
            <a:off x="6272784" y="3328416"/>
            <a:ext cx="475488" cy="475488"/>
          </a:xfrm>
          <a:prstGeom prst="ellipse">
            <a:avLst/>
          </a:prstGeom>
          <a:solidFill>
            <a:srgbClr val="1B2A4A"/>
          </a:solidFill>
          <a:ln/>
        </p:spPr>
        <p:txBody>
          <a:bodyPr/>
          <a:lstStyle/>
          <a:p>
            <a:endParaRPr lang="en-US"/>
          </a:p>
        </p:txBody>
      </p:sp>
      <p:pic>
        <p:nvPicPr>
          <p:cNvPr id="18" name="Image 0" descr="preencoded.png"/>
          <p:cNvPicPr>
            <a:picLocks noChangeAspect="1"/>
          </p:cNvPicPr>
          <p:nvPr/>
        </p:nvPicPr>
        <p:blipFill>
          <a:blip r:embed="rId3"/>
          <a:stretch>
            <a:fillRect/>
          </a:stretch>
        </p:blipFill>
        <p:spPr>
          <a:xfrm>
            <a:off x="479146" y="1594714"/>
            <a:ext cx="285293" cy="285293"/>
          </a:xfrm>
          <a:prstGeom prst="rect">
            <a:avLst/>
          </a:prstGeom>
        </p:spPr>
      </p:pic>
      <p:sp>
        <p:nvSpPr>
          <p:cNvPr id="19" name="Text 16"/>
          <p:cNvSpPr/>
          <p:nvPr/>
        </p:nvSpPr>
        <p:spPr>
          <a:xfrm>
            <a:off x="960120" y="1517904"/>
            <a:ext cx="1993392" cy="384048"/>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Opportunity-Spotter</a:t>
            </a:r>
            <a:endParaRPr lang="en-US" sz="1200" dirty="0"/>
          </a:p>
        </p:txBody>
      </p:sp>
      <p:sp>
        <p:nvSpPr>
          <p:cNvPr id="20" name="Text 17"/>
          <p:cNvSpPr/>
          <p:nvPr/>
        </p:nvSpPr>
        <p:spPr>
          <a:xfrm>
            <a:off x="384048" y="2011680"/>
            <a:ext cx="2560320"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Turned a personal passion for baking into a researched, structured business concept</a:t>
            </a:r>
            <a:endParaRPr lang="en-US" sz="1050" dirty="0"/>
          </a:p>
        </p:txBody>
      </p:sp>
      <p:pic>
        <p:nvPicPr>
          <p:cNvPr id="21" name="Image 1" descr="preencoded.png"/>
          <p:cNvPicPr>
            <a:picLocks noChangeAspect="1"/>
          </p:cNvPicPr>
          <p:nvPr/>
        </p:nvPicPr>
        <p:blipFill>
          <a:blip r:embed="rId4"/>
          <a:stretch>
            <a:fillRect/>
          </a:stretch>
        </p:blipFill>
        <p:spPr>
          <a:xfrm>
            <a:off x="479146" y="3423514"/>
            <a:ext cx="285293" cy="285293"/>
          </a:xfrm>
          <a:prstGeom prst="rect">
            <a:avLst/>
          </a:prstGeom>
        </p:spPr>
      </p:pic>
      <p:sp>
        <p:nvSpPr>
          <p:cNvPr id="22" name="Text 18"/>
          <p:cNvSpPr/>
          <p:nvPr/>
        </p:nvSpPr>
        <p:spPr>
          <a:xfrm>
            <a:off x="960120" y="3346704"/>
            <a:ext cx="1993392" cy="384048"/>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Marketing Capable</a:t>
            </a:r>
            <a:endParaRPr lang="en-US" sz="1200" dirty="0"/>
          </a:p>
        </p:txBody>
      </p:sp>
      <p:sp>
        <p:nvSpPr>
          <p:cNvPr id="23" name="Text 19"/>
          <p:cNvSpPr/>
          <p:nvPr/>
        </p:nvSpPr>
        <p:spPr>
          <a:xfrm>
            <a:off x="384048" y="3840480"/>
            <a:ext cx="2560320"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Created launch posts, flyers, business cards &amp; a referral campaign — proof of real execution</a:t>
            </a:r>
            <a:endParaRPr lang="en-US" sz="1050" dirty="0"/>
          </a:p>
        </p:txBody>
      </p:sp>
      <p:pic>
        <p:nvPicPr>
          <p:cNvPr id="24" name="Image 2" descr="preencoded.png"/>
          <p:cNvPicPr>
            <a:picLocks noChangeAspect="1"/>
          </p:cNvPicPr>
          <p:nvPr/>
        </p:nvPicPr>
        <p:blipFill>
          <a:blip r:embed="rId5"/>
          <a:stretch>
            <a:fillRect/>
          </a:stretch>
        </p:blipFill>
        <p:spPr>
          <a:xfrm>
            <a:off x="3423514" y="1594714"/>
            <a:ext cx="285293" cy="285293"/>
          </a:xfrm>
          <a:prstGeom prst="rect">
            <a:avLst/>
          </a:prstGeom>
        </p:spPr>
      </p:pic>
      <p:sp>
        <p:nvSpPr>
          <p:cNvPr id="25" name="Text 20"/>
          <p:cNvSpPr/>
          <p:nvPr/>
        </p:nvSpPr>
        <p:spPr>
          <a:xfrm>
            <a:off x="3904488" y="1517904"/>
            <a:ext cx="1993392" cy="384048"/>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Research-Driven</a:t>
            </a:r>
            <a:endParaRPr lang="en-US" sz="1200" dirty="0"/>
          </a:p>
        </p:txBody>
      </p:sp>
      <p:sp>
        <p:nvSpPr>
          <p:cNvPr id="26" name="Text 21"/>
          <p:cNvSpPr/>
          <p:nvPr/>
        </p:nvSpPr>
        <p:spPr>
          <a:xfrm>
            <a:off x="3328416" y="2011680"/>
            <a:ext cx="2560320"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Primary research with 15 local customers + secondary industry analysis to validate demand and pricing</a:t>
            </a:r>
            <a:endParaRPr lang="en-US" sz="1050" dirty="0"/>
          </a:p>
        </p:txBody>
      </p:sp>
      <p:pic>
        <p:nvPicPr>
          <p:cNvPr id="27" name="Image 3" descr="preencoded.png"/>
          <p:cNvPicPr>
            <a:picLocks noChangeAspect="1"/>
          </p:cNvPicPr>
          <p:nvPr/>
        </p:nvPicPr>
        <p:blipFill>
          <a:blip r:embed="rId6"/>
          <a:stretch>
            <a:fillRect/>
          </a:stretch>
        </p:blipFill>
        <p:spPr>
          <a:xfrm>
            <a:off x="3423514" y="3423514"/>
            <a:ext cx="285293" cy="285293"/>
          </a:xfrm>
          <a:prstGeom prst="rect">
            <a:avLst/>
          </a:prstGeom>
        </p:spPr>
      </p:pic>
      <p:sp>
        <p:nvSpPr>
          <p:cNvPr id="28" name="Text 22"/>
          <p:cNvSpPr/>
          <p:nvPr/>
        </p:nvSpPr>
        <p:spPr>
          <a:xfrm>
            <a:off x="3904488" y="3346704"/>
            <a:ext cx="1993392" cy="384048"/>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Passion &amp; Authenticity</a:t>
            </a:r>
            <a:endParaRPr lang="en-US" sz="1200" dirty="0"/>
          </a:p>
        </p:txBody>
      </p:sp>
      <p:sp>
        <p:nvSpPr>
          <p:cNvPr id="29" name="Text 23"/>
          <p:cNvSpPr/>
          <p:nvPr/>
        </p:nvSpPr>
        <p:spPr>
          <a:xfrm>
            <a:off x="3328416" y="3840480"/>
            <a:ext cx="2560320" cy="914400"/>
          </a:xfrm>
          <a:prstGeom prst="rect">
            <a:avLst/>
          </a:prstGeom>
          <a:noFill/>
          <a:ln/>
        </p:spPr>
        <p:txBody>
          <a:bodyPr wrap="square" rtlCol="0" anchor="ctr"/>
          <a:lstStyle/>
          <a:p>
            <a:r>
              <a:rPr lang="en-US" sz="1050" dirty="0">
                <a:solidFill>
                  <a:srgbClr val="2E2E2E"/>
                </a:solidFill>
                <a:latin typeface="Calibri" pitchFamily="34" charset="0"/>
                <a:ea typeface="Calibri" pitchFamily="34" charset="-122"/>
                <a:cs typeface="Calibri" pitchFamily="34" charset="-120"/>
              </a:rPr>
              <a:t>Built on a genuine personal story — care, consistency and customer trust are baked in </a:t>
            </a:r>
            <a:r>
              <a:rPr lang="en-US" sz="1050" dirty="0"/>
              <a:t>(Finch, 2025).</a:t>
            </a:r>
          </a:p>
        </p:txBody>
      </p:sp>
      <p:pic>
        <p:nvPicPr>
          <p:cNvPr id="30" name="Image 4" descr="preencoded.png"/>
          <p:cNvPicPr>
            <a:picLocks noChangeAspect="1"/>
          </p:cNvPicPr>
          <p:nvPr/>
        </p:nvPicPr>
        <p:blipFill>
          <a:blip r:embed="rId7"/>
          <a:stretch>
            <a:fillRect/>
          </a:stretch>
        </p:blipFill>
        <p:spPr>
          <a:xfrm>
            <a:off x="6367882" y="1594714"/>
            <a:ext cx="285293" cy="285293"/>
          </a:xfrm>
          <a:prstGeom prst="rect">
            <a:avLst/>
          </a:prstGeom>
        </p:spPr>
      </p:pic>
      <p:sp>
        <p:nvSpPr>
          <p:cNvPr id="31" name="Text 24"/>
          <p:cNvSpPr/>
          <p:nvPr/>
        </p:nvSpPr>
        <p:spPr>
          <a:xfrm>
            <a:off x="6848856" y="1517904"/>
            <a:ext cx="1993392" cy="384048"/>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Financially Literate</a:t>
            </a:r>
            <a:endParaRPr lang="en-US" sz="1200" dirty="0"/>
          </a:p>
        </p:txBody>
      </p:sp>
      <p:sp>
        <p:nvSpPr>
          <p:cNvPr id="32" name="Text 25"/>
          <p:cNvSpPr/>
          <p:nvPr/>
        </p:nvSpPr>
        <p:spPr>
          <a:xfrm>
            <a:off x="6272784" y="2011680"/>
            <a:ext cx="2560320"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Built a realistic 12-month cash-flow forecast showing positive, growing cash flow from Month 1</a:t>
            </a:r>
            <a:endParaRPr lang="en-US" sz="1050" dirty="0"/>
          </a:p>
        </p:txBody>
      </p:sp>
      <p:pic>
        <p:nvPicPr>
          <p:cNvPr id="33" name="Image 5" descr="preencoded.png"/>
          <p:cNvPicPr>
            <a:picLocks noChangeAspect="1"/>
          </p:cNvPicPr>
          <p:nvPr/>
        </p:nvPicPr>
        <p:blipFill>
          <a:blip r:embed="rId8"/>
          <a:stretch>
            <a:fillRect/>
          </a:stretch>
        </p:blipFill>
        <p:spPr>
          <a:xfrm>
            <a:off x="6367882" y="3423514"/>
            <a:ext cx="285293" cy="285293"/>
          </a:xfrm>
          <a:prstGeom prst="rect">
            <a:avLst/>
          </a:prstGeom>
        </p:spPr>
      </p:pic>
      <p:sp>
        <p:nvSpPr>
          <p:cNvPr id="34" name="Text 26"/>
          <p:cNvSpPr/>
          <p:nvPr/>
        </p:nvSpPr>
        <p:spPr>
          <a:xfrm>
            <a:off x="6848856" y="3346704"/>
            <a:ext cx="1993392" cy="384048"/>
          </a:xfrm>
          <a:prstGeom prst="rect">
            <a:avLst/>
          </a:prstGeom>
          <a:noFill/>
          <a:ln/>
        </p:spPr>
        <p:txBody>
          <a:bodyPr wrap="square"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Low-Risk &amp; Scalable</a:t>
            </a:r>
            <a:endParaRPr lang="en-US" sz="1200" dirty="0"/>
          </a:p>
        </p:txBody>
      </p:sp>
      <p:sp>
        <p:nvSpPr>
          <p:cNvPr id="35" name="Text 27"/>
          <p:cNvSpPr/>
          <p:nvPr/>
        </p:nvSpPr>
        <p:spPr>
          <a:xfrm>
            <a:off x="6272784" y="3840480"/>
            <a:ext cx="2560320" cy="914400"/>
          </a:xfrm>
          <a:prstGeom prst="rect">
            <a:avLst/>
          </a:prstGeom>
          <a:noFill/>
          <a:ln/>
        </p:spPr>
        <p:txBody>
          <a:bodyPr wrap="square" rtlCol="0" anchor="ctr"/>
          <a:lstStyle/>
          <a:p>
            <a:pPr marL="0" indent="0">
              <a:buNone/>
            </a:pPr>
            <a:r>
              <a:rPr lang="en-US" sz="1050" dirty="0">
                <a:solidFill>
                  <a:srgbClr val="2E2E2E"/>
                </a:solidFill>
                <a:latin typeface="Calibri" pitchFamily="34" charset="0"/>
                <a:ea typeface="Calibri" pitchFamily="34" charset="-122"/>
                <a:cs typeface="Calibri" pitchFamily="34" charset="-120"/>
              </a:rPr>
              <a:t>Low start-up overheads, validated local demand and a clear growth path = sound investment</a:t>
            </a:r>
            <a:endParaRPr lang="en-US" sz="10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EEF1F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2A4A"/>
          </a:solidFill>
          <a:ln/>
        </p:spPr>
        <p:txBody>
          <a:bodyPr/>
          <a:lstStyle/>
          <a:p>
            <a:endParaRPr lang="en-US"/>
          </a:p>
        </p:txBody>
      </p:sp>
      <p:sp>
        <p:nvSpPr>
          <p:cNvPr id="3" name="Text 1"/>
          <p:cNvSpPr/>
          <p:nvPr/>
        </p:nvSpPr>
        <p:spPr>
          <a:xfrm>
            <a:off x="312420" y="241166"/>
            <a:ext cx="8412480" cy="64008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References</a:t>
            </a:r>
            <a:endParaRPr lang="en-US" sz="2600" dirty="0"/>
          </a:p>
        </p:txBody>
      </p:sp>
      <p:sp>
        <p:nvSpPr>
          <p:cNvPr id="18" name="Text 16"/>
          <p:cNvSpPr/>
          <p:nvPr/>
        </p:nvSpPr>
        <p:spPr>
          <a:xfrm>
            <a:off x="266700" y="1167384"/>
            <a:ext cx="4251960" cy="237744"/>
          </a:xfrm>
          <a:prstGeom prst="rect">
            <a:avLst/>
          </a:prstGeom>
          <a:noFill/>
          <a:ln/>
        </p:spPr>
        <p:txBody>
          <a:bodyPr wrap="square" rtlCol="0" anchor="ctr"/>
          <a:lstStyle/>
          <a:p>
            <a:pPr marL="0" indent="0">
              <a:buNone/>
            </a:pPr>
            <a:endParaRPr lang="en-US" sz="950" dirty="0"/>
          </a:p>
        </p:txBody>
      </p:sp>
      <p:sp>
        <p:nvSpPr>
          <p:cNvPr id="21" name="TextBox 20">
            <a:extLst>
              <a:ext uri="{FF2B5EF4-FFF2-40B4-BE49-F238E27FC236}">
                <a16:creationId xmlns:a16="http://schemas.microsoft.com/office/drawing/2014/main" id="{02D57E82-B5E4-D4B5-38EC-8D52D1A64BF8}"/>
              </a:ext>
            </a:extLst>
          </p:cNvPr>
          <p:cNvSpPr txBox="1"/>
          <p:nvPr/>
        </p:nvSpPr>
        <p:spPr>
          <a:xfrm>
            <a:off x="266700" y="1405128"/>
            <a:ext cx="8671560" cy="2859181"/>
          </a:xfrm>
          <a:prstGeom prst="rect">
            <a:avLst/>
          </a:prstGeom>
          <a:noFill/>
        </p:spPr>
        <p:txBody>
          <a:bodyPr wrap="square">
            <a:spAutoFit/>
          </a:bodyPr>
          <a:lstStyle/>
          <a:p>
            <a:pPr marL="228600" indent="-228600">
              <a:lnSpc>
                <a:spcPct val="150000"/>
              </a:lnSpc>
              <a:buFont typeface="+mj-lt"/>
              <a:buAutoNum type="arabicPeriod"/>
            </a:pPr>
            <a:r>
              <a:rPr lang="en-US" sz="1100" dirty="0"/>
              <a:t>Finch, B. (2025). How to Write a Business Plan: Win Backing and Support for Your Ideas and Ventures. London: Kogan Page.</a:t>
            </a:r>
          </a:p>
          <a:p>
            <a:pPr marL="228600" indent="-228600">
              <a:lnSpc>
                <a:spcPct val="150000"/>
              </a:lnSpc>
              <a:buFont typeface="+mj-lt"/>
              <a:buAutoNum type="arabicPeriod"/>
            </a:pPr>
            <a:r>
              <a:rPr lang="en-US" sz="1100" dirty="0"/>
              <a:t>Kapoor, N. (2021). Principles of Marketing. New Delhi: PHI Learning Pvt. Ltd.</a:t>
            </a:r>
          </a:p>
          <a:p>
            <a:pPr marL="228600" indent="-228600">
              <a:lnSpc>
                <a:spcPct val="150000"/>
              </a:lnSpc>
              <a:buFont typeface="+mj-lt"/>
              <a:buAutoNum type="arabicPeriod"/>
            </a:pPr>
            <a:r>
              <a:rPr lang="en-US" sz="1100" dirty="0" err="1"/>
              <a:t>Kraujalienė</a:t>
            </a:r>
            <a:r>
              <a:rPr lang="en-US" sz="1100" dirty="0"/>
              <a:t>, L. and </a:t>
            </a:r>
            <a:r>
              <a:rPr lang="en-US" sz="1100" dirty="0" err="1"/>
              <a:t>Kromalcas</a:t>
            </a:r>
            <a:r>
              <a:rPr lang="en-US" sz="1100" dirty="0"/>
              <a:t>, S. (2022) ‘Brand positioning strategy in the competitive aspect’, Business: Theory and Practice, 23(2), pp. 467–475.</a:t>
            </a:r>
          </a:p>
          <a:p>
            <a:pPr marL="228600" indent="-228600">
              <a:lnSpc>
                <a:spcPct val="150000"/>
              </a:lnSpc>
              <a:buFont typeface="+mj-lt"/>
              <a:buAutoNum type="arabicPeriod"/>
            </a:pPr>
            <a:r>
              <a:rPr lang="en-US" sz="1100" dirty="0"/>
              <a:t>Millstone, E. (2026) ‘UK Food Standards Agency proposals for re-structuring how it regulates food-borne risks: an analysis and critique’, Food Policy, 141, p. 103102. Available at: https://doi.org/10.1016/j.foodpol.2026.103102</a:t>
            </a:r>
          </a:p>
          <a:p>
            <a:pPr marL="228600" indent="-228600">
              <a:lnSpc>
                <a:spcPct val="150000"/>
              </a:lnSpc>
              <a:buFont typeface="+mj-lt"/>
              <a:buAutoNum type="arabicPeriod"/>
            </a:pPr>
            <a:r>
              <a:rPr lang="en-US" sz="1100" dirty="0"/>
              <a:t>Sharma, S. (2021). Entrepreneurship Development. New Delhi: PHI Learning Pvt. Ltd.</a:t>
            </a:r>
          </a:p>
          <a:p>
            <a:pPr marL="228600" indent="-228600">
              <a:lnSpc>
                <a:spcPct val="150000"/>
              </a:lnSpc>
              <a:buFont typeface="+mj-lt"/>
              <a:buAutoNum type="arabicPeriod"/>
            </a:pPr>
            <a:r>
              <a:rPr lang="en-US" sz="1100" dirty="0"/>
              <a:t>Tammy, R. (2024) ‘Business Structure’, in Business Fundamentals for the Rehabilitation Professional. London: Routledge, pp. 23–44.</a:t>
            </a:r>
          </a:p>
          <a:p>
            <a:pPr marL="228600" indent="-228600">
              <a:lnSpc>
                <a:spcPct val="150000"/>
              </a:lnSpc>
              <a:buFont typeface="+mj-lt"/>
              <a:buAutoNum type="arabicPeriod"/>
            </a:pPr>
            <a:r>
              <a:rPr lang="en-US" sz="1100" dirty="0" err="1"/>
              <a:t>Velickova</a:t>
            </a:r>
            <a:r>
              <a:rPr lang="en-US" sz="1100" dirty="0"/>
              <a:t>, E. and </a:t>
            </a:r>
            <a:r>
              <a:rPr lang="en-US" sz="1100" dirty="0" err="1"/>
              <a:t>Tomovska</a:t>
            </a:r>
            <a:r>
              <a:rPr lang="en-US" sz="1100" dirty="0"/>
              <a:t>, E. (2025) ‘Emerging trends in the baking market and consumers’ demands, preferences, and acceptance of sourdough-based products’, in Handbook of Sourdough Microbiota and Fermentation. Amsterdam: Elsevier, pp. 449–467. Available at: https://doi.org/10.1016/B978-0-443-18622-6.00025-6</a:t>
            </a:r>
          </a:p>
          <a:p>
            <a:pPr marL="228600" indent="-228600">
              <a:lnSpc>
                <a:spcPct val="150000"/>
              </a:lnSpc>
              <a:buFont typeface="+mj-lt"/>
              <a:buAutoNum type="arabicPeriod"/>
            </a:pPr>
            <a:r>
              <a:rPr lang="en-US" sz="1100" dirty="0"/>
              <a:t>Williams, S. (2021) FT Guide to Business Start Up 2021–2023. Harlow: Pearson UK.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3190</Words>
  <Application>Microsoft Macintosh PowerPoint</Application>
  <PresentationFormat>On-screen Show (16:9)</PresentationFormat>
  <Paragraphs>336</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2026-06-21T10:20:15Z</dcterms:created>
  <dcterms:modified xsi:type="dcterms:W3CDTF">2026-06-22T02:49:23Z</dcterms:modified>
</cp:coreProperties>
</file>