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0" d="100"/>
          <a:sy n="110" d="100"/>
        </p:scale>
        <p:origin x="63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ED291B17-9318-49DB-B28B-6E5994AE9581}" type="datetime1">
              <a:rPr lang="en-US" smtClean="0"/>
              <a:t>5/23/2020</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A98EE3D-8CD1-4C3F-BD1C-C98C9596463C}"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75959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DD82B9-B8EE-4375-B6FF-88FA6ABB15D9}" type="datetime1">
              <a:rPr lang="en-US" smtClean="0"/>
              <a:t>5/23/2020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6737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B2497495-0637-405E-AE64-5CC7506D51F5}" type="datetime1">
              <a:rPr lang="en-US" smtClean="0"/>
              <a:t>5/23/2020</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A98EE3D-8CD1-4C3F-BD1C-C98C9596463C}" type="slidenum">
              <a:rPr lang="en-US" smtClean="0"/>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98824364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5/23/2020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98030803"/>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5/23/2020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263435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5/23/2020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99236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5/23/2020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94682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D82884F1-FFEA-405F-9602-3DCA865EDA4E}" type="datetime1">
              <a:rPr lang="en-US" smtClean="0"/>
              <a:t>5/23/2020</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3A98EE3D-8CD1-4C3F-BD1C-C98C9596463C}" type="slidenum">
              <a:rPr lang="en-US" smtClean="0"/>
              <a:pPr/>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359633"/>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7E18DB4A-8810-4A10-AD5C-D5E2C667F5B3}" type="datetime1">
              <a:rPr lang="en-US" smtClean="0"/>
              <a:t>5/23/2020</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pPr algn="l"/>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44894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5/23/2020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49087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5/23/2020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23104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ED291B17-9318-49DB-B28B-6E5994AE9581}" type="datetime1">
              <a:rPr lang="en-US" smtClean="0"/>
              <a:t>5/23/2020</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A98EE3D-8CD1-4C3F-BD1C-C98C9596463C}" type="slidenum">
              <a:rPr lang="en-US" smtClean="0"/>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62606878"/>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sldNum="0" hdr="0" ftr="0" dt="0"/>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hyperlink" Target="https://www.statisticshowto.datasciencecentral.com/grounded-theory/" TargetMode="External"/><Relationship Id="rId3" Type="http://schemas.openxmlformats.org/officeDocument/2006/relationships/image" Target="../media/image2.png"/><Relationship Id="rId7" Type="http://schemas.openxmlformats.org/officeDocument/2006/relationships/hyperlink" Target="https://research-methodology.net/research-philosophy/interpretivism/"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verywellmind.com/social-network-use-and-social-anxiety-disorder-4117143" TargetMode="External"/><Relationship Id="rId5" Type="http://schemas.openxmlformats.org/officeDocument/2006/relationships/hyperlink" Target="https://www.centreformentalhealth.org.uk/blog/centre-mental-health-blog/anxiety-loneliness-fear-missing-out-social-media" TargetMode="External"/><Relationship Id="rId4" Type="http://schemas.openxmlformats.org/officeDocument/2006/relationships/image" Target="../media/image3.png"/><Relationship Id="rId9" Type="http://schemas.openxmlformats.org/officeDocument/2006/relationships/hyperlink" Target="https://www.verywellmind.com/what-is-a-cross-sectional-study-27949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3">
            <a:extLst>
              <a:ext uri="{FF2B5EF4-FFF2-40B4-BE49-F238E27FC236}">
                <a16:creationId xmlns:a16="http://schemas.microsoft.com/office/drawing/2014/main" id="{2FE3C66A-1A24-4FAC-A9C1-A9B27A04E504}"/>
              </a:ext>
            </a:extLst>
          </p:cNvPr>
          <p:cNvPicPr>
            <a:picLocks noChangeAspect="1"/>
          </p:cNvPicPr>
          <p:nvPr/>
        </p:nvPicPr>
        <p:blipFill rotWithShape="1">
          <a:blip r:embed="rId2"/>
          <a:srcRect/>
          <a:stretch/>
        </p:blipFill>
        <p:spPr>
          <a:xfrm>
            <a:off x="-18822" y="0"/>
            <a:ext cx="12191997" cy="6858022"/>
          </a:xfrm>
          <a:prstGeom prst="rect">
            <a:avLst/>
          </a:prstGeom>
        </p:spPr>
      </p:pic>
      <p:pic>
        <p:nvPicPr>
          <p:cNvPr id="6" name="Picture 5">
            <a:extLst>
              <a:ext uri="{FF2B5EF4-FFF2-40B4-BE49-F238E27FC236}">
                <a16:creationId xmlns:a16="http://schemas.microsoft.com/office/drawing/2014/main" id="{F909E021-F6A3-48A0-B6A6-2AD144FD3D27}"/>
              </a:ext>
            </a:extLst>
          </p:cNvPr>
          <p:cNvPicPr>
            <a:picLocks noChangeAspect="1"/>
          </p:cNvPicPr>
          <p:nvPr/>
        </p:nvPicPr>
        <p:blipFill>
          <a:blip r:embed="rId3"/>
          <a:stretch>
            <a:fillRect/>
          </a:stretch>
        </p:blipFill>
        <p:spPr>
          <a:xfrm>
            <a:off x="273200" y="5397541"/>
            <a:ext cx="2601107" cy="919677"/>
          </a:xfrm>
          <a:prstGeom prst="rect">
            <a:avLst/>
          </a:prstGeom>
          <a:ln>
            <a:noFill/>
          </a:ln>
          <a:effectLst>
            <a:softEdge rad="112500"/>
          </a:effectLst>
        </p:spPr>
      </p:pic>
      <p:sp>
        <p:nvSpPr>
          <p:cNvPr id="7" name="TextBox 6">
            <a:extLst>
              <a:ext uri="{FF2B5EF4-FFF2-40B4-BE49-F238E27FC236}">
                <a16:creationId xmlns:a16="http://schemas.microsoft.com/office/drawing/2014/main" id="{786798C7-445E-42AD-963D-75C6D5A26302}"/>
              </a:ext>
            </a:extLst>
          </p:cNvPr>
          <p:cNvSpPr txBox="1"/>
          <p:nvPr/>
        </p:nvSpPr>
        <p:spPr>
          <a:xfrm>
            <a:off x="3162695" y="90927"/>
            <a:ext cx="4019502" cy="707886"/>
          </a:xfrm>
          <a:prstGeom prst="rect">
            <a:avLst/>
          </a:prstGeom>
          <a:noFill/>
        </p:spPr>
        <p:txBody>
          <a:bodyPr wrap="square" rtlCol="0">
            <a:spAutoFit/>
          </a:bodyPr>
          <a:lstStyle/>
          <a:p>
            <a:r>
              <a:rPr lang="en-GB" sz="2000" b="1" i="1" dirty="0">
                <a:solidFill>
                  <a:schemeClr val="bg1"/>
                </a:solidFill>
                <a:latin typeface="Calibri" panose="020F0502020204030204" pitchFamily="34" charset="0"/>
                <a:cs typeface="Calibri" panose="020F0502020204030204" pitchFamily="34" charset="0"/>
              </a:rPr>
              <a:t>The Effects of Technology on Health and Wellbeing</a:t>
            </a:r>
          </a:p>
        </p:txBody>
      </p:sp>
      <p:sp>
        <p:nvSpPr>
          <p:cNvPr id="12" name="TextBox 11">
            <a:extLst>
              <a:ext uri="{FF2B5EF4-FFF2-40B4-BE49-F238E27FC236}">
                <a16:creationId xmlns:a16="http://schemas.microsoft.com/office/drawing/2014/main" id="{8CD60B8E-1E56-4977-88EE-81B67766BE59}"/>
              </a:ext>
            </a:extLst>
          </p:cNvPr>
          <p:cNvSpPr txBox="1"/>
          <p:nvPr/>
        </p:nvSpPr>
        <p:spPr>
          <a:xfrm>
            <a:off x="6017" y="111701"/>
            <a:ext cx="3108960" cy="1138773"/>
          </a:xfrm>
          <a:prstGeom prst="rect">
            <a:avLst/>
          </a:prstGeom>
          <a:noFill/>
        </p:spPr>
        <p:txBody>
          <a:bodyPr wrap="square" rtlCol="0">
            <a:spAutoFit/>
          </a:bodyPr>
          <a:lstStyle/>
          <a:p>
            <a:pPr algn="ctr"/>
            <a:r>
              <a:rPr lang="en-GB" sz="1400" b="1" i="1" dirty="0">
                <a:solidFill>
                  <a:schemeClr val="bg1"/>
                </a:solidFill>
                <a:latin typeface="Calibri" panose="020F0502020204030204" pitchFamily="34" charset="0"/>
                <a:cs typeface="Calibri" panose="020F0502020204030204" pitchFamily="34" charset="0"/>
              </a:rPr>
              <a:t>Introduction</a:t>
            </a:r>
          </a:p>
          <a:p>
            <a:r>
              <a:rPr lang="en-GB" sz="900" dirty="0">
                <a:solidFill>
                  <a:schemeClr val="bg1"/>
                </a:solidFill>
                <a:latin typeface="Calibri" panose="020F0502020204030204" pitchFamily="34" charset="0"/>
                <a:cs typeface="Calibri" panose="020F0502020204030204" pitchFamily="34" charset="0"/>
              </a:rPr>
              <a:t>For this dissertation, the topic that has been chosen for this research is the effects of technology on health and wellbeing. The reason behind this decision is because over the years, people have been becoming heavily reliant on technology and how it has affected people’s health and wellbeing physically and mentally.</a:t>
            </a:r>
          </a:p>
        </p:txBody>
      </p:sp>
      <p:sp>
        <p:nvSpPr>
          <p:cNvPr id="26" name="TextBox 25">
            <a:extLst>
              <a:ext uri="{FF2B5EF4-FFF2-40B4-BE49-F238E27FC236}">
                <a16:creationId xmlns:a16="http://schemas.microsoft.com/office/drawing/2014/main" id="{6E23B865-1208-4817-B00D-4696E8B530CA}"/>
              </a:ext>
            </a:extLst>
          </p:cNvPr>
          <p:cNvSpPr txBox="1"/>
          <p:nvPr/>
        </p:nvSpPr>
        <p:spPr>
          <a:xfrm>
            <a:off x="-18822" y="1107275"/>
            <a:ext cx="3306204" cy="1985159"/>
          </a:xfrm>
          <a:prstGeom prst="rect">
            <a:avLst/>
          </a:prstGeom>
          <a:noFill/>
        </p:spPr>
        <p:txBody>
          <a:bodyPr wrap="square" rtlCol="0">
            <a:spAutoFit/>
          </a:bodyPr>
          <a:lstStyle/>
          <a:p>
            <a:pPr algn="ctr"/>
            <a:r>
              <a:rPr lang="en-GB" sz="1400" b="1" i="1" dirty="0">
                <a:solidFill>
                  <a:schemeClr val="bg1"/>
                </a:solidFill>
                <a:latin typeface="Calibri" panose="020F0502020204030204" pitchFamily="34" charset="0"/>
                <a:cs typeface="Calibri" panose="020F0502020204030204" pitchFamily="34" charset="0"/>
              </a:rPr>
              <a:t>Aims and Objectives</a:t>
            </a:r>
          </a:p>
          <a:p>
            <a:r>
              <a:rPr lang="en-GB" sz="900" dirty="0">
                <a:solidFill>
                  <a:schemeClr val="bg1"/>
                </a:solidFill>
                <a:latin typeface="Calibri" panose="020F0502020204030204" pitchFamily="34" charset="0"/>
                <a:cs typeface="Calibri" panose="020F0502020204030204" pitchFamily="34" charset="0"/>
              </a:rPr>
              <a:t>The aims of this research are to gather a clear understanding on how technology effects the physical and mental wellbeing of people that use it, and to have it be used by public bodies such as teachers and parents to raise further awareness of the effect’s technology has on health and wellbeing.</a:t>
            </a:r>
          </a:p>
          <a:p>
            <a:pPr marL="171450" indent="-171450">
              <a:buFont typeface="Arial" panose="020B0604020202020204" pitchFamily="34" charset="0"/>
              <a:buChar char="•"/>
            </a:pPr>
            <a:r>
              <a:rPr lang="en-GB" sz="800" dirty="0">
                <a:solidFill>
                  <a:srgbClr val="FFFF00"/>
                </a:solidFill>
                <a:latin typeface="Calibri" panose="020F0502020204030204" pitchFamily="34" charset="0"/>
                <a:cs typeface="Calibri" panose="020F0502020204030204" pitchFamily="34" charset="0"/>
              </a:rPr>
              <a:t>A literature review will be conducted to explore the effects of technology on health and wellbeing in order to find themes and hypothesis to be tested within this research. </a:t>
            </a:r>
          </a:p>
          <a:p>
            <a:pPr marL="171450" indent="-171450">
              <a:buFont typeface="Arial" panose="020B0604020202020204" pitchFamily="34" charset="0"/>
              <a:buChar char="•"/>
            </a:pPr>
            <a:r>
              <a:rPr lang="en-GB" sz="800" dirty="0">
                <a:solidFill>
                  <a:srgbClr val="FFFF00"/>
                </a:solidFill>
                <a:latin typeface="Calibri" panose="020F0502020204030204" pitchFamily="34" charset="0"/>
                <a:cs typeface="Calibri" panose="020F0502020204030204" pitchFamily="34" charset="0"/>
              </a:rPr>
              <a:t>Conduct Primary Research to test hypothesis through interviews involving a minimum of 10 participants.</a:t>
            </a:r>
          </a:p>
          <a:p>
            <a:pPr marL="171450" indent="-171450">
              <a:buFont typeface="Arial" panose="020B0604020202020204" pitchFamily="34" charset="0"/>
              <a:buChar char="•"/>
            </a:pPr>
            <a:r>
              <a:rPr lang="en-GB" sz="800" dirty="0">
                <a:solidFill>
                  <a:srgbClr val="FFFF00"/>
                </a:solidFill>
                <a:latin typeface="Calibri" panose="020F0502020204030204" pitchFamily="34" charset="0"/>
                <a:cs typeface="Calibri" panose="020F0502020204030204" pitchFamily="34" charset="0"/>
              </a:rPr>
              <a:t>Create a tool kit from this research for public bodies such as teachers and parents to help children, teenagers and young adults about the effects of technology and social media.  </a:t>
            </a:r>
          </a:p>
        </p:txBody>
      </p:sp>
      <p:sp>
        <p:nvSpPr>
          <p:cNvPr id="10" name="TextBox 9">
            <a:extLst>
              <a:ext uri="{FF2B5EF4-FFF2-40B4-BE49-F238E27FC236}">
                <a16:creationId xmlns:a16="http://schemas.microsoft.com/office/drawing/2014/main" id="{5081B921-56AD-4586-9948-B9E36F829F3C}"/>
              </a:ext>
            </a:extLst>
          </p:cNvPr>
          <p:cNvSpPr txBox="1"/>
          <p:nvPr/>
        </p:nvSpPr>
        <p:spPr>
          <a:xfrm>
            <a:off x="3162695" y="889739"/>
            <a:ext cx="5694145" cy="3200876"/>
          </a:xfrm>
          <a:prstGeom prst="rect">
            <a:avLst/>
          </a:prstGeom>
          <a:noFill/>
        </p:spPr>
        <p:txBody>
          <a:bodyPr wrap="square" rtlCol="0">
            <a:spAutoFit/>
          </a:bodyPr>
          <a:lstStyle/>
          <a:p>
            <a:pPr algn="ctr"/>
            <a:r>
              <a:rPr lang="en-GB" sz="1400" b="1" i="1" dirty="0">
                <a:solidFill>
                  <a:schemeClr val="bg1"/>
                </a:solidFill>
                <a:latin typeface="Calibri" panose="020F0502020204030204" pitchFamily="34" charset="0"/>
                <a:cs typeface="Calibri" panose="020F0502020204030204" pitchFamily="34" charset="0"/>
              </a:rPr>
              <a:t>Methodology</a:t>
            </a:r>
          </a:p>
          <a:p>
            <a:r>
              <a:rPr lang="en-GB" sz="900" dirty="0">
                <a:solidFill>
                  <a:schemeClr val="bg1"/>
                </a:solidFill>
                <a:latin typeface="Calibri" panose="020F0502020204030204" pitchFamily="34" charset="0"/>
                <a:cs typeface="Calibri" panose="020F0502020204030204" pitchFamily="34" charset="0"/>
              </a:rPr>
              <a:t>For this study, the qualitative research method will be used as this is the most suitable method to conduct this research. </a:t>
            </a:r>
          </a:p>
          <a:p>
            <a:pPr marL="171450" indent="-171450">
              <a:buFont typeface="Arial" panose="020B0604020202020204" pitchFamily="34" charset="0"/>
              <a:buChar char="•"/>
            </a:pPr>
            <a:r>
              <a:rPr lang="en-GB" sz="800" dirty="0">
                <a:solidFill>
                  <a:srgbClr val="FFFF00"/>
                </a:solidFill>
                <a:latin typeface="Calibri" panose="020F0502020204030204" pitchFamily="34" charset="0"/>
                <a:cs typeface="Calibri" panose="020F0502020204030204" pitchFamily="34" charset="0"/>
              </a:rPr>
              <a:t>An Interpretivism approach was chosen as it’s constructed on a naturalistic approach of data collection such as interviews and observations (Dudovskiy, 2019).</a:t>
            </a:r>
          </a:p>
          <a:p>
            <a:pPr marL="171450" indent="-171450">
              <a:buFont typeface="Arial" panose="020B0604020202020204" pitchFamily="34" charset="0"/>
              <a:buChar char="•"/>
            </a:pPr>
            <a:r>
              <a:rPr lang="en-GB" sz="800" dirty="0">
                <a:solidFill>
                  <a:srgbClr val="FFFF00"/>
                </a:solidFill>
                <a:latin typeface="Calibri" panose="020F0502020204030204" pitchFamily="34" charset="0"/>
                <a:cs typeface="Calibri" panose="020F0502020204030204" pitchFamily="34" charset="0"/>
              </a:rPr>
              <a:t>An Inductive and Deductive approach was chosen because the Inductive aims to produce meanings from the gathered data set to identify relationships and patterns (Saunders, Lewis, &amp; Thornhill, 2012). The Deductive approach covers the development of a hypothesis that is based on an existing theory and produces a plan to test it (Reyes, 2004).</a:t>
            </a:r>
          </a:p>
          <a:p>
            <a:pPr marL="171450" indent="-171450">
              <a:buFont typeface="Arial" panose="020B0604020202020204" pitchFamily="34" charset="0"/>
              <a:buChar char="•"/>
            </a:pPr>
            <a:r>
              <a:rPr lang="en-GB" sz="800" dirty="0">
                <a:solidFill>
                  <a:srgbClr val="FFFF00"/>
                </a:solidFill>
                <a:latin typeface="Calibri" panose="020F0502020204030204" pitchFamily="34" charset="0"/>
                <a:cs typeface="Calibri" panose="020F0502020204030204" pitchFamily="34" charset="0"/>
              </a:rPr>
              <a:t>Grounded Theory was chosen as this commonly uses data collection methods such as interviewing and observing participants (Glen, 2016). </a:t>
            </a:r>
          </a:p>
          <a:p>
            <a:pPr marL="171450" indent="-171450">
              <a:buFont typeface="Arial" panose="020B0604020202020204" pitchFamily="34" charset="0"/>
              <a:buChar char="•"/>
            </a:pPr>
            <a:r>
              <a:rPr lang="en-GB" sz="800" dirty="0">
                <a:solidFill>
                  <a:srgbClr val="FFFF00"/>
                </a:solidFill>
                <a:latin typeface="Calibri" panose="020F0502020204030204" pitchFamily="34" charset="0"/>
                <a:cs typeface="Calibri" panose="020F0502020204030204" pitchFamily="34" charset="0"/>
              </a:rPr>
              <a:t>Cross-sectional approach was chosen because it is used to establish any links that may exist between participants such as age, gender and use of technology. The cross-sectional timescale is one that is already established, where the data must be collected and this time horizon is used when a research or investigation is covering the study of a particular occurrence at a particular time (Cherry, 2019).</a:t>
            </a:r>
          </a:p>
          <a:p>
            <a:r>
              <a:rPr lang="en-GB" sz="900" dirty="0">
                <a:solidFill>
                  <a:schemeClr val="bg1"/>
                </a:solidFill>
                <a:latin typeface="Calibri" panose="020F0502020204030204" pitchFamily="34" charset="0"/>
                <a:cs typeface="Calibri" panose="020F0502020204030204" pitchFamily="34" charset="0"/>
              </a:rPr>
              <a:t>The sample that was chosen for this research were participants aged 18+ that had a considerable amount of knowledge and experience with technology and social media and the aim was to interview a minimum of 10 participants. However, the limitations from this sample due to external difficulties were the number of interviewed participants being only 8 so there was almost limited amount of data to back up the research. Another limitation is that the majority of participants are all in the same age group. Interviewing more older participants would have provided more in depth information regarding the advancement of technology before and after. However, this hasn’t had a major effect on this research.     </a:t>
            </a:r>
          </a:p>
          <a:p>
            <a:endParaRPr lang="en-GB" sz="900" dirty="0">
              <a:solidFill>
                <a:srgbClr val="FFFF00"/>
              </a:solidFill>
            </a:endParaRPr>
          </a:p>
          <a:p>
            <a:endParaRPr lang="en-GB" sz="1200" dirty="0">
              <a:solidFill>
                <a:schemeClr val="bg1"/>
              </a:solidFill>
            </a:endParaRPr>
          </a:p>
        </p:txBody>
      </p:sp>
      <p:pic>
        <p:nvPicPr>
          <p:cNvPr id="2" name="Picture 1">
            <a:extLst>
              <a:ext uri="{FF2B5EF4-FFF2-40B4-BE49-F238E27FC236}">
                <a16:creationId xmlns:a16="http://schemas.microsoft.com/office/drawing/2014/main" id="{895BD9A6-8D25-47EF-938D-D8DC338A2FE0}"/>
              </a:ext>
            </a:extLst>
          </p:cNvPr>
          <p:cNvPicPr>
            <a:picLocks noChangeAspect="1"/>
          </p:cNvPicPr>
          <p:nvPr/>
        </p:nvPicPr>
        <p:blipFill>
          <a:blip r:embed="rId4"/>
          <a:stretch>
            <a:fillRect/>
          </a:stretch>
        </p:blipFill>
        <p:spPr>
          <a:xfrm>
            <a:off x="7182197" y="384575"/>
            <a:ext cx="1424360" cy="656311"/>
          </a:xfrm>
          <a:prstGeom prst="rect">
            <a:avLst/>
          </a:prstGeom>
          <a:ln>
            <a:noFill/>
          </a:ln>
          <a:effectLst>
            <a:softEdge rad="112500"/>
          </a:effectLst>
        </p:spPr>
      </p:pic>
      <p:sp>
        <p:nvSpPr>
          <p:cNvPr id="3" name="Rectangle: Rounded Corners 2">
            <a:extLst>
              <a:ext uri="{FF2B5EF4-FFF2-40B4-BE49-F238E27FC236}">
                <a16:creationId xmlns:a16="http://schemas.microsoft.com/office/drawing/2014/main" id="{E24F0B43-B111-4D80-B842-B46C71DBD976}"/>
              </a:ext>
            </a:extLst>
          </p:cNvPr>
          <p:cNvSpPr/>
          <p:nvPr/>
        </p:nvSpPr>
        <p:spPr>
          <a:xfrm>
            <a:off x="3313226" y="3834338"/>
            <a:ext cx="5151940" cy="2784575"/>
          </a:xfrm>
          <a:prstGeom prst="roundRect">
            <a:avLst/>
          </a:prstGeom>
          <a:gradFill flip="none" rotWithShape="1">
            <a:gsLst>
              <a:gs pos="33000">
                <a:schemeClr val="accent3">
                  <a:shade val="30000"/>
                  <a:satMod val="115000"/>
                  <a:alpha val="99000"/>
                  <a:lumMod val="0"/>
                </a:schemeClr>
              </a:gs>
              <a:gs pos="100000">
                <a:schemeClr val="accent3">
                  <a:lumMod val="50000"/>
                  <a:shade val="67500"/>
                  <a:satMod val="115000"/>
                </a:schemeClr>
              </a:gs>
              <a:gs pos="100000">
                <a:schemeClr val="accent3">
                  <a:lumMod val="50000"/>
                  <a:shade val="100000"/>
                  <a:satMod val="115000"/>
                </a:schemeClr>
              </a:gs>
            </a:gsLst>
            <a:lin ang="16200000" scaled="1"/>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7CCF9D3B-BE0E-4DC6-8DED-00D703757B1F}"/>
              </a:ext>
            </a:extLst>
          </p:cNvPr>
          <p:cNvSpPr txBox="1"/>
          <p:nvPr/>
        </p:nvSpPr>
        <p:spPr>
          <a:xfrm>
            <a:off x="3447189" y="3834339"/>
            <a:ext cx="4976032" cy="2985433"/>
          </a:xfrm>
          <a:prstGeom prst="rect">
            <a:avLst/>
          </a:prstGeom>
          <a:noFill/>
        </p:spPr>
        <p:txBody>
          <a:bodyPr wrap="square" rtlCol="0">
            <a:spAutoFit/>
          </a:bodyPr>
          <a:lstStyle/>
          <a:p>
            <a:pPr algn="ctr"/>
            <a:r>
              <a:rPr lang="en-GB" sz="1400" b="1" i="1" dirty="0">
                <a:solidFill>
                  <a:schemeClr val="bg1"/>
                </a:solidFill>
                <a:latin typeface="Calibri" panose="020F0502020204030204" pitchFamily="34" charset="0"/>
                <a:cs typeface="Calibri" panose="020F0502020204030204" pitchFamily="34" charset="0"/>
              </a:rPr>
              <a:t>Findings</a:t>
            </a:r>
          </a:p>
          <a:p>
            <a:pPr marL="171450" indent="-171450">
              <a:buFont typeface="Arial" panose="020B0604020202020204" pitchFamily="34" charset="0"/>
              <a:buChar char="•"/>
            </a:pPr>
            <a:r>
              <a:rPr lang="en-GB" sz="900" dirty="0">
                <a:solidFill>
                  <a:schemeClr val="bg1"/>
                </a:solidFill>
                <a:latin typeface="Calibri" panose="020F0502020204030204" pitchFamily="34" charset="0"/>
                <a:cs typeface="Calibri" panose="020F0502020204030204" pitchFamily="34" charset="0"/>
              </a:rPr>
              <a:t>Whilst researching the first hypothesis for this study that social media use can cause metal health problems, participants A, B, C, D and E all share the same opinion and expression that relying heavily on the number of likes received can lead to negative feelings. The interviews also showed that all the participants have the same realisation and understanding that Anxiety and Depression are the main mental health effects caused by misuses of social media. </a:t>
            </a:r>
          </a:p>
          <a:p>
            <a:pPr marL="171450" indent="-171450">
              <a:buFont typeface="Arial" panose="020B0604020202020204" pitchFamily="34" charset="0"/>
              <a:buChar char="•"/>
            </a:pPr>
            <a:r>
              <a:rPr lang="en-GB" sz="900" dirty="0">
                <a:solidFill>
                  <a:schemeClr val="bg1"/>
                </a:solidFill>
                <a:latin typeface="Calibri" panose="020F0502020204030204" pitchFamily="34" charset="0"/>
                <a:cs typeface="Calibri" panose="020F0502020204030204" pitchFamily="34" charset="0"/>
              </a:rPr>
              <a:t>For the second hypothesis that social media can cause loneliness, participants D, E, F, G and H all share the same expression from their own perspectives. These perceptions include false sense of interaction through a screen, coming across photos of friends together while being excluded and feeling alone from not seeing friends. </a:t>
            </a:r>
          </a:p>
          <a:p>
            <a:pPr marL="171450" indent="-171450">
              <a:buFont typeface="Arial" panose="020B0604020202020204" pitchFamily="34" charset="0"/>
              <a:buChar char="•"/>
            </a:pPr>
            <a:r>
              <a:rPr lang="en-GB" sz="900" dirty="0">
                <a:solidFill>
                  <a:schemeClr val="bg1"/>
                </a:solidFill>
                <a:latin typeface="Calibri" panose="020F0502020204030204" pitchFamily="34" charset="0"/>
                <a:cs typeface="Calibri" panose="020F0502020204030204" pitchFamily="34" charset="0"/>
              </a:rPr>
              <a:t>For the third hypothesis that technology can cause people to become heavily reliant on it, the findings show that all participants agree with this hypothesis with some talking about online shopping and others talking about how mobile devices are used for almost every task or information and video gaming. </a:t>
            </a:r>
          </a:p>
          <a:p>
            <a:pPr marL="171450" indent="-171450">
              <a:buFont typeface="Arial" panose="020B0604020202020204" pitchFamily="34" charset="0"/>
              <a:buChar char="•"/>
            </a:pPr>
            <a:r>
              <a:rPr lang="en-GB" sz="900" dirty="0">
                <a:solidFill>
                  <a:schemeClr val="bg1"/>
                </a:solidFill>
                <a:latin typeface="Calibri" panose="020F0502020204030204" pitchFamily="34" charset="0"/>
                <a:cs typeface="Calibri" panose="020F0502020204030204" pitchFamily="34" charset="0"/>
              </a:rPr>
              <a:t>For the fourth hypothesis that technology can affect attention span, the findings show that all the participants agree and share the same expression that school kids are the most easily distracted due to using their phones during lessons. However, even though participant F does agree with this, they also expressed that technology has benefited some students as they may learn better through it</a:t>
            </a:r>
            <a:r>
              <a:rPr lang="en-GB" sz="900" dirty="0">
                <a:solidFill>
                  <a:schemeClr val="bg1"/>
                </a:solidFill>
              </a:rPr>
              <a:t>.    </a:t>
            </a:r>
          </a:p>
          <a:p>
            <a:endParaRPr lang="en-GB" sz="1200" dirty="0">
              <a:solidFill>
                <a:schemeClr val="bg1"/>
              </a:solidFill>
            </a:endParaRPr>
          </a:p>
        </p:txBody>
      </p:sp>
      <p:sp>
        <p:nvSpPr>
          <p:cNvPr id="24" name="Rectangle: Rounded Corners 23">
            <a:extLst>
              <a:ext uri="{FF2B5EF4-FFF2-40B4-BE49-F238E27FC236}">
                <a16:creationId xmlns:a16="http://schemas.microsoft.com/office/drawing/2014/main" id="{CE72D8EE-3E47-4AF8-83CA-5CBDFF3F492B}"/>
              </a:ext>
            </a:extLst>
          </p:cNvPr>
          <p:cNvSpPr/>
          <p:nvPr/>
        </p:nvSpPr>
        <p:spPr>
          <a:xfrm>
            <a:off x="8878714" y="90202"/>
            <a:ext cx="3179190" cy="2071207"/>
          </a:xfrm>
          <a:prstGeom prst="roundRect">
            <a:avLst/>
          </a:prstGeom>
          <a:gradFill flip="none" rotWithShape="1">
            <a:gsLst>
              <a:gs pos="23000">
                <a:schemeClr val="tx1"/>
              </a:gs>
              <a:gs pos="100000">
                <a:schemeClr val="accent3">
                  <a:lumMod val="50000"/>
                  <a:shade val="67500"/>
                  <a:satMod val="115000"/>
                </a:schemeClr>
              </a:gs>
              <a:gs pos="100000">
                <a:schemeClr val="accent3">
                  <a:lumMod val="50000"/>
                  <a:shade val="100000"/>
                  <a:satMod val="115000"/>
                </a:schemeClr>
              </a:gs>
            </a:gsLst>
            <a:lin ang="10800000" scaled="1"/>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AA0679AC-3448-4825-A524-46FC8300E2A1}"/>
              </a:ext>
            </a:extLst>
          </p:cNvPr>
          <p:cNvSpPr txBox="1"/>
          <p:nvPr/>
        </p:nvSpPr>
        <p:spPr>
          <a:xfrm>
            <a:off x="8929048" y="53140"/>
            <a:ext cx="3108960" cy="1831271"/>
          </a:xfrm>
          <a:prstGeom prst="rect">
            <a:avLst/>
          </a:prstGeom>
          <a:noFill/>
        </p:spPr>
        <p:txBody>
          <a:bodyPr wrap="square" rtlCol="0">
            <a:spAutoFit/>
          </a:bodyPr>
          <a:lstStyle/>
          <a:p>
            <a:pPr algn="ctr"/>
            <a:r>
              <a:rPr lang="en-GB" sz="1400" b="1" i="1" dirty="0">
                <a:solidFill>
                  <a:schemeClr val="bg1"/>
                </a:solidFill>
                <a:latin typeface="Calibri" panose="020F0502020204030204" pitchFamily="34" charset="0"/>
                <a:cs typeface="Calibri" panose="020F0502020204030204" pitchFamily="34" charset="0"/>
              </a:rPr>
              <a:t>Conclusion</a:t>
            </a:r>
          </a:p>
          <a:p>
            <a:r>
              <a:rPr lang="en-GB" sz="900" dirty="0">
                <a:solidFill>
                  <a:schemeClr val="bg1"/>
                </a:solidFill>
                <a:latin typeface="Calibri" panose="020F0502020204030204" pitchFamily="34" charset="0"/>
                <a:cs typeface="Calibri" panose="020F0502020204030204" pitchFamily="34" charset="0"/>
              </a:rPr>
              <a:t>In conclusion, it is understood that the use of technology and social media can have negatives effects on mental health if it’s misused or used for long periods of time. It is also understood that technological devices such as smartphones can have a negative impact on education not used productively. This dissertation explored how technology can be negative but has also shown the positives of it such as students being able to learn better through the use of technology. However, further research into the negatives and positives of technology and social media would prove beneficial as more information can suggestions for using these safely can be included.  </a:t>
            </a:r>
          </a:p>
        </p:txBody>
      </p:sp>
      <p:sp>
        <p:nvSpPr>
          <p:cNvPr id="20" name="TextBox 19">
            <a:extLst>
              <a:ext uri="{FF2B5EF4-FFF2-40B4-BE49-F238E27FC236}">
                <a16:creationId xmlns:a16="http://schemas.microsoft.com/office/drawing/2014/main" id="{5D37E233-1815-4439-AC58-15A76F649FD0}"/>
              </a:ext>
            </a:extLst>
          </p:cNvPr>
          <p:cNvSpPr txBox="1"/>
          <p:nvPr/>
        </p:nvSpPr>
        <p:spPr>
          <a:xfrm>
            <a:off x="-25538" y="3089050"/>
            <a:ext cx="3306204" cy="1969770"/>
          </a:xfrm>
          <a:prstGeom prst="rect">
            <a:avLst/>
          </a:prstGeom>
          <a:noFill/>
        </p:spPr>
        <p:txBody>
          <a:bodyPr wrap="square" rtlCol="0">
            <a:spAutoFit/>
          </a:bodyPr>
          <a:lstStyle/>
          <a:p>
            <a:pPr algn="ctr"/>
            <a:r>
              <a:rPr lang="en-GB" sz="1400" b="1" i="1" dirty="0">
                <a:solidFill>
                  <a:schemeClr val="bg1"/>
                </a:solidFill>
                <a:latin typeface="Calibri" panose="020F0502020204030204" pitchFamily="34" charset="0"/>
                <a:cs typeface="Calibri" panose="020F0502020204030204" pitchFamily="34" charset="0"/>
              </a:rPr>
              <a:t>Literature Review </a:t>
            </a:r>
          </a:p>
          <a:p>
            <a:r>
              <a:rPr lang="en-GB" sz="900" dirty="0">
                <a:solidFill>
                  <a:schemeClr val="bg1"/>
                </a:solidFill>
                <a:latin typeface="Calibri" panose="020F0502020204030204" pitchFamily="34" charset="0"/>
                <a:cs typeface="Calibri" panose="020F0502020204030204" pitchFamily="34" charset="0"/>
              </a:rPr>
              <a:t>Social media can increase anxiety by enhancing the ability of tech users to keep up to date and not miss out on any important on activities within their social circles. Therefore, this concept has been associated to rigorous social media use and is linked with lower life satisfaction and mood. Social media has also made users more aware of what they may be missing out on. So, for example, viewing photos of friends enjoying and spending time together in ones’ absence. This can lead to causing negative feelings such as loneliness, anxiety, depression and insufficiency (Edmonds, 2019). Social comparisons and negative interactions on social media platforms are related to increased levels of anxiety (Cuncic, 2020)</a:t>
            </a:r>
          </a:p>
          <a:p>
            <a:endParaRPr lang="en-GB" sz="900" dirty="0">
              <a:solidFill>
                <a:schemeClr val="bg1"/>
              </a:solidFill>
            </a:endParaRPr>
          </a:p>
        </p:txBody>
      </p:sp>
      <p:sp>
        <p:nvSpPr>
          <p:cNvPr id="25" name="Rectangle: Rounded Corners 24">
            <a:extLst>
              <a:ext uri="{FF2B5EF4-FFF2-40B4-BE49-F238E27FC236}">
                <a16:creationId xmlns:a16="http://schemas.microsoft.com/office/drawing/2014/main" id="{5F15BA09-9C80-4ACC-817E-505AE3B69374}"/>
              </a:ext>
            </a:extLst>
          </p:cNvPr>
          <p:cNvSpPr/>
          <p:nvPr/>
        </p:nvSpPr>
        <p:spPr>
          <a:xfrm>
            <a:off x="8770392" y="2281228"/>
            <a:ext cx="3379219" cy="4486570"/>
          </a:xfrm>
          <a:prstGeom prst="roundRect">
            <a:avLst/>
          </a:prstGeom>
          <a:gradFill flip="none" rotWithShape="1">
            <a:gsLst>
              <a:gs pos="100000">
                <a:schemeClr val="accent3">
                  <a:lumMod val="50000"/>
                  <a:shade val="30000"/>
                  <a:satMod val="115000"/>
                </a:schemeClr>
              </a:gs>
              <a:gs pos="100000">
                <a:schemeClr val="accent3">
                  <a:lumMod val="50000"/>
                  <a:shade val="67500"/>
                  <a:satMod val="115000"/>
                </a:schemeClr>
              </a:gs>
              <a:gs pos="0">
                <a:schemeClr val="tx1"/>
              </a:gs>
              <a:gs pos="100000">
                <a:schemeClr val="accent3">
                  <a:lumMod val="50000"/>
                  <a:shade val="100000"/>
                  <a:satMod val="115000"/>
                </a:schemeClr>
              </a:gs>
            </a:gsLst>
            <a:lin ang="5400000" scaled="1"/>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ADBA6C9B-BEF2-446F-BE08-E97F9FB99D3E}"/>
              </a:ext>
            </a:extLst>
          </p:cNvPr>
          <p:cNvSpPr txBox="1"/>
          <p:nvPr/>
        </p:nvSpPr>
        <p:spPr>
          <a:xfrm>
            <a:off x="8770392" y="2325064"/>
            <a:ext cx="3379219" cy="4524315"/>
          </a:xfrm>
          <a:prstGeom prst="rect">
            <a:avLst/>
          </a:prstGeom>
          <a:noFill/>
        </p:spPr>
        <p:txBody>
          <a:bodyPr wrap="square" rtlCol="0">
            <a:spAutoFit/>
          </a:bodyPr>
          <a:lstStyle/>
          <a:p>
            <a:pPr algn="ctr"/>
            <a:r>
              <a:rPr lang="en-GB" sz="1400" b="1" i="1" dirty="0">
                <a:solidFill>
                  <a:schemeClr val="bg1"/>
                </a:solidFill>
                <a:latin typeface="Calibri" panose="020F0502020204030204" pitchFamily="34" charset="0"/>
                <a:cs typeface="Calibri" panose="020F0502020204030204" pitchFamily="34" charset="0"/>
              </a:rPr>
              <a:t>References</a:t>
            </a:r>
          </a:p>
          <a:p>
            <a:endParaRPr lang="en-GB" sz="800" dirty="0">
              <a:solidFill>
                <a:schemeClr val="bg1"/>
              </a:solidFill>
              <a:latin typeface="Calibri" panose="020F0502020204030204" pitchFamily="34" charset="0"/>
              <a:cs typeface="Calibri" panose="020F0502020204030204" pitchFamily="34" charset="0"/>
            </a:endParaRPr>
          </a:p>
          <a:p>
            <a:endParaRPr lang="en-GB" sz="800" dirty="0">
              <a:solidFill>
                <a:schemeClr val="bg1"/>
              </a:solidFill>
              <a:latin typeface="Calibri" panose="020F0502020204030204" pitchFamily="34" charset="0"/>
              <a:cs typeface="Calibri" panose="020F0502020204030204" pitchFamily="34" charset="0"/>
            </a:endParaRPr>
          </a:p>
          <a:p>
            <a:r>
              <a:rPr lang="en-GB" sz="800" dirty="0">
                <a:solidFill>
                  <a:schemeClr val="bg1"/>
                </a:solidFill>
                <a:latin typeface="Calibri" panose="020F0502020204030204" pitchFamily="34" charset="0"/>
                <a:cs typeface="Calibri" panose="020F0502020204030204" pitchFamily="34" charset="0"/>
              </a:rPr>
              <a:t>Edmonds, R. (2019</a:t>
            </a:r>
            <a:r>
              <a:rPr lang="en-GB" sz="800" i="1" dirty="0">
                <a:solidFill>
                  <a:schemeClr val="bg1"/>
                </a:solidFill>
                <a:latin typeface="Calibri" panose="020F0502020204030204" pitchFamily="34" charset="0"/>
                <a:cs typeface="Calibri" panose="020F0502020204030204" pitchFamily="34" charset="0"/>
              </a:rPr>
              <a:t>). Anxiety, loneliness and Fear of Missing Out: The impact of social media on young people's mental health</a:t>
            </a:r>
            <a:r>
              <a:rPr lang="en-GB" sz="800" dirty="0">
                <a:solidFill>
                  <a:schemeClr val="bg1"/>
                </a:solidFill>
                <a:latin typeface="Calibri" panose="020F0502020204030204" pitchFamily="34" charset="0"/>
                <a:cs typeface="Calibri" panose="020F0502020204030204" pitchFamily="34" charset="0"/>
              </a:rPr>
              <a:t>. Retrieved from Centre for Mental Health: </a:t>
            </a:r>
            <a:r>
              <a:rPr lang="en-GB" sz="800" dirty="0">
                <a:solidFill>
                  <a:schemeClr val="bg1"/>
                </a:solidFill>
                <a:latin typeface="Calibri" panose="020F0502020204030204" pitchFamily="34" charset="0"/>
                <a:cs typeface="Calibri" panose="020F0502020204030204" pitchFamily="34" charset="0"/>
                <a:hlinkClick r:id="rId5"/>
              </a:rPr>
              <a:t>https://www.centreformentalhealth.org.uk/blog/centre-mental-health-blog/anxiety-loneliness-fear-missing-out-social-media</a:t>
            </a:r>
            <a:endParaRPr lang="en-GB" sz="800" dirty="0">
              <a:solidFill>
                <a:schemeClr val="bg1"/>
              </a:solidFill>
              <a:latin typeface="Calibri" panose="020F0502020204030204" pitchFamily="34" charset="0"/>
              <a:cs typeface="Calibri" panose="020F0502020204030204" pitchFamily="34" charset="0"/>
            </a:endParaRPr>
          </a:p>
          <a:p>
            <a:endParaRPr lang="en-GB" sz="800" dirty="0">
              <a:solidFill>
                <a:schemeClr val="bg1"/>
              </a:solidFill>
              <a:latin typeface="Calibri" panose="020F0502020204030204" pitchFamily="34" charset="0"/>
              <a:cs typeface="Calibri" panose="020F0502020204030204" pitchFamily="34" charset="0"/>
            </a:endParaRPr>
          </a:p>
          <a:p>
            <a:endParaRPr lang="en-GB" sz="800" dirty="0">
              <a:solidFill>
                <a:schemeClr val="bg1"/>
              </a:solidFill>
              <a:latin typeface="Calibri" panose="020F0502020204030204" pitchFamily="34" charset="0"/>
              <a:cs typeface="Calibri" panose="020F0502020204030204" pitchFamily="34" charset="0"/>
            </a:endParaRPr>
          </a:p>
          <a:p>
            <a:r>
              <a:rPr lang="en-GB" sz="800" dirty="0">
                <a:solidFill>
                  <a:schemeClr val="bg1"/>
                </a:solidFill>
                <a:latin typeface="Calibri" panose="020F0502020204030204" pitchFamily="34" charset="0"/>
                <a:cs typeface="Calibri" panose="020F0502020204030204" pitchFamily="34" charset="0"/>
              </a:rPr>
              <a:t>Cuncic, A. (2020, January 14). </a:t>
            </a:r>
            <a:r>
              <a:rPr lang="en-GB" sz="800" i="1" dirty="0">
                <a:solidFill>
                  <a:schemeClr val="bg1"/>
                </a:solidFill>
                <a:latin typeface="Calibri" panose="020F0502020204030204" pitchFamily="34" charset="0"/>
                <a:cs typeface="Calibri" panose="020F0502020204030204" pitchFamily="34" charset="0"/>
              </a:rPr>
              <a:t>Social Media and Social Anxiety Disorder. </a:t>
            </a:r>
            <a:r>
              <a:rPr lang="en-GB" sz="800" dirty="0">
                <a:solidFill>
                  <a:schemeClr val="bg1"/>
                </a:solidFill>
                <a:latin typeface="Calibri" panose="020F0502020204030204" pitchFamily="34" charset="0"/>
                <a:cs typeface="Calibri" panose="020F0502020204030204" pitchFamily="34" charset="0"/>
              </a:rPr>
              <a:t>Retrieved from verywellmind: </a:t>
            </a:r>
            <a:r>
              <a:rPr lang="en-GB" sz="800" dirty="0">
                <a:solidFill>
                  <a:schemeClr val="bg1"/>
                </a:solidFill>
                <a:latin typeface="Calibri" panose="020F0502020204030204" pitchFamily="34" charset="0"/>
                <a:cs typeface="Calibri" panose="020F0502020204030204" pitchFamily="34" charset="0"/>
                <a:hlinkClick r:id="rId6"/>
              </a:rPr>
              <a:t>https://www.verywellmind.com/social-network-use-and-social-anxiety-disorder-4117143</a:t>
            </a:r>
            <a:endParaRPr lang="en-GB" sz="800" dirty="0">
              <a:solidFill>
                <a:schemeClr val="bg1"/>
              </a:solidFill>
              <a:latin typeface="Calibri" panose="020F0502020204030204" pitchFamily="34" charset="0"/>
              <a:cs typeface="Calibri" panose="020F0502020204030204" pitchFamily="34" charset="0"/>
            </a:endParaRPr>
          </a:p>
          <a:p>
            <a:endParaRPr lang="en-GB" sz="800" dirty="0">
              <a:solidFill>
                <a:schemeClr val="bg1"/>
              </a:solidFill>
              <a:latin typeface="Calibri" panose="020F0502020204030204" pitchFamily="34" charset="0"/>
              <a:cs typeface="Calibri" panose="020F0502020204030204" pitchFamily="34" charset="0"/>
            </a:endParaRPr>
          </a:p>
          <a:p>
            <a:endParaRPr lang="en-GB" sz="800" dirty="0">
              <a:solidFill>
                <a:schemeClr val="bg1"/>
              </a:solidFill>
              <a:latin typeface="Calibri" panose="020F0502020204030204" pitchFamily="34" charset="0"/>
              <a:cs typeface="Calibri" panose="020F0502020204030204" pitchFamily="34" charset="0"/>
            </a:endParaRPr>
          </a:p>
          <a:p>
            <a:r>
              <a:rPr lang="en-GB" sz="800" dirty="0">
                <a:solidFill>
                  <a:schemeClr val="bg1"/>
                </a:solidFill>
                <a:latin typeface="Calibri" panose="020F0502020204030204" pitchFamily="34" charset="0"/>
                <a:cs typeface="Calibri" panose="020F0502020204030204" pitchFamily="34" charset="0"/>
              </a:rPr>
              <a:t>Dudovskiy, J. (2019). </a:t>
            </a:r>
            <a:r>
              <a:rPr lang="en-GB" sz="800" i="1" dirty="0">
                <a:solidFill>
                  <a:schemeClr val="bg1"/>
                </a:solidFill>
                <a:latin typeface="Calibri" panose="020F0502020204030204" pitchFamily="34" charset="0"/>
                <a:cs typeface="Calibri" panose="020F0502020204030204" pitchFamily="34" charset="0"/>
              </a:rPr>
              <a:t>Interpretivism (interpretivist) Research Philosophy</a:t>
            </a:r>
            <a:r>
              <a:rPr lang="en-GB" sz="800" dirty="0">
                <a:solidFill>
                  <a:schemeClr val="bg1"/>
                </a:solidFill>
                <a:latin typeface="Calibri" panose="020F0502020204030204" pitchFamily="34" charset="0"/>
                <a:cs typeface="Calibri" panose="020F0502020204030204" pitchFamily="34" charset="0"/>
              </a:rPr>
              <a:t>. Retrieved from Research Methodology: </a:t>
            </a:r>
            <a:r>
              <a:rPr lang="en-GB" sz="800" dirty="0">
                <a:solidFill>
                  <a:schemeClr val="bg1"/>
                </a:solidFill>
                <a:latin typeface="Calibri" panose="020F0502020204030204" pitchFamily="34" charset="0"/>
                <a:cs typeface="Calibri" panose="020F0502020204030204" pitchFamily="34" charset="0"/>
                <a:hlinkClick r:id="rId7"/>
              </a:rPr>
              <a:t>https://research-methodology.net/research-philosophy/interpretivism/</a:t>
            </a:r>
            <a:endParaRPr lang="en-GB" sz="800" dirty="0">
              <a:solidFill>
                <a:schemeClr val="bg1"/>
              </a:solidFill>
              <a:latin typeface="Calibri" panose="020F0502020204030204" pitchFamily="34" charset="0"/>
              <a:cs typeface="Calibri" panose="020F0502020204030204" pitchFamily="34" charset="0"/>
            </a:endParaRPr>
          </a:p>
          <a:p>
            <a:endParaRPr lang="en-GB" sz="800" dirty="0">
              <a:solidFill>
                <a:schemeClr val="bg1"/>
              </a:solidFill>
              <a:latin typeface="Calibri" panose="020F0502020204030204" pitchFamily="34" charset="0"/>
              <a:cs typeface="Calibri" panose="020F0502020204030204" pitchFamily="34" charset="0"/>
            </a:endParaRPr>
          </a:p>
          <a:p>
            <a:r>
              <a:rPr lang="en-GB" sz="800" dirty="0">
                <a:solidFill>
                  <a:schemeClr val="bg1"/>
                </a:solidFill>
                <a:latin typeface="Calibri" panose="020F0502020204030204" pitchFamily="34" charset="0"/>
                <a:cs typeface="Calibri" panose="020F0502020204030204" pitchFamily="34" charset="0"/>
              </a:rPr>
              <a:t>Glen, S. (2016, September 21). Grounded Theory: Simple Definition and Examples. Retrieved from Statistics How To: </a:t>
            </a:r>
            <a:r>
              <a:rPr lang="en-GB" sz="800" dirty="0">
                <a:solidFill>
                  <a:schemeClr val="bg1"/>
                </a:solidFill>
                <a:latin typeface="Calibri" panose="020F0502020204030204" pitchFamily="34" charset="0"/>
                <a:cs typeface="Calibri" panose="020F0502020204030204" pitchFamily="34" charset="0"/>
                <a:hlinkClick r:id="rId8"/>
              </a:rPr>
              <a:t>https://www.statisticshowto.datasciencecentral.com/grounded-theory/</a:t>
            </a:r>
            <a:endParaRPr lang="en-GB" sz="800" dirty="0">
              <a:solidFill>
                <a:schemeClr val="bg1"/>
              </a:solidFill>
              <a:latin typeface="Calibri" panose="020F0502020204030204" pitchFamily="34" charset="0"/>
              <a:cs typeface="Calibri" panose="020F0502020204030204" pitchFamily="34" charset="0"/>
            </a:endParaRPr>
          </a:p>
          <a:p>
            <a:endParaRPr lang="en-GB" sz="800" dirty="0">
              <a:solidFill>
                <a:schemeClr val="bg1"/>
              </a:solidFill>
              <a:latin typeface="Calibri" panose="020F0502020204030204" pitchFamily="34" charset="0"/>
              <a:cs typeface="Calibri" panose="020F0502020204030204" pitchFamily="34" charset="0"/>
            </a:endParaRPr>
          </a:p>
          <a:p>
            <a:endParaRPr lang="en-GB" sz="800" dirty="0">
              <a:solidFill>
                <a:schemeClr val="bg1"/>
              </a:solidFill>
              <a:latin typeface="Calibri" panose="020F0502020204030204" pitchFamily="34" charset="0"/>
              <a:cs typeface="Calibri" panose="020F0502020204030204" pitchFamily="34" charset="0"/>
            </a:endParaRPr>
          </a:p>
          <a:p>
            <a:r>
              <a:rPr lang="en-GB" sz="800" dirty="0">
                <a:solidFill>
                  <a:schemeClr val="bg1"/>
                </a:solidFill>
                <a:latin typeface="Calibri" panose="020F0502020204030204" pitchFamily="34" charset="0"/>
                <a:cs typeface="Calibri" panose="020F0502020204030204" pitchFamily="34" charset="0"/>
              </a:rPr>
              <a:t>Saunders, M., Lewis, P., &amp; Thornhill, A. (2012). </a:t>
            </a:r>
            <a:r>
              <a:rPr lang="en-GB" sz="800" i="1" dirty="0">
                <a:solidFill>
                  <a:schemeClr val="bg1"/>
                </a:solidFill>
                <a:latin typeface="Calibri" panose="020F0502020204030204" pitchFamily="34" charset="0"/>
                <a:cs typeface="Calibri" panose="020F0502020204030204" pitchFamily="34" charset="0"/>
              </a:rPr>
              <a:t>Research Methods for Business Students</a:t>
            </a:r>
            <a:r>
              <a:rPr lang="en-GB" sz="800" dirty="0">
                <a:solidFill>
                  <a:schemeClr val="bg1"/>
                </a:solidFill>
                <a:latin typeface="Calibri" panose="020F0502020204030204" pitchFamily="34" charset="0"/>
                <a:cs typeface="Calibri" panose="020F0502020204030204" pitchFamily="34" charset="0"/>
              </a:rPr>
              <a:t>. Pearson Education Ltd.</a:t>
            </a:r>
          </a:p>
          <a:p>
            <a:endParaRPr lang="en-GB" sz="800" dirty="0">
              <a:solidFill>
                <a:schemeClr val="bg1"/>
              </a:solidFill>
              <a:latin typeface="Calibri" panose="020F0502020204030204" pitchFamily="34" charset="0"/>
              <a:cs typeface="Calibri" panose="020F0502020204030204" pitchFamily="34" charset="0"/>
            </a:endParaRPr>
          </a:p>
          <a:p>
            <a:r>
              <a:rPr lang="en-GB" sz="800" dirty="0">
                <a:solidFill>
                  <a:schemeClr val="bg1"/>
                </a:solidFill>
                <a:latin typeface="Calibri" panose="020F0502020204030204" pitchFamily="34" charset="0"/>
                <a:cs typeface="Calibri" panose="020F0502020204030204" pitchFamily="34" charset="0"/>
              </a:rPr>
              <a:t>Reyes, M. Z. (2004). </a:t>
            </a:r>
            <a:r>
              <a:rPr lang="en-GB" sz="800" i="1" dirty="0">
                <a:solidFill>
                  <a:schemeClr val="bg1"/>
                </a:solidFill>
                <a:latin typeface="Calibri" panose="020F0502020204030204" pitchFamily="34" charset="0"/>
                <a:cs typeface="Calibri" panose="020F0502020204030204" pitchFamily="34" charset="0"/>
              </a:rPr>
              <a:t>Social Research: A Deductive Approach</a:t>
            </a:r>
            <a:r>
              <a:rPr lang="en-GB" sz="800" dirty="0">
                <a:solidFill>
                  <a:schemeClr val="bg1"/>
                </a:solidFill>
                <a:latin typeface="Calibri" panose="020F0502020204030204" pitchFamily="34" charset="0"/>
                <a:cs typeface="Calibri" panose="020F0502020204030204" pitchFamily="34" charset="0"/>
              </a:rPr>
              <a:t>. Rex Bookstore, Inc.</a:t>
            </a:r>
          </a:p>
          <a:p>
            <a:endParaRPr lang="en-GB" sz="800" dirty="0">
              <a:solidFill>
                <a:schemeClr val="bg1"/>
              </a:solidFill>
              <a:latin typeface="Calibri" panose="020F0502020204030204" pitchFamily="34" charset="0"/>
              <a:cs typeface="Calibri" panose="020F0502020204030204" pitchFamily="34" charset="0"/>
            </a:endParaRPr>
          </a:p>
          <a:p>
            <a:r>
              <a:rPr lang="en-GB" sz="800" dirty="0">
                <a:solidFill>
                  <a:schemeClr val="bg1"/>
                </a:solidFill>
                <a:latin typeface="Calibri" panose="020F0502020204030204" pitchFamily="34" charset="0"/>
                <a:cs typeface="Calibri" panose="020F0502020204030204" pitchFamily="34" charset="0"/>
              </a:rPr>
              <a:t>Cherry, K. (2019, October 10). </a:t>
            </a:r>
            <a:r>
              <a:rPr lang="en-GB" sz="800" i="1" dirty="0">
                <a:solidFill>
                  <a:schemeClr val="bg1"/>
                </a:solidFill>
                <a:latin typeface="Calibri" panose="020F0502020204030204" pitchFamily="34" charset="0"/>
                <a:cs typeface="Calibri" panose="020F0502020204030204" pitchFamily="34" charset="0"/>
              </a:rPr>
              <a:t>How Does the Cross-Sectional Research Method Work?</a:t>
            </a:r>
            <a:r>
              <a:rPr lang="en-GB" sz="800" dirty="0">
                <a:solidFill>
                  <a:schemeClr val="bg1"/>
                </a:solidFill>
                <a:latin typeface="Calibri" panose="020F0502020204030204" pitchFamily="34" charset="0"/>
                <a:cs typeface="Calibri" panose="020F0502020204030204" pitchFamily="34" charset="0"/>
              </a:rPr>
              <a:t> Retrieved from verywellmind: </a:t>
            </a:r>
            <a:r>
              <a:rPr lang="en-GB" sz="800" dirty="0">
                <a:solidFill>
                  <a:schemeClr val="bg1"/>
                </a:solidFill>
                <a:latin typeface="Calibri" panose="020F0502020204030204" pitchFamily="34" charset="0"/>
                <a:cs typeface="Calibri" panose="020F0502020204030204" pitchFamily="34" charset="0"/>
                <a:hlinkClick r:id="rId9"/>
              </a:rPr>
              <a:t>https://www.verywellmind.com/what-is-a-cross-sectional-study-2794978</a:t>
            </a:r>
            <a:endParaRPr lang="en-GB" sz="800" dirty="0">
              <a:solidFill>
                <a:schemeClr val="bg1"/>
              </a:solidFill>
              <a:latin typeface="Calibri" panose="020F0502020204030204" pitchFamily="34" charset="0"/>
              <a:cs typeface="Calibri" panose="020F0502020204030204" pitchFamily="34" charset="0"/>
            </a:endParaRPr>
          </a:p>
          <a:p>
            <a:endParaRPr lang="en-GB" sz="800" dirty="0">
              <a:solidFill>
                <a:schemeClr val="bg1"/>
              </a:solidFill>
              <a:latin typeface="Calibri" panose="020F0502020204030204" pitchFamily="34" charset="0"/>
              <a:cs typeface="Calibri" panose="020F0502020204030204" pitchFamily="34" charset="0"/>
            </a:endParaRPr>
          </a:p>
          <a:p>
            <a:endParaRPr lang="en-GB" sz="900" dirty="0">
              <a:solidFill>
                <a:schemeClr val="bg1"/>
              </a:solidFill>
            </a:endParaRPr>
          </a:p>
          <a:p>
            <a:endParaRPr lang="en-GB" sz="900" dirty="0">
              <a:solidFill>
                <a:schemeClr val="bg1"/>
              </a:solidFill>
            </a:endParaRPr>
          </a:p>
        </p:txBody>
      </p:sp>
      <p:sp>
        <p:nvSpPr>
          <p:cNvPr id="16" name="TextBox 15">
            <a:extLst>
              <a:ext uri="{FF2B5EF4-FFF2-40B4-BE49-F238E27FC236}">
                <a16:creationId xmlns:a16="http://schemas.microsoft.com/office/drawing/2014/main" id="{E4223E24-6C58-44A1-B0E9-08182CA7F7C1}"/>
              </a:ext>
            </a:extLst>
          </p:cNvPr>
          <p:cNvSpPr txBox="1"/>
          <p:nvPr/>
        </p:nvSpPr>
        <p:spPr>
          <a:xfrm>
            <a:off x="7098900" y="15243"/>
            <a:ext cx="1863111" cy="369332"/>
          </a:xfrm>
          <a:prstGeom prst="rect">
            <a:avLst/>
          </a:prstGeom>
          <a:noFill/>
        </p:spPr>
        <p:txBody>
          <a:bodyPr wrap="square" rtlCol="0">
            <a:spAutoFit/>
          </a:bodyPr>
          <a:lstStyle/>
          <a:p>
            <a:r>
              <a:rPr lang="en-GB" sz="900" dirty="0">
                <a:solidFill>
                  <a:schemeClr val="bg1"/>
                </a:solidFill>
                <a:latin typeface="Calibri" panose="020F0502020204030204" pitchFamily="34" charset="0"/>
                <a:cs typeface="Calibri" panose="020F0502020204030204" pitchFamily="34" charset="0"/>
              </a:rPr>
              <a:t>Alexander Hudson of University of Wales Trinity Saint David</a:t>
            </a:r>
          </a:p>
        </p:txBody>
      </p:sp>
    </p:spTree>
    <p:extLst>
      <p:ext uri="{BB962C8B-B14F-4D97-AF65-F5344CB8AC3E}">
        <p14:creationId xmlns:p14="http://schemas.microsoft.com/office/powerpoint/2010/main" val="743004406"/>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TM16401371[[fn=Atlas]]</Template>
  <TotalTime>573</TotalTime>
  <Words>1262</Words>
  <Application>Microsoft Office PowerPoint</Application>
  <PresentationFormat>Widescreen</PresentationFormat>
  <Paragraphs>45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Gill Sans MT</vt:lpstr>
      <vt:lpstr>Impact</vt:lpstr>
      <vt:lpstr>Badge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Fiona Hudson</dc:creator>
  <cp:lastModifiedBy>Fiona Hudson</cp:lastModifiedBy>
  <cp:revision>57</cp:revision>
  <dcterms:created xsi:type="dcterms:W3CDTF">2020-05-20T09:34:04Z</dcterms:created>
  <dcterms:modified xsi:type="dcterms:W3CDTF">2020-05-23T15:29:28Z</dcterms:modified>
</cp:coreProperties>
</file>