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256" r:id="rId2"/>
    <p:sldId id="258" r:id="rId3"/>
    <p:sldId id="279" r:id="rId4"/>
    <p:sldId id="293" r:id="rId5"/>
    <p:sldId id="295" r:id="rId6"/>
    <p:sldId id="282" r:id="rId7"/>
    <p:sldId id="289" r:id="rId8"/>
    <p:sldId id="308" r:id="rId9"/>
    <p:sldId id="288" r:id="rId10"/>
    <p:sldId id="300" r:id="rId11"/>
    <p:sldId id="301" r:id="rId12"/>
    <p:sldId id="302" r:id="rId13"/>
    <p:sldId id="304" r:id="rId14"/>
    <p:sldId id="303" r:id="rId15"/>
    <p:sldId id="305" r:id="rId16"/>
    <p:sldId id="285" r:id="rId17"/>
    <p:sldId id="291" r:id="rId18"/>
    <p:sldId id="280" r:id="rId19"/>
    <p:sldId id="292" r:id="rId20"/>
    <p:sldId id="281" r:id="rId21"/>
    <p:sldId id="296" r:id="rId22"/>
    <p:sldId id="298" r:id="rId23"/>
    <p:sldId id="299" r:id="rId24"/>
    <p:sldId id="297" r:id="rId25"/>
    <p:sldId id="286" r:id="rId26"/>
    <p:sldId id="287" r:id="rId27"/>
    <p:sldId id="284" r:id="rId28"/>
    <p:sldId id="294" r:id="rId29"/>
    <p:sldId id="278" r:id="rId30"/>
    <p:sldId id="267" r:id="rId31"/>
    <p:sldId id="283" r:id="rId32"/>
    <p:sldId id="306" r:id="rId33"/>
    <p:sldId id="307" r:id="rId3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orient="horz" pos="3072">
          <p15:clr>
            <a:srgbClr val="A4A3A4"/>
          </p15:clr>
        </p15:guide>
        <p15:guide id="4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77477" autoAdjust="0"/>
  </p:normalViewPr>
  <p:slideViewPr>
    <p:cSldViewPr>
      <p:cViewPr varScale="1">
        <p:scale>
          <a:sx n="57" d="100"/>
          <a:sy n="57" d="100"/>
        </p:scale>
        <p:origin x="909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Saer" userId="a511e1c1-9c87-4f4d-8480-d58f9216da9a" providerId="ADAL" clId="{49775C6C-C633-4418-BF34-D00A505F1B17}"/>
    <pc:docChg chg="modSld">
      <pc:chgData name="Sioned Saer" userId="a511e1c1-9c87-4f4d-8480-d58f9216da9a" providerId="ADAL" clId="{49775C6C-C633-4418-BF34-D00A505F1B17}" dt="2021-04-12T08:32:11.931" v="3" actId="20577"/>
      <pc:docMkLst>
        <pc:docMk/>
      </pc:docMkLst>
      <pc:sldChg chg="modSp mod">
        <pc:chgData name="Sioned Saer" userId="a511e1c1-9c87-4f4d-8480-d58f9216da9a" providerId="ADAL" clId="{49775C6C-C633-4418-BF34-D00A505F1B17}" dt="2021-04-12T08:32:11.931" v="3" actId="20577"/>
        <pc:sldMkLst>
          <pc:docMk/>
          <pc:sldMk cId="3408955283" sldId="256"/>
        </pc:sldMkLst>
        <pc:spChg chg="mod">
          <ac:chgData name="Sioned Saer" userId="a511e1c1-9c87-4f4d-8480-d58f9216da9a" providerId="ADAL" clId="{49775C6C-C633-4418-BF34-D00A505F1B17}" dt="2021-04-12T08:32:11.931" v="3" actId="20577"/>
          <ac:spMkLst>
            <pc:docMk/>
            <pc:sldMk cId="3408955283" sldId="256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E83EF5-A965-4F9A-997D-FF140A09189D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164DEE-1C52-4834-94A7-034DA1CB9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510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6496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32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461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2484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8342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462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3625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593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142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1274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603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438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4042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6055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379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4230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2902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9958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4515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6738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06714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769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51966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29463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87089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2021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7653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08882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4475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37797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533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acea.ec.europa.eu/national-policies/eurydice/content/quality-assurance-early-childhood-and-school-education-81_en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enedd.wales/Research%20Documents/19%20-%20047%20-%20Early%20Years/19-47-Web-eng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7/independent-review-of-childcare-services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file:///E:\Level%206\ECEY6002%20LEADERSHIP\FTF%202020\Reading%20-%20extra\June%2013%20reading\Quality\Leadership%20for%20Quality%20Early%20Childhood%20education%20and%20Care%202019.pdf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7/flying-start-childcare-guidance.pdf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search/field_sector/non-maintained-nursery-settings-1421?page=2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file:///E:\Level%206\ECEY6002%20LEADERSHIP\FTF%202020\Reading%20-%20extra\June%2013%20reading\Quality\Quality%20Matters%20in%20Early%20Education%20and%20Care%20-%20Sweden%202013.pdf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file:///E:\Level%206\ECEY6002%20LEADERSHIP\FTF%202020\Reading%20-%20extra\June%2013%20reading\Quality\Quality-Early-Education-for-All-FINAL.pdf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file:///E:\Level%206\ECEY6002%20LEADERSHIP\FTF%202020\Quality%20in%20EC\Neoliberalism%20and%20early%20childhood.pdf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30716-building-brighter-future-en.pdf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ov.wales/docs/dsjlg/publications/cyp/171215-childcare-play-early-years-workforce-plan-en.pdf" TargetMode="External"/><Relationship Id="rId4" Type="http://schemas.openxmlformats.org/officeDocument/2006/relationships/hyperlink" Target="http://gov.wales/topics/people-and-communities/people/children-and-young-people/parenting-support-guidance/help/flyingstart/?lang=en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people-and-communities/people/children-and-young-people/early-years/?lang=en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ra.ioe.ac.uk/22165/2/150225-successful-futures-en_Redacted.pdf" TargetMode="External"/><Relationship Id="rId5" Type="http://schemas.openxmlformats.org/officeDocument/2006/relationships/hyperlink" Target="http://gov.wales/about/programme-for-government/?lang=en" TargetMode="External"/><Relationship Id="rId4" Type="http://schemas.openxmlformats.org/officeDocument/2006/relationships/hyperlink" Target="http://www.ysgoldyffrynconwy.org/downloads/041017-education-in-wales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268761"/>
            <a:ext cx="7772400" cy="1656184"/>
          </a:xfrm>
        </p:spPr>
        <p:txBody>
          <a:bodyPr/>
          <a:lstStyle/>
          <a:p>
            <a:r>
              <a:rPr lang="en-GB" b="1" dirty="0"/>
              <a:t>ECEY6002/C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564904"/>
            <a:ext cx="6400800" cy="2932311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Darlith</a:t>
            </a:r>
            <a:r>
              <a:rPr lang="en-GB" b="1">
                <a:solidFill>
                  <a:schemeClr val="bg1"/>
                </a:solidFill>
              </a:rPr>
              <a:t> 6 </a:t>
            </a:r>
            <a:r>
              <a:rPr lang="en-GB" b="1" dirty="0">
                <a:solidFill>
                  <a:schemeClr val="bg1"/>
                </a:solidFill>
              </a:rPr>
              <a:t>– </a:t>
            </a:r>
            <a:r>
              <a:rPr lang="en-GB" b="1">
                <a:solidFill>
                  <a:schemeClr val="bg1"/>
                </a:solidFill>
              </a:rPr>
              <a:t>Lecture 6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sz="4800" b="1" dirty="0" err="1">
                <a:solidFill>
                  <a:schemeClr val="bg1"/>
                </a:solidFill>
              </a:rPr>
              <a:t>Ansawdd</a:t>
            </a:r>
            <a:endParaRPr lang="en-GB" sz="4800" b="1" dirty="0">
              <a:solidFill>
                <a:schemeClr val="bg1"/>
              </a:solidFill>
            </a:endParaRPr>
          </a:p>
          <a:p>
            <a:r>
              <a:rPr lang="en-GB" sz="4800" b="1" dirty="0">
                <a:solidFill>
                  <a:schemeClr val="bg1"/>
                </a:solidFill>
              </a:rPr>
              <a:t>Quality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Cynnwys</a:t>
            </a:r>
            <a:br>
              <a:rPr lang="en-GB" dirty="0"/>
            </a:br>
            <a:r>
              <a:rPr lang="en-GB" dirty="0"/>
              <a:t>Content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ansawdd</a:t>
            </a:r>
            <a:r>
              <a:rPr lang="en-GB" dirty="0"/>
              <a:t>?</a:t>
            </a:r>
          </a:p>
          <a:p>
            <a:r>
              <a:rPr lang="en-GB" dirty="0" err="1"/>
              <a:t>Sicrwydd</a:t>
            </a:r>
            <a:r>
              <a:rPr lang="en-GB" dirty="0"/>
              <a:t> </a:t>
            </a:r>
            <a:r>
              <a:rPr lang="en-GB" dirty="0" err="1"/>
              <a:t>Ansawdd</a:t>
            </a:r>
            <a:endParaRPr lang="en-GB" dirty="0"/>
          </a:p>
          <a:p>
            <a:r>
              <a:rPr lang="en-GB" dirty="0" err="1"/>
              <a:t>Arolygau</a:t>
            </a:r>
            <a:r>
              <a:rPr lang="en-GB" dirty="0"/>
              <a:t> a </a:t>
            </a:r>
            <a:r>
              <a:rPr lang="en-GB" dirty="0" err="1"/>
              <a:t>Gwobrau</a:t>
            </a:r>
            <a:endParaRPr lang="en-GB" dirty="0"/>
          </a:p>
          <a:p>
            <a:r>
              <a:rPr lang="en-GB" dirty="0" err="1"/>
              <a:t>Erthyglau</a:t>
            </a:r>
            <a:r>
              <a:rPr lang="en-GB" dirty="0"/>
              <a:t> ac </a:t>
            </a:r>
            <a:r>
              <a:rPr lang="en-GB" dirty="0" err="1"/>
              <a:t>adroddiadau</a:t>
            </a:r>
            <a:endParaRPr lang="en-GB" dirty="0"/>
          </a:p>
          <a:p>
            <a:r>
              <a:rPr lang="en-GB" dirty="0" err="1"/>
              <a:t>Adfyfyriadau</a:t>
            </a:r>
            <a:r>
              <a:rPr lang="en-GB" dirty="0"/>
              <a:t> </a:t>
            </a:r>
            <a:r>
              <a:rPr lang="en-GB" dirty="0" err="1"/>
              <a:t>terfynol</a:t>
            </a:r>
            <a:r>
              <a:rPr lang="en-GB" dirty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quality?</a:t>
            </a:r>
          </a:p>
          <a:p>
            <a:r>
              <a:rPr lang="en-GB" dirty="0"/>
              <a:t>Quality Assurance</a:t>
            </a:r>
          </a:p>
          <a:p>
            <a:r>
              <a:rPr lang="en-GB" dirty="0"/>
              <a:t>Inspections and Awards</a:t>
            </a:r>
          </a:p>
          <a:p>
            <a:r>
              <a:rPr lang="en-GB" dirty="0"/>
              <a:t>Articles and Reports</a:t>
            </a:r>
          </a:p>
          <a:p>
            <a:r>
              <a:rPr lang="en-GB" dirty="0"/>
              <a:t>Final reflections</a:t>
            </a:r>
          </a:p>
        </p:txBody>
      </p:sp>
    </p:spTree>
    <p:extLst>
      <p:ext uri="{BB962C8B-B14F-4D97-AF65-F5344CB8AC3E}">
        <p14:creationId xmlns:p14="http://schemas.microsoft.com/office/powerpoint/2010/main" val="3886039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ansawdd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is quality?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00807"/>
            <a:ext cx="4038600" cy="3888433"/>
          </a:xfrm>
        </p:spPr>
        <p:txBody>
          <a:bodyPr>
            <a:normAutofit fontScale="70000" lnSpcReduction="20000"/>
          </a:bodyPr>
          <a:lstStyle/>
          <a:p>
            <a:r>
              <a:rPr lang="cy-GB" dirty="0"/>
              <a:t>Y gweithlu?</a:t>
            </a:r>
          </a:p>
          <a:p>
            <a:r>
              <a:rPr lang="cy-GB" dirty="0"/>
              <a:t>Y lleoliad (yr amgylchedd ddysgu)?</a:t>
            </a:r>
          </a:p>
          <a:p>
            <a:r>
              <a:rPr lang="cy-GB" dirty="0"/>
              <a:t>Polisïau, gweithdrefnau?</a:t>
            </a:r>
          </a:p>
          <a:p>
            <a:r>
              <a:rPr lang="cy-GB" dirty="0"/>
              <a:t>Adroddiadau Arolwg?</a:t>
            </a:r>
          </a:p>
          <a:p>
            <a:r>
              <a:rPr lang="cy-GB" dirty="0"/>
              <a:t>Gwobrau?</a:t>
            </a:r>
          </a:p>
          <a:p>
            <a:r>
              <a:rPr lang="cy-GB" dirty="0"/>
              <a:t>Safonau a gosodwyd gan y sefydliad (Arweinydd a’r tîm)?</a:t>
            </a:r>
          </a:p>
          <a:p>
            <a:r>
              <a:rPr lang="cy-GB" dirty="0"/>
              <a:t>Gwerthoedd a pharch?</a:t>
            </a:r>
          </a:p>
          <a:p>
            <a:r>
              <a:rPr lang="cy-GB" dirty="0"/>
              <a:t>Llwyddiant?</a:t>
            </a:r>
          </a:p>
          <a:p>
            <a:r>
              <a:rPr lang="cy-GB" dirty="0"/>
              <a:t>Ethos?</a:t>
            </a:r>
          </a:p>
          <a:p>
            <a:r>
              <a:rPr lang="cy-GB" dirty="0"/>
              <a:t>Rhywbeth llawer mwy?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700807"/>
            <a:ext cx="4038600" cy="388843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 workforce?</a:t>
            </a:r>
          </a:p>
          <a:p>
            <a:r>
              <a:rPr lang="en-GB" dirty="0"/>
              <a:t>The setting (learning environment)?</a:t>
            </a:r>
          </a:p>
          <a:p>
            <a:r>
              <a:rPr lang="en-GB" dirty="0"/>
              <a:t>Policies, procedures?</a:t>
            </a:r>
          </a:p>
          <a:p>
            <a:r>
              <a:rPr lang="en-GB" dirty="0"/>
              <a:t>Inspection Reports?</a:t>
            </a:r>
          </a:p>
          <a:p>
            <a:r>
              <a:rPr lang="en-GB" dirty="0"/>
              <a:t>Awards?</a:t>
            </a:r>
          </a:p>
          <a:p>
            <a:r>
              <a:rPr lang="en-GB" dirty="0"/>
              <a:t>Standards set by the organisation (Leader and team)?</a:t>
            </a:r>
          </a:p>
          <a:p>
            <a:r>
              <a:rPr lang="en-GB" dirty="0"/>
              <a:t>Values and mutual respect?</a:t>
            </a:r>
          </a:p>
          <a:p>
            <a:r>
              <a:rPr lang="en-GB" dirty="0"/>
              <a:t>Success?</a:t>
            </a:r>
          </a:p>
          <a:p>
            <a:r>
              <a:rPr lang="en-GB" dirty="0"/>
              <a:t>Ethos?</a:t>
            </a:r>
          </a:p>
          <a:p>
            <a:r>
              <a:rPr lang="en-GB" dirty="0"/>
              <a:t>Something much more?</a:t>
            </a:r>
          </a:p>
        </p:txBody>
      </p:sp>
    </p:spTree>
    <p:extLst>
      <p:ext uri="{BB962C8B-B14F-4D97-AF65-F5344CB8AC3E}">
        <p14:creationId xmlns:p14="http://schemas.microsoft.com/office/powerpoint/2010/main" val="1373421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Prosesau</a:t>
            </a:r>
            <a:br>
              <a:rPr lang="en-GB" dirty="0"/>
            </a:br>
            <a:r>
              <a:rPr lang="en-GB" dirty="0"/>
              <a:t>Process Quality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39248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sz="3600" b="1" dirty="0"/>
              <a:t>Rhyngweithio</a:t>
            </a:r>
          </a:p>
          <a:p>
            <a:pPr marL="0" indent="0">
              <a:buNone/>
            </a:pPr>
            <a:r>
              <a:rPr lang="cy-GB" sz="3600" b="1" dirty="0"/>
              <a:t>Perthnasoedd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Rhwng plant ac ymhlith plant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Rhwng ac ymhlith plant ac ymarferwyr/ y tîm i gyd</a:t>
            </a:r>
          </a:p>
          <a:p>
            <a:pPr>
              <a:buFont typeface="Wingdings" panose="05000000000000000000" pitchFamily="2" charset="2"/>
              <a:buChar char="Ø"/>
            </a:pPr>
            <a:endParaRPr lang="cy-GB" dirty="0"/>
          </a:p>
          <a:p>
            <a:pPr marL="0" indent="0">
              <a:buNone/>
            </a:pPr>
            <a:r>
              <a:rPr lang="cy-GB" dirty="0"/>
              <a:t>Mae hwn yn rhagfynegydd cryf o ddysgu, datblygiad a lles plant.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Mae arweinyddiaeth yn chwarae rôl canolog yng nghynaladwyedd a gwellhad ansawdd prosesau. 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39248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b="1" dirty="0"/>
              <a:t>Interactions</a:t>
            </a:r>
          </a:p>
          <a:p>
            <a:pPr marL="0" indent="0">
              <a:buNone/>
            </a:pPr>
            <a:r>
              <a:rPr lang="en-GB" sz="3600" b="1" dirty="0"/>
              <a:t>Relationships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between children and among children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Between and among children and all practitioners/the team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is a strong predictor of children’s learning, development and well-being.</a:t>
            </a:r>
          </a:p>
          <a:p>
            <a:pPr marL="0" indent="0">
              <a:buNone/>
            </a:pPr>
            <a:r>
              <a:rPr lang="en-GB" dirty="0"/>
              <a:t>Leadership plays a central role in the improvement and sustainability of process quality.               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Dallimore</a:t>
            </a:r>
            <a:r>
              <a:rPr lang="en-GB" dirty="0"/>
              <a:t>, 2019, Douglass, 2019)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894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Sicrwydd</a:t>
            </a:r>
            <a:r>
              <a:rPr lang="en-GB" dirty="0"/>
              <a:t> </a:t>
            </a:r>
            <a:r>
              <a:rPr lang="en-GB" dirty="0" err="1"/>
              <a:t>Ansawdd</a:t>
            </a:r>
            <a:br>
              <a:rPr lang="en-GB" dirty="0"/>
            </a:br>
            <a:r>
              <a:rPr lang="en-GB" dirty="0"/>
              <a:t>Quality Assurance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Cysondeb</a:t>
            </a:r>
            <a:endParaRPr lang="en-GB" dirty="0"/>
          </a:p>
          <a:p>
            <a:r>
              <a:rPr lang="en-GB" dirty="0" err="1"/>
              <a:t>Gwrando</a:t>
            </a:r>
            <a:r>
              <a:rPr lang="en-GB" dirty="0"/>
              <a:t> </a:t>
            </a:r>
            <a:r>
              <a:rPr lang="en-GB" dirty="0" err="1"/>
              <a:t>adfyfriol</a:t>
            </a:r>
            <a:endParaRPr lang="en-GB" dirty="0"/>
          </a:p>
          <a:p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gorau</a:t>
            </a:r>
            <a:endParaRPr lang="en-GB" dirty="0"/>
          </a:p>
          <a:p>
            <a:r>
              <a:rPr lang="en-GB" dirty="0" err="1"/>
              <a:t>Tystiolaeth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Shared knowledge</a:t>
            </a:r>
          </a:p>
          <a:p>
            <a:r>
              <a:rPr lang="en-GB" dirty="0"/>
              <a:t>Consistency</a:t>
            </a:r>
          </a:p>
          <a:p>
            <a:r>
              <a:rPr lang="en-GB" dirty="0"/>
              <a:t>Reflective listening</a:t>
            </a:r>
          </a:p>
          <a:p>
            <a:r>
              <a:rPr lang="en-GB" dirty="0"/>
              <a:t>Sharing best practice</a:t>
            </a:r>
          </a:p>
          <a:p>
            <a:r>
              <a:rPr lang="en-GB" dirty="0"/>
              <a:t>Evidence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199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Sicrwydd</a:t>
            </a:r>
            <a:r>
              <a:rPr lang="en-GB" dirty="0"/>
              <a:t> </a:t>
            </a:r>
            <a:r>
              <a:rPr lang="en-GB" dirty="0" err="1"/>
              <a:t>Ansawdd</a:t>
            </a:r>
            <a:br>
              <a:rPr lang="en-GB" dirty="0"/>
            </a:br>
            <a:r>
              <a:rPr lang="en-GB" dirty="0"/>
              <a:t>Quality Assurance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dirty="0"/>
              <a:t>Llais y plentyn</a:t>
            </a:r>
          </a:p>
          <a:p>
            <a:r>
              <a:rPr lang="cy-GB" dirty="0"/>
              <a:t>Adborth rhieni/teuluoedd</a:t>
            </a:r>
          </a:p>
          <a:p>
            <a:r>
              <a:rPr lang="cy-GB" dirty="0"/>
              <a:t>Adborth oddi wrth aml-asiantaethau/pobl proffesiynol allanol</a:t>
            </a:r>
          </a:p>
          <a:p>
            <a:r>
              <a:rPr lang="cy-GB" dirty="0"/>
              <a:t>Rhifau presennol</a:t>
            </a:r>
          </a:p>
          <a:p>
            <a:r>
              <a:rPr lang="cy-GB" dirty="0"/>
              <a:t>Rhifau ar y rhestr aros</a:t>
            </a:r>
          </a:p>
          <a:p>
            <a:r>
              <a:rPr lang="cy-GB" dirty="0"/>
              <a:t>‘</a:t>
            </a:r>
            <a:r>
              <a:rPr lang="cy-GB" dirty="0" err="1"/>
              <a:t>Testimonials</a:t>
            </a:r>
            <a:r>
              <a:rPr lang="cy-GB" dirty="0"/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10445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 child’s voice</a:t>
            </a:r>
          </a:p>
          <a:p>
            <a:r>
              <a:rPr lang="en-GB" dirty="0"/>
              <a:t>Feedback from parents/families</a:t>
            </a:r>
          </a:p>
          <a:p>
            <a:r>
              <a:rPr lang="en-GB" dirty="0"/>
              <a:t>Feedback from multi-agency/external professionals</a:t>
            </a:r>
          </a:p>
          <a:p>
            <a:r>
              <a:rPr lang="en-GB" dirty="0"/>
              <a:t>Current numbers</a:t>
            </a:r>
          </a:p>
          <a:p>
            <a:r>
              <a:rPr lang="en-GB" dirty="0"/>
              <a:t>Numbers on waiting list</a:t>
            </a:r>
          </a:p>
          <a:p>
            <a:r>
              <a:rPr lang="en-GB" dirty="0"/>
              <a:t>Testimonials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https://eacea.ec.europa.eu/national-policies/eurydice/content/quality-assurance-early-childhood-and-school-education-81_en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941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8296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Early Child Education and Care: Quality Matters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Research Briefing</a:t>
            </a:r>
            <a:br>
              <a:rPr lang="en-GB" dirty="0"/>
            </a:br>
            <a:r>
              <a:rPr lang="en-GB" dirty="0" err="1"/>
              <a:t>Cymru</a:t>
            </a:r>
            <a:r>
              <a:rPr lang="en-GB" dirty="0"/>
              <a:t>/Wales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08919"/>
            <a:ext cx="8229600" cy="280831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https://senedd.wales/Research%20Documents/19%20-%20047%20-%20Early%20Years/19-47-Web-eng.pdf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David </a:t>
            </a:r>
            <a:r>
              <a:rPr lang="en-GB" dirty="0" err="1"/>
              <a:t>Dallimore</a:t>
            </a:r>
            <a:r>
              <a:rPr lang="en-GB" dirty="0"/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13254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David </a:t>
            </a:r>
            <a:r>
              <a:rPr lang="en-GB" dirty="0" err="1"/>
              <a:t>Dallimore</a:t>
            </a:r>
            <a:r>
              <a:rPr lang="en-GB" dirty="0"/>
              <a:t> (2019)</a:t>
            </a:r>
            <a:br>
              <a:rPr lang="en-GB" dirty="0"/>
            </a:br>
            <a:r>
              <a:rPr lang="en-GB" sz="4000" dirty="0" err="1"/>
              <a:t>Darpariaeth</a:t>
            </a:r>
            <a:r>
              <a:rPr lang="en-GB" sz="4000" dirty="0"/>
              <a:t> o </a:t>
            </a:r>
            <a:r>
              <a:rPr lang="en-GB" sz="4000" dirty="0" err="1"/>
              <a:t>Ansawdd</a:t>
            </a:r>
            <a:r>
              <a:rPr lang="en-GB" sz="4000" dirty="0"/>
              <a:t> - Quality Provision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err="1"/>
              <a:t>Ansawdd</a:t>
            </a:r>
            <a:r>
              <a:rPr lang="en-GB" b="1" dirty="0"/>
              <a:t> </a:t>
            </a:r>
            <a:r>
              <a:rPr lang="en-GB" b="1" dirty="0" err="1"/>
              <a:t>Strwythurol</a:t>
            </a: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Lles</a:t>
            </a:r>
            <a:r>
              <a:rPr lang="en-GB" dirty="0"/>
              <a:t> staff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Y </a:t>
            </a:r>
            <a:r>
              <a:rPr lang="en-GB" dirty="0" err="1"/>
              <a:t>cwricwlwm</a:t>
            </a:r>
            <a:r>
              <a:rPr lang="en-GB" dirty="0"/>
              <a:t>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Sicrwydd</a:t>
            </a:r>
            <a:r>
              <a:rPr lang="en-GB" dirty="0"/>
              <a:t> y </a:t>
            </a:r>
            <a:r>
              <a:rPr lang="en-GB" dirty="0" err="1"/>
              <a:t>lleoliad</a:t>
            </a: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 err="1"/>
              <a:t>Ansawdd</a:t>
            </a:r>
            <a:r>
              <a:rPr lang="en-GB" b="1" dirty="0"/>
              <a:t> </a:t>
            </a:r>
            <a:r>
              <a:rPr lang="en-GB" b="1" dirty="0" err="1"/>
              <a:t>Prosesau</a:t>
            </a: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Pedagogaidd</a:t>
            </a: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Rol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Perthnasoedd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Deilliannau</a:t>
            </a:r>
            <a:r>
              <a:rPr lang="en-GB" b="1" dirty="0"/>
              <a:t> </a:t>
            </a:r>
            <a:r>
              <a:rPr lang="en-GB" b="1" dirty="0" err="1"/>
              <a:t>Ansawdd</a:t>
            </a: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Buddion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, </a:t>
            </a:r>
            <a:r>
              <a:rPr lang="en-GB" dirty="0" err="1"/>
              <a:t>teuluoedd</a:t>
            </a:r>
            <a:r>
              <a:rPr lang="en-GB" dirty="0"/>
              <a:t>, y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gymdeithas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Structural Quality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Well-being of staff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Design of curriculum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Security of setting</a:t>
            </a:r>
          </a:p>
          <a:p>
            <a:pPr marL="0" indent="0">
              <a:buNone/>
            </a:pPr>
            <a:r>
              <a:rPr lang="en-GB" b="1" dirty="0"/>
              <a:t>Process Quality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Pedagogical Practice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Role of play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Relationships</a:t>
            </a:r>
          </a:p>
          <a:p>
            <a:pPr marL="0" indent="0">
              <a:buNone/>
            </a:pPr>
            <a:r>
              <a:rPr lang="en-GB" b="1" dirty="0"/>
              <a:t>Outcome Quality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Benefits for children, families, the community and society</a:t>
            </a:r>
          </a:p>
        </p:txBody>
      </p:sp>
    </p:spTree>
    <p:extLst>
      <p:ext uri="{BB962C8B-B14F-4D97-AF65-F5344CB8AC3E}">
        <p14:creationId xmlns:p14="http://schemas.microsoft.com/office/powerpoint/2010/main" val="1813536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17632" cy="151216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Cymru</a:t>
            </a:r>
            <a:r>
              <a:rPr lang="en-GB" dirty="0"/>
              <a:t>/Wales</a:t>
            </a:r>
            <a:br>
              <a:rPr lang="en-GB" dirty="0"/>
            </a:br>
            <a:r>
              <a:rPr lang="en-GB" sz="3100" dirty="0"/>
              <a:t>An independent review of childcare and early education, registration, regulation and inspection 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2060847"/>
            <a:ext cx="8229600" cy="345638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https://gov.wales/sites/default/files/publications/2019-07/independent-review-of-childcare-services.pdf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Professor Karen Graham (2014)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298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en-GB" sz="3200" dirty="0" err="1"/>
              <a:t>Datblygiad</a:t>
            </a:r>
            <a:r>
              <a:rPr lang="en-GB" sz="3200" dirty="0"/>
              <a:t> </a:t>
            </a:r>
            <a:r>
              <a:rPr lang="en-GB" sz="3200" dirty="0" err="1"/>
              <a:t>Proffesiynol</a:t>
            </a:r>
            <a:r>
              <a:rPr lang="en-GB" sz="3200" dirty="0"/>
              <a:t> </a:t>
            </a:r>
            <a:r>
              <a:rPr lang="en-GB" sz="3200" dirty="0" err="1"/>
              <a:t>Parhaus</a:t>
            </a:r>
            <a:r>
              <a:rPr lang="en-GB" sz="3200" dirty="0"/>
              <a:t> (DPP)  </a:t>
            </a:r>
            <a:br>
              <a:rPr lang="en-GB" sz="3200" dirty="0"/>
            </a:br>
            <a:r>
              <a:rPr lang="en-GB" sz="3200" dirty="0"/>
              <a:t>Continuous Professional Development (CPD)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9816" y="1196752"/>
            <a:ext cx="4038600" cy="4680520"/>
          </a:xfrm>
        </p:spPr>
        <p:txBody>
          <a:bodyPr>
            <a:normAutofit lnSpcReduction="10000"/>
          </a:bodyPr>
          <a:lstStyle/>
          <a:p>
            <a:r>
              <a:rPr lang="cy-GB" dirty="0"/>
              <a:t>Beth yw hwn?</a:t>
            </a:r>
          </a:p>
          <a:p>
            <a:r>
              <a:rPr lang="cy-GB" dirty="0"/>
              <a:t>Pam mae angen hyn arnom?</a:t>
            </a:r>
          </a:p>
          <a:p>
            <a:r>
              <a:rPr lang="cy-GB" dirty="0"/>
              <a:t>Pam mae hwn yn bwysig ar gyfer Ansawdd?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/>
              <a:t>What is it?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/>
              <a:t>Why do we need it?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/>
              <a:t>Why is this important for Quality?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336" y="1196752"/>
            <a:ext cx="4038600" cy="43924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‘…professional training, emphasising practical information, professional education emphasizing theory, and research based knowledge and professional support to develop job experience and performance’          (</a:t>
            </a:r>
            <a:r>
              <a:rPr lang="en-GB" dirty="0" err="1"/>
              <a:t>Siraj</a:t>
            </a:r>
            <a:r>
              <a:rPr lang="en-GB" dirty="0"/>
              <a:t> and </a:t>
            </a:r>
            <a:r>
              <a:rPr lang="en-GB" dirty="0" err="1"/>
              <a:t>Hallet</a:t>
            </a:r>
            <a:r>
              <a:rPr lang="en-GB" dirty="0"/>
              <a:t>, 2014: 122)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793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Pam? - </a:t>
            </a:r>
            <a:r>
              <a:rPr lang="en-GB" dirty="0" err="1"/>
              <a:t>Gweithiwr</a:t>
            </a:r>
            <a:br>
              <a:rPr lang="en-GB" dirty="0"/>
            </a:br>
            <a:r>
              <a:rPr lang="en-GB" dirty="0"/>
              <a:t>Why? - Employee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Gwell ffyrdd o weithio</a:t>
            </a:r>
          </a:p>
          <a:p>
            <a:r>
              <a:rPr lang="cy-GB" dirty="0"/>
              <a:t>Gwybodaeth a sgiliau gwell</a:t>
            </a:r>
          </a:p>
          <a:p>
            <a:r>
              <a:rPr lang="cy-GB" dirty="0"/>
              <a:t>Tyfiant proffesiynol</a:t>
            </a:r>
          </a:p>
          <a:p>
            <a:r>
              <a:rPr lang="cy-GB" dirty="0"/>
              <a:t>Twf personol</a:t>
            </a:r>
          </a:p>
          <a:p>
            <a:r>
              <a:rPr lang="cy-GB" dirty="0"/>
              <a:t>Boddhad swydd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Improved ways of working</a:t>
            </a:r>
          </a:p>
          <a:p>
            <a:r>
              <a:rPr lang="en-GB" dirty="0"/>
              <a:t>Enhanced knowledge and skills</a:t>
            </a:r>
          </a:p>
          <a:p>
            <a:r>
              <a:rPr lang="en-GB" dirty="0"/>
              <a:t>Professional growth</a:t>
            </a:r>
          </a:p>
          <a:p>
            <a:r>
              <a:rPr lang="en-GB" dirty="0"/>
              <a:t>Personal growth</a:t>
            </a:r>
          </a:p>
          <a:p>
            <a:r>
              <a:rPr lang="en-GB" dirty="0"/>
              <a:t>Job satisfaction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Bubb</a:t>
            </a:r>
            <a:r>
              <a:rPr lang="en-GB" dirty="0"/>
              <a:t> and </a:t>
            </a:r>
            <a:r>
              <a:rPr lang="en-GB" dirty="0" err="1"/>
              <a:t>Earley</a:t>
            </a:r>
            <a:r>
              <a:rPr lang="en-GB" dirty="0"/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17809525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Pam? - </a:t>
            </a:r>
            <a:r>
              <a:rPr lang="en-GB" dirty="0" err="1"/>
              <a:t>Cyflogwr</a:t>
            </a:r>
            <a:br>
              <a:rPr lang="en-GB" dirty="0"/>
            </a:br>
            <a:r>
              <a:rPr lang="en-GB" dirty="0"/>
              <a:t>Why? - Employer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Gwasanaeth gwell</a:t>
            </a:r>
          </a:p>
          <a:p>
            <a:r>
              <a:rPr lang="cy-GB" dirty="0"/>
              <a:t>Cymhelliant staff</a:t>
            </a:r>
          </a:p>
          <a:p>
            <a:r>
              <a:rPr lang="cy-GB" dirty="0"/>
              <a:t>Budd-dal dysgu a datblygiad plant</a:t>
            </a:r>
          </a:p>
          <a:p>
            <a:r>
              <a:rPr lang="cy-GB" dirty="0"/>
              <a:t>Cadw staff</a:t>
            </a:r>
          </a:p>
          <a:p>
            <a:endParaRPr lang="cy-GB" dirty="0"/>
          </a:p>
          <a:p>
            <a:r>
              <a:rPr lang="cy-GB" dirty="0"/>
              <a:t>Gwell Ansawdd?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Improved service</a:t>
            </a:r>
          </a:p>
          <a:p>
            <a:r>
              <a:rPr lang="en-GB" dirty="0"/>
              <a:t>Staff motivation</a:t>
            </a:r>
          </a:p>
          <a:p>
            <a:r>
              <a:rPr lang="en-GB" dirty="0"/>
              <a:t>Benefits children’s learning and development</a:t>
            </a:r>
          </a:p>
          <a:p>
            <a:r>
              <a:rPr lang="en-GB" dirty="0"/>
              <a:t>Staff retention</a:t>
            </a:r>
          </a:p>
          <a:p>
            <a:endParaRPr lang="en-GB" dirty="0"/>
          </a:p>
          <a:p>
            <a:r>
              <a:rPr lang="en-GB" dirty="0"/>
              <a:t>Better Quality?</a:t>
            </a:r>
          </a:p>
        </p:txBody>
      </p:sp>
    </p:spTree>
    <p:extLst>
      <p:ext uri="{BB962C8B-B14F-4D97-AF65-F5344CB8AC3E}">
        <p14:creationId xmlns:p14="http://schemas.microsoft.com/office/powerpoint/2010/main" val="3526249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Gweithlu</a:t>
            </a:r>
            <a:r>
              <a:rPr lang="en-GB" dirty="0"/>
              <a:t> </a:t>
            </a:r>
            <a:r>
              <a:rPr lang="en-GB" dirty="0" err="1"/>
              <a:t>Graddedig</a:t>
            </a:r>
            <a:br>
              <a:rPr lang="en-GB" dirty="0"/>
            </a:br>
            <a:r>
              <a:rPr lang="en-GB" dirty="0"/>
              <a:t>Graduate Workforce?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Arweinyddiaeth i raddedigion ond yn gymwysterau sydd yn addas i'r pwrpas? (</a:t>
            </a:r>
            <a:r>
              <a:rPr lang="cy-GB" dirty="0" err="1"/>
              <a:t>Nutbrown</a:t>
            </a:r>
            <a:r>
              <a:rPr lang="cy-GB" dirty="0"/>
              <a:t>, 2012)</a:t>
            </a:r>
          </a:p>
          <a:p>
            <a:r>
              <a:rPr lang="cy-GB" dirty="0"/>
              <a:t>Nid dim ond gwybodaeth ond profiad sydd ei angen (Jones, 2014)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Graduate leadership but are qualifications fit for purpose? (</a:t>
            </a:r>
            <a:r>
              <a:rPr lang="en-GB" dirty="0" err="1"/>
              <a:t>Nutbrown</a:t>
            </a:r>
            <a:r>
              <a:rPr lang="en-GB" dirty="0"/>
              <a:t>, 2012)</a:t>
            </a:r>
          </a:p>
          <a:p>
            <a:r>
              <a:rPr lang="en-GB" dirty="0"/>
              <a:t>It is not just knowledge but experience that is needed (Jones, 2014)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303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Cymwysterau</a:t>
            </a:r>
            <a:r>
              <a:rPr lang="en-GB" dirty="0"/>
              <a:t> </a:t>
            </a:r>
            <a:r>
              <a:rPr lang="en-GB" dirty="0" err="1"/>
              <a:t>lleiafswm</a:t>
            </a:r>
            <a:br>
              <a:rPr lang="en-GB" dirty="0"/>
            </a:br>
            <a:r>
              <a:rPr lang="en-GB" dirty="0"/>
              <a:t>Minimum Qualifications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Gofal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Cymru</a:t>
            </a:r>
            <a:endParaRPr lang="en-GB" dirty="0"/>
          </a:p>
          <a:p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Gofynnol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(SGC)</a:t>
            </a:r>
          </a:p>
          <a:p>
            <a:r>
              <a:rPr lang="cy-GB" dirty="0"/>
              <a:t>Statws Ymarferydd y Blynyddoedd Cynnar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Social Care Wales</a:t>
            </a:r>
          </a:p>
          <a:p>
            <a:r>
              <a:rPr lang="en-GB" dirty="0"/>
              <a:t>National Minimum Standards (NMS) </a:t>
            </a:r>
          </a:p>
          <a:p>
            <a:r>
              <a:rPr lang="en-GB" dirty="0"/>
              <a:t>Early Years Practitioner Status (</a:t>
            </a:r>
            <a:r>
              <a:rPr lang="en-GB" dirty="0" err="1"/>
              <a:t>Payler</a:t>
            </a:r>
            <a:r>
              <a:rPr lang="en-GB" dirty="0"/>
              <a:t> and </a:t>
            </a:r>
            <a:r>
              <a:rPr lang="en-GB" dirty="0" err="1"/>
              <a:t>Georgeson</a:t>
            </a:r>
            <a:r>
              <a:rPr lang="en-GB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32655534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bolisi</a:t>
            </a:r>
            <a:br>
              <a:rPr lang="en-GB" dirty="0"/>
            </a:br>
            <a:r>
              <a:rPr lang="en-GB" dirty="0"/>
              <a:t> Policy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Ffyniant i Bawb</a:t>
            </a:r>
          </a:p>
          <a:p>
            <a:r>
              <a:rPr lang="cy-GB" dirty="0"/>
              <a:t>Addysg yng Nghymru: Ein cenhadaeth genedlaethol, Cynllun Gweithredu 2017-21</a:t>
            </a:r>
          </a:p>
          <a:p>
            <a:r>
              <a:rPr lang="cy-GB" dirty="0"/>
              <a:t>Cynllun Gweithlu Gofal Plant, Chwarae a Blynyddoedd Cynnar.</a:t>
            </a:r>
          </a:p>
          <a:p>
            <a:r>
              <a:rPr lang="cy-GB" dirty="0"/>
              <a:t>Cymryd Cymru Ymlaen 2016-2021</a:t>
            </a:r>
          </a:p>
          <a:p>
            <a:r>
              <a:rPr lang="cy-GB" dirty="0"/>
              <a:t>Dyfodol Llwyddiannus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Prosperity for All</a:t>
            </a:r>
          </a:p>
          <a:p>
            <a:r>
              <a:rPr lang="en-GB" dirty="0"/>
              <a:t>Education in Wales:  Our national mission, Action Plan 2017-21</a:t>
            </a:r>
          </a:p>
          <a:p>
            <a:r>
              <a:rPr lang="en-GB" i="1" dirty="0"/>
              <a:t>Childcare, Play and Early Years Workforce Plan</a:t>
            </a:r>
            <a:r>
              <a:rPr lang="en-GB" dirty="0"/>
              <a:t>.</a:t>
            </a:r>
          </a:p>
          <a:p>
            <a:r>
              <a:rPr lang="en-GB" dirty="0"/>
              <a:t>Taking Wales Forward 2016-2021</a:t>
            </a:r>
          </a:p>
          <a:p>
            <a:r>
              <a:rPr lang="en-GB" dirty="0"/>
              <a:t>Successful Futures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172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Leadership for Quality                             Early Education and Care 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3" action="ppaction://hlinkfile"/>
              </a:rPr>
              <a:t>file:///E:/Level%206/ECEY6002%20LEADERSHIP/FTF%202020/Reading%20-%20extra/June%2013%20reading/Quality/Leadership%20for%20Quality%20Early%20Childhood%20education%20and%20Care%202019.pdf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Ann Douglass (2019)</a:t>
            </a:r>
          </a:p>
        </p:txBody>
      </p:sp>
    </p:spTree>
    <p:extLst>
      <p:ext uri="{BB962C8B-B14F-4D97-AF65-F5344CB8AC3E}">
        <p14:creationId xmlns:p14="http://schemas.microsoft.com/office/powerpoint/2010/main" val="4058241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Dechrau’n</a:t>
            </a:r>
            <a:r>
              <a:rPr lang="en-GB" dirty="0"/>
              <a:t> </a:t>
            </a:r>
            <a:r>
              <a:rPr lang="en-GB" dirty="0" err="1"/>
              <a:t>Deg</a:t>
            </a:r>
            <a:r>
              <a:rPr lang="en-GB" dirty="0"/>
              <a:t> - Flying Start</a:t>
            </a:r>
            <a:br>
              <a:rPr lang="en-GB" dirty="0"/>
            </a:br>
            <a:r>
              <a:rPr lang="en-GB" dirty="0"/>
              <a:t>Quality Childcare 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https://gov.wales/sites/default/files/publications/2019-07/flying-start-childcare-guidance.pdf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2014</a:t>
            </a:r>
          </a:p>
        </p:txBody>
      </p:sp>
    </p:spTree>
    <p:extLst>
      <p:ext uri="{BB962C8B-B14F-4D97-AF65-F5344CB8AC3E}">
        <p14:creationId xmlns:p14="http://schemas.microsoft.com/office/powerpoint/2010/main" val="19889370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4 C’s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b="1" dirty="0"/>
              <a:t>4 C Sioned</a:t>
            </a:r>
          </a:p>
          <a:p>
            <a:pPr marL="0" indent="0">
              <a:buNone/>
            </a:pPr>
            <a:r>
              <a:rPr lang="cy-GB" dirty="0"/>
              <a:t>Gofal, Cyfathrebu, Ymrwymiad a Chysondeb (1991).</a:t>
            </a:r>
          </a:p>
          <a:p>
            <a:pPr marL="0" indent="0">
              <a:buNone/>
            </a:pPr>
            <a:r>
              <a:rPr lang="cy-GB" dirty="0"/>
              <a:t>Dros y 23 o flynyddoedd nesaf – datblygodd rhestr o dros 60 C.</a:t>
            </a:r>
          </a:p>
          <a:p>
            <a:pPr marL="0" indent="0">
              <a:buNone/>
            </a:pPr>
            <a:r>
              <a:rPr lang="cy-GB" b="1" dirty="0" err="1"/>
              <a:t>C’s</a:t>
            </a:r>
            <a:r>
              <a:rPr lang="cy-GB" b="1" dirty="0"/>
              <a:t> Angenrheidiol:</a:t>
            </a:r>
          </a:p>
          <a:p>
            <a:pPr marL="0" indent="0">
              <a:buNone/>
            </a:pPr>
            <a:r>
              <a:rPr lang="cy-GB" dirty="0"/>
              <a:t>Cysylltu, Galluog, Cyfrif a Dewrder (John, 2019).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err="1"/>
              <a:t>Sioned’s</a:t>
            </a:r>
            <a:r>
              <a:rPr lang="en-GB" b="1" dirty="0"/>
              <a:t> 4 C’s</a:t>
            </a:r>
          </a:p>
          <a:p>
            <a:pPr marL="0" indent="0">
              <a:buNone/>
            </a:pPr>
            <a:r>
              <a:rPr lang="en-GB" dirty="0"/>
              <a:t>Care, Communication, Commitment and Consistency (1991).</a:t>
            </a:r>
          </a:p>
          <a:p>
            <a:pPr marL="0" indent="0">
              <a:buNone/>
            </a:pPr>
            <a:r>
              <a:rPr lang="en-GB" dirty="0"/>
              <a:t>Over the next 23 years – the list developed to over 60 C’s</a:t>
            </a:r>
          </a:p>
          <a:p>
            <a:pPr marL="0" indent="0">
              <a:buNone/>
            </a:pPr>
            <a:r>
              <a:rPr lang="en-GB" b="1" dirty="0"/>
              <a:t>The Crucial C’s:</a:t>
            </a:r>
          </a:p>
          <a:p>
            <a:pPr marL="0" indent="0">
              <a:buNone/>
            </a:pPr>
            <a:r>
              <a:rPr lang="en-GB" dirty="0"/>
              <a:t>Connect, Capable, Count and Courage (John, 2019)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918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Deddfwriaeth</a:t>
            </a:r>
            <a:r>
              <a:rPr lang="en-GB" dirty="0"/>
              <a:t>/Legislation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32048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AGC/CIW</a:t>
            </a:r>
          </a:p>
          <a:p>
            <a:r>
              <a:rPr lang="en-GB" dirty="0"/>
              <a:t>Children and Families (Wales) Measure 2010</a:t>
            </a:r>
          </a:p>
          <a:p>
            <a:r>
              <a:rPr lang="en-GB" dirty="0"/>
              <a:t>National Minimum Standards fro Regulated Childcare (NMS) (2016).</a:t>
            </a:r>
          </a:p>
          <a:p>
            <a:r>
              <a:rPr lang="en-GB" dirty="0"/>
              <a:t>Self Assessment of Service Statement (SASS)</a:t>
            </a:r>
          </a:p>
          <a:p>
            <a:r>
              <a:rPr lang="en-GB" dirty="0"/>
              <a:t>Guidance Handbook for Inspections of Care and Education in Regulated Non-School Settings (2019).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 err="1"/>
              <a:t>Estyn</a:t>
            </a:r>
            <a:endParaRPr lang="en-GB" b="1" dirty="0"/>
          </a:p>
          <a:p>
            <a:r>
              <a:rPr lang="en-GB" dirty="0"/>
              <a:t>Education (Schools) Act 1992</a:t>
            </a:r>
          </a:p>
          <a:p>
            <a:r>
              <a:rPr lang="en-GB" dirty="0"/>
              <a:t>Education Act 2005</a:t>
            </a:r>
          </a:p>
          <a:p>
            <a:r>
              <a:rPr lang="en-GB" dirty="0"/>
              <a:t>The Education (School Inspections) (Wales) Regulations (2006)</a:t>
            </a:r>
          </a:p>
          <a:p>
            <a:r>
              <a:rPr lang="en-GB" dirty="0"/>
              <a:t>Common Inspections Framework </a:t>
            </a:r>
          </a:p>
          <a:p>
            <a:r>
              <a:rPr lang="en-GB" dirty="0"/>
              <a:t>Curriculum for Wales – September 2022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5276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Arolygiadau</a:t>
            </a:r>
            <a:r>
              <a:rPr lang="en-GB" dirty="0"/>
              <a:t> a </a:t>
            </a:r>
            <a:r>
              <a:rPr lang="en-GB" dirty="0" err="1"/>
              <a:t>Gwobrwyon</a:t>
            </a:r>
            <a:br>
              <a:rPr lang="en-GB" dirty="0"/>
            </a:br>
            <a:r>
              <a:rPr lang="en-GB" dirty="0"/>
              <a:t>Inspections and Awards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Arolygiaeth</a:t>
            </a:r>
            <a:r>
              <a:rPr lang="en-GB" dirty="0"/>
              <a:t> </a:t>
            </a:r>
            <a:r>
              <a:rPr lang="en-GB" dirty="0" err="1"/>
              <a:t>Gofal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(AGC) /                                                                        Care Inspectorate Wales CIW</a:t>
            </a:r>
          </a:p>
          <a:p>
            <a:r>
              <a:rPr lang="en-GB" dirty="0" err="1"/>
              <a:t>Estyn</a:t>
            </a:r>
            <a:r>
              <a:rPr lang="en-GB" dirty="0"/>
              <a:t> -  HMI</a:t>
            </a:r>
          </a:p>
          <a:p>
            <a:r>
              <a:rPr lang="en-GB" dirty="0"/>
              <a:t>ERW  </a:t>
            </a:r>
          </a:p>
          <a:p>
            <a:r>
              <a:rPr lang="en-GB" dirty="0"/>
              <a:t>Wales Preschool Playgroups Association</a:t>
            </a:r>
          </a:p>
          <a:p>
            <a:r>
              <a:rPr lang="en-GB" dirty="0"/>
              <a:t>National Day Nursery Association</a:t>
            </a:r>
          </a:p>
          <a:p>
            <a:r>
              <a:rPr lang="en-GB" dirty="0" err="1"/>
              <a:t>Mudiad</a:t>
            </a:r>
            <a:r>
              <a:rPr lang="en-GB" dirty="0"/>
              <a:t> </a:t>
            </a:r>
            <a:r>
              <a:rPr lang="en-GB" dirty="0" err="1"/>
              <a:t>Meithrin</a:t>
            </a:r>
            <a:endParaRPr lang="en-GB" dirty="0"/>
          </a:p>
          <a:p>
            <a:r>
              <a:rPr lang="en-GB" dirty="0"/>
              <a:t>Investors in People</a:t>
            </a:r>
          </a:p>
          <a:p>
            <a:r>
              <a:rPr lang="en-GB" dirty="0"/>
              <a:t>ECO </a:t>
            </a:r>
            <a:r>
              <a:rPr lang="en-GB" dirty="0" err="1"/>
              <a:t>Ysgolion</a:t>
            </a:r>
            <a:r>
              <a:rPr lang="en-GB" dirty="0"/>
              <a:t>/ECO Schools</a:t>
            </a:r>
          </a:p>
          <a:p>
            <a:r>
              <a:rPr lang="en-GB" dirty="0"/>
              <a:t>Learning Through Landscapes</a:t>
            </a:r>
          </a:p>
          <a:p>
            <a:r>
              <a:rPr lang="en-GB" dirty="0"/>
              <a:t>Healthy and Sustainable Pre-School Scheme National Award </a:t>
            </a:r>
          </a:p>
          <a:p>
            <a:r>
              <a:rPr lang="cy-GB" dirty="0"/>
              <a:t>Cynllun Gwên Siriol </a:t>
            </a:r>
            <a:r>
              <a:rPr lang="en-GB" dirty="0"/>
              <a:t>- Designed to Smile</a:t>
            </a:r>
          </a:p>
        </p:txBody>
      </p:sp>
    </p:spTree>
    <p:extLst>
      <p:ext uri="{BB962C8B-B14F-4D97-AF65-F5344CB8AC3E}">
        <p14:creationId xmlns:p14="http://schemas.microsoft.com/office/powerpoint/2010/main" val="27166128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Arolygiadau</a:t>
            </a:r>
            <a:r>
              <a:rPr lang="en-GB" dirty="0"/>
              <a:t>/Inspections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AGC </a:t>
            </a:r>
          </a:p>
          <a:p>
            <a:r>
              <a:rPr lang="en-GB" dirty="0"/>
              <a:t>ESTYN</a:t>
            </a:r>
          </a:p>
          <a:p>
            <a:endParaRPr lang="en-GB" dirty="0"/>
          </a:p>
          <a:p>
            <a:r>
              <a:rPr lang="en-GB" dirty="0" err="1"/>
              <a:t>Arolygiadau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Framweithiau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CIW</a:t>
            </a:r>
          </a:p>
          <a:p>
            <a:r>
              <a:rPr lang="en-GB" dirty="0"/>
              <a:t>ESTYN</a:t>
            </a:r>
          </a:p>
          <a:p>
            <a:endParaRPr lang="en-GB" dirty="0"/>
          </a:p>
          <a:p>
            <a:r>
              <a:rPr lang="en-GB" dirty="0"/>
              <a:t>Joint Inspections</a:t>
            </a:r>
          </a:p>
          <a:p>
            <a:endParaRPr lang="en-GB" dirty="0"/>
          </a:p>
          <a:p>
            <a:r>
              <a:rPr lang="en-GB" dirty="0"/>
              <a:t>Frameworks</a:t>
            </a:r>
          </a:p>
        </p:txBody>
      </p:sp>
    </p:spTree>
    <p:extLst>
      <p:ext uri="{BB962C8B-B14F-4D97-AF65-F5344CB8AC3E}">
        <p14:creationId xmlns:p14="http://schemas.microsoft.com/office/powerpoint/2010/main" val="7574390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3264"/>
            <a:ext cx="9144000" cy="561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5787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1800" b="1" dirty="0"/>
            </a:br>
            <a:r>
              <a:rPr lang="en-GB" sz="1800" b="1" dirty="0" err="1"/>
              <a:t>Datganiad</a:t>
            </a:r>
            <a:r>
              <a:rPr lang="en-GB" sz="1800" b="1" dirty="0"/>
              <a:t> </a:t>
            </a:r>
            <a:r>
              <a:rPr lang="en-GB" sz="1800" b="1" dirty="0" err="1"/>
              <a:t>Hunanasesu</a:t>
            </a:r>
            <a:r>
              <a:rPr lang="en-GB" sz="1800" b="1" dirty="0"/>
              <a:t> </a:t>
            </a:r>
            <a:r>
              <a:rPr lang="en-GB" sz="1800" b="1" dirty="0" err="1"/>
              <a:t>Gwasanaeth</a:t>
            </a:r>
            <a:br>
              <a:rPr lang="en-GB" sz="1800" b="1" dirty="0"/>
            </a:br>
            <a:r>
              <a:rPr lang="en-GB" sz="2700" b="1" dirty="0"/>
              <a:t>SASS </a:t>
            </a:r>
            <a:br>
              <a:rPr lang="en-GB" sz="1800" b="1" dirty="0"/>
            </a:br>
            <a:r>
              <a:rPr lang="en-GB" sz="1800" b="1" dirty="0"/>
              <a:t>Self Assessment of Service Statement</a:t>
            </a:r>
            <a:br>
              <a:rPr lang="en-GB" sz="1800" b="1" dirty="0"/>
            </a:br>
            <a:br>
              <a:rPr lang="en-GB" sz="1800" b="1" dirty="0"/>
            </a:br>
            <a:endParaRPr lang="en-GB" sz="1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Hunan-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ormodol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Cyfrifol</a:t>
            </a:r>
            <a:r>
              <a:rPr lang="en-GB" dirty="0"/>
              <a:t> </a:t>
            </a:r>
            <a:r>
              <a:rPr lang="en-GB" dirty="0" err="1"/>
              <a:t>neu'r</a:t>
            </a:r>
            <a:r>
              <a:rPr lang="en-GB" dirty="0"/>
              <a:t> Person </a:t>
            </a:r>
            <a:r>
              <a:rPr lang="en-GB" dirty="0" err="1"/>
              <a:t>Cofrestredig</a:t>
            </a:r>
            <a:r>
              <a:rPr lang="en-GB" dirty="0"/>
              <a:t> </a:t>
            </a:r>
            <a:r>
              <a:rPr lang="en-GB" dirty="0" err="1"/>
              <a:t>gwblhau</a:t>
            </a:r>
            <a:r>
              <a:rPr lang="en-GB" dirty="0"/>
              <a:t> a </a:t>
            </a:r>
            <a:r>
              <a:rPr lang="en-GB" dirty="0" err="1"/>
              <a:t>chyflwyno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Hunanasesu</a:t>
            </a:r>
            <a:r>
              <a:rPr lang="en-GB" dirty="0"/>
              <a:t> </a:t>
            </a:r>
            <a:r>
              <a:rPr lang="en-GB" dirty="0" err="1"/>
              <a:t>Gwasanaeth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</a:t>
            </a:r>
            <a:r>
              <a:rPr lang="en-GB" dirty="0" err="1"/>
              <a:t>cofrestriad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ddarparu</a:t>
            </a:r>
            <a:r>
              <a:rPr lang="en-GB" dirty="0"/>
              <a:t> </a:t>
            </a:r>
            <a:r>
              <a:rPr lang="en-GB" dirty="0" err="1"/>
              <a:t>gwasanaeth</a:t>
            </a:r>
            <a:r>
              <a:rPr lang="en-GB" dirty="0"/>
              <a:t> </a:t>
            </a:r>
            <a:r>
              <a:rPr lang="en-GB" dirty="0" err="1"/>
              <a:t>gofal</a:t>
            </a:r>
            <a:r>
              <a:rPr lang="en-GB" dirty="0"/>
              <a:t>.</a:t>
            </a:r>
          </a:p>
          <a:p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templed</a:t>
            </a:r>
            <a:r>
              <a:rPr lang="en-GB" dirty="0"/>
              <a:t> SASS </a:t>
            </a:r>
            <a:r>
              <a:rPr lang="en-GB" dirty="0" err="1"/>
              <a:t>a’r</a:t>
            </a:r>
            <a:r>
              <a:rPr lang="en-GB" dirty="0"/>
              <a:t> Moodle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Compulsory Self-Assessment</a:t>
            </a:r>
          </a:p>
          <a:p>
            <a:r>
              <a:rPr lang="en-GB" dirty="0"/>
              <a:t>Responsible Individuals or Registered Person’s are required to complete and submit their SASS as part of their registration to provide a care service.</a:t>
            </a:r>
          </a:p>
          <a:p>
            <a:r>
              <a:rPr lang="en-GB" dirty="0"/>
              <a:t>See the SASS template on Moodle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3777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Estyn</a:t>
            </a:r>
            <a:br>
              <a:rPr lang="en-GB" dirty="0"/>
            </a:b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– Effective Practice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https://www.estyn.gov.wales/effective-practice/search/field_sector/non-maintained-nursery-settings-1421?page=2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Clicwich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…</a:t>
            </a:r>
            <a:r>
              <a:rPr lang="en-GB" dirty="0" err="1"/>
              <a:t>Nas-Cynhelir</a:t>
            </a:r>
            <a:r>
              <a:rPr lang="en-GB" dirty="0"/>
              <a:t> + </a:t>
            </a:r>
            <a:r>
              <a:rPr lang="en-GB" dirty="0" err="1"/>
              <a:t>Cynradd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Click on Effective Practice…Non-maintained + Primary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0436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Quality Matters in Early Childhood Education and Care: Sweden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3" action="ppaction://hlinkfile"/>
              </a:rPr>
              <a:t>file:///E:/Level%206/ECEY6002%20LEADERSHIP/FTF%202020/Reading%20-%20extra/June%2013%20reading/Quality/Quality%20Matters%20in%20Early%20Education%20and%20Care%20-%20Sweden%202013.pdf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Taguma</a:t>
            </a:r>
            <a:r>
              <a:rPr lang="en-GB" dirty="0"/>
              <a:t>, </a:t>
            </a:r>
            <a:r>
              <a:rPr lang="en-GB" dirty="0" err="1"/>
              <a:t>Litjens</a:t>
            </a:r>
            <a:r>
              <a:rPr lang="en-GB" dirty="0"/>
              <a:t> and </a:t>
            </a:r>
            <a:r>
              <a:rPr lang="en-GB" dirty="0" err="1"/>
              <a:t>Makowiecki</a:t>
            </a:r>
            <a:r>
              <a:rPr lang="en-GB" dirty="0"/>
              <a:t> (2013)</a:t>
            </a:r>
          </a:p>
        </p:txBody>
      </p:sp>
    </p:spTree>
    <p:extLst>
      <p:ext uri="{BB962C8B-B14F-4D97-AF65-F5344CB8AC3E}">
        <p14:creationId xmlns:p14="http://schemas.microsoft.com/office/powerpoint/2010/main" val="14635160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Quality Early Education for All: </a:t>
            </a:r>
            <a:r>
              <a:rPr lang="en-GB" sz="2200" dirty="0"/>
              <a:t>Fostering creative, entrepreneurial, resilient and capable learners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hlinkClick r:id="rId3" action="ppaction://hlinkfile"/>
              </a:rPr>
              <a:t>file:///E:/Level%206/ECEY6002%20LEADERSHIP/FTF%202020/Reading%20-%20extra/June%2013%20reading/Quality/Quality-Early-Education-for-All-FINAL.pdf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Mitchell Report</a:t>
            </a:r>
          </a:p>
          <a:p>
            <a:pPr marL="0" indent="0">
              <a:buNone/>
            </a:pPr>
            <a:r>
              <a:rPr lang="en-GB" dirty="0"/>
              <a:t>O’Connell et al. (2016)</a:t>
            </a:r>
          </a:p>
          <a:p>
            <a:pPr marL="0" indent="0">
              <a:buNone/>
            </a:pPr>
            <a:r>
              <a:rPr lang="en-GB" dirty="0"/>
              <a:t>Australia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0164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Neoliberalism and Early Childhood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3" action="ppaction://hlinkfile"/>
              </a:rPr>
              <a:t>file:///E:/Level%206/ECEY6002%20LEADERSHIP/FTF%202020/Quality%20in%20EC/Neoliberalism%20and%20early%20childhood.pdf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Margaret Sims (2017)</a:t>
            </a:r>
          </a:p>
        </p:txBody>
      </p:sp>
    </p:spTree>
    <p:extLst>
      <p:ext uri="{BB962C8B-B14F-4D97-AF65-F5344CB8AC3E}">
        <p14:creationId xmlns:p14="http://schemas.microsoft.com/office/powerpoint/2010/main" val="12204710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Darlithoedd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Moodle</a:t>
            </a:r>
            <a:br>
              <a:rPr lang="en-GB" dirty="0"/>
            </a:br>
            <a:r>
              <a:rPr lang="en-GB" dirty="0"/>
              <a:t>Further lectures on Moodle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Darlith</a:t>
            </a:r>
            <a:r>
              <a:rPr lang="en-GB" dirty="0"/>
              <a:t> 7 – </a:t>
            </a:r>
            <a:r>
              <a:rPr lang="en-GB" dirty="0" err="1"/>
              <a:t>a’r</a:t>
            </a:r>
            <a:r>
              <a:rPr lang="en-GB" dirty="0"/>
              <a:t> Moodle. Mae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SSTEW – y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7 – on Moodle. This is based on  SSTEW  - the Sustained Shared Thinking </a:t>
            </a:r>
          </a:p>
        </p:txBody>
      </p:sp>
    </p:spTree>
    <p:extLst>
      <p:ext uri="{BB962C8B-B14F-4D97-AF65-F5344CB8AC3E}">
        <p14:creationId xmlns:p14="http://schemas.microsoft.com/office/powerpoint/2010/main" val="29449198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personol</a:t>
            </a:r>
            <a:br>
              <a:rPr lang="en-GB" dirty="0"/>
            </a:br>
            <a:r>
              <a:rPr lang="en-GB" dirty="0"/>
              <a:t>Your personal standards</a:t>
            </a:r>
          </a:p>
        </p:txBody>
      </p:sp>
      <p:pic>
        <p:nvPicPr>
          <p:cNvPr id="1026" name="Picture 2" descr="G:\EAEE6001 Leadership\ray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48" y="1417638"/>
            <a:ext cx="453650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6994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arddull</a:t>
            </a:r>
            <a:r>
              <a:rPr lang="en-GB" dirty="0"/>
              <a:t> -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dyfodol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Your style – your future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To handle yourself, use your head; to handle others, use your heart. </a:t>
            </a:r>
          </a:p>
          <a:p>
            <a:pPr marL="0" indent="0">
              <a:buNone/>
            </a:pPr>
            <a:r>
              <a:rPr lang="en-GB" sz="1800" i="1" dirty="0"/>
              <a:t>                                                                                                 Eleanor Roosevelt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My job is not to be easy on people. My job is to take these great people we have and to push them and make them even better.                         </a:t>
            </a:r>
          </a:p>
          <a:p>
            <a:pPr marL="0" indent="0">
              <a:buNone/>
            </a:pPr>
            <a:r>
              <a:rPr lang="en-GB" sz="1800" i="1" dirty="0"/>
              <a:t>                                                                                                            Steve Jobs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r>
              <a:rPr lang="en-GB" sz="1800" dirty="0"/>
              <a:t>What you </a:t>
            </a:r>
            <a:r>
              <a:rPr lang="en-GB" sz="1800" b="1" dirty="0"/>
              <a:t>do</a:t>
            </a:r>
            <a:r>
              <a:rPr lang="en-GB" sz="1800" dirty="0"/>
              <a:t> has far greater impact  than what you </a:t>
            </a:r>
            <a:r>
              <a:rPr lang="en-GB" sz="1800" b="1" dirty="0"/>
              <a:t>say</a:t>
            </a:r>
            <a:r>
              <a:rPr lang="en-GB" sz="1800" dirty="0"/>
              <a:t>.        </a:t>
            </a:r>
          </a:p>
          <a:p>
            <a:pPr marL="0" indent="0">
              <a:buNone/>
            </a:pPr>
            <a:r>
              <a:rPr lang="en-GB" sz="1800" i="1" dirty="0"/>
              <a:t>                                                                                                       Steven Covey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r>
              <a:rPr lang="en-GB" sz="1800" dirty="0"/>
              <a:t>"The key to successful leadership today is influence, not authority." </a:t>
            </a:r>
          </a:p>
          <a:p>
            <a:pPr marL="0" indent="0">
              <a:buNone/>
            </a:pPr>
            <a:r>
              <a:rPr lang="en-GB" sz="1800" i="1" dirty="0"/>
              <a:t>                                                                                                      Ken Blanchard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011699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Invictus</a:t>
            </a:r>
            <a:r>
              <a:rPr lang="en-GB" b="1" dirty="0">
                <a:solidFill>
                  <a:srgbClr val="FF0000"/>
                </a:solidFill>
              </a:rPr>
              <a:t> – William Ernest Henley 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Desiderata – Max </a:t>
            </a:r>
            <a:r>
              <a:rPr lang="en-GB" b="1" dirty="0" err="1">
                <a:solidFill>
                  <a:schemeClr val="tx2">
                    <a:lumMod val="75000"/>
                  </a:schemeClr>
                </a:solidFill>
              </a:rPr>
              <a:t>Erhman</a:t>
            </a:r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/>
              <a:t>Invictus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…the two sentences of this poem reads…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‘I am the Master of my Fate,</a:t>
            </a:r>
          </a:p>
          <a:p>
            <a:pPr marL="0" indent="0">
              <a:buNone/>
            </a:pPr>
            <a:r>
              <a:rPr lang="en-GB" i="1" dirty="0"/>
              <a:t>I am the Captain of my Soul.’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Desiderata</a:t>
            </a:r>
            <a:r>
              <a:rPr lang="en-GB" dirty="0"/>
              <a:t> (1927)</a:t>
            </a:r>
          </a:p>
          <a:p>
            <a:pPr marL="0" indent="0">
              <a:buNone/>
            </a:pPr>
            <a:r>
              <a:rPr lang="en-GB" dirty="0"/>
              <a:t>Max </a:t>
            </a:r>
            <a:r>
              <a:rPr lang="en-GB" dirty="0" err="1"/>
              <a:t>Erhmann</a:t>
            </a:r>
            <a:r>
              <a:rPr lang="en-GB" dirty="0"/>
              <a:t> wrote…      ‘I should like, if I could,  leave a humble gift’…</a:t>
            </a:r>
          </a:p>
          <a:p>
            <a:pPr marL="0" indent="0">
              <a:buNone/>
            </a:pPr>
            <a:r>
              <a:rPr lang="en-GB" i="1" dirty="0"/>
              <a:t>‘…Enjoy your achievements as well as your plans. Keep interested in your own career, however humble, it is a real possession in the changing fortunes of time…’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15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Cyfeiriadau</a:t>
            </a:r>
            <a:r>
              <a:rPr lang="en-GB" sz="3600" dirty="0"/>
              <a:t>       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75252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500" dirty="0" err="1"/>
              <a:t>Cambell</a:t>
            </a:r>
            <a:r>
              <a:rPr lang="en-GB" sz="3500" dirty="0"/>
              <a:t>-Barr, V. and Leeson, C. (2016) </a:t>
            </a:r>
            <a:r>
              <a:rPr lang="en-GB" sz="3500" i="1" dirty="0"/>
              <a:t>Quality and Leadership in the Early Years: Research, Theory and Practice. </a:t>
            </a:r>
            <a:r>
              <a:rPr lang="en-GB" sz="3500" dirty="0"/>
              <a:t>London: Sage.</a:t>
            </a:r>
          </a:p>
          <a:p>
            <a:pPr marL="0" indent="0">
              <a:buNone/>
            </a:pPr>
            <a:r>
              <a:rPr lang="en-GB" sz="3500" dirty="0" err="1"/>
              <a:t>Siraj</a:t>
            </a:r>
            <a:r>
              <a:rPr lang="en-GB" sz="3500" dirty="0"/>
              <a:t>, I. and </a:t>
            </a:r>
            <a:r>
              <a:rPr lang="en-GB" sz="3500" dirty="0" err="1"/>
              <a:t>Hallet</a:t>
            </a:r>
            <a:r>
              <a:rPr lang="en-GB" sz="3500" dirty="0"/>
              <a:t>, E. (2014) </a:t>
            </a:r>
            <a:r>
              <a:rPr lang="en-GB" sz="3500" i="1" dirty="0"/>
              <a:t>Effective and Caring Leadership in the Early Years</a:t>
            </a:r>
            <a:r>
              <a:rPr lang="en-GB" sz="3500" dirty="0"/>
              <a:t>. London: Sage.</a:t>
            </a:r>
          </a:p>
          <a:p>
            <a:pPr marL="0" indent="0">
              <a:buNone/>
            </a:pPr>
            <a:r>
              <a:rPr lang="en-GB" sz="3500" dirty="0" err="1"/>
              <a:t>Nutbrown</a:t>
            </a:r>
            <a:r>
              <a:rPr lang="en-GB" sz="3500" dirty="0"/>
              <a:t>, C. (2012) </a:t>
            </a:r>
            <a:r>
              <a:rPr lang="en-GB" sz="3500" i="1" dirty="0"/>
              <a:t>Foundations for quality: The independent review of early education and childcare qualifications – final report</a:t>
            </a:r>
            <a:r>
              <a:rPr lang="en-GB" sz="3500" dirty="0"/>
              <a:t>. Runcorn: Department for Education.</a:t>
            </a:r>
          </a:p>
          <a:p>
            <a:pPr marL="0" indent="0">
              <a:buNone/>
            </a:pPr>
            <a:r>
              <a:rPr lang="en-GB" sz="3500" dirty="0"/>
              <a:t>Jones, P. (2014) ‘Training and workforce issues in the early years’ , in G. Pugh and B. Duffy (</a:t>
            </a:r>
            <a:r>
              <a:rPr lang="en-GB" sz="3500" dirty="0" err="1"/>
              <a:t>eds</a:t>
            </a:r>
            <a:r>
              <a:rPr lang="en-GB" sz="3500" dirty="0"/>
              <a:t>), </a:t>
            </a:r>
            <a:r>
              <a:rPr lang="en-GB" sz="3500" i="1" dirty="0"/>
              <a:t>contemporary issues in the early years (6</a:t>
            </a:r>
            <a:r>
              <a:rPr lang="en-GB" sz="3500" i="1" baseline="30000" dirty="0"/>
              <a:t>th</a:t>
            </a:r>
            <a:r>
              <a:rPr lang="en-GB" sz="3500" i="1" dirty="0"/>
              <a:t> edition)</a:t>
            </a:r>
            <a:r>
              <a:rPr lang="en-GB" sz="3500" dirty="0"/>
              <a:t>. London: Sage, pp. 255-72.</a:t>
            </a:r>
          </a:p>
          <a:p>
            <a:pPr marL="0" indent="0">
              <a:buNone/>
            </a:pPr>
            <a:r>
              <a:rPr lang="en-GB" sz="3500" dirty="0"/>
              <a:t>Sylva, K., </a:t>
            </a:r>
            <a:r>
              <a:rPr lang="en-GB" sz="3500" dirty="0" err="1"/>
              <a:t>Melhuish</a:t>
            </a:r>
            <a:r>
              <a:rPr lang="en-GB" sz="3500" dirty="0"/>
              <a:t>, E.C., Sammons, P., </a:t>
            </a:r>
            <a:r>
              <a:rPr lang="en-GB" sz="3500" dirty="0" err="1"/>
              <a:t>Siraj</a:t>
            </a:r>
            <a:r>
              <a:rPr lang="en-GB" sz="3500" dirty="0"/>
              <a:t>, I. and Taggart, B. with </a:t>
            </a:r>
            <a:r>
              <a:rPr lang="en-GB" sz="3500" dirty="0" err="1"/>
              <a:t>Smees</a:t>
            </a:r>
            <a:r>
              <a:rPr lang="en-GB" sz="3500" dirty="0"/>
              <a:t>, R., </a:t>
            </a:r>
            <a:r>
              <a:rPr lang="en-GB" sz="3500" dirty="0" err="1"/>
              <a:t>Toth</a:t>
            </a:r>
            <a:r>
              <a:rPr lang="en-GB" sz="3500" dirty="0"/>
              <a:t>, K. &amp; </a:t>
            </a:r>
            <a:r>
              <a:rPr lang="en-GB" sz="3500" dirty="0" err="1"/>
              <a:t>Welcomme</a:t>
            </a:r>
            <a:r>
              <a:rPr lang="en-GB" sz="3500" dirty="0"/>
              <a:t> W. (2014) Effective Pre-school, Primary and Secondary Education 3-16 Project (EPPSE 3-16) Students' educational and developmental outcomes at age 16 Department for Education Research Report RR354</a:t>
            </a:r>
          </a:p>
          <a:p>
            <a:pPr marL="0" indent="0">
              <a:buNone/>
            </a:pPr>
            <a:r>
              <a:rPr lang="en-GB" sz="3500" dirty="0" err="1"/>
              <a:t>Siraj</a:t>
            </a:r>
            <a:r>
              <a:rPr lang="en-GB" sz="3500" dirty="0"/>
              <a:t>, </a:t>
            </a:r>
            <a:r>
              <a:rPr lang="en-GB" sz="3500" dirty="0" err="1"/>
              <a:t>Iram</a:t>
            </a:r>
            <a:r>
              <a:rPr lang="en-GB" sz="3500" dirty="0"/>
              <a:t>, and Elaine </a:t>
            </a:r>
            <a:r>
              <a:rPr lang="en-GB" sz="3500" dirty="0" err="1"/>
              <a:t>Hallet</a:t>
            </a:r>
            <a:r>
              <a:rPr lang="en-GB" sz="3500" dirty="0"/>
              <a:t>. </a:t>
            </a:r>
            <a:r>
              <a:rPr lang="en-GB" sz="3500" i="1" dirty="0"/>
              <a:t>Effective and Caring Leadership in the Early Years</a:t>
            </a:r>
            <a:r>
              <a:rPr lang="en-GB" sz="3500" dirty="0"/>
              <a:t>. Array: London : SAGE Publications, 2013. Print.</a:t>
            </a:r>
          </a:p>
          <a:p>
            <a:pPr marL="0" indent="0">
              <a:buNone/>
            </a:pPr>
            <a:r>
              <a:rPr lang="en-GB" sz="3500" dirty="0" err="1"/>
              <a:t>Siraj</a:t>
            </a:r>
            <a:r>
              <a:rPr lang="en-GB" sz="3500" dirty="0"/>
              <a:t>, I., Sylva, K., </a:t>
            </a:r>
            <a:r>
              <a:rPr lang="en-GB" sz="3500" dirty="0" err="1"/>
              <a:t>Muttock</a:t>
            </a:r>
            <a:r>
              <a:rPr lang="en-GB" sz="3500" dirty="0"/>
              <a:t>, S., </a:t>
            </a:r>
            <a:r>
              <a:rPr lang="en-GB" sz="3500" dirty="0" err="1"/>
              <a:t>Gilden</a:t>
            </a:r>
            <a:r>
              <a:rPr lang="en-GB" sz="3500" dirty="0"/>
              <a:t>, R. and Bell, D. (2002). Researching Effective Pedagogy in the Early Years (REPEY).</a:t>
            </a:r>
            <a:r>
              <a:rPr lang="en-GB" sz="3500" b="1" dirty="0"/>
              <a:t> </a:t>
            </a:r>
            <a:r>
              <a:rPr lang="en-GB" sz="3500" dirty="0"/>
              <a:t>London: Department for Education and Skills / Institute of Education, University of London.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dirty="0"/>
              <a:t>Welsh Government (2013) </a:t>
            </a:r>
            <a:r>
              <a:rPr lang="en-GB" sz="3500" i="1" dirty="0"/>
              <a:t>Building a Brighter Future: Early Years and Childcare Plan</a:t>
            </a:r>
            <a:r>
              <a:rPr lang="en-GB" sz="3500" dirty="0"/>
              <a:t>. Welsh Government: Cardiff. Available at: </a:t>
            </a:r>
            <a:r>
              <a:rPr lang="en-GB" sz="3500" u="sng" dirty="0">
                <a:hlinkClick r:id="rId3"/>
              </a:rPr>
              <a:t>http://gov.wales/docs/dcells/publications/130716-building-brighter-future-en.pdf</a:t>
            </a:r>
            <a:r>
              <a:rPr lang="en-GB" sz="3500" dirty="0"/>
              <a:t> [Accessed: 12/1/18].</a:t>
            </a:r>
          </a:p>
          <a:p>
            <a:pPr marL="0" indent="0">
              <a:buNone/>
            </a:pPr>
            <a:r>
              <a:rPr lang="en-GB" sz="3500" dirty="0"/>
              <a:t>Welsh Government (2014a) </a:t>
            </a:r>
            <a:r>
              <a:rPr lang="en-GB" sz="3500" i="1" dirty="0"/>
              <a:t>Flying Start Annex – Quality Childcare Guidance</a:t>
            </a:r>
            <a:r>
              <a:rPr lang="en-GB" sz="3500" dirty="0"/>
              <a:t>. Welsh Government: Cardiff. Available at: </a:t>
            </a:r>
            <a:r>
              <a:rPr lang="en-GB" sz="3500" u="sng" dirty="0">
                <a:hlinkClick r:id="rId4"/>
              </a:rPr>
              <a:t>http://gov.wales/topics/people-and-communities/people/children-and-young-people/parenting-support-guidance/help/flyingstart/?lang=en</a:t>
            </a:r>
            <a:r>
              <a:rPr lang="en-GB" sz="3500" dirty="0"/>
              <a:t> [Accessed: 11/1/18].</a:t>
            </a:r>
          </a:p>
          <a:p>
            <a:pPr marL="0" indent="0">
              <a:buNone/>
            </a:pPr>
            <a:r>
              <a:rPr lang="en-GB" sz="3500" dirty="0"/>
              <a:t>Welsh Government (2017a) </a:t>
            </a:r>
            <a:r>
              <a:rPr lang="en-GB" sz="3500" i="1" dirty="0"/>
              <a:t>Childcare, Play and Early Years Workforce Plan</a:t>
            </a:r>
            <a:r>
              <a:rPr lang="en-GB" sz="3500" dirty="0"/>
              <a:t>. Welsh Government: Cardiff.  Available at: </a:t>
            </a:r>
            <a:r>
              <a:rPr lang="en-GB" sz="3500" u="sng" dirty="0">
                <a:hlinkClick r:id="rId5"/>
              </a:rPr>
              <a:t>http://gov.wales/docs/dsjlg/publications/cyp/171215-childcare-play-early-years-workforce-plan-en.pdf</a:t>
            </a:r>
            <a:r>
              <a:rPr lang="en-GB" sz="3500" dirty="0"/>
              <a:t> [Accessed: 05/01/18].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03795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489654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Welsh Government (2017e) ‘Prosperity for all: the national strategy’ Available: </a:t>
            </a:r>
            <a:r>
              <a:rPr lang="en-GB" u="sng" dirty="0">
                <a:hlinkClick r:id="rId3"/>
              </a:rPr>
              <a:t>http://gov.wales/topics/people-and-communities/people/children-and-young-people/early-years/?lang=en</a:t>
            </a:r>
            <a:r>
              <a:rPr lang="en-GB" dirty="0"/>
              <a:t> [Accessed: 13/1/18].</a:t>
            </a:r>
          </a:p>
          <a:p>
            <a:pPr marL="0" indent="0">
              <a:buNone/>
            </a:pPr>
            <a:r>
              <a:rPr lang="en-GB" dirty="0"/>
              <a:t>Welsh Government (2017b) ‘Education in Wales:  Our national mission, Action Plan 2017-21’ </a:t>
            </a:r>
            <a:r>
              <a:rPr lang="en-GB" u="sng" dirty="0">
                <a:hlinkClick r:id="rId4"/>
              </a:rPr>
              <a:t>http://www.ysgoldyffrynconwy.org/downloads/041017-education-in-wales-en.pdf</a:t>
            </a:r>
            <a:r>
              <a:rPr lang="en-GB" dirty="0"/>
              <a:t>  [Accessed 10/11/17].</a:t>
            </a:r>
          </a:p>
          <a:p>
            <a:pPr marL="0" indent="0">
              <a:buNone/>
            </a:pPr>
            <a:r>
              <a:rPr lang="en-GB" dirty="0"/>
              <a:t>Welsh Government (2016) ‘Taking Wales Forward 2016-2021’ </a:t>
            </a:r>
            <a:r>
              <a:rPr lang="en-GB" u="sng" dirty="0">
                <a:hlinkClick r:id="rId5"/>
              </a:rPr>
              <a:t>http://gov.wales/about/programme-for-government/?lang=en</a:t>
            </a:r>
            <a:r>
              <a:rPr lang="en-GB" dirty="0"/>
              <a:t> [Accessed: 23/11/17]</a:t>
            </a:r>
          </a:p>
          <a:p>
            <a:pPr marL="0" indent="0">
              <a:buNone/>
            </a:pPr>
            <a:r>
              <a:rPr lang="en-GB" dirty="0"/>
              <a:t>Donaldson, G. (2015) ‘Successful Futures: Independent Review of Curriculum and Assessment Arrangements in Wales’ Available at: </a:t>
            </a:r>
            <a:r>
              <a:rPr lang="en-GB" u="sng" dirty="0">
                <a:hlinkClick r:id="rId6"/>
              </a:rPr>
              <a:t>http://dera.ioe.ac.uk/22165/2/150225-successful-futures-en_Redacted.pdf</a:t>
            </a:r>
            <a:r>
              <a:rPr lang="en-GB" dirty="0"/>
              <a:t>  [Accessed: 10/12/17].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697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2257</Words>
  <Application>Microsoft Office PowerPoint</Application>
  <PresentationFormat>On-screen Show (4:3)</PresentationFormat>
  <Paragraphs>333</Paragraphs>
  <Slides>33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Myriad Pro</vt:lpstr>
      <vt:lpstr>Arial</vt:lpstr>
      <vt:lpstr>Calibri</vt:lpstr>
      <vt:lpstr>Wingdings</vt:lpstr>
      <vt:lpstr>20140311PresentationUWTSDTemplate</vt:lpstr>
      <vt:lpstr>ECEY6002/C</vt:lpstr>
      <vt:lpstr>Cynnwys Content</vt:lpstr>
      <vt:lpstr>Beth yw ansawdd? What is quality?</vt:lpstr>
      <vt:lpstr>Ansawdd Prosesau Process Quality</vt:lpstr>
      <vt:lpstr>Sicrwydd Ansawdd Quality Assurance</vt:lpstr>
      <vt:lpstr>Sicrwydd Ansawdd Quality Assurance</vt:lpstr>
      <vt:lpstr>  Early Child Education and Care: Quality Matters   Research Briefing Cymru/Wales</vt:lpstr>
      <vt:lpstr>David Dallimore (2019) Darpariaeth o Ansawdd - Quality Provision</vt:lpstr>
      <vt:lpstr>Cymru/Wales An independent review of childcare and early education, registration, regulation and inspection  </vt:lpstr>
      <vt:lpstr>Datblygiad Proffesiynol Parhaus (DPP)   Continuous Professional Development (CPD)</vt:lpstr>
      <vt:lpstr>Pam? - Gweithiwr Why? - Employee</vt:lpstr>
      <vt:lpstr>Pam? - Cyflogwr Why? - Employer</vt:lpstr>
      <vt:lpstr>Gweithlu Graddedig Graduate Workforce?</vt:lpstr>
      <vt:lpstr>Cymwysterau lleiafswm Minimum Qualifications </vt:lpstr>
      <vt:lpstr>Newid i bolisi  Policy change</vt:lpstr>
      <vt:lpstr>Leadership for Quality                             Early Education and Care  </vt:lpstr>
      <vt:lpstr>Dechrau’n Deg - Flying Start Quality Childcare Guidance</vt:lpstr>
      <vt:lpstr>The 4 C’s</vt:lpstr>
      <vt:lpstr>Deddfwriaeth/Legislation</vt:lpstr>
      <vt:lpstr>Arolygiadau a Gwobrwyon Inspections and Awards</vt:lpstr>
      <vt:lpstr>Arolygiadau/Inspections</vt:lpstr>
      <vt:lpstr>PowerPoint Presentation</vt:lpstr>
      <vt:lpstr> Datganiad Hunanasesu Gwasanaeth SASS  Self Assessment of Service Statement  </vt:lpstr>
      <vt:lpstr>Estyn Arfer Effeithiol – Effective Practice</vt:lpstr>
      <vt:lpstr>Quality Matters in Early Childhood Education and Care: Sweden</vt:lpstr>
      <vt:lpstr>Quality Early Education for All: Fostering creative, entrepreneurial, resilient and capable learners </vt:lpstr>
      <vt:lpstr>Neoliberalism and Early Childhood</vt:lpstr>
      <vt:lpstr>Darlithoedd pellach a’r Moodle Further lectures on Moodle</vt:lpstr>
      <vt:lpstr>Eich safonau personol Your personal standards</vt:lpstr>
      <vt:lpstr>Eich arddull - eich dyfodol  Your style – your future</vt:lpstr>
      <vt:lpstr>Invictus – William Ernest Henley  Desiderata – Max Erhman</vt:lpstr>
      <vt:lpstr>Cyfeiriadau      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Sioned Saer</cp:lastModifiedBy>
  <cp:revision>80</cp:revision>
  <dcterms:created xsi:type="dcterms:W3CDTF">2015-04-14T15:21:28Z</dcterms:created>
  <dcterms:modified xsi:type="dcterms:W3CDTF">2021-04-12T08:32:13Z</dcterms:modified>
</cp:coreProperties>
</file>