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65" r:id="rId2"/>
    <p:sldId id="256" r:id="rId3"/>
    <p:sldId id="257" r:id="rId4"/>
    <p:sldId id="258" r:id="rId5"/>
    <p:sldId id="259" r:id="rId6"/>
    <p:sldId id="260" r:id="rId7"/>
    <p:sldId id="261" r:id="rId8"/>
    <p:sldId id="262" r:id="rId9"/>
    <p:sldId id="263" r:id="rId10"/>
    <p:sldId id="26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6" d="100"/>
          <a:sy n="66" d="100"/>
        </p:scale>
        <p:origin x="1422" y="6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1CCC6C5-3973-457A-A4B7-3DDB2FC883BD}" type="datetimeFigureOut">
              <a:rPr lang="en-US" smtClean="0"/>
              <a:t>11/20/2022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F3EF5D1-1E2F-4CC8-B37E-B23D176E89E8}" type="slidenum">
              <a:rPr lang="en-US" smtClean="0"/>
              <a:t>‹#›</a:t>
            </a:fld>
            <a:endParaRPr lang="en-US"/>
          </a:p>
        </p:txBody>
      </p:sp>
    </p:spTree>
    <p:extLst>
      <p:ext uri="{BB962C8B-B14F-4D97-AF65-F5344CB8AC3E}">
        <p14:creationId xmlns:p14="http://schemas.microsoft.com/office/powerpoint/2010/main" val="28767997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F3EF5D1-1E2F-4CC8-B37E-B23D176E89E8}" type="slidenum">
              <a:rPr lang="en-US" smtClean="0"/>
              <a:t>3</a:t>
            </a:fld>
            <a:endParaRPr lang="en-US"/>
          </a:p>
        </p:txBody>
      </p:sp>
    </p:spTree>
    <p:extLst>
      <p:ext uri="{BB962C8B-B14F-4D97-AF65-F5344CB8AC3E}">
        <p14:creationId xmlns:p14="http://schemas.microsoft.com/office/powerpoint/2010/main" val="30614883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smtClean="0">
                <a:solidFill>
                  <a:schemeClr val="tx1"/>
                </a:solidFill>
                <a:latin typeface="+mn-lt"/>
                <a:ea typeface="+mn-ea"/>
                <a:cs typeface="+mn-cs"/>
              </a:rPr>
              <a:t>Managing people is the process of recruiting, hiring, training, and retaining employees to make the best out of them in terms of their workforce. HR of the organisation has the crucial responsibility of managing the people or employees of the organisation. Having said this, the following slides discuss the flexible working of employees in relation to equality and diversity in the workplace. Furthermore, it presents the role of HR in maintaining an inclusive working environment. These questions are carried out through the multinational grocery company, </a:t>
            </a:r>
            <a:r>
              <a:rPr lang="en-US" sz="1200" b="0" i="0" u="none" strike="noStrike" kern="1200" dirty="0" err="1" smtClean="0">
                <a:solidFill>
                  <a:schemeClr val="tx1"/>
                </a:solidFill>
                <a:latin typeface="+mn-lt"/>
                <a:ea typeface="+mn-ea"/>
                <a:cs typeface="+mn-cs"/>
              </a:rPr>
              <a:t>Asda</a:t>
            </a:r>
            <a:r>
              <a:rPr lang="en-US" sz="1200" b="0" i="0" u="none" strike="noStrike" kern="1200" dirty="0" smtClean="0">
                <a:solidFill>
                  <a:schemeClr val="tx1"/>
                </a:solidFill>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EF3EF5D1-1E2F-4CC8-B37E-B23D176E89E8}" type="slidenum">
              <a:rPr lang="en-US" smtClean="0"/>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Flexible working is a working environment where employees work according to their suitability meaning that employees can choose or have the right to choose the patterns of working. As in the case of </a:t>
            </a:r>
            <a:r>
              <a:rPr lang="en-US" sz="1200" b="0" i="0" u="none" strike="noStrike" kern="1200" dirty="0" err="1" smtClean="0">
                <a:solidFill>
                  <a:schemeClr val="tx1"/>
                </a:solidFill>
                <a:latin typeface="+mn-lt"/>
                <a:ea typeface="+mn-ea"/>
                <a:cs typeface="+mn-cs"/>
              </a:rPr>
              <a:t>Asda</a:t>
            </a:r>
            <a:r>
              <a:rPr lang="en-US" sz="1200" b="0" i="0" u="none" strike="noStrike" kern="1200" dirty="0" smtClean="0">
                <a:solidFill>
                  <a:schemeClr val="tx1"/>
                </a:solidFill>
                <a:latin typeface="+mn-lt"/>
                <a:ea typeface="+mn-ea"/>
                <a:cs typeface="+mn-cs"/>
              </a:rPr>
              <a:t>, the company believes that flexible working has been an integral part of their business practices because they give preference to the employees to have efficiency in the workforce. Flexible working in the company allows the employees of the company to have a set of freedom in their operating manner and have a good work-life balance. However, during the process of flexible working diversity, equality is fostered in the workplace. Encouraging flexibility in working will enable every employee to get the opportunity to work according to their needs while also meeting the needs of the organisation. Having adopted flexible working in the organisation will promote inclusion practices in the workplace (</a:t>
            </a:r>
            <a:r>
              <a:rPr lang="en-US" sz="1200" b="0" i="0" u="none" strike="noStrike" kern="1200" dirty="0" err="1" smtClean="0">
                <a:solidFill>
                  <a:schemeClr val="tx1"/>
                </a:solidFill>
                <a:latin typeface="+mn-lt"/>
                <a:ea typeface="+mn-ea"/>
                <a:cs typeface="+mn-cs"/>
              </a:rPr>
              <a:t>Cassell</a:t>
            </a:r>
            <a:r>
              <a:rPr lang="en-US" sz="1200" b="0" i="0" u="none" strike="noStrike" kern="1200" dirty="0" smtClean="0">
                <a:solidFill>
                  <a:schemeClr val="tx1"/>
                </a:solidFill>
                <a:latin typeface="+mn-lt"/>
                <a:ea typeface="+mn-ea"/>
                <a:cs typeface="+mn-cs"/>
              </a:rPr>
              <a:t> </a:t>
            </a:r>
            <a:r>
              <a:rPr lang="en-US" sz="1200" b="0" i="1" u="none" strike="noStrike" kern="1200" dirty="0" smtClean="0">
                <a:solidFill>
                  <a:schemeClr val="tx1"/>
                </a:solidFill>
                <a:latin typeface="+mn-lt"/>
                <a:ea typeface="+mn-ea"/>
                <a:cs typeface="+mn-cs"/>
              </a:rPr>
              <a:t>et al.,</a:t>
            </a:r>
            <a:r>
              <a:rPr lang="en-US" sz="1200" b="0" i="0" u="none" strike="noStrike" kern="1200" dirty="0" smtClean="0">
                <a:solidFill>
                  <a:schemeClr val="tx1"/>
                </a:solidFill>
                <a:latin typeface="+mn-lt"/>
                <a:ea typeface="+mn-ea"/>
                <a:cs typeface="+mn-cs"/>
              </a:rPr>
              <a:t> 2021). </a:t>
            </a:r>
            <a:endParaRPr lang="en-US" dirty="0"/>
          </a:p>
        </p:txBody>
      </p:sp>
      <p:sp>
        <p:nvSpPr>
          <p:cNvPr id="4" name="Slide Number Placeholder 3"/>
          <p:cNvSpPr>
            <a:spLocks noGrp="1"/>
          </p:cNvSpPr>
          <p:nvPr>
            <p:ph type="sldNum" sz="quarter" idx="10"/>
          </p:nvPr>
        </p:nvSpPr>
        <p:spPr/>
        <p:txBody>
          <a:bodyPr/>
          <a:lstStyle/>
          <a:p>
            <a:fld id="{EF3EF5D1-1E2F-4CC8-B37E-B23D176E89E8}" type="slidenum">
              <a:rPr lang="en-US" smtClean="0"/>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smtClean="0">
                <a:solidFill>
                  <a:schemeClr val="tx1"/>
                </a:solidFill>
                <a:latin typeface="+mn-lt"/>
                <a:ea typeface="+mn-ea"/>
                <a:cs typeface="+mn-cs"/>
              </a:rPr>
              <a:t> Flexible working will allow all the employees to take action on maintaining their work and life regardless of whatever the employee's background comes from. In doing so, it will enable equality to be </a:t>
            </a:r>
            <a:r>
              <a:rPr lang="en-US" sz="1200" b="0" i="0" u="none" strike="noStrike" kern="1200" dirty="0" err="1" smtClean="0">
                <a:solidFill>
                  <a:schemeClr val="tx1"/>
                </a:solidFill>
                <a:latin typeface="+mn-lt"/>
                <a:ea typeface="+mn-ea"/>
                <a:cs typeface="+mn-cs"/>
              </a:rPr>
              <a:t>practised</a:t>
            </a:r>
            <a:r>
              <a:rPr lang="en-US" sz="1200" b="0" i="0" u="none" strike="noStrike" kern="1200" dirty="0" smtClean="0">
                <a:solidFill>
                  <a:schemeClr val="tx1"/>
                </a:solidFill>
                <a:latin typeface="+mn-lt"/>
                <a:ea typeface="+mn-ea"/>
                <a:cs typeface="+mn-cs"/>
              </a:rPr>
              <a:t> in the workplace where every employee feels respected. Through flexible working in the </a:t>
            </a:r>
            <a:r>
              <a:rPr lang="en-US" sz="1200" b="0" i="0" u="none" strike="noStrike" kern="1200" dirty="0" err="1" smtClean="0">
                <a:solidFill>
                  <a:schemeClr val="tx1"/>
                </a:solidFill>
                <a:latin typeface="+mn-lt"/>
                <a:ea typeface="+mn-ea"/>
                <a:cs typeface="+mn-cs"/>
              </a:rPr>
              <a:t>workpace</a:t>
            </a:r>
            <a:r>
              <a:rPr lang="en-US" sz="1200" b="0" i="0" u="none" strike="noStrike" kern="1200" dirty="0" smtClean="0">
                <a:solidFill>
                  <a:schemeClr val="tx1"/>
                </a:solidFill>
                <a:latin typeface="+mn-lt"/>
                <a:ea typeface="+mn-ea"/>
                <a:cs typeface="+mn-cs"/>
              </a:rPr>
              <a:t>, it will enable in having </a:t>
            </a:r>
            <a:r>
              <a:rPr lang="en-US" sz="1200" b="0" i="0" u="none" strike="noStrike" kern="1200" dirty="0" err="1" smtClean="0">
                <a:solidFill>
                  <a:schemeClr val="tx1"/>
                </a:solidFill>
                <a:latin typeface="+mn-lt"/>
                <a:ea typeface="+mn-ea"/>
                <a:cs typeface="+mn-cs"/>
              </a:rPr>
              <a:t>diversed</a:t>
            </a:r>
            <a:r>
              <a:rPr lang="en-US" sz="1200" b="0" i="0" u="none" strike="noStrike" kern="1200" dirty="0" smtClean="0">
                <a:solidFill>
                  <a:schemeClr val="tx1"/>
                </a:solidFill>
                <a:latin typeface="+mn-lt"/>
                <a:ea typeface="+mn-ea"/>
                <a:cs typeface="+mn-cs"/>
              </a:rPr>
              <a:t> team in the workplace which consequently boost creativity and innovation in the workplace. It will increase employee morale and </a:t>
            </a:r>
            <a:r>
              <a:rPr lang="en-US" sz="1200" b="0" i="0" u="none" strike="noStrike" kern="1200" dirty="0" err="1" smtClean="0">
                <a:solidFill>
                  <a:schemeClr val="tx1"/>
                </a:solidFill>
                <a:latin typeface="+mn-lt"/>
                <a:ea typeface="+mn-ea"/>
                <a:cs typeface="+mn-cs"/>
              </a:rPr>
              <a:t>upskill</a:t>
            </a:r>
            <a:r>
              <a:rPr lang="en-US" sz="1200" b="0" i="0" u="none" strike="noStrike" kern="1200" dirty="0" smtClean="0">
                <a:solidFill>
                  <a:schemeClr val="tx1"/>
                </a:solidFill>
                <a:latin typeface="+mn-lt"/>
                <a:ea typeface="+mn-ea"/>
                <a:cs typeface="+mn-cs"/>
              </a:rPr>
              <a:t> their working abilities. Promoting diversity in the workplace will enable employees to come in contact with employees of different cultures and foster communication which contributes towards work productivity. Flexible working in the workplace will promote equality as there will be no gender disparity. As a result of which it will enable strong employee engagement in the workplace. Flexible working in the workplace will mutually benefit the organisation as well as the employees. The organisation will be able to retain and bring out the existing talents and enhance the workforce within the organisation. Flexibility in the workplace will allow the employee to feel appreciated and respected towards their decisions (Soga </a:t>
            </a:r>
            <a:r>
              <a:rPr lang="en-US" sz="1200" b="0" i="1" u="none" strike="noStrike" kern="1200" dirty="0" smtClean="0">
                <a:solidFill>
                  <a:schemeClr val="tx1"/>
                </a:solidFill>
                <a:latin typeface="+mn-lt"/>
                <a:ea typeface="+mn-ea"/>
                <a:cs typeface="+mn-cs"/>
              </a:rPr>
              <a:t>et al., </a:t>
            </a:r>
            <a:r>
              <a:rPr lang="en-US" sz="1200" b="0" i="0" u="none" strike="noStrike" kern="1200" dirty="0" smtClean="0">
                <a:solidFill>
                  <a:schemeClr val="tx1"/>
                </a:solidFill>
                <a:latin typeface="+mn-lt"/>
                <a:ea typeface="+mn-ea"/>
                <a:cs typeface="+mn-cs"/>
              </a:rPr>
              <a:t>2022). Hence, adopting flexible working promotes diversity equality and inclusive practice in the workplace. </a:t>
            </a:r>
            <a:endParaRPr lang="en-US" b="0" dirty="0" smtClean="0"/>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EF3EF5D1-1E2F-4CC8-B37E-B23D176E89E8}" type="slidenum">
              <a:rPr lang="en-US" smtClean="0"/>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smtClean="0">
                <a:solidFill>
                  <a:schemeClr val="tx1"/>
                </a:solidFill>
                <a:latin typeface="+mn-lt"/>
                <a:ea typeface="+mn-ea"/>
                <a:cs typeface="+mn-cs"/>
              </a:rPr>
              <a:t>Human resource management of the organisation plays an important role in promoting diversity and inclusion through flexible working because it is one of the important functions, roles and responsibilities of the HR to promote inclusion in the workplace. HR in the organisation takes up the promotion of diversity and inclusion as its important task and the department addresses this by eliminating biasness in terms of </a:t>
            </a:r>
            <a:r>
              <a:rPr lang="en-US" sz="1200" b="0" i="0" u="none" strike="noStrike" kern="1200" dirty="0" err="1" smtClean="0">
                <a:solidFill>
                  <a:schemeClr val="tx1"/>
                </a:solidFill>
                <a:latin typeface="+mn-lt"/>
                <a:ea typeface="+mn-ea"/>
                <a:cs typeface="+mn-cs"/>
              </a:rPr>
              <a:t>practing</a:t>
            </a:r>
            <a:r>
              <a:rPr lang="en-US" sz="1200" b="0" i="0" u="none" strike="noStrike" kern="1200" dirty="0" smtClean="0">
                <a:solidFill>
                  <a:schemeClr val="tx1"/>
                </a:solidFill>
                <a:latin typeface="+mn-lt"/>
                <a:ea typeface="+mn-ea"/>
                <a:cs typeface="+mn-cs"/>
              </a:rPr>
              <a:t> flexible working which promotes an inclusive environment. HR in the </a:t>
            </a:r>
            <a:r>
              <a:rPr lang="en-US" sz="1200" b="0" i="0" u="none" strike="noStrike" kern="1200" dirty="0" err="1" smtClean="0">
                <a:solidFill>
                  <a:schemeClr val="tx1"/>
                </a:solidFill>
                <a:latin typeface="+mn-lt"/>
                <a:ea typeface="+mn-ea"/>
                <a:cs typeface="+mn-cs"/>
              </a:rPr>
              <a:t>organsiation</a:t>
            </a:r>
            <a:r>
              <a:rPr lang="en-US" sz="1200" b="0" i="0" u="none" strike="noStrike" kern="1200" dirty="0" smtClean="0">
                <a:solidFill>
                  <a:schemeClr val="tx1"/>
                </a:solidFill>
                <a:latin typeface="+mn-lt"/>
                <a:ea typeface="+mn-ea"/>
                <a:cs typeface="+mn-cs"/>
              </a:rPr>
              <a:t> as a role to promote diversity and inclusion in the workplace takes up initiatives such as training of the employees, hiring talents without looking onto their backgrounds. In flexible working, employees tend to take advantage of the policies of flexible working however to avoid such types of inappropriate </a:t>
            </a:r>
            <a:r>
              <a:rPr lang="en-US" sz="1200" b="0" i="0" u="none" strike="noStrike" kern="1200" dirty="0" err="1" smtClean="0">
                <a:solidFill>
                  <a:schemeClr val="tx1"/>
                </a:solidFill>
                <a:latin typeface="+mn-lt"/>
                <a:ea typeface="+mn-ea"/>
                <a:cs typeface="+mn-cs"/>
              </a:rPr>
              <a:t>behaviour</a:t>
            </a:r>
            <a:r>
              <a:rPr lang="en-US" sz="1200" b="0" i="0" u="none" strike="noStrike" kern="1200" dirty="0" smtClean="0">
                <a:solidFill>
                  <a:schemeClr val="tx1"/>
                </a:solidFill>
                <a:latin typeface="+mn-lt"/>
                <a:ea typeface="+mn-ea"/>
                <a:cs typeface="+mn-cs"/>
              </a:rPr>
              <a:t> HR work on to train and educate the employees about diversity and equality in the workplace. In the training process, the main purpose of the HR is to promote mutual understanding between the employees and promote equality (</a:t>
            </a:r>
            <a:r>
              <a:rPr lang="en-US" sz="1200" b="0" i="0" u="none" strike="noStrike" kern="1200" dirty="0" err="1" smtClean="0">
                <a:solidFill>
                  <a:schemeClr val="tx1"/>
                </a:solidFill>
                <a:latin typeface="+mn-lt"/>
                <a:ea typeface="+mn-ea"/>
                <a:cs typeface="+mn-cs"/>
              </a:rPr>
              <a:t>Bontrager</a:t>
            </a:r>
            <a:r>
              <a:rPr lang="en-US" sz="1200" b="0" i="0" u="none" strike="noStrike" kern="1200" dirty="0" smtClean="0">
                <a:solidFill>
                  <a:schemeClr val="tx1"/>
                </a:solidFill>
                <a:latin typeface="+mn-lt"/>
                <a:ea typeface="+mn-ea"/>
                <a:cs typeface="+mn-cs"/>
              </a:rPr>
              <a:t> </a:t>
            </a:r>
            <a:r>
              <a:rPr lang="en-US" sz="1200" b="0" i="1" u="none" strike="noStrike" kern="1200" dirty="0" smtClean="0">
                <a:solidFill>
                  <a:schemeClr val="tx1"/>
                </a:solidFill>
                <a:latin typeface="+mn-lt"/>
                <a:ea typeface="+mn-ea"/>
                <a:cs typeface="+mn-cs"/>
              </a:rPr>
              <a:t>et al., </a:t>
            </a:r>
            <a:r>
              <a:rPr lang="en-US" sz="1200" b="0" i="0" u="none" strike="noStrike" kern="1200" dirty="0" smtClean="0">
                <a:solidFill>
                  <a:schemeClr val="tx1"/>
                </a:solidFill>
                <a:latin typeface="+mn-lt"/>
                <a:ea typeface="+mn-ea"/>
                <a:cs typeface="+mn-cs"/>
              </a:rPr>
              <a:t>2021). HR even promotes equality by </a:t>
            </a:r>
            <a:r>
              <a:rPr lang="en-US" sz="1200" b="0" i="0" u="none" strike="noStrike" kern="1200" dirty="0" err="1" smtClean="0">
                <a:solidFill>
                  <a:schemeClr val="tx1"/>
                </a:solidFill>
                <a:latin typeface="+mn-lt"/>
                <a:ea typeface="+mn-ea"/>
                <a:cs typeface="+mn-cs"/>
              </a:rPr>
              <a:t>practising</a:t>
            </a:r>
            <a:r>
              <a:rPr lang="en-US" sz="1200" b="0" i="0" u="none" strike="noStrike" kern="1200" dirty="0" smtClean="0">
                <a:solidFill>
                  <a:schemeClr val="tx1"/>
                </a:solidFill>
                <a:latin typeface="+mn-lt"/>
                <a:ea typeface="+mn-ea"/>
                <a:cs typeface="+mn-cs"/>
              </a:rPr>
              <a:t> pay equity where the department executes its function of paying in respect with the inclusive practice. As an utmost role of promoting diversity in the workplace, HR acknowledges the holiday of employees coming from different cultures ensuring no culture is left out and is given equal respect to every employee regardless of identity. It is the key role of HR to create and manage inclusive practice in the workplace and organisation as a whole. In doing so, each employee has the opportunity to learn, grow and communicate.</a:t>
            </a:r>
            <a:endParaRPr lang="en-US" dirty="0"/>
          </a:p>
        </p:txBody>
      </p:sp>
      <p:sp>
        <p:nvSpPr>
          <p:cNvPr id="4" name="Slide Number Placeholder 3"/>
          <p:cNvSpPr>
            <a:spLocks noGrp="1"/>
          </p:cNvSpPr>
          <p:nvPr>
            <p:ph type="sldNum" sz="quarter" idx="10"/>
          </p:nvPr>
        </p:nvSpPr>
        <p:spPr/>
        <p:txBody>
          <a:bodyPr/>
          <a:lstStyle/>
          <a:p>
            <a:fld id="{EF3EF5D1-1E2F-4CC8-B37E-B23D176E89E8}" type="slidenum">
              <a:rPr lang="en-US" smtClean="0"/>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dirty="0" smtClean="0">
                <a:solidFill>
                  <a:schemeClr val="tx1"/>
                </a:solidFill>
                <a:latin typeface="+mn-lt"/>
                <a:ea typeface="+mn-ea"/>
                <a:cs typeface="+mn-cs"/>
              </a:rPr>
              <a:t> HR works on to develop an inclusive environment not as their role but as the ultimate business strategy as having flexibility in the workplace where it promotes diversity and equality eventually boosts the work productivity. HR acts as a mentor in promoting diversity, equality just to measure inclusion in the workplace. HR role in maintaining the inclusive practices in the workplace through flexible working also includes eliminating any kind of stereotypical acts in the workplace among the employee and other bodies in the organisation (</a:t>
            </a:r>
            <a:r>
              <a:rPr lang="en-US" sz="1200" b="0" i="0" u="none" strike="noStrike" kern="1200" dirty="0" err="1" smtClean="0">
                <a:solidFill>
                  <a:schemeClr val="tx1"/>
                </a:solidFill>
                <a:latin typeface="+mn-lt"/>
                <a:ea typeface="+mn-ea"/>
                <a:cs typeface="+mn-cs"/>
              </a:rPr>
              <a:t>Beigi</a:t>
            </a:r>
            <a:r>
              <a:rPr lang="en-US" sz="1200" b="0" i="1" u="none" strike="noStrike" kern="1200" dirty="0" smtClean="0">
                <a:solidFill>
                  <a:schemeClr val="tx1"/>
                </a:solidFill>
                <a:latin typeface="+mn-lt"/>
                <a:ea typeface="+mn-ea"/>
                <a:cs typeface="+mn-cs"/>
              </a:rPr>
              <a:t> et al.,</a:t>
            </a:r>
            <a:r>
              <a:rPr lang="en-US" sz="1200" b="0" i="0" u="none" strike="noStrike" kern="1200" dirty="0" smtClean="0">
                <a:solidFill>
                  <a:schemeClr val="tx1"/>
                </a:solidFill>
                <a:latin typeface="+mn-lt"/>
                <a:ea typeface="+mn-ea"/>
                <a:cs typeface="+mn-cs"/>
              </a:rPr>
              <a:t> 2018). Hence, HR has a major role in promoting diversity and equality through flexible working. </a:t>
            </a:r>
            <a:endParaRPr lang="en-US" b="1" dirty="0" smtClean="0"/>
          </a:p>
          <a:p>
            <a:endParaRPr lang="en-US" dirty="0"/>
          </a:p>
        </p:txBody>
      </p:sp>
      <p:sp>
        <p:nvSpPr>
          <p:cNvPr id="4" name="Slide Number Placeholder 3"/>
          <p:cNvSpPr>
            <a:spLocks noGrp="1"/>
          </p:cNvSpPr>
          <p:nvPr>
            <p:ph type="sldNum" sz="quarter" idx="10"/>
          </p:nvPr>
        </p:nvSpPr>
        <p:spPr/>
        <p:txBody>
          <a:bodyPr/>
          <a:lstStyle/>
          <a:p>
            <a:fld id="{EF3EF5D1-1E2F-4CC8-B37E-B23D176E89E8}" type="slidenum">
              <a:rPr lang="en-US" smtClean="0"/>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smtClean="0">
                <a:solidFill>
                  <a:schemeClr val="tx1"/>
                </a:solidFill>
                <a:latin typeface="+mn-lt"/>
                <a:ea typeface="+mn-ea"/>
                <a:cs typeface="+mn-cs"/>
              </a:rPr>
              <a:t>To sum up, here it can be said that HR has a major role in promoting an inclusion environment in the workplace where each employee feels appreciated, and respected regardless of their cultural background. Flexible working in the workplace also promotes equality and enables employees to manage work and life. </a:t>
            </a:r>
            <a:endParaRPr lang="en-US" dirty="0"/>
          </a:p>
        </p:txBody>
      </p:sp>
      <p:sp>
        <p:nvSpPr>
          <p:cNvPr id="4" name="Slide Number Placeholder 3"/>
          <p:cNvSpPr>
            <a:spLocks noGrp="1"/>
          </p:cNvSpPr>
          <p:nvPr>
            <p:ph type="sldNum" sz="quarter" idx="10"/>
          </p:nvPr>
        </p:nvSpPr>
        <p:spPr/>
        <p:txBody>
          <a:bodyPr/>
          <a:lstStyle/>
          <a:p>
            <a:fld id="{EF3EF5D1-1E2F-4CC8-B37E-B23D176E89E8}" type="slidenum">
              <a:rPr lang="en-US" smtClean="0"/>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endParaRPr lang="en-US" dirty="0"/>
          </a:p>
        </p:txBody>
      </p:sp>
      <p:sp>
        <p:nvSpPr>
          <p:cNvPr id="4" name="Slide Number Placeholder 3"/>
          <p:cNvSpPr>
            <a:spLocks noGrp="1"/>
          </p:cNvSpPr>
          <p:nvPr>
            <p:ph type="sldNum" sz="quarter" idx="10"/>
          </p:nvPr>
        </p:nvSpPr>
        <p:spPr/>
        <p:txBody>
          <a:bodyPr/>
          <a:lstStyle/>
          <a:p>
            <a:fld id="{EF3EF5D1-1E2F-4CC8-B37E-B23D176E89E8}" type="slidenum">
              <a:rPr lang="en-US" smtClean="0"/>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8" name="Rectangle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en-US" smtClean="0"/>
              <a:t>Click to edit Master title style</a:t>
            </a:r>
            <a:endParaRPr kumimoji="0" lang="en-US"/>
          </a:p>
        </p:txBody>
      </p:sp>
      <p:sp>
        <p:nvSpPr>
          <p:cNvPr id="25" name="Subtitle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31" name="Date Placeholder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CD45CEFC-E27C-4F2F-B88A-58929E390D6C}" type="datetimeFigureOut">
              <a:rPr lang="en-US" smtClean="0"/>
              <a:t>11/20/2022</a:t>
            </a:fld>
            <a:endParaRPr lang="en-US"/>
          </a:p>
        </p:txBody>
      </p:sp>
      <p:sp>
        <p:nvSpPr>
          <p:cNvPr id="18" name="Footer Placeholder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en-US"/>
          </a:p>
        </p:txBody>
      </p:sp>
      <p:sp>
        <p:nvSpPr>
          <p:cNvPr id="29" name="Slide Number Placeholder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BCBA9C7B-A6B5-4A91-8573-7CBCB1DE439A}"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D45CEFC-E27C-4F2F-B88A-58929E390D6C}" type="datetimeFigureOut">
              <a:rPr lang="en-US" smtClean="0"/>
              <a:t>11/20/2022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BA9C7B-A6B5-4A91-8573-7CBCB1DE439A}"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CD45CEFC-E27C-4F2F-B88A-58929E390D6C}" type="datetimeFigureOut">
              <a:rPr lang="en-US" smtClean="0"/>
              <a:t>11/20/2022</a:t>
            </a:fld>
            <a:endParaRPr lang="en-US"/>
          </a:p>
        </p:txBody>
      </p:sp>
      <p:sp>
        <p:nvSpPr>
          <p:cNvPr id="5" name="Footer Placeholder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en-US"/>
          </a:p>
        </p:txBody>
      </p:sp>
      <p:sp>
        <p:nvSpPr>
          <p:cNvPr id="6" name="Slide Number Placeholder 5"/>
          <p:cNvSpPr>
            <a:spLocks noGrp="1"/>
          </p:cNvSpPr>
          <p:nvPr>
            <p:ph type="sldNum" sz="quarter" idx="12"/>
          </p:nvPr>
        </p:nvSpPr>
        <p:spPr>
          <a:xfrm>
            <a:off x="6733952" y="6555112"/>
            <a:ext cx="588336" cy="228600"/>
          </a:xfrm>
        </p:spPr>
        <p:txBody>
          <a:bodyPr/>
          <a:lstStyle/>
          <a:p>
            <a:fld id="{BCBA9C7B-A6B5-4A91-8573-7CBCB1DE439A}"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D45CEFC-E27C-4F2F-B88A-58929E390D6C}" type="datetimeFigureOut">
              <a:rPr lang="en-US" smtClean="0"/>
              <a:t>11/20/2022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BA9C7B-A6B5-4A91-8573-7CBCB1DE439A}"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nchor="b"/>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CD45CEFC-E27C-4F2F-B88A-58929E390D6C}" type="datetimeFigureOut">
              <a:rPr lang="en-US" smtClean="0"/>
              <a:t>11/20/2022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CBA9C7B-A6B5-4A91-8573-7CBCB1DE439A}"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320040"/>
            <a:ext cx="7242048" cy="11430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D45CEFC-E27C-4F2F-B88A-58929E390D6C}" type="datetimeFigureOut">
              <a:rPr lang="en-US" smtClean="0"/>
              <a:t>11/20/2022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CBA9C7B-A6B5-4A91-8573-7CBCB1DE439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extLst/>
          </a:lstStyle>
          <a:p>
            <a:fld id="{CD45CEFC-E27C-4F2F-B88A-58929E390D6C}" type="datetimeFigureOut">
              <a:rPr lang="en-US" smtClean="0"/>
              <a:t>11/20/2022</a:t>
            </a:fld>
            <a:endParaRPr lang="en-US"/>
          </a:p>
        </p:txBody>
      </p:sp>
      <p:sp>
        <p:nvSpPr>
          <p:cNvPr id="3" name="Footer Placeholder 2"/>
          <p:cNvSpPr>
            <a:spLocks noGrp="1"/>
          </p:cNvSpPr>
          <p:nvPr>
            <p:ph type="ftr" sz="quarter" idx="11"/>
          </p:nvPr>
        </p:nvSpPr>
        <p:spPr/>
        <p:txBody>
          <a:bodyPr/>
          <a:lstStyle>
            <a:lvl1pPr>
              <a:defRPr>
                <a:solidFill>
                  <a:schemeClr val="tx2"/>
                </a:solidFill>
              </a:defRPr>
            </a:lvl1pPr>
            <a:extLst/>
          </a:lstStyle>
          <a:p>
            <a:endParaRPr lang="en-US"/>
          </a:p>
        </p:txBody>
      </p:sp>
      <p:sp>
        <p:nvSpPr>
          <p:cNvPr id="4" name="Slide Number Placeholder 3"/>
          <p:cNvSpPr>
            <a:spLocks noGrp="1"/>
          </p:cNvSpPr>
          <p:nvPr>
            <p:ph type="sldNum" sz="quarter" idx="12"/>
          </p:nvPr>
        </p:nvSpPr>
        <p:spPr/>
        <p:txBody>
          <a:bodyPr/>
          <a:lstStyle/>
          <a:p>
            <a:fld id="{BCBA9C7B-A6B5-4A91-8573-7CBCB1DE439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CD45CEFC-E27C-4F2F-B88A-58929E390D6C}" type="datetimeFigureOut">
              <a:rPr lang="en-US" smtClean="0"/>
              <a:t>11/20/2022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BA9C7B-A6B5-4A91-8573-7CBCB1DE439A}"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2"/>
      </p:bgRef>
    </p:bg>
    <p:spTree>
      <p:nvGrpSpPr>
        <p:cNvPr id="1" name=""/>
        <p:cNvGrpSpPr/>
        <p:nvPr/>
      </p:nvGrpSpPr>
      <p:grpSpPr>
        <a:xfrm>
          <a:off x="0" y="0"/>
          <a:ext cx="0" cy="0"/>
          <a:chOff x="0" y="0"/>
          <a:chExt cx="0" cy="0"/>
        </a:xfrm>
      </p:grpSpPr>
      <p:sp>
        <p:nvSpPr>
          <p:cNvPr id="8" name="Rectangle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en-US" smtClean="0"/>
              <a:t>Click to edit Master title style</a:t>
            </a:r>
            <a:endParaRPr kumimoji="0" lang="en-US" dirty="0"/>
          </a:p>
        </p:txBody>
      </p:sp>
      <p:sp>
        <p:nvSpPr>
          <p:cNvPr id="4" name="Text Placeholder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en-US" smtClean="0"/>
              <a:t>Click to edit Master text styles</a:t>
            </a:r>
          </a:p>
        </p:txBody>
      </p:sp>
      <p:sp>
        <p:nvSpPr>
          <p:cNvPr id="5" name="Date Placeholder 4"/>
          <p:cNvSpPr>
            <a:spLocks noGrp="1"/>
          </p:cNvSpPr>
          <p:nvPr>
            <p:ph type="dt" sz="half" idx="10"/>
          </p:nvPr>
        </p:nvSpPr>
        <p:spPr/>
        <p:txBody>
          <a:bodyPr/>
          <a:lstStyle/>
          <a:p>
            <a:fld id="{CD45CEFC-E27C-4F2F-B88A-58929E390D6C}" type="datetimeFigureOut">
              <a:rPr lang="en-US" smtClean="0"/>
              <a:t>11/20/2022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CBA9C7B-A6B5-4A91-8573-7CBCB1DE439A}" type="slidenum">
              <a:rPr lang="en-US" smtClean="0"/>
              <a:t>‹#›</a:t>
            </a:fld>
            <a:endParaRPr lang="en-US"/>
          </a:p>
        </p:txBody>
      </p:sp>
      <p:sp>
        <p:nvSpPr>
          <p:cNvPr id="10" name="Picture Placeholder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en-US" smtClean="0"/>
              <a:t>Click icon to add picture</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D45CEFC-E27C-4F2F-B88A-58929E390D6C}" type="datetimeFigureOut">
              <a:rPr lang="en-US" smtClean="0"/>
              <a:t>11/20/2022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CBA9C7B-A6B5-4A91-8573-7CBCB1DE439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274955"/>
            <a:ext cx="1524000" cy="5851525"/>
          </a:xfrm>
        </p:spPr>
        <p:txBody>
          <a:bodyPr vert="eaVert" ancho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2"/>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4242816" y="6557946"/>
            <a:ext cx="2002464" cy="226902"/>
          </a:xfrm>
        </p:spPr>
        <p:txBody>
          <a:bodyPr/>
          <a:lstStyle/>
          <a:p>
            <a:fld id="{CD45CEFC-E27C-4F2F-B88A-58929E390D6C}" type="datetimeFigureOut">
              <a:rPr lang="en-US" smtClean="0"/>
              <a:t>11/20/2022</a:t>
            </a:fld>
            <a:endParaRPr lang="en-US"/>
          </a:p>
        </p:txBody>
      </p:sp>
      <p:sp>
        <p:nvSpPr>
          <p:cNvPr id="5" name="Footer Placeholder 4"/>
          <p:cNvSpPr>
            <a:spLocks noGrp="1"/>
          </p:cNvSpPr>
          <p:nvPr>
            <p:ph type="ftr" sz="quarter" idx="11"/>
          </p:nvPr>
        </p:nvSpPr>
        <p:spPr>
          <a:xfrm>
            <a:off x="457200" y="6556248"/>
            <a:ext cx="3657600" cy="228600"/>
          </a:xfrm>
        </p:spPr>
        <p:txBody>
          <a:bodyPr/>
          <a:lstStyle/>
          <a:p>
            <a:endParaRPr lang="en-US"/>
          </a:p>
        </p:txBody>
      </p:sp>
      <p:sp>
        <p:nvSpPr>
          <p:cNvPr id="6" name="Slide Number Placeholder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BCBA9C7B-A6B5-4A91-8573-7CBCB1DE439A}"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Title Placeholder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p>
            <a:r>
              <a:rPr kumimoji="0" lang="en-US" smtClean="0"/>
              <a:t>Click to edit Master title style</a:t>
            </a:r>
            <a:endParaRPr kumimoji="0" lang="en-US"/>
          </a:p>
        </p:txBody>
      </p:sp>
      <p:sp>
        <p:nvSpPr>
          <p:cNvPr id="31" name="Text Placeholder 30"/>
          <p:cNvSpPr>
            <a:spLocks noGrp="1"/>
          </p:cNvSpPr>
          <p:nvPr>
            <p:ph type="body" idx="1"/>
          </p:nvPr>
        </p:nvSpPr>
        <p:spPr>
          <a:xfrm>
            <a:off x="457200" y="1609416"/>
            <a:ext cx="7239000" cy="48463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7" name="Date Placeholder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CD45CEFC-E27C-4F2F-B88A-58929E390D6C}" type="datetimeFigureOut">
              <a:rPr lang="en-US" smtClean="0"/>
              <a:t>11/20/2022</a:t>
            </a:fld>
            <a:endParaRPr lang="en-US"/>
          </a:p>
        </p:txBody>
      </p:sp>
      <p:sp>
        <p:nvSpPr>
          <p:cNvPr id="4" name="Footer Placeholder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en-US"/>
          </a:p>
        </p:txBody>
      </p:sp>
      <p:sp>
        <p:nvSpPr>
          <p:cNvPr id="16" name="Slide Number Placeholder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BCBA9C7B-A6B5-4A91-8573-7CBCB1DE439A}"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p:cNvGraphicFramePr>
            <a:graphicFrameLocks noChangeAspect="1"/>
          </p:cNvGraphicFramePr>
          <p:nvPr>
            <p:extLst>
              <p:ext uri="{D42A27DB-BD31-4B8C-83A1-F6EECF244321}">
                <p14:modId xmlns:p14="http://schemas.microsoft.com/office/powerpoint/2010/main" val="1228838668"/>
              </p:ext>
            </p:extLst>
          </p:nvPr>
        </p:nvGraphicFramePr>
        <p:xfrm>
          <a:off x="96838" y="96838"/>
          <a:ext cx="7908925" cy="8886825"/>
        </p:xfrm>
        <a:graphic>
          <a:graphicData uri="http://schemas.openxmlformats.org/presentationml/2006/ole">
            <mc:AlternateContent xmlns:mc="http://schemas.openxmlformats.org/markup-compatibility/2006">
              <mc:Choice xmlns:v="urn:schemas-microsoft-com:vml" Requires="v">
                <p:oleObj spid="_x0000_s1030" name="Document" r:id="rId3" imgW="5731988" imgH="6439191" progId="Word.Document.12">
                  <p:embed/>
                </p:oleObj>
              </mc:Choice>
              <mc:Fallback>
                <p:oleObj name="Document" r:id="rId3" imgW="5731988" imgH="6439191" progId="Word.Document.12">
                  <p:embed/>
                  <p:pic>
                    <p:nvPicPr>
                      <p:cNvPr id="0" name=""/>
                      <p:cNvPicPr/>
                      <p:nvPr/>
                    </p:nvPicPr>
                    <p:blipFill>
                      <a:blip r:embed="rId4"/>
                      <a:stretch>
                        <a:fillRect/>
                      </a:stretch>
                    </p:blipFill>
                    <p:spPr>
                      <a:xfrm>
                        <a:off x="96838" y="96838"/>
                        <a:ext cx="7908925" cy="8886825"/>
                      </a:xfrm>
                      <a:prstGeom prst="rect">
                        <a:avLst/>
                      </a:prstGeom>
                    </p:spPr>
                  </p:pic>
                </p:oleObj>
              </mc:Fallback>
            </mc:AlternateContent>
          </a:graphicData>
        </a:graphic>
      </p:graphicFrame>
    </p:spTree>
    <p:extLst>
      <p:ext uri="{BB962C8B-B14F-4D97-AF65-F5344CB8AC3E}">
        <p14:creationId xmlns:p14="http://schemas.microsoft.com/office/powerpoint/2010/main" val="41785847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Managing People </a:t>
            </a: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Table of contents </a:t>
            </a:r>
            <a:endParaRPr lang="en-US" dirty="0"/>
          </a:p>
        </p:txBody>
      </p:sp>
      <p:sp>
        <p:nvSpPr>
          <p:cNvPr id="3" name="Content Placeholder 2"/>
          <p:cNvSpPr>
            <a:spLocks noGrp="1"/>
          </p:cNvSpPr>
          <p:nvPr>
            <p:ph idx="1"/>
          </p:nvPr>
        </p:nvSpPr>
        <p:spPr/>
        <p:txBody>
          <a:bodyPr/>
          <a:lstStyle/>
          <a:p>
            <a:r>
              <a:rPr lang="en-US" dirty="0" smtClean="0"/>
              <a:t>Introduction </a:t>
            </a:r>
          </a:p>
          <a:p>
            <a:r>
              <a:rPr lang="en-US" dirty="0" smtClean="0"/>
              <a:t>Flexible working in relation to diversity and inclusion at work</a:t>
            </a:r>
          </a:p>
          <a:p>
            <a:r>
              <a:rPr lang="en-US" dirty="0" smtClean="0"/>
              <a:t>Role of HR in promoting inclusion environment </a:t>
            </a:r>
          </a:p>
          <a:p>
            <a:r>
              <a:rPr lang="en-US" dirty="0" smtClean="0"/>
              <a:t>Conclusion </a:t>
            </a:r>
            <a:endParaRPr lang="en-US" dirty="0" smtClean="0"/>
          </a:p>
          <a:p>
            <a:r>
              <a:rPr lang="en-US" dirty="0" smtClean="0"/>
              <a:t>References </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lstStyle/>
          <a:p>
            <a:r>
              <a:rPr lang="en-US" dirty="0" smtClean="0"/>
              <a:t>Managing people is the process of recruiting, hiring, training, and retaining employees to make the best out of them in terms of their workforce</a:t>
            </a:r>
            <a:r>
              <a:rPr lang="en-US" dirty="0" smtClean="0"/>
              <a:t>.</a:t>
            </a:r>
          </a:p>
          <a:p>
            <a:r>
              <a:rPr lang="en-US" dirty="0" smtClean="0"/>
              <a:t> All the questions are carried out trough the grocery company , ASDA.</a:t>
            </a:r>
            <a:endParaRPr lang="en-US" dirty="0"/>
          </a:p>
        </p:txBody>
      </p:sp>
      <p:pic>
        <p:nvPicPr>
          <p:cNvPr id="4" name="Picture 3" descr="mm.jpg"/>
          <p:cNvPicPr>
            <a:picLocks noChangeAspect="1"/>
          </p:cNvPicPr>
          <p:nvPr/>
        </p:nvPicPr>
        <p:blipFill>
          <a:blip r:embed="rId3"/>
          <a:stretch>
            <a:fillRect/>
          </a:stretch>
        </p:blipFill>
        <p:spPr>
          <a:xfrm>
            <a:off x="4495800" y="4191000"/>
            <a:ext cx="3124200" cy="228600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600" dirty="0" smtClean="0"/>
              <a:t>Flexible working in relation to diversity and inclusion at work</a:t>
            </a:r>
            <a:r>
              <a:rPr lang="en-US" sz="2400" dirty="0" smtClean="0"/>
              <a:t/>
            </a:r>
            <a:br>
              <a:rPr lang="en-US" sz="2400" dirty="0" smtClean="0"/>
            </a:br>
            <a:endParaRPr lang="en-US" sz="2400" dirty="0"/>
          </a:p>
        </p:txBody>
      </p:sp>
      <p:sp>
        <p:nvSpPr>
          <p:cNvPr id="3" name="Content Placeholder 2"/>
          <p:cNvSpPr>
            <a:spLocks noGrp="1"/>
          </p:cNvSpPr>
          <p:nvPr>
            <p:ph idx="1"/>
          </p:nvPr>
        </p:nvSpPr>
        <p:spPr/>
        <p:txBody>
          <a:bodyPr/>
          <a:lstStyle/>
          <a:p>
            <a:r>
              <a:rPr lang="en-US" dirty="0" smtClean="0"/>
              <a:t>Flexible working is a working environment where employees work according to their suitability meaning that employees can choose or have the right to choose the patterns of working. </a:t>
            </a:r>
            <a:endParaRPr lang="en-US" dirty="0" smtClean="0"/>
          </a:p>
          <a:p>
            <a:r>
              <a:rPr lang="en-US" dirty="0"/>
              <a:t> </a:t>
            </a:r>
            <a:r>
              <a:rPr lang="en-US" dirty="0" smtClean="0"/>
              <a:t>ASDA have different contracts for their employees : night shifts, day shift , full time, part time, compressed hours , work only weekends.</a:t>
            </a:r>
            <a:endParaRPr lang="en-US" dirty="0" smtClean="0"/>
          </a:p>
          <a:p>
            <a:pPr>
              <a:buNone/>
            </a:pPr>
            <a:endParaRPr lang="en-US" dirty="0"/>
          </a:p>
        </p:txBody>
      </p:sp>
      <p:pic>
        <p:nvPicPr>
          <p:cNvPr id="4" name="Picture 3" descr="eq.png"/>
          <p:cNvPicPr>
            <a:picLocks noChangeAspect="1"/>
          </p:cNvPicPr>
          <p:nvPr/>
        </p:nvPicPr>
        <p:blipFill>
          <a:blip r:embed="rId3"/>
          <a:stretch>
            <a:fillRect/>
          </a:stretch>
        </p:blipFill>
        <p:spPr>
          <a:xfrm>
            <a:off x="5257800" y="5200650"/>
            <a:ext cx="2762250" cy="165735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 Flexible working will allow all the employees to take action on maintaining their work and life regardless of whatever the employee's background comes from. </a:t>
            </a:r>
          </a:p>
          <a:p>
            <a:endParaRPr lang="en-US" dirty="0" smtClean="0"/>
          </a:p>
          <a:p>
            <a:endParaRPr lang="en-US" dirty="0" smtClean="0"/>
          </a:p>
          <a:p>
            <a:r>
              <a:rPr lang="en-US" dirty="0" smtClean="0"/>
              <a:t>Flexibility in the workplace will allow the employee to feel appreciated and respected towards their decisions (Soga </a:t>
            </a:r>
            <a:r>
              <a:rPr lang="en-US" i="1" dirty="0" smtClean="0"/>
              <a:t>et al., </a:t>
            </a:r>
            <a:r>
              <a:rPr lang="en-US" dirty="0" smtClean="0"/>
              <a:t>2022). </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3100" dirty="0" smtClean="0"/>
              <a:t>Role of HR in promoting inclusion environment </a:t>
            </a:r>
            <a:r>
              <a:rPr lang="en-US" dirty="0" smtClean="0"/>
              <a:t/>
            </a:r>
            <a:br>
              <a:rPr lang="en-US" dirty="0" smtClean="0"/>
            </a:br>
            <a:endParaRPr lang="en-US" dirty="0"/>
          </a:p>
        </p:txBody>
      </p:sp>
      <p:sp>
        <p:nvSpPr>
          <p:cNvPr id="3" name="Content Placeholder 2"/>
          <p:cNvSpPr>
            <a:spLocks noGrp="1"/>
          </p:cNvSpPr>
          <p:nvPr>
            <p:ph idx="1"/>
          </p:nvPr>
        </p:nvSpPr>
        <p:spPr/>
        <p:txBody>
          <a:bodyPr/>
          <a:lstStyle/>
          <a:p>
            <a:r>
              <a:rPr lang="en-US" dirty="0" smtClean="0"/>
              <a:t>It is one of the important functions, roles and responsibilities of the HR to promote inclusion in the workplace.</a:t>
            </a:r>
          </a:p>
          <a:p>
            <a:r>
              <a:rPr lang="en-US" dirty="0" smtClean="0"/>
              <a:t>HR in the </a:t>
            </a:r>
            <a:r>
              <a:rPr lang="en-US" dirty="0" err="1" smtClean="0"/>
              <a:t>organsiation</a:t>
            </a:r>
            <a:r>
              <a:rPr lang="en-US" dirty="0" smtClean="0"/>
              <a:t> as a role to promote diversity and inclusion in the workplace takes up initiatives such as training of the employees, hiring talents without looking onto their backgrounds.</a:t>
            </a:r>
            <a:endParaRPr lang="en-US" dirty="0"/>
          </a:p>
        </p:txBody>
      </p:sp>
      <p:pic>
        <p:nvPicPr>
          <p:cNvPr id="4" name="Picture 3" descr="inclusive.png"/>
          <p:cNvPicPr>
            <a:picLocks noChangeAspect="1"/>
          </p:cNvPicPr>
          <p:nvPr/>
        </p:nvPicPr>
        <p:blipFill>
          <a:blip r:embed="rId3"/>
          <a:stretch>
            <a:fillRect/>
          </a:stretch>
        </p:blipFill>
        <p:spPr>
          <a:xfrm>
            <a:off x="4724400" y="4800600"/>
            <a:ext cx="2628900" cy="1743075"/>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 HR works on to develop an inclusive environment not as their role but as the ultimate business strategy as having flexibility in the workplace where it promotes diversity and equality eventually boosts the work productivity. </a:t>
            </a:r>
          </a:p>
          <a:p>
            <a:endParaRPr lang="en-US" dirty="0" smtClean="0"/>
          </a:p>
          <a:p>
            <a:endParaRPr lang="en-US" dirty="0"/>
          </a:p>
        </p:txBody>
      </p:sp>
      <p:pic>
        <p:nvPicPr>
          <p:cNvPr id="4" name="Picture 3" descr="hrr.jpg"/>
          <p:cNvPicPr>
            <a:picLocks noChangeAspect="1"/>
          </p:cNvPicPr>
          <p:nvPr/>
        </p:nvPicPr>
        <p:blipFill>
          <a:blip r:embed="rId3"/>
          <a:stretch>
            <a:fillRect/>
          </a:stretch>
        </p:blipFill>
        <p:spPr>
          <a:xfrm>
            <a:off x="4876800" y="4648200"/>
            <a:ext cx="2733675" cy="166687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 </a:t>
            </a:r>
            <a:endParaRPr lang="en-US" dirty="0"/>
          </a:p>
        </p:txBody>
      </p:sp>
      <p:sp>
        <p:nvSpPr>
          <p:cNvPr id="3" name="Content Placeholder 2"/>
          <p:cNvSpPr>
            <a:spLocks noGrp="1"/>
          </p:cNvSpPr>
          <p:nvPr>
            <p:ph idx="1"/>
          </p:nvPr>
        </p:nvSpPr>
        <p:spPr/>
        <p:txBody>
          <a:bodyPr/>
          <a:lstStyle/>
          <a:p>
            <a:r>
              <a:rPr lang="en-US" dirty="0" smtClean="0"/>
              <a:t>To sum up, here it can be said that HR has a major role in promoting an inclusion environment in the workplace</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92500" lnSpcReduction="20000"/>
          </a:bodyPr>
          <a:lstStyle/>
          <a:p>
            <a:r>
              <a:rPr lang="en-US" dirty="0" err="1" smtClean="0"/>
              <a:t>Bontrager</a:t>
            </a:r>
            <a:r>
              <a:rPr lang="en-US" dirty="0" smtClean="0"/>
              <a:t>, M., Clinton, M.S. and Tyner, L., 2021. Flexible work arrangements: a human resource development tool to reduce turnover. </a:t>
            </a:r>
            <a:r>
              <a:rPr lang="en-US" i="1" dirty="0" smtClean="0"/>
              <a:t>Advances in Developing Human Resources</a:t>
            </a:r>
            <a:r>
              <a:rPr lang="en-US" dirty="0" smtClean="0"/>
              <a:t>, </a:t>
            </a:r>
            <a:r>
              <a:rPr lang="en-US" i="1" dirty="0" smtClean="0"/>
              <a:t>23</a:t>
            </a:r>
            <a:r>
              <a:rPr lang="en-US" dirty="0" smtClean="0"/>
              <a:t>(2), pp.124-141.</a:t>
            </a:r>
          </a:p>
          <a:p>
            <a:r>
              <a:rPr lang="en-US" dirty="0" smtClean="0"/>
              <a:t>Soga, L.R., </a:t>
            </a:r>
            <a:r>
              <a:rPr lang="en-US" dirty="0" err="1" smtClean="0"/>
              <a:t>Bolade-Ogunfodun</a:t>
            </a:r>
            <a:r>
              <a:rPr lang="en-US" dirty="0" smtClean="0"/>
              <a:t>, Y., </a:t>
            </a:r>
            <a:r>
              <a:rPr lang="en-US" dirty="0" err="1" smtClean="0"/>
              <a:t>Mariani</a:t>
            </a:r>
            <a:r>
              <a:rPr lang="en-US" dirty="0" smtClean="0"/>
              <a:t>, M., Nasr, R. and </a:t>
            </a:r>
            <a:r>
              <a:rPr lang="en-US" dirty="0" err="1" smtClean="0"/>
              <a:t>Laker</a:t>
            </a:r>
            <a:r>
              <a:rPr lang="en-US" dirty="0" smtClean="0"/>
              <a:t>, B., 2022. Unmasking the other face of flexible working practices: A systematic literature review. </a:t>
            </a:r>
            <a:r>
              <a:rPr lang="en-US" i="1" dirty="0" smtClean="0"/>
              <a:t>Journal of Business Research</a:t>
            </a:r>
            <a:r>
              <a:rPr lang="en-US" dirty="0" smtClean="0"/>
              <a:t>, </a:t>
            </a:r>
            <a:r>
              <a:rPr lang="en-US" i="1" dirty="0" smtClean="0"/>
              <a:t>142</a:t>
            </a:r>
            <a:r>
              <a:rPr lang="en-US" dirty="0" smtClean="0"/>
              <a:t>, pp.648-662.</a:t>
            </a:r>
          </a:p>
          <a:p>
            <a:r>
              <a:rPr lang="en-US" dirty="0" err="1" smtClean="0"/>
              <a:t>Cassell</a:t>
            </a:r>
            <a:r>
              <a:rPr lang="en-US" dirty="0" smtClean="0"/>
              <a:t>, C. and </a:t>
            </a:r>
            <a:r>
              <a:rPr lang="en-US" dirty="0" err="1" smtClean="0"/>
              <a:t>Kele</a:t>
            </a:r>
            <a:r>
              <a:rPr lang="en-US" dirty="0" smtClean="0"/>
              <a:t>, J., 2021. Managing diversity and inclusion. </a:t>
            </a:r>
            <a:r>
              <a:rPr lang="en-US" i="1" dirty="0" smtClean="0"/>
              <a:t>Contemporary Human Resource Management: Text and Cases</a:t>
            </a:r>
            <a:r>
              <a:rPr lang="en-US" dirty="0" smtClean="0"/>
              <a:t>, p.278.</a:t>
            </a:r>
          </a:p>
          <a:p>
            <a:pPr>
              <a:buNone/>
            </a:pPr>
            <a:r>
              <a:rPr lang="en-US" dirty="0" smtClean="0"/>
              <a:t/>
            </a:r>
            <a:br>
              <a:rPr lang="en-US" dirty="0" smtClean="0"/>
            </a:b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pulent">
  <a:themeElements>
    <a:clrScheme name="Opulent">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Opulent">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pulent">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100</TotalTime>
  <Words>927</Words>
  <Application>Microsoft Office PowerPoint</Application>
  <PresentationFormat>On-screen Show (4:3)</PresentationFormat>
  <Paragraphs>43</Paragraphs>
  <Slides>10</Slides>
  <Notes>8</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10</vt:i4>
      </vt:variant>
    </vt:vector>
  </HeadingPairs>
  <TitlesOfParts>
    <vt:vector size="16" baseType="lpstr">
      <vt:lpstr>Calibri</vt:lpstr>
      <vt:lpstr>Trebuchet MS</vt:lpstr>
      <vt:lpstr>Wingdings</vt:lpstr>
      <vt:lpstr>Wingdings 2</vt:lpstr>
      <vt:lpstr>Opulent</vt:lpstr>
      <vt:lpstr>Microsoft Word Document</vt:lpstr>
      <vt:lpstr>PowerPoint Presentation</vt:lpstr>
      <vt:lpstr>Managing People </vt:lpstr>
      <vt:lpstr>Table of contents </vt:lpstr>
      <vt:lpstr>INTRODUCTION</vt:lpstr>
      <vt:lpstr>Flexible working in relation to diversity and inclusion at work </vt:lpstr>
      <vt:lpstr>PowerPoint Presentation</vt:lpstr>
      <vt:lpstr>Role of HR in promoting inclusion environment  </vt:lpstr>
      <vt:lpstr>PowerPoint Presentation</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RT306</dc:creator>
  <cp:lastModifiedBy>home</cp:lastModifiedBy>
  <cp:revision>14</cp:revision>
  <dcterms:created xsi:type="dcterms:W3CDTF">2022-11-15T11:54:12Z</dcterms:created>
  <dcterms:modified xsi:type="dcterms:W3CDTF">2022-11-20T18:11:43Z</dcterms:modified>
</cp:coreProperties>
</file>