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60" r:id="rId1"/>
  </p:sldMasterIdLst>
  <p:notesMasterIdLst>
    <p:notesMasterId r:id="rId13"/>
  </p:notesMasterIdLst>
  <p:sldIdLst>
    <p:sldId id="266" r:id="rId2"/>
    <p:sldId id="258" r:id="rId3"/>
    <p:sldId id="256" r:id="rId4"/>
    <p:sldId id="257" r:id="rId5"/>
    <p:sldId id="259" r:id="rId6"/>
    <p:sldId id="260" r:id="rId7"/>
    <p:sldId id="261" r:id="rId8"/>
    <p:sldId id="262" r:id="rId9"/>
    <p:sldId id="263" r:id="rId10"/>
    <p:sldId id="264" r:id="rId11"/>
    <p:sldId id="265" r:id="rId12"/>
  </p:sldIdLst>
  <p:sldSz cx="18288000" cy="10287000"/>
  <p:notesSz cx="6858000" cy="9144000"/>
  <p:embeddedFontLst>
    <p:embeddedFont>
      <p:font typeface="Eastman Grotesque" panose="020B0604020202020204" charset="0"/>
      <p:regular r:id="rId14"/>
    </p:embeddedFont>
    <p:embeddedFont>
      <p:font typeface="Eastman Grotesque Bold" panose="020B0604020202020204" charset="0"/>
      <p:regular r:id="rId1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0" d="100"/>
          <a:sy n="60" d="100"/>
        </p:scale>
        <p:origin x="37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89BF0-C4C7-4CB5-9F39-B38B1DDC70BA}" type="datetimeFigureOut">
              <a:rPr lang="en-IN" smtClean="0"/>
              <a:t>10-12-2024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BC1930-49FC-4F6A-922A-7B7A5A0C21A0}" type="slidenum">
              <a:rPr lang="en-IN" smtClean="0"/>
              <a:t>‹#›</a:t>
            </a:fld>
            <a:endParaRPr lang="en-IN"/>
          </a:p>
        </p:txBody>
      </p:sp>
    </p:spTree>
    <p:extLst>
      <p:ext uri="{BB962C8B-B14F-4D97-AF65-F5344CB8AC3E}">
        <p14:creationId xmlns:p14="http://schemas.microsoft.com/office/powerpoint/2010/main" val="1287761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1</a:t>
            </a:fld>
            <a:endParaRPr lang="en-IN"/>
          </a:p>
        </p:txBody>
      </p:sp>
    </p:spTree>
    <p:extLst>
      <p:ext uri="{BB962C8B-B14F-4D97-AF65-F5344CB8AC3E}">
        <p14:creationId xmlns:p14="http://schemas.microsoft.com/office/powerpoint/2010/main" val="509381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environmental and consumer needs can be addressed by effective entrepreneurial skills.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recent days, the environmental concerns are increasing and this led to invention of eco-friendly packaging. Reusable materials can be used to address these issues and grow awareness about the environment.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Sustainable practices can reduce the carbon footprint and attract a particular segment of customers who are aware about the environment.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3</a:t>
            </a:fld>
            <a:endParaRPr lang="en-IN"/>
          </a:p>
        </p:txBody>
      </p:sp>
    </p:spTree>
    <p:extLst>
      <p:ext uri="{BB962C8B-B14F-4D97-AF65-F5344CB8AC3E}">
        <p14:creationId xmlns:p14="http://schemas.microsoft.com/office/powerpoint/2010/main" val="15556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The negative impacts of plastics are increasing day-by-day and it creates a demand for eco-friendly packaging. These solutions can help to reduce the pollution in the ocean and landfills. </a:t>
            </a:r>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4</a:t>
            </a:fld>
            <a:endParaRPr lang="en-IN"/>
          </a:p>
        </p:txBody>
      </p:sp>
    </p:spTree>
    <p:extLst>
      <p:ext uri="{BB962C8B-B14F-4D97-AF65-F5344CB8AC3E}">
        <p14:creationId xmlns:p14="http://schemas.microsoft.com/office/powerpoint/2010/main" val="2764900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structure and objectives should be followed by a business through a legal format. ‘Sole proprietorship’, ‘Private Limited’, ‘Public Limited’ and ‘Corporation’ are the four major types of legal formats. Changes in government policy could alter customer expenditure patterns (Rajput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2022). This business aims to follow the ‘Private Limited’ format by considering several factors that align with sustainability.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5</a:t>
            </a:fld>
            <a:endParaRPr lang="en-IN"/>
          </a:p>
        </p:txBody>
      </p:sp>
    </p:spTree>
    <p:extLst>
      <p:ext uri="{BB962C8B-B14F-4D97-AF65-F5344CB8AC3E}">
        <p14:creationId xmlns:p14="http://schemas.microsoft.com/office/powerpoint/2010/main" val="1200559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There are possibilities for the organisation to grow their business by producing environment-friendly products. Development of e-commerce system can help the business to grow further. However, the competitive edge of the business needs to be enhanced through collaborations with retailers.</a:t>
            </a:r>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6</a:t>
            </a:fld>
            <a:endParaRPr lang="en-IN"/>
          </a:p>
        </p:txBody>
      </p:sp>
    </p:spTree>
    <p:extLst>
      <p:ext uri="{BB962C8B-B14F-4D97-AF65-F5344CB8AC3E}">
        <p14:creationId xmlns:p14="http://schemas.microsoft.com/office/powerpoint/2010/main" val="499435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wide range of products will focus on environment friendly packaging and this can attract the customers. Affordable price range can help to maintain a loyal customer base and involve new customers. Initial distribution through outlets and advertising in online platforms can help to build brand recognition (Han, 2021). In order to promote the products, digital marketing can be a useful option. The NGOs that work for the environment can promote the products further.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7</a:t>
            </a:fld>
            <a:endParaRPr lang="en-IN"/>
          </a:p>
        </p:txBody>
      </p:sp>
    </p:spTree>
    <p:extLst>
      <p:ext uri="{BB962C8B-B14F-4D97-AF65-F5344CB8AC3E}">
        <p14:creationId xmlns:p14="http://schemas.microsoft.com/office/powerpoint/2010/main" val="21936856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primary cash inflow will be $25000 and $8000 will be the start-up cost in the first month. The net cash balance will be $32700 at the end of the year which indicates a positive impact of the business. Therefore, it can be said that the business will offer a better return to the stakeholders and investors.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8</a:t>
            </a:fld>
            <a:endParaRPr lang="en-IN"/>
          </a:p>
        </p:txBody>
      </p:sp>
    </p:spTree>
    <p:extLst>
      <p:ext uri="{BB962C8B-B14F-4D97-AF65-F5344CB8AC3E}">
        <p14:creationId xmlns:p14="http://schemas.microsoft.com/office/powerpoint/2010/main" val="3686064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From the discussion, it can be concluded that the business idea of eco-friendly packaging and reusable products will have a strong impact and successful growth in the UK market. ‘SWOT analysis’ highlights the techniques to meet the market demand for sustainability products. The business can grow by focusing on the target customers and sustainability needs. </a:t>
            </a:r>
            <a:endParaRPr lang="en-IN" dirty="0"/>
          </a:p>
        </p:txBody>
      </p:sp>
      <p:sp>
        <p:nvSpPr>
          <p:cNvPr id="4" name="Slide Number Placeholder 3"/>
          <p:cNvSpPr>
            <a:spLocks noGrp="1"/>
          </p:cNvSpPr>
          <p:nvPr>
            <p:ph type="sldNum" sz="quarter" idx="5"/>
          </p:nvPr>
        </p:nvSpPr>
        <p:spPr/>
        <p:txBody>
          <a:bodyPr/>
          <a:lstStyle/>
          <a:p>
            <a:fld id="{BEBC1930-49FC-4F6A-922A-7B7A5A0C21A0}" type="slidenum">
              <a:rPr lang="en-IN" smtClean="0"/>
              <a:t>9</a:t>
            </a:fld>
            <a:endParaRPr lang="en-IN"/>
          </a:p>
        </p:txBody>
      </p:sp>
    </p:spTree>
    <p:extLst>
      <p:ext uri="{BB962C8B-B14F-4D97-AF65-F5344CB8AC3E}">
        <p14:creationId xmlns:p14="http://schemas.microsoft.com/office/powerpoint/2010/main" val="42526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645920" y="1138428"/>
            <a:ext cx="15087600" cy="5349240"/>
          </a:xfrm>
        </p:spPr>
        <p:txBody>
          <a:bodyPr anchor="b">
            <a:normAutofit/>
          </a:bodyPr>
          <a:lstStyle>
            <a:lvl1pPr algn="l">
              <a:lnSpc>
                <a:spcPct val="85000"/>
              </a:lnSpc>
              <a:defRPr sz="12000" spc="-75"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650077" y="6683430"/>
            <a:ext cx="15087600" cy="1714500"/>
          </a:xfrm>
        </p:spPr>
        <p:txBody>
          <a:bodyPr lIns="91440" rIns="91440">
            <a:normAutofit/>
          </a:bodyPr>
          <a:lstStyle>
            <a:lvl1pPr marL="0" indent="0" algn="l">
              <a:buNone/>
              <a:defRPr sz="3600" cap="all" spc="300" baseline="0">
                <a:solidFill>
                  <a:schemeClr val="tx2"/>
                </a:solidFill>
                <a:latin typeface="+mj-lt"/>
              </a:defRPr>
            </a:lvl1pPr>
            <a:lvl2pPr marL="685800" indent="0" algn="ctr">
              <a:buNone/>
              <a:defRPr sz="3600"/>
            </a:lvl2pPr>
            <a:lvl3pPr marL="1371600" indent="0" algn="ctr">
              <a:buNone/>
              <a:defRPr sz="3600"/>
            </a:lvl3pPr>
            <a:lvl4pPr marL="2057400" indent="0" algn="ctr">
              <a:buNone/>
              <a:defRPr sz="3000"/>
            </a:lvl4pPr>
            <a:lvl5pPr marL="2743200" indent="0" algn="ctr">
              <a:buNone/>
              <a:defRPr sz="3000"/>
            </a:lvl5pPr>
            <a:lvl6pPr marL="3429000" indent="0" algn="ctr">
              <a:buNone/>
              <a:defRPr sz="3000"/>
            </a:lvl6pPr>
            <a:lvl7pPr marL="4114800" indent="0" algn="ctr">
              <a:buNone/>
              <a:defRPr sz="3000"/>
            </a:lvl7pPr>
            <a:lvl8pPr marL="4800600" indent="0" algn="ctr">
              <a:buNone/>
              <a:defRPr sz="3000"/>
            </a:lvl8pPr>
            <a:lvl9pPr marL="5486400" indent="0" algn="ctr">
              <a:buNone/>
              <a:defRPr sz="3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1811487" y="6515100"/>
            <a:ext cx="14813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1982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919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45920" y="1138428"/>
            <a:ext cx="15087600" cy="5349240"/>
          </a:xfrm>
        </p:spPr>
        <p:txBody>
          <a:bodyPr anchor="b" anchorCtr="0">
            <a:normAutofit/>
          </a:bodyPr>
          <a:lstStyle>
            <a:lvl1pPr>
              <a:lnSpc>
                <a:spcPct val="85000"/>
              </a:lnSpc>
              <a:defRPr sz="12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645920" y="6679692"/>
            <a:ext cx="15087600" cy="1714500"/>
          </a:xfrm>
        </p:spPr>
        <p:txBody>
          <a:bodyPr lIns="91440" rIns="91440" anchor="t" anchorCtr="0">
            <a:normAutofit/>
          </a:bodyPr>
          <a:lstStyle>
            <a:lvl1pPr marL="0" indent="0">
              <a:buNone/>
              <a:defRPr sz="3600" cap="all" spc="300" baseline="0">
                <a:solidFill>
                  <a:schemeClr val="tx2"/>
                </a:solidFill>
                <a:latin typeface="+mj-lt"/>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a:off x="1811487" y="6515100"/>
            <a:ext cx="148132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882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645920" y="429905"/>
            <a:ext cx="15087600" cy="217613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645919" y="2768601"/>
            <a:ext cx="7406640" cy="6035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326880" y="2768603"/>
            <a:ext cx="7406640" cy="6035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25324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645920" y="429905"/>
            <a:ext cx="15087600" cy="217613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45920" y="2769078"/>
            <a:ext cx="7406640" cy="1104423"/>
          </a:xfrm>
        </p:spPr>
        <p:txBody>
          <a:bodyPr lIns="91440" rIns="91440" anchor="ctr">
            <a:normAutofit/>
          </a:bodyPr>
          <a:lstStyle>
            <a:lvl1pPr marL="0" indent="0">
              <a:buNone/>
              <a:defRPr sz="3000" b="0" cap="all"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645920" y="3873501"/>
            <a:ext cx="7406640"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326880" y="2769078"/>
            <a:ext cx="7406640" cy="1104423"/>
          </a:xfrm>
        </p:spPr>
        <p:txBody>
          <a:bodyPr lIns="91440" rIns="91440" anchor="ctr">
            <a:normAutofit/>
          </a:bodyPr>
          <a:lstStyle>
            <a:lvl1pPr marL="0" indent="0">
              <a:buNone/>
              <a:defRPr sz="3000" b="0" cap="all" baseline="0">
                <a:solidFill>
                  <a:schemeClr val="tx2"/>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326880" y="3873501"/>
            <a:ext cx="7406640" cy="5067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30396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74036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55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25" y="0"/>
            <a:ext cx="6076187" cy="10287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060107" y="0"/>
            <a:ext cx="96012" cy="10287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891538"/>
            <a:ext cx="4800600" cy="3429000"/>
          </a:xfrm>
        </p:spPr>
        <p:txBody>
          <a:bodyPr anchor="b">
            <a:normAutofit/>
          </a:bodyPr>
          <a:lstStyle>
            <a:lvl1pPr>
              <a:defRPr sz="5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200900" y="1097280"/>
            <a:ext cx="9738360" cy="7886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4389120"/>
            <a:ext cx="4800600" cy="5068686"/>
          </a:xfrm>
        </p:spPr>
        <p:txBody>
          <a:bodyPr lIns="91440" rIns="91440">
            <a:normAutofit/>
          </a:bodyPr>
          <a:lstStyle>
            <a:lvl1pPr marL="0" indent="0">
              <a:buNone/>
              <a:defRPr sz="225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a:xfrm>
            <a:off x="698268" y="9689678"/>
            <a:ext cx="3927765" cy="547688"/>
          </a:xfrm>
        </p:spPr>
        <p:txBody>
          <a:bodyPr/>
          <a:lstStyle>
            <a:lvl1pPr algn="l">
              <a:defRPr/>
            </a:lvl1pPr>
          </a:lstStyle>
          <a:p>
            <a:fld id="{1D8BD707-D9CF-40AE-B4C6-C98DA3205C09}" type="datetimeFigureOut">
              <a:rPr lang="en-US" smtClean="0"/>
              <a:pPr/>
              <a:t>12/10/2024</a:t>
            </a:fld>
            <a:endParaRPr lang="en-US"/>
          </a:p>
        </p:txBody>
      </p:sp>
      <p:sp>
        <p:nvSpPr>
          <p:cNvPr id="6" name="Footer Placeholder 5"/>
          <p:cNvSpPr>
            <a:spLocks noGrp="1"/>
          </p:cNvSpPr>
          <p:nvPr>
            <p:ph type="ftr" sz="quarter" idx="11"/>
          </p:nvPr>
        </p:nvSpPr>
        <p:spPr>
          <a:xfrm>
            <a:off x="7200900" y="9689678"/>
            <a:ext cx="6972300" cy="547688"/>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053341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7429500"/>
            <a:ext cx="18283238" cy="2857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23" y="737261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45920" y="7612380"/>
            <a:ext cx="15169896" cy="1234440"/>
          </a:xfrm>
        </p:spPr>
        <p:txBody>
          <a:bodyPr lIns="91440" tIns="0" rIns="91440" bIns="0" anchor="b">
            <a:noAutofit/>
          </a:bodyPr>
          <a:lstStyle>
            <a:lvl1pPr>
              <a:defRPr sz="54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3" y="0"/>
            <a:ext cx="18287978" cy="7372614"/>
          </a:xfrm>
          <a:blipFill>
            <a:blip r:embed="rId2"/>
            <a:stretch>
              <a:fillRect/>
            </a:stretch>
          </a:blipFill>
        </p:spPr>
        <p:txBody>
          <a:bodyPr lIns="457200" tIns="457200" anchor="t"/>
          <a:lstStyle>
            <a:lvl1pPr marL="0" indent="0">
              <a:buNone/>
              <a:defRPr sz="4800">
                <a:solidFill>
                  <a:schemeClr val="bg1"/>
                </a:solidFill>
              </a:defRPr>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645920" y="8860535"/>
            <a:ext cx="15169896" cy="891540"/>
          </a:xfrm>
        </p:spPr>
        <p:txBody>
          <a:bodyPr lIns="91440" tIns="0" rIns="91440" bIns="0">
            <a:normAutofit/>
          </a:bodyPr>
          <a:lstStyle>
            <a:lvl1pPr marL="0" indent="0">
              <a:spcBef>
                <a:spcPts val="0"/>
              </a:spcBef>
              <a:spcAft>
                <a:spcPts val="900"/>
              </a:spcAft>
              <a:buNone/>
              <a:defRPr sz="225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5408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7405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4763" y="9601200"/>
            <a:ext cx="18283238"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 y="9501474"/>
            <a:ext cx="18283238" cy="96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3087350" y="622168"/>
            <a:ext cx="3943350" cy="86361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622167"/>
            <a:ext cx="11601450" cy="8636133"/>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88315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2" y="9601200"/>
            <a:ext cx="18288000"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9501474"/>
            <a:ext cx="18288002" cy="989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645920" y="429905"/>
            <a:ext cx="15087600" cy="2176136"/>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645920" y="2768601"/>
            <a:ext cx="15087600" cy="603504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45921" y="9689678"/>
            <a:ext cx="3708407" cy="547688"/>
          </a:xfrm>
          <a:prstGeom prst="rect">
            <a:avLst/>
          </a:prstGeom>
        </p:spPr>
        <p:txBody>
          <a:bodyPr vert="horz" lIns="91440" tIns="45720" rIns="91440" bIns="45720" rtlCol="0" anchor="ctr"/>
          <a:lstStyle>
            <a:lvl1pPr algn="l">
              <a:defRPr sz="1350">
                <a:solidFill>
                  <a:srgbClr val="FFFFFF"/>
                </a:solidFill>
              </a:defRPr>
            </a:lvl1pPr>
          </a:lstStyle>
          <a:p>
            <a:fld id="{1D8BD707-D9CF-40AE-B4C6-C98DA3205C09}" type="datetimeFigureOut">
              <a:rPr lang="en-US" smtClean="0"/>
              <a:pPr/>
              <a:t>12/10/2024</a:t>
            </a:fld>
            <a:endParaRPr lang="en-US"/>
          </a:p>
        </p:txBody>
      </p:sp>
      <p:sp>
        <p:nvSpPr>
          <p:cNvPr id="5" name="Footer Placeholder 4"/>
          <p:cNvSpPr>
            <a:spLocks noGrp="1"/>
          </p:cNvSpPr>
          <p:nvPr>
            <p:ph type="ftr" sz="quarter" idx="3"/>
          </p:nvPr>
        </p:nvSpPr>
        <p:spPr>
          <a:xfrm>
            <a:off x="5529278" y="9689678"/>
            <a:ext cx="7234206" cy="547688"/>
          </a:xfrm>
          <a:prstGeom prst="rect">
            <a:avLst/>
          </a:prstGeom>
        </p:spPr>
        <p:txBody>
          <a:bodyPr vert="horz" lIns="91440" tIns="45720" rIns="91440" bIns="45720" rtlCol="0" anchor="ctr"/>
          <a:lstStyle>
            <a:lvl1pPr algn="ctr">
              <a:defRPr sz="135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4850688" y="9689678"/>
            <a:ext cx="1968038" cy="547688"/>
          </a:xfrm>
          <a:prstGeom prst="rect">
            <a:avLst/>
          </a:prstGeom>
        </p:spPr>
        <p:txBody>
          <a:bodyPr vert="horz" lIns="91440" tIns="45720" rIns="91440" bIns="45720" rtlCol="0" anchor="ctr"/>
          <a:lstStyle>
            <a:lvl1pPr algn="r">
              <a:defRPr sz="1575">
                <a:solidFill>
                  <a:srgbClr val="FFFFFF"/>
                </a:solidFill>
              </a:defRPr>
            </a:lvl1pPr>
          </a:lstStyle>
          <a:p>
            <a:fld id="{B6F15528-21DE-4FAA-801E-634DDDAF4B2B}" type="slidenum">
              <a:rPr lang="en-US" smtClean="0"/>
              <a:pPr/>
              <a:t>‹#›</a:t>
            </a:fld>
            <a:endParaRPr lang="en-US"/>
          </a:p>
        </p:txBody>
      </p:sp>
      <p:cxnSp>
        <p:nvCxnSpPr>
          <p:cNvPr id="10" name="Straight Connector 9"/>
          <p:cNvCxnSpPr/>
          <p:nvPr/>
        </p:nvCxnSpPr>
        <p:spPr>
          <a:xfrm>
            <a:off x="1790298" y="2606768"/>
            <a:ext cx="149504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80472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71600" rtl="0" eaLnBrk="1" latinLnBrk="0" hangingPunct="1">
        <a:lnSpc>
          <a:spcPct val="85000"/>
        </a:lnSpc>
        <a:spcBef>
          <a:spcPct val="0"/>
        </a:spcBef>
        <a:buNone/>
        <a:defRPr sz="7200" kern="1200" spc="-75" baseline="0">
          <a:solidFill>
            <a:schemeClr val="tx1">
              <a:lumMod val="75000"/>
              <a:lumOff val="25000"/>
            </a:schemeClr>
          </a:solidFill>
          <a:latin typeface="+mj-lt"/>
          <a:ea typeface="+mj-ea"/>
          <a:cs typeface="+mj-cs"/>
        </a:defRPr>
      </a:lvl1pPr>
    </p:titleStyle>
    <p:bodyStyle>
      <a:lvl1pPr marL="137160" indent="-137160" algn="l" defTabSz="1371600" rtl="0" eaLnBrk="1" latinLnBrk="0" hangingPunct="1">
        <a:lnSpc>
          <a:spcPct val="90000"/>
        </a:lnSpc>
        <a:spcBef>
          <a:spcPts val="1800"/>
        </a:spcBef>
        <a:spcAft>
          <a:spcPts val="300"/>
        </a:spcAft>
        <a:buClr>
          <a:schemeClr val="accent1"/>
        </a:buClr>
        <a:buSzPct val="100000"/>
        <a:buFont typeface="Calibri" panose="020F0502020204030204" pitchFamily="34" charset="0"/>
        <a:buChar char=" "/>
        <a:defRPr sz="3000" kern="1200">
          <a:solidFill>
            <a:schemeClr val="tx1">
              <a:lumMod val="75000"/>
              <a:lumOff val="25000"/>
            </a:schemeClr>
          </a:solidFill>
          <a:latin typeface="+mn-lt"/>
          <a:ea typeface="+mn-ea"/>
          <a:cs typeface="+mn-cs"/>
        </a:defRPr>
      </a:lvl1pPr>
      <a:lvl2pPr marL="576072" indent="-274320" algn="l" defTabSz="1371600" rtl="0" eaLnBrk="1" latinLnBrk="0" hangingPunct="1">
        <a:lnSpc>
          <a:spcPct val="90000"/>
        </a:lnSpc>
        <a:spcBef>
          <a:spcPts val="300"/>
        </a:spcBef>
        <a:spcAft>
          <a:spcPts val="600"/>
        </a:spcAft>
        <a:buClr>
          <a:schemeClr val="accent1"/>
        </a:buClr>
        <a:buFont typeface="Calibri" pitchFamily="34" charset="0"/>
        <a:buChar char="◦"/>
        <a:defRPr sz="2700" kern="1200">
          <a:solidFill>
            <a:schemeClr val="tx1">
              <a:lumMod val="75000"/>
              <a:lumOff val="25000"/>
            </a:schemeClr>
          </a:solidFill>
          <a:latin typeface="+mn-lt"/>
          <a:ea typeface="+mn-ea"/>
          <a:cs typeface="+mn-cs"/>
        </a:defRPr>
      </a:lvl2pPr>
      <a:lvl3pPr marL="85039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3pPr>
      <a:lvl4pPr marL="112471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4pPr>
      <a:lvl5pPr marL="1399032" indent="-27432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5pPr>
      <a:lvl6pPr marL="16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6pPr>
      <a:lvl7pPr marL="19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7pPr>
      <a:lvl8pPr marL="22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8pPr>
      <a:lvl9pPr marL="2550000" indent="-342900" algn="l" defTabSz="1371600" rtl="0" eaLnBrk="1" latinLnBrk="0" hangingPunct="1">
        <a:lnSpc>
          <a:spcPct val="90000"/>
        </a:lnSpc>
        <a:spcBef>
          <a:spcPts val="300"/>
        </a:spcBef>
        <a:spcAft>
          <a:spcPts val="600"/>
        </a:spcAft>
        <a:buClr>
          <a:schemeClr val="accent1"/>
        </a:buClr>
        <a:buFont typeface="Calibri" pitchFamily="34"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eeec.org.au/sustainability-and-the-eylf/" TargetMode="External"/><Relationship Id="rId7" Type="http://schemas.openxmlformats.org/officeDocument/2006/relationships/hyperlink" Target="https://themunim.com/eco-friendly-entrepreneurs-sustainable-business-ideas/" TargetMode="External"/><Relationship Id="rId2" Type="http://schemas.openxmlformats.org/officeDocument/2006/relationships/hyperlink" Target="https://cleartax.in/s/public-limited-company-india" TargetMode="External"/><Relationship Id="rId1" Type="http://schemas.openxmlformats.org/officeDocument/2006/relationships/slideLayout" Target="../slideLayouts/slideLayout7.xml"/><Relationship Id="rId6" Type="http://schemas.openxmlformats.org/officeDocument/2006/relationships/hyperlink" Target="https://link.springer.com/article/10.1007/s13198-021-01604-y" TargetMode="External"/><Relationship Id="rId5" Type="http://schemas.openxmlformats.org/officeDocument/2006/relationships/hyperlink" Target="https://www.sciencedirect.com/science/article/pii/S1471772723000416" TargetMode="External"/><Relationship Id="rId4" Type="http://schemas.openxmlformats.org/officeDocument/2006/relationships/hyperlink" Target="https://books.google.com/books?hl=en&amp;lr=&amp;id=-z1KEAAAQBAJ&amp;oi=fnd&amp;pg=PT6&amp;dq=Marketing+intensity+can+be+boosted+with+strong+links+to+well-established+retail+chains+as+well+as+exhibitors+in+the+UK%E2%80%99s+eco-product+market&amp;ots=mX7hOZyIzm&amp;sig=Acg4gAtVs2GdBA_pHaNEAzCh6RA"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99CD19-AAFB-9C6C-75F4-B294AFF52994}"/>
              </a:ext>
            </a:extLst>
          </p:cNvPr>
          <p:cNvSpPr txBox="1"/>
          <p:nvPr/>
        </p:nvSpPr>
        <p:spPr>
          <a:xfrm>
            <a:off x="2895600" y="2081123"/>
            <a:ext cx="9144000" cy="4370427"/>
          </a:xfrm>
          <a:prstGeom prst="rect">
            <a:avLst/>
          </a:prstGeom>
          <a:noFill/>
        </p:spPr>
        <p:txBody>
          <a:bodyPr wrap="square">
            <a:spAutoFit/>
          </a:bodyPr>
          <a:lstStyle/>
          <a:p>
            <a:pPr marL="0" marR="0" algn="just">
              <a:lnSpc>
                <a:spcPct val="150000"/>
              </a:lnSpc>
              <a:spcBef>
                <a:spcPts val="600"/>
              </a:spcBef>
              <a:spcAft>
                <a:spcPts val="300"/>
              </a:spcAft>
            </a:pPr>
            <a:r>
              <a:rPr lang="en-GB" sz="2800" b="1" dirty="0">
                <a:effectLst/>
                <a:latin typeface="Arial" panose="020B0604020202020204" pitchFamily="34" charset="0"/>
                <a:ea typeface="Arial" panose="020B0604020202020204" pitchFamily="34" charset="0"/>
                <a:cs typeface="Arial" panose="020B0604020202020204" pitchFamily="34" charset="0"/>
              </a:rPr>
              <a:t>Student Name: Utsav Kakadiya</a:t>
            </a:r>
            <a:endParaRPr lang="en-IN"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600"/>
              </a:spcBef>
              <a:spcAft>
                <a:spcPts val="600"/>
              </a:spcAft>
              <a:tabLst>
                <a:tab pos="1318260" algn="l"/>
              </a:tabLst>
            </a:pPr>
            <a:r>
              <a:rPr lang="en-GB" sz="2800" b="1" dirty="0">
                <a:effectLst/>
                <a:latin typeface="Arial" panose="020B0604020202020204" pitchFamily="34" charset="0"/>
                <a:ea typeface="Arial" panose="020B0604020202020204" pitchFamily="34" charset="0"/>
                <a:cs typeface="Times New Roman" panose="02020603050405020304" pitchFamily="18" charset="0"/>
              </a:rPr>
              <a:t>Student ID: 2240174</a:t>
            </a:r>
            <a:endParaRPr lang="en-IN"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600"/>
              </a:spcBef>
              <a:spcAft>
                <a:spcPts val="300"/>
              </a:spcAft>
            </a:pPr>
            <a:r>
              <a:rPr lang="en-GB" sz="2800" b="1" dirty="0">
                <a:effectLst/>
                <a:latin typeface="Arial" panose="020B0604020202020204" pitchFamily="34" charset="0"/>
                <a:ea typeface="Arial" panose="020B0604020202020204" pitchFamily="34" charset="0"/>
                <a:cs typeface="Arial" panose="020B0604020202020204" pitchFamily="34" charset="0"/>
              </a:rPr>
              <a:t>Module Name: ENTREPRENEURSHIP</a:t>
            </a:r>
            <a:endParaRPr lang="en-IN"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600"/>
              </a:spcBef>
              <a:spcAft>
                <a:spcPts val="600"/>
              </a:spcAft>
            </a:pPr>
            <a:r>
              <a:rPr lang="en-GB" sz="2800" b="1" dirty="0">
                <a:effectLst/>
                <a:latin typeface="Arial" panose="020B0604020202020204" pitchFamily="34" charset="0"/>
                <a:ea typeface="Arial" panose="020B0604020202020204" pitchFamily="34" charset="0"/>
                <a:cs typeface="Times New Roman" panose="02020603050405020304" pitchFamily="18" charset="0"/>
              </a:rPr>
              <a:t>Module Code:</a:t>
            </a:r>
            <a:r>
              <a:rPr lang="en-GB" sz="28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800" b="1" dirty="0">
                <a:effectLst/>
                <a:latin typeface="Arial" panose="020B0604020202020204" pitchFamily="34" charset="0"/>
                <a:ea typeface="Arial" panose="020B0604020202020204" pitchFamily="34" charset="0"/>
                <a:cs typeface="Times New Roman" panose="02020603050405020304" pitchFamily="18" charset="0"/>
              </a:rPr>
              <a:t>LCBB5001</a:t>
            </a:r>
            <a:endParaRPr lang="en-IN"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600"/>
              </a:spcBef>
              <a:spcAft>
                <a:spcPts val="600"/>
              </a:spcAft>
            </a:pPr>
            <a:r>
              <a:rPr lang="en-GB" sz="2800" b="1" dirty="0">
                <a:latin typeface="Arial" panose="020B0604020202020204" pitchFamily="34" charset="0"/>
                <a:ea typeface="Arial" panose="020B0604020202020204" pitchFamily="34" charset="0"/>
                <a:cs typeface="Times New Roman" panose="02020603050405020304" pitchFamily="18" charset="0"/>
              </a:rPr>
              <a:t>Presentation </a:t>
            </a:r>
            <a:r>
              <a:rPr lang="en-GB" sz="2800" b="1" dirty="0">
                <a:effectLst/>
                <a:latin typeface="Arial" panose="020B0604020202020204" pitchFamily="34" charset="0"/>
                <a:ea typeface="Arial" panose="020B0604020202020204" pitchFamily="34" charset="0"/>
                <a:cs typeface="Times New Roman" panose="02020603050405020304" pitchFamily="18" charset="0"/>
              </a:rPr>
              <a:t>Title: Business Plan</a:t>
            </a:r>
            <a:endParaRPr lang="en-IN" sz="2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800" b="1" dirty="0">
                <a:effectLst/>
                <a:latin typeface="Arial" panose="020B0604020202020204" pitchFamily="34" charset="0"/>
                <a:ea typeface="Arial" panose="020B0604020202020204" pitchFamily="34" charset="0"/>
                <a:cs typeface="Times New Roman" panose="02020603050405020304" pitchFamily="18" charset="0"/>
              </a:rPr>
              <a:t>Lecturer’s Name: </a:t>
            </a:r>
            <a:r>
              <a:rPr lang="en-GB" sz="2800" b="1" dirty="0" err="1">
                <a:effectLst/>
                <a:latin typeface="Arial" panose="020B0604020202020204" pitchFamily="34" charset="0"/>
                <a:ea typeface="Arial" panose="020B0604020202020204" pitchFamily="34" charset="0"/>
                <a:cs typeface="Times New Roman" panose="02020603050405020304" pitchFamily="18" charset="0"/>
              </a:rPr>
              <a:t>Dr.</a:t>
            </a:r>
            <a:r>
              <a:rPr lang="en-GB" sz="2800" b="1" dirty="0">
                <a:effectLst/>
                <a:latin typeface="Arial" panose="020B0604020202020204" pitchFamily="34" charset="0"/>
                <a:ea typeface="Arial" panose="020B0604020202020204" pitchFamily="34" charset="0"/>
                <a:cs typeface="Times New Roman" panose="02020603050405020304" pitchFamily="18" charset="0"/>
              </a:rPr>
              <a:t> Said Usman</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2800" b="1" dirty="0">
              <a:solidFill>
                <a:schemeClr val="accent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484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42D26"/>
        </a:solidFill>
        <a:effectLst/>
      </p:bgPr>
    </p:bg>
    <p:spTree>
      <p:nvGrpSpPr>
        <p:cNvPr id="1" name=""/>
        <p:cNvGrpSpPr/>
        <p:nvPr/>
      </p:nvGrpSpPr>
      <p:grpSpPr>
        <a:xfrm>
          <a:off x="0" y="0"/>
          <a:ext cx="0" cy="0"/>
          <a:chOff x="0" y="0"/>
          <a:chExt cx="0" cy="0"/>
        </a:xfrm>
      </p:grpSpPr>
      <p:grpSp>
        <p:nvGrpSpPr>
          <p:cNvPr id="2" name="Group 2"/>
          <p:cNvGrpSpPr/>
          <p:nvPr/>
        </p:nvGrpSpPr>
        <p:grpSpPr>
          <a:xfrm>
            <a:off x="15497679" y="1028700"/>
            <a:ext cx="1761621" cy="176162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CDDD4"/>
            </a:soli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4670433" y="-1083389"/>
            <a:ext cx="22293841" cy="12453778"/>
            <a:chOff x="0" y="0"/>
            <a:chExt cx="727508" cy="406400"/>
          </a:xfrm>
        </p:grpSpPr>
        <p:sp>
          <p:nvSpPr>
            <p:cNvPr id="6" name="Freeform 6"/>
            <p:cNvSpPr/>
            <p:nvPr/>
          </p:nvSpPr>
          <p:spPr>
            <a:xfrm>
              <a:off x="0" y="0"/>
              <a:ext cx="727508" cy="406400"/>
            </a:xfrm>
            <a:custGeom>
              <a:avLst/>
              <a:gdLst/>
              <a:ahLst/>
              <a:cxnLst/>
              <a:rect l="l" t="t" r="r" b="b"/>
              <a:pathLst>
                <a:path w="727508" h="406400">
                  <a:moveTo>
                    <a:pt x="524308" y="0"/>
                  </a:moveTo>
                  <a:cubicBezTo>
                    <a:pt x="636532" y="0"/>
                    <a:pt x="727508" y="90976"/>
                    <a:pt x="727508" y="203200"/>
                  </a:cubicBezTo>
                  <a:cubicBezTo>
                    <a:pt x="727508" y="315424"/>
                    <a:pt x="636532" y="406400"/>
                    <a:pt x="524308" y="406400"/>
                  </a:cubicBezTo>
                  <a:lnTo>
                    <a:pt x="203200" y="406400"/>
                  </a:lnTo>
                  <a:cubicBezTo>
                    <a:pt x="90976" y="406400"/>
                    <a:pt x="0" y="315424"/>
                    <a:pt x="0" y="203200"/>
                  </a:cubicBezTo>
                  <a:cubicBezTo>
                    <a:pt x="0" y="90976"/>
                    <a:pt x="90976" y="0"/>
                    <a:pt x="203200" y="0"/>
                  </a:cubicBezTo>
                  <a:close/>
                </a:path>
              </a:pathLst>
            </a:custGeom>
            <a:solidFill>
              <a:srgbClr val="ECDDD4"/>
            </a:solidFill>
          </p:spPr>
          <p:txBody>
            <a:bodyPr/>
            <a:lstStyle/>
            <a:p>
              <a:endParaRPr lang="en-IN" dirty="0"/>
            </a:p>
          </p:txBody>
        </p:sp>
        <p:sp>
          <p:nvSpPr>
            <p:cNvPr id="7" name="TextBox 7"/>
            <p:cNvSpPr txBox="1"/>
            <p:nvPr/>
          </p:nvSpPr>
          <p:spPr>
            <a:xfrm>
              <a:off x="0" y="-38100"/>
              <a:ext cx="727508"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8075770" y="533895"/>
            <a:ext cx="9326864" cy="9315205"/>
          </a:xfrm>
          <a:custGeom>
            <a:avLst/>
            <a:gdLst/>
            <a:ahLst/>
            <a:cxnLst/>
            <a:rect l="l" t="t" r="r" b="b"/>
            <a:pathLst>
              <a:path w="9326864" h="9315205">
                <a:moveTo>
                  <a:pt x="0" y="0"/>
                </a:moveTo>
                <a:lnTo>
                  <a:pt x="9326863" y="0"/>
                </a:lnTo>
                <a:lnTo>
                  <a:pt x="9326863" y="9315205"/>
                </a:lnTo>
                <a:lnTo>
                  <a:pt x="0" y="9315205"/>
                </a:lnTo>
                <a:lnTo>
                  <a:pt x="0" y="0"/>
                </a:lnTo>
                <a:close/>
              </a:path>
            </a:pathLst>
          </a:custGeom>
          <a:blipFill>
            <a:blip r:embed="rId2"/>
            <a:stretch>
              <a:fillRect/>
            </a:stretch>
          </a:blipFill>
        </p:spPr>
      </p:sp>
      <p:sp>
        <p:nvSpPr>
          <p:cNvPr id="14" name="Freeform 14"/>
          <p:cNvSpPr/>
          <p:nvPr/>
        </p:nvSpPr>
        <p:spPr>
          <a:xfrm>
            <a:off x="8419922" y="4705514"/>
            <a:ext cx="973183" cy="971967"/>
          </a:xfrm>
          <a:custGeom>
            <a:avLst/>
            <a:gdLst/>
            <a:ahLst/>
            <a:cxnLst/>
            <a:rect l="l" t="t" r="r" b="b"/>
            <a:pathLst>
              <a:path w="973183" h="971967">
                <a:moveTo>
                  <a:pt x="0" y="0"/>
                </a:moveTo>
                <a:lnTo>
                  <a:pt x="973183" y="0"/>
                </a:lnTo>
                <a:lnTo>
                  <a:pt x="973183" y="971967"/>
                </a:lnTo>
                <a:lnTo>
                  <a:pt x="0" y="971967"/>
                </a:lnTo>
                <a:lnTo>
                  <a:pt x="0" y="0"/>
                </a:lnTo>
                <a:close/>
              </a:path>
            </a:pathLst>
          </a:custGeom>
          <a:blipFill>
            <a:blip r:embed="rId2"/>
            <a:stretch>
              <a:fillRect/>
            </a:stretch>
          </a:blipFill>
        </p:spPr>
      </p:sp>
      <p:grpSp>
        <p:nvGrpSpPr>
          <p:cNvPr id="15" name="Group 15"/>
          <p:cNvGrpSpPr/>
          <p:nvPr/>
        </p:nvGrpSpPr>
        <p:grpSpPr>
          <a:xfrm>
            <a:off x="8548226" y="4705514"/>
            <a:ext cx="844879" cy="844879"/>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42D26"/>
            </a:solidFill>
          </p:spPr>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8816045" y="4896791"/>
            <a:ext cx="309240" cy="462324"/>
          </a:xfrm>
          <a:custGeom>
            <a:avLst/>
            <a:gdLst/>
            <a:ahLst/>
            <a:cxnLst/>
            <a:rect l="l" t="t" r="r" b="b"/>
            <a:pathLst>
              <a:path w="309240" h="462324">
                <a:moveTo>
                  <a:pt x="0" y="0"/>
                </a:moveTo>
                <a:lnTo>
                  <a:pt x="309241" y="0"/>
                </a:lnTo>
                <a:lnTo>
                  <a:pt x="309241" y="462325"/>
                </a:lnTo>
                <a:lnTo>
                  <a:pt x="0" y="4623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0" name="TextBox 20"/>
          <p:cNvSpPr txBox="1"/>
          <p:nvPr/>
        </p:nvSpPr>
        <p:spPr>
          <a:xfrm>
            <a:off x="-533400" y="2578521"/>
            <a:ext cx="7340232" cy="4054828"/>
          </a:xfrm>
          <a:prstGeom prst="rect">
            <a:avLst/>
          </a:prstGeom>
        </p:spPr>
        <p:txBody>
          <a:bodyPr lIns="0" tIns="0" rIns="0" bIns="0" rtlCol="0" anchor="t">
            <a:spAutoFit/>
          </a:bodyPr>
          <a:lstStyle/>
          <a:p>
            <a:pPr algn="ctr">
              <a:lnSpc>
                <a:spcPct val="150000"/>
              </a:lnSpc>
              <a:spcBef>
                <a:spcPts val="600"/>
              </a:spcBef>
              <a:spcAft>
                <a:spcPts val="300"/>
              </a:spcAft>
            </a:pPr>
            <a:r>
              <a:rPr lang="en-GB" sz="3600" b="1" dirty="0">
                <a:solidFill>
                  <a:schemeClr val="accent2">
                    <a:lumMod val="50000"/>
                  </a:schemeClr>
                </a:solidFill>
                <a:effectLst/>
                <a:latin typeface="Times New Roman" panose="02020603050405020304" pitchFamily="18" charset="0"/>
                <a:ea typeface="Arial" panose="020B0604020202020204" pitchFamily="34" charset="0"/>
                <a:cs typeface="Times New Roman" panose="02020603050405020304" pitchFamily="18" charset="0"/>
              </a:rPr>
              <a:t>ECO-FRIENDLY PACKAGING AND REUSABLE PRODUCTS: A SUSTAINABLE BUSINESS OPPORTUNITY IN THE UK MARKET</a:t>
            </a:r>
            <a:endParaRPr lang="en-IN" sz="3600" b="1" dirty="0">
              <a:solidFill>
                <a:schemeClr val="accent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24" name="Picture 23">
            <a:extLst>
              <a:ext uri="{FF2B5EF4-FFF2-40B4-BE49-F238E27FC236}">
                <a16:creationId xmlns:a16="http://schemas.microsoft.com/office/drawing/2014/main" id="{EBE90197-AB5D-0EFA-788C-2508CCA468AF}"/>
              </a:ext>
            </a:extLst>
          </p:cNvPr>
          <p:cNvPicPr>
            <a:picLocks noChangeAspect="1"/>
          </p:cNvPicPr>
          <p:nvPr/>
        </p:nvPicPr>
        <p:blipFill>
          <a:blip r:embed="rId5"/>
          <a:stretch>
            <a:fillRect/>
          </a:stretch>
        </p:blipFill>
        <p:spPr>
          <a:xfrm>
            <a:off x="8061587" y="2341030"/>
            <a:ext cx="7601244" cy="57009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42D26"/>
        </a:solidFill>
        <a:effectLst/>
      </p:bgPr>
    </p:bg>
    <p:spTree>
      <p:nvGrpSpPr>
        <p:cNvPr id="1" name=""/>
        <p:cNvGrpSpPr/>
        <p:nvPr/>
      </p:nvGrpSpPr>
      <p:grpSpPr>
        <a:xfrm>
          <a:off x="0" y="0"/>
          <a:ext cx="0" cy="0"/>
          <a:chOff x="0" y="0"/>
          <a:chExt cx="0" cy="0"/>
        </a:xfrm>
      </p:grpSpPr>
      <p:grpSp>
        <p:nvGrpSpPr>
          <p:cNvPr id="2" name="Group 2"/>
          <p:cNvGrpSpPr/>
          <p:nvPr/>
        </p:nvGrpSpPr>
        <p:grpSpPr>
          <a:xfrm>
            <a:off x="-9220200" y="-2628900"/>
            <a:ext cx="27813000" cy="13621320"/>
            <a:chOff x="0" y="-38100"/>
            <a:chExt cx="727508" cy="444500"/>
          </a:xfrm>
        </p:grpSpPr>
        <p:sp>
          <p:nvSpPr>
            <p:cNvPr id="3" name="Freeform 3"/>
            <p:cNvSpPr/>
            <p:nvPr/>
          </p:nvSpPr>
          <p:spPr>
            <a:xfrm>
              <a:off x="0" y="0"/>
              <a:ext cx="692627" cy="406400"/>
            </a:xfrm>
            <a:custGeom>
              <a:avLst/>
              <a:gdLst/>
              <a:ahLst/>
              <a:cxnLst/>
              <a:rect l="l" t="t" r="r" b="b"/>
              <a:pathLst>
                <a:path w="727508" h="406400">
                  <a:moveTo>
                    <a:pt x="524308" y="0"/>
                  </a:moveTo>
                  <a:cubicBezTo>
                    <a:pt x="636532" y="0"/>
                    <a:pt x="727508" y="90976"/>
                    <a:pt x="727508" y="203200"/>
                  </a:cubicBezTo>
                  <a:cubicBezTo>
                    <a:pt x="727508" y="315424"/>
                    <a:pt x="636532" y="406400"/>
                    <a:pt x="524308" y="406400"/>
                  </a:cubicBezTo>
                  <a:lnTo>
                    <a:pt x="203200" y="406400"/>
                  </a:lnTo>
                  <a:cubicBezTo>
                    <a:pt x="90976" y="406400"/>
                    <a:pt x="0" y="315424"/>
                    <a:pt x="0" y="203200"/>
                  </a:cubicBezTo>
                  <a:cubicBezTo>
                    <a:pt x="0" y="90976"/>
                    <a:pt x="90976" y="0"/>
                    <a:pt x="203200" y="0"/>
                  </a:cubicBezTo>
                  <a:close/>
                </a:path>
              </a:pathLst>
            </a:custGeom>
            <a:solidFill>
              <a:srgbClr val="ECDDD4"/>
            </a:solidFill>
          </p:spPr>
          <p:txBody>
            <a:bodyPr/>
            <a:lstStyle/>
            <a:p>
              <a:endParaRPr lang="en-IN" dirty="0"/>
            </a:p>
          </p:txBody>
        </p:sp>
        <p:sp>
          <p:nvSpPr>
            <p:cNvPr id="4" name="TextBox 4"/>
            <p:cNvSpPr txBox="1"/>
            <p:nvPr/>
          </p:nvSpPr>
          <p:spPr>
            <a:xfrm>
              <a:off x="0" y="-38100"/>
              <a:ext cx="727508" cy="444500"/>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6613202" y="8811812"/>
            <a:ext cx="340455"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Eastman Grotesque"/>
                <a:ea typeface="Eastman Grotesque"/>
                <a:cs typeface="Eastman Grotesque"/>
                <a:sym typeface="Eastman Grotesque"/>
              </a:rPr>
              <a:t>01</a:t>
            </a:r>
          </a:p>
        </p:txBody>
      </p:sp>
      <p:sp>
        <p:nvSpPr>
          <p:cNvPr id="19" name="TextBox 19"/>
          <p:cNvSpPr txBox="1"/>
          <p:nvPr/>
        </p:nvSpPr>
        <p:spPr>
          <a:xfrm>
            <a:off x="6274010" y="924135"/>
            <a:ext cx="5534261" cy="720005"/>
          </a:xfrm>
          <a:prstGeom prst="rect">
            <a:avLst/>
          </a:prstGeom>
        </p:spPr>
        <p:txBody>
          <a:bodyPr lIns="0" tIns="0" rIns="0" bIns="0" rtlCol="0" anchor="t">
            <a:spAutoFit/>
          </a:bodyPr>
          <a:lstStyle/>
          <a:p>
            <a:pPr algn="l">
              <a:lnSpc>
                <a:spcPts val="6163"/>
              </a:lnSpc>
            </a:pPr>
            <a:r>
              <a:rPr lang="en-IN" sz="3600" b="1" dirty="0">
                <a:solidFill>
                  <a:schemeClr val="accent2">
                    <a:lumMod val="50000"/>
                  </a:schemeClr>
                </a:solidFill>
                <a:effectLst/>
                <a:latin typeface="Times New Roman" panose="02020603050405020304" pitchFamily="18" charset="0"/>
                <a:ea typeface="Calibri" panose="020F0502020204030204" pitchFamily="34" charset="0"/>
              </a:rPr>
              <a:t>Introduction</a:t>
            </a:r>
            <a:endParaRPr lang="en-US" sz="9600" dirty="0">
              <a:solidFill>
                <a:schemeClr val="accent2">
                  <a:lumMod val="50000"/>
                </a:schemeClr>
              </a:solidFill>
              <a:latin typeface="Eastman Grotesque"/>
              <a:ea typeface="Eastman Grotesque"/>
              <a:cs typeface="Eastman Grotesque"/>
              <a:sym typeface="Eastman Grotesque"/>
            </a:endParaRPr>
          </a:p>
        </p:txBody>
      </p:sp>
      <p:sp>
        <p:nvSpPr>
          <p:cNvPr id="20" name="TextBox 20"/>
          <p:cNvSpPr txBox="1"/>
          <p:nvPr/>
        </p:nvSpPr>
        <p:spPr>
          <a:xfrm>
            <a:off x="1028700" y="1619466"/>
            <a:ext cx="3933632" cy="306593"/>
          </a:xfrm>
          <a:prstGeom prst="rect">
            <a:avLst/>
          </a:prstGeom>
        </p:spPr>
        <p:txBody>
          <a:bodyPr lIns="0" tIns="0" rIns="0" bIns="0" rtlCol="0" anchor="t">
            <a:spAutoFit/>
          </a:bodyPr>
          <a:lstStyle/>
          <a:p>
            <a:pPr algn="l">
              <a:lnSpc>
                <a:spcPts val="2520"/>
              </a:lnSpc>
              <a:spcBef>
                <a:spcPct val="0"/>
              </a:spcBef>
            </a:pPr>
            <a:endParaRPr lang="en-US" sz="1800" dirty="0">
              <a:solidFill>
                <a:srgbClr val="442D26"/>
              </a:solidFill>
              <a:latin typeface="Eastman Grotesque"/>
              <a:ea typeface="Eastman Grotesque"/>
              <a:cs typeface="Eastman Grotesque"/>
              <a:sym typeface="Eastman Grotesque"/>
            </a:endParaRPr>
          </a:p>
        </p:txBody>
      </p:sp>
      <p:sp>
        <p:nvSpPr>
          <p:cNvPr id="24" name="TextBox 23">
            <a:extLst>
              <a:ext uri="{FF2B5EF4-FFF2-40B4-BE49-F238E27FC236}">
                <a16:creationId xmlns:a16="http://schemas.microsoft.com/office/drawing/2014/main" id="{90B07647-C4BC-1D91-9E5C-D2E6103765D9}"/>
              </a:ext>
            </a:extLst>
          </p:cNvPr>
          <p:cNvSpPr txBox="1"/>
          <p:nvPr/>
        </p:nvSpPr>
        <p:spPr>
          <a:xfrm>
            <a:off x="2995516" y="2082226"/>
            <a:ext cx="10110884" cy="6045373"/>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2800" kern="1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The present environmental and consumer needs can be addressed by effective entrepreneurial skills.</a:t>
            </a:r>
            <a:endParaRPr lang="en-IN" sz="2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2800" kern="1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In recent days, the environmental concerns are increasing and this led to invention of eco-friendly packaging. Reusable materials can be used to address these issues and grow awareness about the environment.</a:t>
            </a:r>
            <a:endParaRPr lang="en-IN" sz="2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2800" kern="1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Sustainable practices can reduce the carbon footprint and attract a particular segment of customers who are aware about the environment.</a:t>
            </a:r>
            <a:endParaRPr lang="en-IN" sz="2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42D26"/>
        </a:solidFill>
        <a:effectLst/>
      </p:bgPr>
    </p:bg>
    <p:spTree>
      <p:nvGrpSpPr>
        <p:cNvPr id="1" name=""/>
        <p:cNvGrpSpPr/>
        <p:nvPr/>
      </p:nvGrpSpPr>
      <p:grpSpPr>
        <a:xfrm>
          <a:off x="0" y="0"/>
          <a:ext cx="0" cy="0"/>
          <a:chOff x="0" y="0"/>
          <a:chExt cx="0" cy="0"/>
        </a:xfrm>
      </p:grpSpPr>
      <p:grpSp>
        <p:nvGrpSpPr>
          <p:cNvPr id="2" name="Group 2"/>
          <p:cNvGrpSpPr/>
          <p:nvPr/>
        </p:nvGrpSpPr>
        <p:grpSpPr>
          <a:xfrm>
            <a:off x="4105187" y="-1083389"/>
            <a:ext cx="22293841" cy="12453778"/>
            <a:chOff x="0" y="0"/>
            <a:chExt cx="727508" cy="406400"/>
          </a:xfrm>
        </p:grpSpPr>
        <p:sp>
          <p:nvSpPr>
            <p:cNvPr id="3" name="Freeform 3"/>
            <p:cNvSpPr/>
            <p:nvPr/>
          </p:nvSpPr>
          <p:spPr>
            <a:xfrm>
              <a:off x="0" y="0"/>
              <a:ext cx="727508" cy="406400"/>
            </a:xfrm>
            <a:custGeom>
              <a:avLst/>
              <a:gdLst/>
              <a:ahLst/>
              <a:cxnLst/>
              <a:rect l="l" t="t" r="r" b="b"/>
              <a:pathLst>
                <a:path w="727508" h="406400">
                  <a:moveTo>
                    <a:pt x="524308" y="0"/>
                  </a:moveTo>
                  <a:cubicBezTo>
                    <a:pt x="636532" y="0"/>
                    <a:pt x="727508" y="90976"/>
                    <a:pt x="727508" y="203200"/>
                  </a:cubicBezTo>
                  <a:cubicBezTo>
                    <a:pt x="727508" y="315424"/>
                    <a:pt x="636532" y="406400"/>
                    <a:pt x="524308" y="406400"/>
                  </a:cubicBezTo>
                  <a:lnTo>
                    <a:pt x="203200" y="406400"/>
                  </a:lnTo>
                  <a:cubicBezTo>
                    <a:pt x="90976" y="406400"/>
                    <a:pt x="0" y="315424"/>
                    <a:pt x="0" y="203200"/>
                  </a:cubicBezTo>
                  <a:cubicBezTo>
                    <a:pt x="0" y="90976"/>
                    <a:pt x="90976" y="0"/>
                    <a:pt x="203200" y="0"/>
                  </a:cubicBezTo>
                  <a:close/>
                </a:path>
              </a:pathLst>
            </a:custGeom>
            <a:solidFill>
              <a:srgbClr val="ECDDD4"/>
            </a:solidFill>
          </p:spPr>
        </p:sp>
        <p:sp>
          <p:nvSpPr>
            <p:cNvPr id="4" name="TextBox 4"/>
            <p:cNvSpPr txBox="1"/>
            <p:nvPr/>
          </p:nvSpPr>
          <p:spPr>
            <a:xfrm>
              <a:off x="0" y="-38100"/>
              <a:ext cx="727508" cy="444500"/>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6613202" y="8811812"/>
            <a:ext cx="340455" cy="323215"/>
          </a:xfrm>
          <a:prstGeom prst="rect">
            <a:avLst/>
          </a:prstGeom>
        </p:spPr>
        <p:txBody>
          <a:bodyPr lIns="0" tIns="0" rIns="0" bIns="0" rtlCol="0" anchor="t">
            <a:spAutoFit/>
          </a:bodyPr>
          <a:lstStyle/>
          <a:p>
            <a:pPr algn="ctr">
              <a:lnSpc>
                <a:spcPts val="2659"/>
              </a:lnSpc>
              <a:spcBef>
                <a:spcPct val="0"/>
              </a:spcBef>
            </a:pPr>
            <a:r>
              <a:rPr lang="en-US" sz="1899">
                <a:solidFill>
                  <a:srgbClr val="ECDDD4"/>
                </a:solidFill>
                <a:latin typeface="Eastman Grotesque"/>
                <a:ea typeface="Eastman Grotesque"/>
                <a:cs typeface="Eastman Grotesque"/>
                <a:sym typeface="Eastman Grotesque"/>
              </a:rPr>
              <a:t>02</a:t>
            </a:r>
          </a:p>
        </p:txBody>
      </p:sp>
      <p:sp>
        <p:nvSpPr>
          <p:cNvPr id="17" name="TextBox 17"/>
          <p:cNvSpPr txBox="1"/>
          <p:nvPr/>
        </p:nvSpPr>
        <p:spPr>
          <a:xfrm>
            <a:off x="8481518" y="1631653"/>
            <a:ext cx="10072874" cy="6212150"/>
          </a:xfrm>
          <a:prstGeom prst="rect">
            <a:avLst/>
          </a:prstGeom>
        </p:spPr>
        <p:txBody>
          <a:bodyPr wrap="square" lIns="0" tIns="0" rIns="0" bIns="0" rtlCol="0" anchor="t">
            <a:spAutoFit/>
          </a:bodyPr>
          <a:lstStyle/>
          <a:p>
            <a:pPr marL="342900" lvl="0" indent="-342900" algn="just">
              <a:lnSpc>
                <a:spcPct val="150000"/>
              </a:lnSpc>
              <a:spcAft>
                <a:spcPts val="800"/>
              </a:spcAft>
              <a:buSzPts val="1000"/>
              <a:buFont typeface="Arial" panose="020B0604020202020204" pitchFamily="34" charset="0"/>
              <a:buChar char="•"/>
              <a:tabLst>
                <a:tab pos="457200" algn="l"/>
              </a:tabLst>
            </a:pPr>
            <a:r>
              <a:rPr lang="en-IN" sz="24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Products</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Reusable shopping bags and water bottles that can enhance sustainability and reduce waste in the environment. </a:t>
            </a:r>
            <a:endParaRPr lang="en-IN" sz="24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Arial" panose="020B0604020202020204" pitchFamily="34" charset="0"/>
              <a:buChar char="•"/>
              <a:tabLst>
                <a:tab pos="457200" algn="l"/>
              </a:tabLst>
            </a:pPr>
            <a:r>
              <a:rPr lang="en-IN" sz="24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Target Market</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Customers who are aware of the environment are the main target for this business. </a:t>
            </a:r>
            <a:endParaRPr lang="en-IN" sz="24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Arial" panose="020B0604020202020204" pitchFamily="34" charset="0"/>
              <a:buChar char="•"/>
              <a:tabLst>
                <a:tab pos="457200" algn="l"/>
              </a:tabLst>
            </a:pPr>
            <a:r>
              <a:rPr lang="en-IN" sz="24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Competitive advantages</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The supreme quality of the products and its standards will help the business to gain a competitive edge in the UK market. </a:t>
            </a:r>
            <a:endParaRPr lang="en-IN" sz="24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Arial" panose="020B0604020202020204" pitchFamily="34" charset="0"/>
              <a:buChar char="•"/>
              <a:tabLst>
                <a:tab pos="457200" algn="l"/>
              </a:tabLst>
            </a:pPr>
            <a:r>
              <a:rPr lang="en-IN" sz="24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Business model:</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The start-up businesses can follow the ‘business-to-business’ and ‘direct-to-customers’ business models in order to generate maximum revenue (Parker </a:t>
            </a:r>
            <a:r>
              <a:rPr lang="en-IN" sz="2400" i="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2023).</a:t>
            </a:r>
            <a:endParaRPr lang="en-IN" sz="24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l">
              <a:lnSpc>
                <a:spcPts val="6163"/>
              </a:lnSpc>
            </a:pPr>
            <a:endParaRPr lang="en-US" sz="6163" b="1" dirty="0">
              <a:solidFill>
                <a:srgbClr val="785042"/>
              </a:solidFill>
              <a:latin typeface="Eastman Grotesque Bold"/>
              <a:ea typeface="Eastman Grotesque Bold"/>
              <a:cs typeface="Eastman Grotesque Bold"/>
              <a:sym typeface="Eastman Grotesque Bold"/>
            </a:endParaRPr>
          </a:p>
        </p:txBody>
      </p:sp>
      <p:sp>
        <p:nvSpPr>
          <p:cNvPr id="21" name="TextBox 20">
            <a:extLst>
              <a:ext uri="{FF2B5EF4-FFF2-40B4-BE49-F238E27FC236}">
                <a16:creationId xmlns:a16="http://schemas.microsoft.com/office/drawing/2014/main" id="{4087884C-196C-40C5-41DF-DCAA992468D2}"/>
              </a:ext>
            </a:extLst>
          </p:cNvPr>
          <p:cNvSpPr txBox="1"/>
          <p:nvPr/>
        </p:nvSpPr>
        <p:spPr>
          <a:xfrm>
            <a:off x="10717719" y="483275"/>
            <a:ext cx="5534261" cy="834524"/>
          </a:xfrm>
          <a:prstGeom prst="rect">
            <a:avLst/>
          </a:prstGeom>
          <a:noFill/>
        </p:spPr>
        <p:txBody>
          <a:bodyPr wrap="square">
            <a:spAutoFit/>
          </a:bodyPr>
          <a:lstStyle/>
          <a:p>
            <a:pPr algn="just">
              <a:lnSpc>
                <a:spcPct val="150000"/>
              </a:lnSpc>
              <a:spcAft>
                <a:spcPts val="800"/>
              </a:spcAft>
            </a:pPr>
            <a:r>
              <a:rPr lang="en-IN" sz="3600" b="1" kern="1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Business Idea &amp; Products</a:t>
            </a:r>
            <a:endParaRPr lang="en-IN" sz="32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3" name="Picture 22">
            <a:extLst>
              <a:ext uri="{FF2B5EF4-FFF2-40B4-BE49-F238E27FC236}">
                <a16:creationId xmlns:a16="http://schemas.microsoft.com/office/drawing/2014/main" id="{428C7C2C-FCC0-5425-E181-D404B587DAA8}"/>
              </a:ext>
            </a:extLst>
          </p:cNvPr>
          <p:cNvPicPr>
            <a:picLocks noChangeAspect="1"/>
          </p:cNvPicPr>
          <p:nvPr/>
        </p:nvPicPr>
        <p:blipFill>
          <a:blip r:embed="rId3"/>
          <a:stretch>
            <a:fillRect/>
          </a:stretch>
        </p:blipFill>
        <p:spPr>
          <a:xfrm>
            <a:off x="636882" y="1631653"/>
            <a:ext cx="5849045" cy="5822816"/>
          </a:xfrm>
          <a:prstGeom prst="rect">
            <a:avLst/>
          </a:prstGeom>
        </p:spPr>
      </p:pic>
      <p:sp>
        <p:nvSpPr>
          <p:cNvPr id="25" name="TextBox 24">
            <a:extLst>
              <a:ext uri="{FF2B5EF4-FFF2-40B4-BE49-F238E27FC236}">
                <a16:creationId xmlns:a16="http://schemas.microsoft.com/office/drawing/2014/main" id="{C2F8A8B3-93F9-94FC-0446-A6D23BEFCEA7}"/>
              </a:ext>
            </a:extLst>
          </p:cNvPr>
          <p:cNvSpPr txBox="1"/>
          <p:nvPr/>
        </p:nvSpPr>
        <p:spPr>
          <a:xfrm>
            <a:off x="995030" y="8161472"/>
            <a:ext cx="4841666" cy="830997"/>
          </a:xfrm>
          <a:prstGeom prst="rect">
            <a:avLst/>
          </a:prstGeom>
          <a:noFill/>
        </p:spPr>
        <p:txBody>
          <a:bodyPr wrap="square">
            <a:spAutoFit/>
          </a:bodyPr>
          <a:lstStyle/>
          <a:p>
            <a:r>
              <a:rPr lang="en-IN" sz="2400" b="1" dirty="0">
                <a:solidFill>
                  <a:schemeClr val="accent6">
                    <a:lumMod val="20000"/>
                    <a:lumOff val="80000"/>
                  </a:schemeClr>
                </a:solidFill>
                <a:latin typeface="Times New Roman" panose="02020603050405020304" pitchFamily="18" charset="0"/>
                <a:ea typeface="Calibri" panose="020F0502020204030204" pitchFamily="34" charset="0"/>
              </a:rPr>
              <a:t>Figure 1: Sustainability</a:t>
            </a:r>
          </a:p>
          <a:p>
            <a:r>
              <a:rPr lang="en-IN" sz="2400" dirty="0">
                <a:solidFill>
                  <a:schemeClr val="accent6">
                    <a:lumMod val="20000"/>
                    <a:lumOff val="80000"/>
                  </a:schemeClr>
                </a:solidFill>
                <a:latin typeface="Times New Roman" panose="02020603050405020304" pitchFamily="18" charset="0"/>
                <a:ea typeface="Calibri" panose="020F0502020204030204" pitchFamily="34" charset="0"/>
              </a:rPr>
              <a:t>(Source: </a:t>
            </a:r>
            <a:r>
              <a:rPr lang="en-IN" sz="2400" dirty="0">
                <a:solidFill>
                  <a:schemeClr val="accent6">
                    <a:lumMod val="20000"/>
                    <a:lumOff val="80000"/>
                  </a:schemeClr>
                </a:solidFill>
                <a:effectLst/>
                <a:latin typeface="Times New Roman" panose="02020603050405020304" pitchFamily="18" charset="0"/>
                <a:ea typeface="Calibri" panose="020F0502020204030204" pitchFamily="34" charset="0"/>
              </a:rPr>
              <a:t>Eeec.org.au, 2023)</a:t>
            </a:r>
            <a:endParaRPr lang="en-IN" sz="2400" dirty="0">
              <a:solidFill>
                <a:schemeClr val="accent6">
                  <a:lumMod val="20000"/>
                  <a:lumOff val="8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CDDD4"/>
        </a:solidFill>
        <a:effectLst/>
      </p:bgPr>
    </p:bg>
    <p:spTree>
      <p:nvGrpSpPr>
        <p:cNvPr id="1" name=""/>
        <p:cNvGrpSpPr/>
        <p:nvPr/>
      </p:nvGrpSpPr>
      <p:grpSpPr>
        <a:xfrm>
          <a:off x="0" y="0"/>
          <a:ext cx="0" cy="0"/>
          <a:chOff x="0" y="0"/>
          <a:chExt cx="0" cy="0"/>
        </a:xfrm>
      </p:grpSpPr>
      <p:grpSp>
        <p:nvGrpSpPr>
          <p:cNvPr id="2" name="Group 2"/>
          <p:cNvGrpSpPr/>
          <p:nvPr/>
        </p:nvGrpSpPr>
        <p:grpSpPr>
          <a:xfrm>
            <a:off x="12323420" y="-1083389"/>
            <a:ext cx="22293841" cy="12453778"/>
            <a:chOff x="0" y="0"/>
            <a:chExt cx="727508" cy="406400"/>
          </a:xfrm>
        </p:grpSpPr>
        <p:sp>
          <p:nvSpPr>
            <p:cNvPr id="3" name="Freeform 3"/>
            <p:cNvSpPr/>
            <p:nvPr/>
          </p:nvSpPr>
          <p:spPr>
            <a:xfrm>
              <a:off x="0" y="0"/>
              <a:ext cx="727508" cy="406400"/>
            </a:xfrm>
            <a:custGeom>
              <a:avLst/>
              <a:gdLst/>
              <a:ahLst/>
              <a:cxnLst/>
              <a:rect l="l" t="t" r="r" b="b"/>
              <a:pathLst>
                <a:path w="727508" h="406400">
                  <a:moveTo>
                    <a:pt x="524308" y="0"/>
                  </a:moveTo>
                  <a:cubicBezTo>
                    <a:pt x="636532" y="0"/>
                    <a:pt x="727508" y="90976"/>
                    <a:pt x="727508" y="203200"/>
                  </a:cubicBezTo>
                  <a:cubicBezTo>
                    <a:pt x="727508" y="315424"/>
                    <a:pt x="636532" y="406400"/>
                    <a:pt x="524308" y="406400"/>
                  </a:cubicBezTo>
                  <a:lnTo>
                    <a:pt x="203200" y="406400"/>
                  </a:lnTo>
                  <a:cubicBezTo>
                    <a:pt x="90976" y="406400"/>
                    <a:pt x="0" y="315424"/>
                    <a:pt x="0" y="203200"/>
                  </a:cubicBezTo>
                  <a:cubicBezTo>
                    <a:pt x="0" y="90976"/>
                    <a:pt x="90976" y="0"/>
                    <a:pt x="203200" y="0"/>
                  </a:cubicBezTo>
                  <a:close/>
                </a:path>
              </a:pathLst>
            </a:custGeom>
            <a:solidFill>
              <a:srgbClr val="442D26"/>
            </a:solidFill>
          </p:spPr>
        </p:sp>
        <p:sp>
          <p:nvSpPr>
            <p:cNvPr id="4" name="TextBox 4"/>
            <p:cNvSpPr txBox="1"/>
            <p:nvPr/>
          </p:nvSpPr>
          <p:spPr>
            <a:xfrm>
              <a:off x="0" y="-38100"/>
              <a:ext cx="727508" cy="444500"/>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6613202" y="8811812"/>
            <a:ext cx="340455" cy="327334"/>
          </a:xfrm>
          <a:prstGeom prst="rect">
            <a:avLst/>
          </a:prstGeom>
        </p:spPr>
        <p:txBody>
          <a:bodyPr lIns="0" tIns="0" rIns="0" bIns="0" rtlCol="0" anchor="t">
            <a:spAutoFit/>
          </a:bodyPr>
          <a:lstStyle/>
          <a:p>
            <a:pPr algn="ctr">
              <a:lnSpc>
                <a:spcPts val="2659"/>
              </a:lnSpc>
              <a:spcBef>
                <a:spcPct val="0"/>
              </a:spcBef>
            </a:pPr>
            <a:r>
              <a:rPr lang="en-US" sz="1899" dirty="0">
                <a:solidFill>
                  <a:srgbClr val="000000"/>
                </a:solidFill>
                <a:latin typeface="Eastman Grotesque"/>
                <a:ea typeface="Eastman Grotesque"/>
                <a:cs typeface="Eastman Grotesque"/>
                <a:sym typeface="Eastman Grotesque"/>
              </a:rPr>
              <a:t>0</a:t>
            </a:r>
          </a:p>
        </p:txBody>
      </p:sp>
      <p:sp>
        <p:nvSpPr>
          <p:cNvPr id="12" name="TextBox 12"/>
          <p:cNvSpPr txBox="1"/>
          <p:nvPr/>
        </p:nvSpPr>
        <p:spPr>
          <a:xfrm>
            <a:off x="1356443" y="1133475"/>
            <a:ext cx="5818534" cy="2405980"/>
          </a:xfrm>
          <a:prstGeom prst="rect">
            <a:avLst/>
          </a:prstGeom>
        </p:spPr>
        <p:txBody>
          <a:bodyPr lIns="0" tIns="0" rIns="0" bIns="0" rtlCol="0" anchor="t">
            <a:spAutoFit/>
          </a:bodyPr>
          <a:lstStyle/>
          <a:p>
            <a:pPr>
              <a:lnSpc>
                <a:spcPts val="6163"/>
              </a:lnSpc>
            </a:pPr>
            <a:r>
              <a:rPr lang="en-IN" sz="3600" kern="1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Legal Structure &amp; Company Management</a:t>
            </a:r>
            <a:endParaRPr lang="en-IN" sz="36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l">
              <a:lnSpc>
                <a:spcPts val="6163"/>
              </a:lnSpc>
            </a:pPr>
            <a:endParaRPr lang="en-US" sz="6163" b="1" dirty="0">
              <a:solidFill>
                <a:srgbClr val="785042"/>
              </a:solidFill>
              <a:latin typeface="Eastman Grotesque Bold"/>
              <a:ea typeface="Eastman Grotesque Bold"/>
              <a:cs typeface="Eastman Grotesque Bold"/>
              <a:sym typeface="Eastman Grotesque Bold"/>
            </a:endParaRPr>
          </a:p>
        </p:txBody>
      </p:sp>
      <p:grpSp>
        <p:nvGrpSpPr>
          <p:cNvPr id="19" name="Group 19"/>
          <p:cNvGrpSpPr/>
          <p:nvPr/>
        </p:nvGrpSpPr>
        <p:grpSpPr>
          <a:xfrm>
            <a:off x="9144000" y="1028700"/>
            <a:ext cx="662312" cy="66231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85042">
                <a:alpha val="42745"/>
              </a:srgbClr>
            </a:solidFill>
          </p:spPr>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3" name="TextBox 22">
            <a:extLst>
              <a:ext uri="{FF2B5EF4-FFF2-40B4-BE49-F238E27FC236}">
                <a16:creationId xmlns:a16="http://schemas.microsoft.com/office/drawing/2014/main" id="{E2800550-EE1B-28AD-6ED2-7374C9DED3F3}"/>
              </a:ext>
            </a:extLst>
          </p:cNvPr>
          <p:cNvSpPr txBox="1"/>
          <p:nvPr/>
        </p:nvSpPr>
        <p:spPr>
          <a:xfrm>
            <a:off x="820254" y="3394073"/>
            <a:ext cx="11295546" cy="4013727"/>
          </a:xfrm>
          <a:prstGeom prst="rect">
            <a:avLst/>
          </a:prstGeom>
          <a:noFill/>
        </p:spPr>
        <p:txBody>
          <a:bodyPr wrap="square">
            <a:spAutoFit/>
          </a:bodyPr>
          <a:lstStyle/>
          <a:p>
            <a:pPr marL="342900" lvl="0" indent="-342900" algn="just">
              <a:lnSpc>
                <a:spcPct val="150000"/>
              </a:lnSpc>
              <a:spcAft>
                <a:spcPts val="800"/>
              </a:spcAft>
              <a:buFont typeface="Symbol" panose="05050102010706020507" pitchFamily="18" charset="2"/>
              <a:buChar char=""/>
            </a:pPr>
            <a:r>
              <a:rPr lang="en-IN" sz="24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Legal Format</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Private Limited Company that has limited liabilities for owners. This company structure is helpful for attracting investors and contribute to the organisation. Such a legal format indicates the benefits of partnership for a private limited company (</a:t>
            </a:r>
            <a:r>
              <a:rPr lang="en-IN" sz="2400" kern="100" dirty="0" err="1">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ClearTax</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2021)</a:t>
            </a:r>
            <a:endParaRPr lang="en-IN" sz="24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24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Management</a:t>
            </a:r>
            <a:r>
              <a:rPr lang="en-IN" sz="24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The owner is responsible for brand management as well as strategic decisions. Diverse team includes manufacturer, salesperson and marketing specialist and the external consultants are included for legal and sustainability advice. </a:t>
            </a:r>
            <a:endParaRPr lang="en-IN" sz="24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5" name="Picture 24">
            <a:extLst>
              <a:ext uri="{FF2B5EF4-FFF2-40B4-BE49-F238E27FC236}">
                <a16:creationId xmlns:a16="http://schemas.microsoft.com/office/drawing/2014/main" id="{9BD3E495-0DA7-7AC6-27BE-552C9F884468}"/>
              </a:ext>
            </a:extLst>
          </p:cNvPr>
          <p:cNvPicPr>
            <a:picLocks noChangeAspect="1"/>
          </p:cNvPicPr>
          <p:nvPr/>
        </p:nvPicPr>
        <p:blipFill>
          <a:blip r:embed="rId3"/>
          <a:stretch>
            <a:fillRect/>
          </a:stretch>
        </p:blipFill>
        <p:spPr>
          <a:xfrm>
            <a:off x="13411200" y="2476030"/>
            <a:ext cx="7382246" cy="4167397"/>
          </a:xfrm>
          <a:prstGeom prst="rect">
            <a:avLst/>
          </a:prstGeom>
        </p:spPr>
      </p:pic>
      <p:sp>
        <p:nvSpPr>
          <p:cNvPr id="27" name="TextBox 26">
            <a:extLst>
              <a:ext uri="{FF2B5EF4-FFF2-40B4-BE49-F238E27FC236}">
                <a16:creationId xmlns:a16="http://schemas.microsoft.com/office/drawing/2014/main" id="{35460BA2-D82F-AECE-45B3-8BD591D1CC4B}"/>
              </a:ext>
            </a:extLst>
          </p:cNvPr>
          <p:cNvSpPr txBox="1"/>
          <p:nvPr/>
        </p:nvSpPr>
        <p:spPr>
          <a:xfrm>
            <a:off x="14097000" y="7528216"/>
            <a:ext cx="17469292" cy="830997"/>
          </a:xfrm>
          <a:prstGeom prst="rect">
            <a:avLst/>
          </a:prstGeom>
          <a:noFill/>
        </p:spPr>
        <p:txBody>
          <a:bodyPr wrap="square">
            <a:spAutoFit/>
          </a:bodyPr>
          <a:lstStyle/>
          <a:p>
            <a:r>
              <a:rPr lang="en-IN" sz="2400" dirty="0">
                <a:solidFill>
                  <a:schemeClr val="accent6">
                    <a:lumMod val="20000"/>
                    <a:lumOff val="80000"/>
                  </a:schemeClr>
                </a:solidFill>
                <a:effectLst/>
                <a:latin typeface="Times New Roman" panose="02020603050405020304" pitchFamily="18" charset="0"/>
                <a:ea typeface="Calibri" panose="020F0502020204030204" pitchFamily="34" charset="0"/>
              </a:rPr>
              <a:t>Figure 2: Eco-friendly business </a:t>
            </a:r>
          </a:p>
          <a:p>
            <a:r>
              <a:rPr lang="en-IN" sz="2400" dirty="0">
                <a:solidFill>
                  <a:schemeClr val="accent6">
                    <a:lumMod val="20000"/>
                    <a:lumOff val="80000"/>
                  </a:schemeClr>
                </a:solidFill>
                <a:effectLst/>
                <a:latin typeface="Times New Roman" panose="02020603050405020304" pitchFamily="18" charset="0"/>
                <a:ea typeface="Calibri" panose="020F0502020204030204" pitchFamily="34" charset="0"/>
              </a:rPr>
              <a:t>(Source: Themunim.com, 2024)</a:t>
            </a:r>
            <a:endParaRPr lang="en-IN" sz="2400" dirty="0">
              <a:solidFill>
                <a:schemeClr val="accent6">
                  <a:lumMod val="20000"/>
                  <a:lumOff val="8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CDDD4"/>
        </a:solidFill>
        <a:effectLst/>
      </p:bgPr>
    </p:bg>
    <p:spTree>
      <p:nvGrpSpPr>
        <p:cNvPr id="1" name=""/>
        <p:cNvGrpSpPr/>
        <p:nvPr/>
      </p:nvGrpSpPr>
      <p:grpSpPr>
        <a:xfrm>
          <a:off x="0" y="0"/>
          <a:ext cx="0" cy="0"/>
          <a:chOff x="0" y="0"/>
          <a:chExt cx="0" cy="0"/>
        </a:xfrm>
      </p:grpSpPr>
      <p:grpSp>
        <p:nvGrpSpPr>
          <p:cNvPr id="5" name="Group 5"/>
          <p:cNvGrpSpPr/>
          <p:nvPr/>
        </p:nvGrpSpPr>
        <p:grpSpPr>
          <a:xfrm>
            <a:off x="15737095" y="1028700"/>
            <a:ext cx="1522205" cy="1522205"/>
            <a:chOff x="0" y="0"/>
            <a:chExt cx="406400" cy="406400"/>
          </a:xfrm>
        </p:grpSpPr>
        <p:sp>
          <p:nvSpPr>
            <p:cNvPr id="6" name="Freeform 6"/>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solidFill>
              <a:srgbClr val="CFB09E"/>
            </a:solidFill>
          </p:spPr>
        </p:sp>
        <p:sp>
          <p:nvSpPr>
            <p:cNvPr id="7" name="TextBox 7"/>
            <p:cNvSpPr txBox="1"/>
            <p:nvPr/>
          </p:nvSpPr>
          <p:spPr>
            <a:xfrm>
              <a:off x="0" y="-38100"/>
              <a:ext cx="406400" cy="444500"/>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7543800" y="1161184"/>
            <a:ext cx="4686120" cy="1610890"/>
          </a:xfrm>
          <a:prstGeom prst="rect">
            <a:avLst/>
          </a:prstGeom>
        </p:spPr>
        <p:txBody>
          <a:bodyPr lIns="0" tIns="0" rIns="0" bIns="0" rtlCol="0" anchor="t">
            <a:spAutoFit/>
          </a:bodyPr>
          <a:lstStyle/>
          <a:p>
            <a:pPr>
              <a:lnSpc>
                <a:spcPts val="6163"/>
              </a:lnSpc>
            </a:pPr>
            <a:r>
              <a:rPr lang="en-IN" sz="3600" b="1" kern="100"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SWOT Analysis</a:t>
            </a:r>
            <a:endParaRPr lang="en-IN" sz="3600" b="1"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l">
              <a:lnSpc>
                <a:spcPts val="6163"/>
              </a:lnSpc>
            </a:pPr>
            <a:endParaRPr lang="en-US" sz="6163" b="1" dirty="0">
              <a:solidFill>
                <a:srgbClr val="785042"/>
              </a:solidFill>
              <a:latin typeface="Eastman Grotesque Bold"/>
              <a:ea typeface="Eastman Grotesque Bold"/>
              <a:cs typeface="Eastman Grotesque Bold"/>
              <a:sym typeface="Eastman Grotesque Bold"/>
            </a:endParaRPr>
          </a:p>
        </p:txBody>
      </p:sp>
      <p:sp>
        <p:nvSpPr>
          <p:cNvPr id="20" name="TextBox 19">
            <a:extLst>
              <a:ext uri="{FF2B5EF4-FFF2-40B4-BE49-F238E27FC236}">
                <a16:creationId xmlns:a16="http://schemas.microsoft.com/office/drawing/2014/main" id="{B9A4B296-A5D6-77B9-4964-F9A6390031B1}"/>
              </a:ext>
            </a:extLst>
          </p:cNvPr>
          <p:cNvSpPr txBox="1"/>
          <p:nvPr/>
        </p:nvSpPr>
        <p:spPr>
          <a:xfrm>
            <a:off x="3352800" y="2772074"/>
            <a:ext cx="12062637" cy="6230488"/>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Strengths</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Consciousness for the environment, durability of products, regulatory support and options for customization. </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Weaknesses</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High production cost, dependency on the suppliers for sustainability, limited recognition of the brand. </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Opportunities</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Huge demand in the market, partnerships with the retailers, growth in e-commerce and corporate sustainability. </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Threats</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Competition in the markets, downturn in the economy and changes in regulation.</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CDDD4"/>
        </a:solidFill>
        <a:effectLst/>
      </p:bgPr>
    </p:bg>
    <p:spTree>
      <p:nvGrpSpPr>
        <p:cNvPr id="1" name=""/>
        <p:cNvGrpSpPr/>
        <p:nvPr/>
      </p:nvGrpSpPr>
      <p:grpSpPr>
        <a:xfrm>
          <a:off x="0" y="0"/>
          <a:ext cx="0" cy="0"/>
          <a:chOff x="0" y="0"/>
          <a:chExt cx="0" cy="0"/>
        </a:xfrm>
      </p:grpSpPr>
      <p:grpSp>
        <p:nvGrpSpPr>
          <p:cNvPr id="8" name="Group 8"/>
          <p:cNvGrpSpPr/>
          <p:nvPr/>
        </p:nvGrpSpPr>
        <p:grpSpPr>
          <a:xfrm>
            <a:off x="16307560" y="1028700"/>
            <a:ext cx="951740" cy="951740"/>
            <a:chOff x="0" y="0"/>
            <a:chExt cx="406400" cy="406400"/>
          </a:xfrm>
        </p:grpSpPr>
        <p:sp>
          <p:nvSpPr>
            <p:cNvPr id="9" name="Freeform 9"/>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solidFill>
              <a:srgbClr val="CFB09E"/>
            </a:solidFill>
          </p:spPr>
        </p:sp>
        <p:sp>
          <p:nvSpPr>
            <p:cNvPr id="10" name="TextBox 10"/>
            <p:cNvSpPr txBox="1"/>
            <p:nvPr/>
          </p:nvSpPr>
          <p:spPr>
            <a:xfrm>
              <a:off x="0" y="-38100"/>
              <a:ext cx="406400" cy="444500"/>
            </a:xfrm>
            <a:prstGeom prst="rect">
              <a:avLst/>
            </a:prstGeom>
          </p:spPr>
          <p:txBody>
            <a:bodyPr lIns="50800" tIns="50800" rIns="50800" bIns="50800" rtlCol="0" anchor="ctr"/>
            <a:lstStyle/>
            <a:p>
              <a:pPr algn="ctr">
                <a:lnSpc>
                  <a:spcPts val="2659"/>
                </a:lnSpc>
                <a:spcBef>
                  <a:spcPct val="0"/>
                </a:spcBef>
              </a:pPr>
              <a:endParaRPr/>
            </a:p>
          </p:txBody>
        </p:sp>
      </p:grpSp>
      <p:sp>
        <p:nvSpPr>
          <p:cNvPr id="18" name="TextBox 18"/>
          <p:cNvSpPr txBox="1"/>
          <p:nvPr/>
        </p:nvSpPr>
        <p:spPr>
          <a:xfrm>
            <a:off x="16613202" y="8811812"/>
            <a:ext cx="340455" cy="323215"/>
          </a:xfrm>
          <a:prstGeom prst="rect">
            <a:avLst/>
          </a:prstGeom>
        </p:spPr>
        <p:txBody>
          <a:bodyPr lIns="0" tIns="0" rIns="0" bIns="0" rtlCol="0" anchor="t">
            <a:spAutoFit/>
          </a:bodyPr>
          <a:lstStyle/>
          <a:p>
            <a:pPr algn="ctr">
              <a:lnSpc>
                <a:spcPts val="2659"/>
              </a:lnSpc>
              <a:spcBef>
                <a:spcPct val="0"/>
              </a:spcBef>
            </a:pPr>
            <a:r>
              <a:rPr lang="en-US" sz="1899">
                <a:solidFill>
                  <a:srgbClr val="ECDDD4"/>
                </a:solidFill>
                <a:latin typeface="Eastman Grotesque"/>
                <a:ea typeface="Eastman Grotesque"/>
                <a:cs typeface="Eastman Grotesque"/>
                <a:sym typeface="Eastman Grotesque"/>
              </a:rPr>
              <a:t>06</a:t>
            </a:r>
          </a:p>
        </p:txBody>
      </p:sp>
      <p:sp>
        <p:nvSpPr>
          <p:cNvPr id="19" name="TextBox 19"/>
          <p:cNvSpPr txBox="1"/>
          <p:nvPr/>
        </p:nvSpPr>
        <p:spPr>
          <a:xfrm>
            <a:off x="1691000" y="2932836"/>
            <a:ext cx="4542022" cy="1598252"/>
          </a:xfrm>
          <a:prstGeom prst="rect">
            <a:avLst/>
          </a:prstGeom>
        </p:spPr>
        <p:txBody>
          <a:bodyPr lIns="0" tIns="0" rIns="0" bIns="0" rtlCol="0" anchor="t">
            <a:spAutoFit/>
          </a:bodyPr>
          <a:lstStyle/>
          <a:p>
            <a:pPr algn="l">
              <a:lnSpc>
                <a:spcPts val="6163"/>
              </a:lnSpc>
            </a:pPr>
            <a:r>
              <a:rPr lang="en-US" sz="6163" b="1" dirty="0">
                <a:solidFill>
                  <a:srgbClr val="ECDDD4"/>
                </a:solidFill>
                <a:latin typeface="Eastman Grotesque Bold"/>
                <a:ea typeface="Eastman Grotesque Bold"/>
                <a:cs typeface="Eastman Grotesque Bold"/>
                <a:sym typeface="Eastman Grotesque Bold"/>
              </a:rPr>
              <a:t>WASTE REDUCTION</a:t>
            </a:r>
          </a:p>
        </p:txBody>
      </p:sp>
      <p:sp>
        <p:nvSpPr>
          <p:cNvPr id="23" name="TextBox 22">
            <a:extLst>
              <a:ext uri="{FF2B5EF4-FFF2-40B4-BE49-F238E27FC236}">
                <a16:creationId xmlns:a16="http://schemas.microsoft.com/office/drawing/2014/main" id="{FB6BE05F-266D-DCF9-5FFE-4490141BEE1D}"/>
              </a:ext>
            </a:extLst>
          </p:cNvPr>
          <p:cNvSpPr txBox="1"/>
          <p:nvPr/>
        </p:nvSpPr>
        <p:spPr>
          <a:xfrm>
            <a:off x="6858000" y="1136791"/>
            <a:ext cx="5410200" cy="646331"/>
          </a:xfrm>
          <a:prstGeom prst="rect">
            <a:avLst/>
          </a:prstGeom>
          <a:noFill/>
        </p:spPr>
        <p:txBody>
          <a:bodyPr wrap="square">
            <a:spAutoFit/>
          </a:bodyPr>
          <a:lstStyle/>
          <a:p>
            <a:r>
              <a:rPr lang="en-IN" sz="3600" b="1" dirty="0">
                <a:solidFill>
                  <a:schemeClr val="accent2">
                    <a:lumMod val="50000"/>
                  </a:schemeClr>
                </a:solidFill>
                <a:effectLst/>
                <a:latin typeface="Times New Roman" panose="02020603050405020304" pitchFamily="18" charset="0"/>
                <a:ea typeface="Calibri" panose="020F0502020204030204" pitchFamily="34" charset="0"/>
              </a:rPr>
              <a:t>Marketing Strategy (4Ps)</a:t>
            </a:r>
            <a:endParaRPr lang="en-IN" sz="3600" dirty="0">
              <a:solidFill>
                <a:schemeClr val="accent2">
                  <a:lumMod val="50000"/>
                </a:schemeClr>
              </a:solidFill>
            </a:endParaRPr>
          </a:p>
        </p:txBody>
      </p:sp>
      <p:sp>
        <p:nvSpPr>
          <p:cNvPr id="25" name="TextBox 24">
            <a:extLst>
              <a:ext uri="{FF2B5EF4-FFF2-40B4-BE49-F238E27FC236}">
                <a16:creationId xmlns:a16="http://schemas.microsoft.com/office/drawing/2014/main" id="{34CB5108-4B39-26D3-D823-91383FE5FB7F}"/>
              </a:ext>
            </a:extLst>
          </p:cNvPr>
          <p:cNvSpPr txBox="1"/>
          <p:nvPr/>
        </p:nvSpPr>
        <p:spPr>
          <a:xfrm>
            <a:off x="3982793" y="2400300"/>
            <a:ext cx="10820400" cy="6969152"/>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Product</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Sustainable, durable, customizable eco-friendly packaging and ability to reuse.</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Price</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Mid to premium range cost, competition through discounts and loyalty of customers. </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Place</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Primary distribution through outlets, expansion of online platforms and increase in retail chains. </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200" b="1"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Promotion</a:t>
            </a:r>
            <a:r>
              <a:rPr lang="en-IN" sz="3200" kern="100" dirty="0">
                <a:solidFill>
                  <a:schemeClr val="accent2">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Social media marketing, influencer-based promotion, ‘green exhibitions’ and partnerships with the NGOs who works for environment. </a:t>
            </a:r>
            <a:endParaRPr lang="en-IN" sz="3200" kern="1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42D26"/>
        </a:solidFill>
        <a:effectLst/>
      </p:bgPr>
    </p:bg>
    <p:spTree>
      <p:nvGrpSpPr>
        <p:cNvPr id="1" name=""/>
        <p:cNvGrpSpPr/>
        <p:nvPr/>
      </p:nvGrpSpPr>
      <p:grpSpPr>
        <a:xfrm>
          <a:off x="0" y="0"/>
          <a:ext cx="0" cy="0"/>
          <a:chOff x="0" y="0"/>
          <a:chExt cx="0" cy="0"/>
        </a:xfrm>
      </p:grpSpPr>
      <p:sp>
        <p:nvSpPr>
          <p:cNvPr id="11" name="TextBox 11"/>
          <p:cNvSpPr txBox="1"/>
          <p:nvPr/>
        </p:nvSpPr>
        <p:spPr>
          <a:xfrm>
            <a:off x="16613202" y="8811812"/>
            <a:ext cx="340455"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Eastman Grotesque"/>
                <a:ea typeface="Eastman Grotesque"/>
                <a:cs typeface="Eastman Grotesque"/>
                <a:sym typeface="Eastman Grotesque"/>
              </a:rPr>
              <a:t>07</a:t>
            </a:r>
          </a:p>
        </p:txBody>
      </p:sp>
      <p:sp>
        <p:nvSpPr>
          <p:cNvPr id="12" name="TextBox 12"/>
          <p:cNvSpPr txBox="1"/>
          <p:nvPr/>
        </p:nvSpPr>
        <p:spPr>
          <a:xfrm>
            <a:off x="6457950" y="952500"/>
            <a:ext cx="5372100" cy="720005"/>
          </a:xfrm>
          <a:prstGeom prst="rect">
            <a:avLst/>
          </a:prstGeom>
        </p:spPr>
        <p:txBody>
          <a:bodyPr wrap="square" lIns="0" tIns="0" rIns="0" bIns="0" rtlCol="0" anchor="t">
            <a:spAutoFit/>
          </a:bodyPr>
          <a:lstStyle/>
          <a:p>
            <a:pPr algn="l">
              <a:lnSpc>
                <a:spcPts val="6163"/>
              </a:lnSpc>
            </a:pPr>
            <a:r>
              <a:rPr lang="en-IN" sz="3600" b="1" dirty="0">
                <a:solidFill>
                  <a:schemeClr val="accent6">
                    <a:lumMod val="20000"/>
                    <a:lumOff val="80000"/>
                  </a:schemeClr>
                </a:solidFill>
                <a:effectLst/>
                <a:latin typeface="Times New Roman" panose="02020603050405020304" pitchFamily="18" charset="0"/>
                <a:ea typeface="Calibri" panose="020F0502020204030204" pitchFamily="34" charset="0"/>
              </a:rPr>
              <a:t>Forecasted Cash Flow</a:t>
            </a:r>
            <a:endParaRPr lang="en-US" sz="3600" b="1" dirty="0">
              <a:solidFill>
                <a:schemeClr val="accent6">
                  <a:lumMod val="20000"/>
                  <a:lumOff val="80000"/>
                </a:schemeClr>
              </a:solidFill>
              <a:latin typeface="Eastman Grotesque Bold"/>
              <a:ea typeface="Eastman Grotesque Bold"/>
              <a:cs typeface="Eastman Grotesque Bold"/>
              <a:sym typeface="Eastman Grotesque Bold"/>
            </a:endParaRPr>
          </a:p>
        </p:txBody>
      </p:sp>
      <p:sp>
        <p:nvSpPr>
          <p:cNvPr id="18" name="TextBox 17">
            <a:extLst>
              <a:ext uri="{FF2B5EF4-FFF2-40B4-BE49-F238E27FC236}">
                <a16:creationId xmlns:a16="http://schemas.microsoft.com/office/drawing/2014/main" id="{B4831862-8B7A-3457-0501-CDEC60653944}"/>
              </a:ext>
            </a:extLst>
          </p:cNvPr>
          <p:cNvSpPr txBox="1"/>
          <p:nvPr/>
        </p:nvSpPr>
        <p:spPr>
          <a:xfrm>
            <a:off x="4267200" y="2476500"/>
            <a:ext cx="10058400" cy="4352923"/>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36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Initial Cash Inflow</a:t>
            </a:r>
            <a:r>
              <a:rPr lang="en-IN" sz="36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£25,000 in month 1</a:t>
            </a:r>
            <a:endParaRPr lang="en-IN" sz="36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6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Cash Flow Projection</a:t>
            </a:r>
            <a:r>
              <a:rPr lang="en-IN" sz="36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Consistent positive net cash flow each month.</a:t>
            </a:r>
            <a:endParaRPr lang="en-IN" sz="36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36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End of Year Balance</a:t>
            </a:r>
            <a:r>
              <a:rPr lang="en-IN" sz="36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£32,400 which indicates strong profitability and growth potential</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42D26"/>
        </a:solidFill>
        <a:effectLst/>
      </p:bgPr>
    </p:bg>
    <p:spTree>
      <p:nvGrpSpPr>
        <p:cNvPr id="1" name=""/>
        <p:cNvGrpSpPr/>
        <p:nvPr/>
      </p:nvGrpSpPr>
      <p:grpSpPr>
        <a:xfrm>
          <a:off x="0" y="0"/>
          <a:ext cx="0" cy="0"/>
          <a:chOff x="0" y="0"/>
          <a:chExt cx="0" cy="0"/>
        </a:xfrm>
      </p:grpSpPr>
      <p:sp>
        <p:nvSpPr>
          <p:cNvPr id="18" name="TextBox 18"/>
          <p:cNvSpPr txBox="1"/>
          <p:nvPr/>
        </p:nvSpPr>
        <p:spPr>
          <a:xfrm>
            <a:off x="7851529" y="1181100"/>
            <a:ext cx="2584942" cy="1610890"/>
          </a:xfrm>
          <a:prstGeom prst="rect">
            <a:avLst/>
          </a:prstGeom>
        </p:spPr>
        <p:txBody>
          <a:bodyPr wrap="square" lIns="0" tIns="0" rIns="0" bIns="0" rtlCol="0" anchor="t">
            <a:spAutoFit/>
          </a:bodyPr>
          <a:lstStyle/>
          <a:p>
            <a:pPr>
              <a:lnSpc>
                <a:spcPts val="6163"/>
              </a:lnSpc>
            </a:pPr>
            <a:r>
              <a:rPr lang="en-IN" sz="36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IN" sz="3600" b="1"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l">
              <a:lnSpc>
                <a:spcPts val="6163"/>
              </a:lnSpc>
            </a:pPr>
            <a:endParaRPr lang="en-US" sz="6163" dirty="0">
              <a:solidFill>
                <a:srgbClr val="FFFFFF"/>
              </a:solidFill>
              <a:latin typeface="Eastman Grotesque"/>
              <a:ea typeface="Eastman Grotesque"/>
              <a:cs typeface="Eastman Grotesque"/>
              <a:sym typeface="Eastman Grotesque"/>
            </a:endParaRPr>
          </a:p>
        </p:txBody>
      </p:sp>
      <p:sp>
        <p:nvSpPr>
          <p:cNvPr id="21" name="TextBox 20">
            <a:extLst>
              <a:ext uri="{FF2B5EF4-FFF2-40B4-BE49-F238E27FC236}">
                <a16:creationId xmlns:a16="http://schemas.microsoft.com/office/drawing/2014/main" id="{670A15FE-EB7B-BBFA-E14C-6F515CDDAF4A}"/>
              </a:ext>
            </a:extLst>
          </p:cNvPr>
          <p:cNvSpPr txBox="1"/>
          <p:nvPr/>
        </p:nvSpPr>
        <p:spPr>
          <a:xfrm>
            <a:off x="3962400" y="2767144"/>
            <a:ext cx="11277600" cy="4752711"/>
          </a:xfrm>
          <a:prstGeom prst="rect">
            <a:avLst/>
          </a:prstGeom>
          <a:noFill/>
        </p:spPr>
        <p:txBody>
          <a:bodyPr wrap="square">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28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Business Potential</a:t>
            </a:r>
            <a:r>
              <a:rPr lang="en-IN" sz="2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As the eco-friendly packaging and reusable products market is growing rapidly, it can be said that the business has the potential to meet the customer demand. </a:t>
            </a:r>
            <a:endParaRPr lang="en-IN" sz="2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28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Strategy</a:t>
            </a:r>
            <a:r>
              <a:rPr lang="en-IN" sz="2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Sustainable product offering, private limited company structure and strategic marketing can ensure the long-term success. </a:t>
            </a:r>
            <a:endParaRPr lang="en-IN" sz="2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sz="28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Outcome</a:t>
            </a:r>
            <a:r>
              <a:rPr lang="en-IN" sz="2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 strong presence in the market will offer profitability and positive impact in the environment. </a:t>
            </a:r>
            <a:endParaRPr lang="en-IN" sz="2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42D26"/>
        </a:solidFill>
        <a:effectLst/>
      </p:bgPr>
    </p:bg>
    <p:spTree>
      <p:nvGrpSpPr>
        <p:cNvPr id="1" name=""/>
        <p:cNvGrpSpPr/>
        <p:nvPr/>
      </p:nvGrpSpPr>
      <p:grpSpPr>
        <a:xfrm>
          <a:off x="0" y="0"/>
          <a:ext cx="0" cy="0"/>
          <a:chOff x="0" y="0"/>
          <a:chExt cx="0" cy="0"/>
        </a:xfrm>
      </p:grpSpPr>
      <p:grpSp>
        <p:nvGrpSpPr>
          <p:cNvPr id="14" name="Group 14"/>
          <p:cNvGrpSpPr/>
          <p:nvPr/>
        </p:nvGrpSpPr>
        <p:grpSpPr>
          <a:xfrm>
            <a:off x="206111" y="-1130277"/>
            <a:ext cx="2260555" cy="2260555"/>
            <a:chOff x="0" y="0"/>
            <a:chExt cx="406400" cy="406400"/>
          </a:xfrm>
        </p:grpSpPr>
        <p:sp>
          <p:nvSpPr>
            <p:cNvPr id="15" name="Freeform 15"/>
            <p:cNvSpPr/>
            <p:nvPr/>
          </p:nvSpPr>
          <p:spPr>
            <a:xfrm>
              <a:off x="0" y="0"/>
              <a:ext cx="406400" cy="406400"/>
            </a:xfrm>
            <a:custGeom>
              <a:avLst/>
              <a:gdLst/>
              <a:ahLst/>
              <a:cxnLst/>
              <a:rect l="l" t="t" r="r" b="b"/>
              <a:pathLst>
                <a:path w="406400" h="406400">
                  <a:moveTo>
                    <a:pt x="203200" y="0"/>
                  </a:moveTo>
                  <a:cubicBezTo>
                    <a:pt x="315424" y="0"/>
                    <a:pt x="406400" y="90976"/>
                    <a:pt x="406400" y="203200"/>
                  </a:cubicBezTo>
                  <a:cubicBezTo>
                    <a:pt x="406400" y="315424"/>
                    <a:pt x="315424" y="406400"/>
                    <a:pt x="203200" y="406400"/>
                  </a:cubicBezTo>
                  <a:lnTo>
                    <a:pt x="203200" y="406400"/>
                  </a:lnTo>
                  <a:cubicBezTo>
                    <a:pt x="90976" y="406400"/>
                    <a:pt x="0" y="315424"/>
                    <a:pt x="0" y="203200"/>
                  </a:cubicBezTo>
                  <a:cubicBezTo>
                    <a:pt x="0" y="90976"/>
                    <a:pt x="90976" y="0"/>
                    <a:pt x="203200" y="0"/>
                  </a:cubicBezTo>
                  <a:close/>
                </a:path>
              </a:pathLst>
            </a:custGeom>
            <a:solidFill>
              <a:srgbClr val="ECDDD4">
                <a:alpha val="31765"/>
              </a:srgbClr>
            </a:solidFill>
          </p:spPr>
        </p:sp>
        <p:sp>
          <p:nvSpPr>
            <p:cNvPr id="16" name="TextBox 16"/>
            <p:cNvSpPr txBox="1"/>
            <p:nvPr/>
          </p:nvSpPr>
          <p:spPr>
            <a:xfrm>
              <a:off x="0" y="-38100"/>
              <a:ext cx="406400" cy="444500"/>
            </a:xfrm>
            <a:prstGeom prst="rect">
              <a:avLst/>
            </a:prstGeom>
          </p:spPr>
          <p:txBody>
            <a:bodyPr lIns="50800" tIns="50800" rIns="50800" bIns="50800" rtlCol="0" anchor="ctr"/>
            <a:lstStyle/>
            <a:p>
              <a:pPr algn="ctr">
                <a:lnSpc>
                  <a:spcPts val="2659"/>
                </a:lnSpc>
                <a:spcBef>
                  <a:spcPct val="0"/>
                </a:spcBef>
              </a:pPr>
              <a:endParaRPr/>
            </a:p>
          </p:txBody>
        </p:sp>
      </p:grpSp>
      <p:sp>
        <p:nvSpPr>
          <p:cNvPr id="31" name="TextBox 31"/>
          <p:cNvSpPr txBox="1"/>
          <p:nvPr/>
        </p:nvSpPr>
        <p:spPr>
          <a:xfrm>
            <a:off x="5296375" y="4473526"/>
            <a:ext cx="7695250" cy="2506087"/>
          </a:xfrm>
          <a:prstGeom prst="rect">
            <a:avLst/>
          </a:prstGeom>
        </p:spPr>
        <p:txBody>
          <a:bodyPr lIns="0" tIns="0" rIns="0" bIns="0" rtlCol="0" anchor="t">
            <a:spAutoFit/>
          </a:bodyPr>
          <a:lstStyle/>
          <a:p>
            <a:pPr algn="ctr">
              <a:lnSpc>
                <a:spcPts val="2520"/>
              </a:lnSpc>
              <a:spcBef>
                <a:spcPct val="0"/>
              </a:spcBef>
            </a:pPr>
            <a:r>
              <a:rPr lang="en-US" sz="1800" dirty="0">
                <a:solidFill>
                  <a:srgbClr val="442D26"/>
                </a:solidFill>
                <a:latin typeface="Eastman Grotesque"/>
                <a:ea typeface="Eastman Grotesque"/>
                <a:cs typeface="Eastman Grotesque"/>
                <a:sym typeface="Eastman Grotesque"/>
              </a:rPr>
              <a:t>Inspiring designers and consumers to prioritize eco-friendly choices requires a multi-faceted approach that combines education, innovation, and collaboration. By raising awareness, offering incentives, and showcasing the aesthetic and functional appeal of sustainable products, we can drive a cultural shift toward more responsible design and consumption practices. As both designers and consumers recognize the positive impact of eco-friendly choices, sustainability will become a defining feature of design and consumer behavior in the years to come</a:t>
            </a:r>
          </a:p>
        </p:txBody>
      </p:sp>
      <p:sp>
        <p:nvSpPr>
          <p:cNvPr id="33" name="TextBox 32">
            <a:extLst>
              <a:ext uri="{FF2B5EF4-FFF2-40B4-BE49-F238E27FC236}">
                <a16:creationId xmlns:a16="http://schemas.microsoft.com/office/drawing/2014/main" id="{989E24A5-72F1-CE6E-65D0-0D2148851C94}"/>
              </a:ext>
            </a:extLst>
          </p:cNvPr>
          <p:cNvSpPr txBox="1"/>
          <p:nvPr/>
        </p:nvSpPr>
        <p:spPr>
          <a:xfrm>
            <a:off x="8305800" y="713016"/>
            <a:ext cx="2895600" cy="834524"/>
          </a:xfrm>
          <a:prstGeom prst="rect">
            <a:avLst/>
          </a:prstGeom>
          <a:noFill/>
        </p:spPr>
        <p:txBody>
          <a:bodyPr wrap="square">
            <a:spAutoFit/>
          </a:bodyPr>
          <a:lstStyle/>
          <a:p>
            <a:pPr algn="just">
              <a:lnSpc>
                <a:spcPct val="150000"/>
              </a:lnSpc>
              <a:spcAft>
                <a:spcPts val="800"/>
              </a:spcAft>
            </a:pPr>
            <a:r>
              <a:rPr lang="en-IN" sz="3600" b="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IN" sz="36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Box 34">
            <a:extLst>
              <a:ext uri="{FF2B5EF4-FFF2-40B4-BE49-F238E27FC236}">
                <a16:creationId xmlns:a16="http://schemas.microsoft.com/office/drawing/2014/main" id="{1204FFB0-D388-52D8-C142-4BACA893F9AF}"/>
              </a:ext>
            </a:extLst>
          </p:cNvPr>
          <p:cNvSpPr txBox="1"/>
          <p:nvPr/>
        </p:nvSpPr>
        <p:spPr>
          <a:xfrm>
            <a:off x="3581400" y="1790700"/>
            <a:ext cx="11734800" cy="7208833"/>
          </a:xfrm>
          <a:prstGeom prst="rect">
            <a:avLst/>
          </a:prstGeom>
          <a:noFill/>
        </p:spPr>
        <p:txBody>
          <a:bodyPr wrap="square">
            <a:spAutoFit/>
          </a:bodyPr>
          <a:lstStyle/>
          <a:p>
            <a:pPr algn="just">
              <a:lnSpc>
                <a:spcPct val="150000"/>
              </a:lnSpc>
              <a:spcAft>
                <a:spcPts val="800"/>
              </a:spcAft>
            </a:pPr>
            <a:r>
              <a:rPr lang="en-IN" sz="1800" kern="100" dirty="0" err="1">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ClearTax</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2021. </a:t>
            </a:r>
            <a:r>
              <a:rPr lang="en-IN" sz="1800" i="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Public Limited Company</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cleartax.in. Available at: </a:t>
            </a:r>
            <a:r>
              <a:rPr lang="en-IN" sz="1800" u="sng"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https://cleartax.in/s/public-limited-company-india</a:t>
            </a:r>
            <a:endParaRPr lang="en-IN" sz="1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Eeec.org.au</a:t>
            </a:r>
            <a:r>
              <a:rPr lang="en-IN" kern="100" dirty="0">
                <a:solidFill>
                  <a:schemeClr val="accent6">
                    <a:lumMod val="20000"/>
                    <a:lumOff val="80000"/>
                  </a:schemeClr>
                </a:solidFill>
                <a:latin typeface="Times New Roman" panose="02020603050405020304" pitchFamily="18" charset="0"/>
                <a:ea typeface="Calibri" panose="020F0502020204030204" pitchFamily="34" charset="0"/>
                <a:cs typeface="Times New Roman" panose="02020603050405020304" pitchFamily="18" charset="0"/>
              </a:rPr>
              <a:t>., </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2023. Sustainability and the Early Years Learning Framework (EYLF) Available at: </a:t>
            </a:r>
            <a:r>
              <a:rPr lang="en-IN" sz="1800" u="sng"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https://www.eeec.org.au/sustainability-and-the-eylf/</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on 06.12.2024]</a:t>
            </a:r>
            <a:endParaRPr lang="en-IN" sz="1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Han, H. ed., 2021. Sustainable Consumer Behaviour and the Environment. Routledge. </a:t>
            </a:r>
            <a:r>
              <a:rPr lang="en-GB" sz="1800" u="sng"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books.google.com/books?hl=en&amp;lr=&amp;id=-z1KEAAAQBAJ&amp;oi=fnd&amp;pg=PT6&amp;dq=Marketing+intensity+can+be+boosted+with+strong+links+to+well-established+retail+chains+as+well+as+exhibitors+in+the+UK%E2%80%99s+eco-product+market&amp;ots=mX7hOZyIzm&amp;sig=Acg4gAtVs2GdBA_pHaNEAzCh6RA</a:t>
            </a:r>
            <a:endParaRPr lang="en-IN" sz="1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Parker, C., Bingley, S. and Burgess, S., 2023. The nature of small business digital responses during crises. </a:t>
            </a:r>
            <a:r>
              <a:rPr lang="en-IN" sz="1800" i="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Information and Organization</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33</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(4), p.100487. </a:t>
            </a:r>
            <a:r>
              <a:rPr lang="en-IN" sz="1800" u="sng"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https://www.sciencedirect.com/science/article/pii/S1471772723000416</a:t>
            </a: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Rajput, N., Sharma, U., Kaur, B., Rani, P., </a:t>
            </a:r>
            <a:r>
              <a:rPr lang="en-GB" sz="1800" kern="100" dirty="0" err="1">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Tongkachok</a:t>
            </a: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K. and </a:t>
            </a:r>
            <a:r>
              <a:rPr lang="en-GB" sz="1800" kern="100" dirty="0" err="1">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Dornadula</a:t>
            </a: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V.H.R., 2022. Current global green marketing standard: changing market and company branding. </a:t>
            </a:r>
            <a:r>
              <a:rPr lang="en-GB" sz="1800" i="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System Assurance Engineering and Management</a:t>
            </a: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err="1">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Suppl</a:t>
            </a:r>
            <a:r>
              <a:rPr lang="en-GB"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1), pp.727-735. </a:t>
            </a:r>
            <a:r>
              <a:rPr lang="en-GB" sz="1800" u="sng"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https://link.springer.com/article/10.1007/s13198-021-01604-y</a:t>
            </a:r>
            <a:endParaRPr lang="en-IN" sz="1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Themunim.com</a:t>
            </a:r>
            <a:r>
              <a:rPr lang="en-IN" kern="100" dirty="0">
                <a:solidFill>
                  <a:schemeClr val="accent6">
                    <a:lumMod val="20000"/>
                    <a:lumOff val="80000"/>
                  </a:schemeClr>
                </a:solidFill>
                <a:latin typeface="Times New Roman" panose="02020603050405020304" pitchFamily="18" charset="0"/>
                <a:ea typeface="Calibri" panose="020F0502020204030204" pitchFamily="34" charset="0"/>
                <a:cs typeface="Times New Roman" panose="02020603050405020304" pitchFamily="18" charset="0"/>
              </a:rPr>
              <a:t>., </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2024. </a:t>
            </a:r>
            <a:r>
              <a:rPr lang="en-IN" sz="1800" i="1"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Eco-Friendly Entrepreneurs 2022: 25+ Sustainable Business Idea</a:t>
            </a:r>
            <a:r>
              <a:rPr lang="en-IN" sz="1800" b="1"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Available at:</a:t>
            </a:r>
            <a:r>
              <a:rPr lang="en-IN" sz="1800" b="1"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IN" sz="1800" u="sng"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https://themunim.com/eco-friendly-entrepreneurs-sustainable-business-ideas/</a:t>
            </a:r>
            <a:r>
              <a:rPr lang="en-IN" sz="1800" kern="100" dirty="0">
                <a:solidFill>
                  <a:schemeClr val="accent6">
                    <a:lumMod val="20000"/>
                    <a:lumOff val="80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on 06.12.24]  </a:t>
            </a:r>
            <a:endParaRPr lang="en-IN" sz="1800" kern="100" dirty="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CDDD4"/>
        </a:solidFill>
        <a:effectLst/>
      </p:bgPr>
    </p:bg>
    <p:spTree>
      <p:nvGrpSpPr>
        <p:cNvPr id="1" name=""/>
        <p:cNvGrpSpPr/>
        <p:nvPr/>
      </p:nvGrpSpPr>
      <p:grpSpPr>
        <a:xfrm>
          <a:off x="0" y="0"/>
          <a:ext cx="0" cy="0"/>
          <a:chOff x="0" y="0"/>
          <a:chExt cx="0" cy="0"/>
        </a:xfrm>
      </p:grpSpPr>
      <p:sp>
        <p:nvSpPr>
          <p:cNvPr id="13" name="TextBox 13"/>
          <p:cNvSpPr txBox="1"/>
          <p:nvPr/>
        </p:nvSpPr>
        <p:spPr>
          <a:xfrm>
            <a:off x="16613202" y="8811812"/>
            <a:ext cx="340455" cy="323215"/>
          </a:xfrm>
          <a:prstGeom prst="rect">
            <a:avLst/>
          </a:prstGeom>
        </p:spPr>
        <p:txBody>
          <a:bodyPr lIns="0" tIns="0" rIns="0" bIns="0" rtlCol="0" anchor="t">
            <a:spAutoFit/>
          </a:bodyPr>
          <a:lstStyle/>
          <a:p>
            <a:pPr algn="ctr">
              <a:lnSpc>
                <a:spcPts val="2659"/>
              </a:lnSpc>
              <a:spcBef>
                <a:spcPct val="0"/>
              </a:spcBef>
            </a:pPr>
            <a:r>
              <a:rPr lang="en-US" sz="1899">
                <a:solidFill>
                  <a:srgbClr val="ECDDD4"/>
                </a:solidFill>
                <a:latin typeface="Eastman Grotesque"/>
                <a:ea typeface="Eastman Grotesque"/>
                <a:cs typeface="Eastman Grotesque"/>
                <a:sym typeface="Eastman Grotesque"/>
              </a:rPr>
              <a:t>10</a:t>
            </a:r>
          </a:p>
        </p:txBody>
      </p:sp>
      <p:sp>
        <p:nvSpPr>
          <p:cNvPr id="15" name="TextBox 15"/>
          <p:cNvSpPr txBox="1"/>
          <p:nvPr/>
        </p:nvSpPr>
        <p:spPr>
          <a:xfrm>
            <a:off x="6781800" y="4294770"/>
            <a:ext cx="6896100" cy="894476"/>
          </a:xfrm>
          <a:prstGeom prst="rect">
            <a:avLst/>
          </a:prstGeom>
        </p:spPr>
        <p:txBody>
          <a:bodyPr wrap="square" lIns="0" tIns="0" rIns="0" bIns="0" rtlCol="0" anchor="t">
            <a:spAutoFit/>
          </a:bodyPr>
          <a:lstStyle/>
          <a:p>
            <a:pPr algn="l">
              <a:lnSpc>
                <a:spcPts val="6752"/>
              </a:lnSpc>
            </a:pPr>
            <a:r>
              <a:rPr lang="en-US" sz="6752" b="1" dirty="0">
                <a:solidFill>
                  <a:srgbClr val="785042"/>
                </a:solidFill>
                <a:latin typeface="Eastman Grotesque Bold"/>
                <a:ea typeface="Eastman Grotesque Bold"/>
                <a:cs typeface="Eastman Grotesque Bold"/>
                <a:sym typeface="Eastman Grotesque Bold"/>
              </a:rPr>
              <a:t>THANK YOU</a:t>
            </a: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1433</Words>
  <Application>Microsoft Office PowerPoint</Application>
  <PresentationFormat>Custom</PresentationFormat>
  <Paragraphs>74</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Eastman Grotesque Bold</vt:lpstr>
      <vt:lpstr>Times New Roman</vt:lpstr>
      <vt:lpstr>Calibri Light</vt:lpstr>
      <vt:lpstr>Symbol</vt:lpstr>
      <vt:lpstr>Eastman Grotesque</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utsav</dc:creator>
  <cp:lastModifiedBy/>
  <cp:revision>1</cp:revision>
  <dcterms:created xsi:type="dcterms:W3CDTF">2024-12-07T05:46:21Z</dcterms:created>
  <dcterms:modified xsi:type="dcterms:W3CDTF">2024-12-10T12:00:37Z</dcterms:modified>
  <dc:identifier/>
</cp:coreProperties>
</file>