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7" r:id="rId2"/>
    <p:sldId id="286" r:id="rId3"/>
    <p:sldId id="292" r:id="rId4"/>
    <p:sldId id="287" r:id="rId5"/>
    <p:sldId id="289" r:id="rId6"/>
    <p:sldId id="293" r:id="rId7"/>
    <p:sldId id="298" r:id="rId8"/>
    <p:sldId id="288" r:id="rId9"/>
    <p:sldId id="295" r:id="rId10"/>
    <p:sldId id="296" r:id="rId11"/>
    <p:sldId id="297" r:id="rId12"/>
    <p:sldId id="290" r:id="rId13"/>
    <p:sldId id="291" r:id="rId14"/>
    <p:sldId id="274" r:id="rId15"/>
    <p:sldId id="275" r:id="rId16"/>
    <p:sldId id="269" r:id="rId17"/>
    <p:sldId id="270" r:id="rId18"/>
    <p:sldId id="268" r:id="rId19"/>
    <p:sldId id="262" r:id="rId20"/>
    <p:sldId id="267" r:id="rId21"/>
    <p:sldId id="283" r:id="rId22"/>
    <p:sldId id="282" r:id="rId23"/>
    <p:sldId id="284" r:id="rId24"/>
    <p:sldId id="285" r:id="rId25"/>
    <p:sldId id="271" r:id="rId26"/>
    <p:sldId id="264" r:id="rId27"/>
    <p:sldId id="265" r:id="rId28"/>
    <p:sldId id="266" r:id="rId29"/>
    <p:sldId id="263" r:id="rId30"/>
    <p:sldId id="272" r:id="rId31"/>
    <p:sldId id="273" r:id="rId32"/>
    <p:sldId id="261" r:id="rId33"/>
    <p:sldId id="276" r:id="rId34"/>
    <p:sldId id="299" r:id="rId35"/>
    <p:sldId id="277" r:id="rId36"/>
    <p:sldId id="278" r:id="rId37"/>
    <p:sldId id="279" r:id="rId38"/>
    <p:sldId id="280" r:id="rId39"/>
    <p:sldId id="281"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863"/>
    <p:restoredTop sz="94608"/>
  </p:normalViewPr>
  <p:slideViewPr>
    <p:cSldViewPr snapToGrid="0" snapToObjects="1">
      <p:cViewPr varScale="1">
        <p:scale>
          <a:sx n="90" d="100"/>
          <a:sy n="90" d="100"/>
        </p:scale>
        <p:origin x="216" y="3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F5E83963-6E6E-4249-8129-87CC7CC19FA3}" type="datetimeFigureOut">
              <a:rPr lang="en-US" smtClean="0"/>
              <a:t>10/22/19</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56A5814A-2B6D-CD49-A081-67F05E3BDECA}"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36011826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E83963-6E6E-4249-8129-87CC7CC19FA3}" type="datetimeFigureOut">
              <a:rPr lang="en-US" smtClean="0"/>
              <a:t>10/22/19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A5814A-2B6D-CD49-A081-67F05E3BDECA}" type="slidenum">
              <a:rPr lang="en-US" smtClean="0"/>
              <a:t>‹#›</a:t>
            </a:fld>
            <a:endParaRPr lang="en-US"/>
          </a:p>
        </p:txBody>
      </p:sp>
    </p:spTree>
    <p:extLst>
      <p:ext uri="{BB962C8B-B14F-4D97-AF65-F5344CB8AC3E}">
        <p14:creationId xmlns:p14="http://schemas.microsoft.com/office/powerpoint/2010/main" val="15459765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F5E83963-6E6E-4249-8129-87CC7CC19FA3}" type="datetimeFigureOut">
              <a:rPr lang="en-US" smtClean="0"/>
              <a:t>10/22/19</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56A5814A-2B6D-CD49-A081-67F05E3BDECA}"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71195036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5E83963-6E6E-4249-8129-87CC7CC19FA3}" type="datetimeFigureOut">
              <a:rPr lang="en-US" smtClean="0"/>
              <a:t>10/22/19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6A5814A-2B6D-CD49-A081-67F05E3BDECA}" type="slidenum">
              <a:rPr lang="en-US" smtClean="0"/>
              <a:t>‹#›</a:t>
            </a:fld>
            <a:endParaRPr lang="en-US"/>
          </a:p>
        </p:txBody>
      </p:sp>
    </p:spTree>
    <p:extLst>
      <p:ext uri="{BB962C8B-B14F-4D97-AF65-F5344CB8AC3E}">
        <p14:creationId xmlns:p14="http://schemas.microsoft.com/office/powerpoint/2010/main" val="36183209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5E83963-6E6E-4249-8129-87CC7CC19FA3}" type="datetimeFigureOut">
              <a:rPr lang="en-US" smtClean="0"/>
              <a:t>10/22/19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6A5814A-2B6D-CD49-A081-67F05E3BDECA}" type="slidenum">
              <a:rPr lang="en-US" smtClean="0"/>
              <a:t>‹#›</a:t>
            </a:fld>
            <a:endParaRPr lang="en-US"/>
          </a:p>
        </p:txBody>
      </p:sp>
    </p:spTree>
    <p:extLst>
      <p:ext uri="{BB962C8B-B14F-4D97-AF65-F5344CB8AC3E}">
        <p14:creationId xmlns:p14="http://schemas.microsoft.com/office/powerpoint/2010/main" val="38655654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5E83963-6E6E-4249-8129-87CC7CC19FA3}" type="datetimeFigureOut">
              <a:rPr lang="en-US" smtClean="0"/>
              <a:t>10/22/19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6A5814A-2B6D-CD49-A081-67F05E3BDECA}" type="slidenum">
              <a:rPr lang="en-US" smtClean="0"/>
              <a:t>‹#›</a:t>
            </a:fld>
            <a:endParaRPr lang="en-US"/>
          </a:p>
        </p:txBody>
      </p:sp>
    </p:spTree>
    <p:extLst>
      <p:ext uri="{BB962C8B-B14F-4D97-AF65-F5344CB8AC3E}">
        <p14:creationId xmlns:p14="http://schemas.microsoft.com/office/powerpoint/2010/main" val="16013775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E83963-6E6E-4249-8129-87CC7CC19FA3}" type="datetimeFigureOut">
              <a:rPr lang="en-US" smtClean="0"/>
              <a:t>10/22/19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6A5814A-2B6D-CD49-A081-67F05E3BDECA}" type="slidenum">
              <a:rPr lang="en-US" smtClean="0"/>
              <a:t>‹#›</a:t>
            </a:fld>
            <a:endParaRPr lang="en-US"/>
          </a:p>
        </p:txBody>
      </p:sp>
    </p:spTree>
    <p:extLst>
      <p:ext uri="{BB962C8B-B14F-4D97-AF65-F5344CB8AC3E}">
        <p14:creationId xmlns:p14="http://schemas.microsoft.com/office/powerpoint/2010/main" val="385680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F5E83963-6E6E-4249-8129-87CC7CC19FA3}" type="datetimeFigureOut">
              <a:rPr lang="en-US" smtClean="0"/>
              <a:t>10/22/19</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56A5814A-2B6D-CD49-A081-67F05E3BDECA}"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570711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F5E83963-6E6E-4249-8129-87CC7CC19FA3}" type="datetimeFigureOut">
              <a:rPr lang="en-US" smtClean="0"/>
              <a:t>10/22/19</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56A5814A-2B6D-CD49-A081-67F05E3BDECA}"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07758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E83963-6E6E-4249-8129-87CC7CC19FA3}" type="datetimeFigureOut">
              <a:rPr lang="en-US" smtClean="0"/>
              <a:t>10/22/19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A5814A-2B6D-CD49-A081-67F05E3BDECA}" type="slidenum">
              <a:rPr lang="en-US" smtClean="0"/>
              <a:t>‹#›</a:t>
            </a:fld>
            <a:endParaRPr lang="en-US"/>
          </a:p>
        </p:txBody>
      </p:sp>
    </p:spTree>
    <p:extLst>
      <p:ext uri="{BB962C8B-B14F-4D97-AF65-F5344CB8AC3E}">
        <p14:creationId xmlns:p14="http://schemas.microsoft.com/office/powerpoint/2010/main" val="1605757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E83963-6E6E-4249-8129-87CC7CC19FA3}" type="datetimeFigureOut">
              <a:rPr lang="en-US" smtClean="0"/>
              <a:t>10/22/19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A5814A-2B6D-CD49-A081-67F05E3BDECA}" type="slidenum">
              <a:rPr lang="en-US" smtClean="0"/>
              <a:t>‹#›</a:t>
            </a:fld>
            <a:endParaRPr lang="en-US"/>
          </a:p>
        </p:txBody>
      </p:sp>
    </p:spTree>
    <p:extLst>
      <p:ext uri="{BB962C8B-B14F-4D97-AF65-F5344CB8AC3E}">
        <p14:creationId xmlns:p14="http://schemas.microsoft.com/office/powerpoint/2010/main" val="11103632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F5E83963-6E6E-4249-8129-87CC7CC19FA3}" type="datetimeFigureOut">
              <a:rPr lang="en-US" smtClean="0"/>
              <a:t>10/22/19</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56A5814A-2B6D-CD49-A081-67F05E3BDECA}"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409946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en.wikipedia.org/wiki/Binaural_recording" TargetMode="Externa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hyperlink" Target="https://www.bbc.co.uk/rd/projects/binaural-broadcasting" TargetMode="Externa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hyperlink" Target="https://en.wikipedia.org/wiki/Binaural_recording" TargetMode="Externa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hyperlink" Target="https://en.wikipedia.org/wiki/Binaural_recording" TargetMode="Externa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hyperlink" Target="https://www.bbc.co.uk/rd/projects/binaural-broadcasting" TargetMode="Externa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hyperlink" Target="https://www.bbc.co.uk/rd/projects/binaural-broadcasting" TargetMode="Externa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8IXm6SuUigI" TargetMode="External"/><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hyperlink" Target="https://www.youtube.com/watch?v=QLKBLrbhW6M" TargetMode="Externa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hyperlink" Target="https://www.abbeyroad.com/for-creators1" TargetMode="Externa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hyperlink" Target="https://www.abbeyroad.com/for-creators1" TargetMode="Externa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hyperlink" Target="http://decoy.iki.fi/dsound/ambisonic/motherlode/source/Periphony_With-height_sound_reproduction_Michael%20Gerzon_JAES_Jan_Feb_1973.pdf" TargetMode="External"/><Relationship Id="rId2" Type="http://schemas.openxmlformats.org/officeDocument/2006/relationships/hyperlink" Target="http://decoy.iki.fi/dsound/ambisonic/motherlode/source/Discrete_Matrix%20Multichannel%20Stereo%20Duane%20Cooper%201971.pdf" TargetMode="External"/><Relationship Id="rId1" Type="http://schemas.openxmlformats.org/officeDocument/2006/relationships/slideLayout" Target="../slideLayouts/slideLayout1.xml"/><Relationship Id="rId4" Type="http://schemas.openxmlformats.org/officeDocument/2006/relationships/hyperlink" Target="https://www.michaelgerzonphotos.org.uk/"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creativefieldrecording.com/2017/03/01/explorers-of-ambisonics-introduction/" TargetMode="External"/><Relationship Id="rId2" Type="http://schemas.openxmlformats.org/officeDocument/2006/relationships/hyperlink" Target="https://www.york.ac.uk/inst/mustech/3d_audio/ambis2.htm" TargetMode="Externa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X23hZNoSkUs&amp;frags=pl%2Cwn" TargetMode="External"/><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hyperlink" Target="https://en.wikipedia.org/wiki/Soundfield_microphone" TargetMode="External"/><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hyperlink" Target="https://www.soundfield.com/#/timeline/1967" TargetMode="External"/><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hyperlink" Target="http://cdn.soundfield.com/assets/downloads/manual/SPS422B-manual.pdf" TargetMode="External"/><Relationship Id="rId2" Type="http://schemas.openxmlformats.org/officeDocument/2006/relationships/image" Target="../media/image13.jp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hyperlink" Target="https://en-uk.sennheiser.com/microphone-3d-audio-ambeo-vr-mic" TargetMode="External"/><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hyperlink" Target="https://en.rode.com/ntsf1" TargetMode="External"/><Relationship Id="rId2" Type="http://schemas.openxmlformats.org/officeDocument/2006/relationships/image" Target="../media/image15.jp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hyperlink" Target="https://www.zoom-na.com/products/field-video-recording/field-recording/zoom-h3-vr-handy-recorder" TargetMode="External"/><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hyperlink" Target="http://www.core-sound.com/OctoMic/1.php" TargetMode="External"/><Relationship Id="rId2" Type="http://schemas.openxmlformats.org/officeDocument/2006/relationships/image" Target="../media/image17.jp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hyperlink" Target="https://mhacoustics.com/products" TargetMode="External"/><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hyperlink" Target="https://hear360.io/shop/8ball" TargetMode="External"/><Relationship Id="rId2" Type="http://schemas.openxmlformats.org/officeDocument/2006/relationships/hyperlink" Target="https://www.zylia.co/" TargetMode="External"/><Relationship Id="rId1" Type="http://schemas.openxmlformats.org/officeDocument/2006/relationships/slideLayout" Target="../slideLayouts/slideLayout1.xml"/><Relationship Id="rId6" Type="http://schemas.openxmlformats.org/officeDocument/2006/relationships/hyperlink" Target="http://www.holophone.com/ProductDetails.asp?ProductCode=H2P7" TargetMode="External"/><Relationship Id="rId5" Type="http://schemas.openxmlformats.org/officeDocument/2006/relationships/hyperlink" Target="https://www.dpamicrophones.com/dmension/5100-mobile-surround-microphone" TargetMode="External"/><Relationship Id="rId4" Type="http://schemas.openxmlformats.org/officeDocument/2006/relationships/hyperlink" Target="http://nevaton.eu/product/nevaton-bpt-the-ultimate-one-mic-recording-solution/"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cdn.soundfield.com/assets/downloads/manual/SPS422B-manual.pdf" TargetMode="External"/><Relationship Id="rId2" Type="http://schemas.openxmlformats.org/officeDocument/2006/relationships/image" Target="../media/image13.jp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hyperlink" Target="https://www.panmacmillan.com/blogs/literary/dylan-thomas-welsh-poems" TargetMode="Externa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170B9C-85A5-4673-981C-DDDBAC51F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7B7226A2-4DFE-4637-89F7-5D00539DD1DD}"/>
              </a:ext>
            </a:extLst>
          </p:cNvPr>
          <p:cNvPicPr>
            <a:picLocks noChangeAspect="1"/>
          </p:cNvPicPr>
          <p:nvPr/>
        </p:nvPicPr>
        <p:blipFill rotWithShape="1">
          <a:blip r:embed="rId2"/>
          <a:srcRect l="37920" r="13742" b="-1"/>
          <a:stretch/>
        </p:blipFill>
        <p:spPr>
          <a:xfrm>
            <a:off x="20" y="10"/>
            <a:ext cx="4966232" cy="6857990"/>
          </a:xfrm>
          <a:prstGeom prst="rect">
            <a:avLst/>
          </a:prstGeom>
        </p:spPr>
      </p:pic>
      <p:sp>
        <p:nvSpPr>
          <p:cNvPr id="12" name="Freeform 6">
            <a:extLst>
              <a:ext uri="{FF2B5EF4-FFF2-40B4-BE49-F238E27FC236}">
                <a16:creationId xmlns:a16="http://schemas.microsoft.com/office/drawing/2014/main" id="{1C82216A-4221-434A-B11C-7E13B4A1F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5412340"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4" name="Title 1">
            <a:extLst>
              <a:ext uri="{FF2B5EF4-FFF2-40B4-BE49-F238E27FC236}">
                <a16:creationId xmlns:a16="http://schemas.microsoft.com/office/drawing/2014/main" id="{4F63FFE2-9AD9-4C45-92FD-D960F0DBF767}"/>
              </a:ext>
            </a:extLst>
          </p:cNvPr>
          <p:cNvSpPr>
            <a:spLocks noGrp="1"/>
          </p:cNvSpPr>
          <p:nvPr>
            <p:ph type="ctrTitle"/>
          </p:nvPr>
        </p:nvSpPr>
        <p:spPr>
          <a:xfrm>
            <a:off x="6138004" y="1480930"/>
            <a:ext cx="5607908" cy="3254321"/>
          </a:xfrm>
        </p:spPr>
        <p:txBody>
          <a:bodyPr>
            <a:normAutofit/>
          </a:bodyPr>
          <a:lstStyle/>
          <a:p>
            <a:pPr algn="l"/>
            <a:r>
              <a:rPr lang="en-US" sz="3300" b="1" dirty="0"/>
              <a:t>Live and Studio recording </a:t>
            </a:r>
            <a:br>
              <a:rPr lang="en-US" sz="3300" b="1" dirty="0"/>
            </a:br>
            <a:r>
              <a:rPr lang="en-US" sz="3300" b="1" dirty="0"/>
              <a:t>Week 3: </a:t>
            </a:r>
            <a:br>
              <a:rPr lang="en-US" sz="3300" b="1" dirty="0"/>
            </a:br>
            <a:br>
              <a:rPr lang="en-US" sz="3300" b="1" dirty="0"/>
            </a:br>
            <a:r>
              <a:rPr lang="en-US" sz="3300" b="1" dirty="0" err="1"/>
              <a:t>Binarual</a:t>
            </a:r>
            <a:r>
              <a:rPr lang="en-US" sz="3300" b="1" dirty="0"/>
              <a:t> Audio and </a:t>
            </a:r>
            <a:r>
              <a:rPr lang="en-US" sz="3300" b="1" dirty="0" err="1"/>
              <a:t>Ambisonic</a:t>
            </a:r>
            <a:r>
              <a:rPr lang="en-US" sz="3300" b="1" dirty="0"/>
              <a:t> Technologies </a:t>
            </a:r>
            <a:br>
              <a:rPr lang="en-US" sz="3300" b="1" dirty="0"/>
            </a:br>
            <a:endParaRPr lang="en-US" sz="3300" b="1" dirty="0"/>
          </a:p>
        </p:txBody>
      </p:sp>
    </p:spTree>
    <p:extLst>
      <p:ext uri="{BB962C8B-B14F-4D97-AF65-F5344CB8AC3E}">
        <p14:creationId xmlns:p14="http://schemas.microsoft.com/office/powerpoint/2010/main" val="137850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1915381" y="1391006"/>
            <a:ext cx="8361229" cy="903348"/>
          </a:xfrm>
        </p:spPr>
        <p:txBody>
          <a:bodyPr/>
          <a:lstStyle/>
          <a:p>
            <a:r>
              <a:rPr lang="en-US" sz="6000" b="1" dirty="0"/>
              <a:t>Binaural</a:t>
            </a:r>
          </a:p>
        </p:txBody>
      </p:sp>
      <p:sp>
        <p:nvSpPr>
          <p:cNvPr id="3" name="Rectangle 2">
            <a:extLst>
              <a:ext uri="{FF2B5EF4-FFF2-40B4-BE49-F238E27FC236}">
                <a16:creationId xmlns:a16="http://schemas.microsoft.com/office/drawing/2014/main" id="{B1F56AEB-21A4-8047-B385-7C77F7CE141A}"/>
              </a:ext>
            </a:extLst>
          </p:cNvPr>
          <p:cNvSpPr/>
          <p:nvPr/>
        </p:nvSpPr>
        <p:spPr>
          <a:xfrm>
            <a:off x="1174370" y="2634179"/>
            <a:ext cx="9843247" cy="1815882"/>
          </a:xfrm>
          <a:prstGeom prst="rect">
            <a:avLst/>
          </a:prstGeom>
        </p:spPr>
        <p:txBody>
          <a:bodyPr wrap="square">
            <a:spAutoFit/>
          </a:bodyPr>
          <a:lstStyle/>
          <a:p>
            <a:pPr algn="just"/>
            <a:r>
              <a:rPr lang="en-GB" sz="2800" dirty="0"/>
              <a:t>Binaural recording is a method of recording sound that uses two microphones, arranged with the intent to create a 3-D stereo sound sensation for the listener of actually being in the room with the performers or instruments.</a:t>
            </a:r>
          </a:p>
        </p:txBody>
      </p:sp>
      <p:sp>
        <p:nvSpPr>
          <p:cNvPr id="4" name="Rectangle 3">
            <a:extLst>
              <a:ext uri="{FF2B5EF4-FFF2-40B4-BE49-F238E27FC236}">
                <a16:creationId xmlns:a16="http://schemas.microsoft.com/office/drawing/2014/main" id="{65F6123A-EDD1-FF4D-ABA9-9A7C806A30EF}"/>
              </a:ext>
            </a:extLst>
          </p:cNvPr>
          <p:cNvSpPr/>
          <p:nvPr/>
        </p:nvSpPr>
        <p:spPr>
          <a:xfrm>
            <a:off x="3219628" y="5097662"/>
            <a:ext cx="5752729" cy="369332"/>
          </a:xfrm>
          <a:prstGeom prst="rect">
            <a:avLst/>
          </a:prstGeom>
        </p:spPr>
        <p:txBody>
          <a:bodyPr wrap="none">
            <a:spAutoFit/>
          </a:bodyPr>
          <a:lstStyle/>
          <a:p>
            <a:r>
              <a:rPr lang="en-US" dirty="0"/>
              <a:t>Source: </a:t>
            </a:r>
            <a:r>
              <a:rPr lang="en-GB" dirty="0">
                <a:hlinkClick r:id="rId2"/>
              </a:rPr>
              <a:t>https://en.wikipedia.org/wiki/Binaural_recording</a:t>
            </a:r>
            <a:endParaRPr lang="en-US" dirty="0"/>
          </a:p>
        </p:txBody>
      </p:sp>
    </p:spTree>
    <p:extLst>
      <p:ext uri="{BB962C8B-B14F-4D97-AF65-F5344CB8AC3E}">
        <p14:creationId xmlns:p14="http://schemas.microsoft.com/office/powerpoint/2010/main" val="11195237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1915381" y="1391006"/>
            <a:ext cx="8361229" cy="903348"/>
          </a:xfrm>
        </p:spPr>
        <p:txBody>
          <a:bodyPr/>
          <a:lstStyle/>
          <a:p>
            <a:r>
              <a:rPr lang="en-US" sz="6000" b="1" dirty="0"/>
              <a:t>Binaural</a:t>
            </a:r>
          </a:p>
        </p:txBody>
      </p:sp>
      <p:sp>
        <p:nvSpPr>
          <p:cNvPr id="3" name="Rectangle 2">
            <a:extLst>
              <a:ext uri="{FF2B5EF4-FFF2-40B4-BE49-F238E27FC236}">
                <a16:creationId xmlns:a16="http://schemas.microsoft.com/office/drawing/2014/main" id="{B1F56AEB-21A4-8047-B385-7C77F7CE141A}"/>
              </a:ext>
            </a:extLst>
          </p:cNvPr>
          <p:cNvSpPr/>
          <p:nvPr/>
        </p:nvSpPr>
        <p:spPr>
          <a:xfrm>
            <a:off x="1174370" y="2634179"/>
            <a:ext cx="9843247" cy="2246769"/>
          </a:xfrm>
          <a:prstGeom prst="rect">
            <a:avLst/>
          </a:prstGeom>
        </p:spPr>
        <p:txBody>
          <a:bodyPr wrap="square">
            <a:spAutoFit/>
          </a:bodyPr>
          <a:lstStyle/>
          <a:p>
            <a:pPr algn="just"/>
            <a:r>
              <a:rPr lang="en-GB" sz="2800" dirty="0"/>
              <a:t>Binaural sound technology allows the creation of immersive spatial audio experiences for headphone listeners. This can enhance programmes when listened to on headphones as well as create immersive interactive experiences including in virtual and augmented reality.</a:t>
            </a:r>
          </a:p>
        </p:txBody>
      </p:sp>
      <p:sp>
        <p:nvSpPr>
          <p:cNvPr id="4" name="Rectangle 3">
            <a:extLst>
              <a:ext uri="{FF2B5EF4-FFF2-40B4-BE49-F238E27FC236}">
                <a16:creationId xmlns:a16="http://schemas.microsoft.com/office/drawing/2014/main" id="{65F6123A-EDD1-FF4D-ABA9-9A7C806A30EF}"/>
              </a:ext>
            </a:extLst>
          </p:cNvPr>
          <p:cNvSpPr/>
          <p:nvPr/>
        </p:nvSpPr>
        <p:spPr>
          <a:xfrm>
            <a:off x="2802271" y="5097662"/>
            <a:ext cx="6587444" cy="369332"/>
          </a:xfrm>
          <a:prstGeom prst="rect">
            <a:avLst/>
          </a:prstGeom>
        </p:spPr>
        <p:txBody>
          <a:bodyPr wrap="none">
            <a:spAutoFit/>
          </a:bodyPr>
          <a:lstStyle/>
          <a:p>
            <a:r>
              <a:rPr lang="en-US" dirty="0"/>
              <a:t>Source: </a:t>
            </a:r>
            <a:r>
              <a:rPr lang="en-GB" dirty="0">
                <a:hlinkClick r:id="rId2"/>
              </a:rPr>
              <a:t>https://www.bbc.co.uk/rd/projects/binaural-broadcasting</a:t>
            </a:r>
            <a:endParaRPr lang="en-US" dirty="0"/>
          </a:p>
        </p:txBody>
      </p:sp>
    </p:spTree>
    <p:extLst>
      <p:ext uri="{BB962C8B-B14F-4D97-AF65-F5344CB8AC3E}">
        <p14:creationId xmlns:p14="http://schemas.microsoft.com/office/powerpoint/2010/main" val="229966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1915381" y="1391006"/>
            <a:ext cx="8361229" cy="903348"/>
          </a:xfrm>
        </p:spPr>
        <p:txBody>
          <a:bodyPr/>
          <a:lstStyle/>
          <a:p>
            <a:r>
              <a:rPr lang="en-US" sz="6000" b="1" dirty="0"/>
              <a:t>Binaural</a:t>
            </a:r>
          </a:p>
        </p:txBody>
      </p:sp>
      <p:sp>
        <p:nvSpPr>
          <p:cNvPr id="3" name="Rectangle 2">
            <a:extLst>
              <a:ext uri="{FF2B5EF4-FFF2-40B4-BE49-F238E27FC236}">
                <a16:creationId xmlns:a16="http://schemas.microsoft.com/office/drawing/2014/main" id="{B1F56AEB-21A4-8047-B385-7C77F7CE141A}"/>
              </a:ext>
            </a:extLst>
          </p:cNvPr>
          <p:cNvSpPr/>
          <p:nvPr/>
        </p:nvSpPr>
        <p:spPr>
          <a:xfrm>
            <a:off x="1174368" y="2464266"/>
            <a:ext cx="9843247" cy="2677656"/>
          </a:xfrm>
          <a:prstGeom prst="rect">
            <a:avLst/>
          </a:prstGeom>
        </p:spPr>
        <p:txBody>
          <a:bodyPr wrap="square">
            <a:spAutoFit/>
          </a:bodyPr>
          <a:lstStyle/>
          <a:p>
            <a:pPr algn="just"/>
            <a:r>
              <a:rPr lang="en-GB" sz="2800" dirty="0"/>
              <a:t>This effect is often created using a technique known as "dummy head recording", wherein a mannequin head is outfitted with a microphone in each ear. </a:t>
            </a:r>
          </a:p>
          <a:p>
            <a:pPr algn="just"/>
            <a:endParaRPr lang="en-GB" sz="2800" dirty="0"/>
          </a:p>
          <a:p>
            <a:pPr algn="just"/>
            <a:r>
              <a:rPr lang="en-GB" sz="2800" dirty="0"/>
              <a:t>Binaural recording is intended for replay using headphones and will not translate properly over stereo speakers.</a:t>
            </a:r>
          </a:p>
        </p:txBody>
      </p:sp>
      <p:sp>
        <p:nvSpPr>
          <p:cNvPr id="4" name="Rectangle 3">
            <a:extLst>
              <a:ext uri="{FF2B5EF4-FFF2-40B4-BE49-F238E27FC236}">
                <a16:creationId xmlns:a16="http://schemas.microsoft.com/office/drawing/2014/main" id="{65F6123A-EDD1-FF4D-ABA9-9A7C806A30EF}"/>
              </a:ext>
            </a:extLst>
          </p:cNvPr>
          <p:cNvSpPr/>
          <p:nvPr/>
        </p:nvSpPr>
        <p:spPr>
          <a:xfrm>
            <a:off x="3219628" y="5311835"/>
            <a:ext cx="5752729" cy="369332"/>
          </a:xfrm>
          <a:prstGeom prst="rect">
            <a:avLst/>
          </a:prstGeom>
        </p:spPr>
        <p:txBody>
          <a:bodyPr wrap="none">
            <a:spAutoFit/>
          </a:bodyPr>
          <a:lstStyle/>
          <a:p>
            <a:r>
              <a:rPr lang="en-US" dirty="0"/>
              <a:t>Source: </a:t>
            </a:r>
            <a:r>
              <a:rPr lang="en-GB" dirty="0">
                <a:hlinkClick r:id="rId2"/>
              </a:rPr>
              <a:t>https://en.wikipedia.org/wiki/Binaural_recording</a:t>
            </a:r>
            <a:endParaRPr lang="en-US" dirty="0"/>
          </a:p>
        </p:txBody>
      </p:sp>
    </p:spTree>
    <p:extLst>
      <p:ext uri="{BB962C8B-B14F-4D97-AF65-F5344CB8AC3E}">
        <p14:creationId xmlns:p14="http://schemas.microsoft.com/office/powerpoint/2010/main" val="4164874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1915381" y="1391006"/>
            <a:ext cx="8361229" cy="903348"/>
          </a:xfrm>
        </p:spPr>
        <p:txBody>
          <a:bodyPr/>
          <a:lstStyle/>
          <a:p>
            <a:r>
              <a:rPr lang="en-US" sz="6000" b="1" dirty="0"/>
              <a:t>Binaural</a:t>
            </a:r>
          </a:p>
        </p:txBody>
      </p:sp>
      <p:sp>
        <p:nvSpPr>
          <p:cNvPr id="3" name="Rectangle 2">
            <a:extLst>
              <a:ext uri="{FF2B5EF4-FFF2-40B4-BE49-F238E27FC236}">
                <a16:creationId xmlns:a16="http://schemas.microsoft.com/office/drawing/2014/main" id="{B1F56AEB-21A4-8047-B385-7C77F7CE141A}"/>
              </a:ext>
            </a:extLst>
          </p:cNvPr>
          <p:cNvSpPr/>
          <p:nvPr/>
        </p:nvSpPr>
        <p:spPr>
          <a:xfrm>
            <a:off x="1174370" y="2634179"/>
            <a:ext cx="9843247" cy="2246769"/>
          </a:xfrm>
          <a:prstGeom prst="rect">
            <a:avLst/>
          </a:prstGeom>
        </p:spPr>
        <p:txBody>
          <a:bodyPr wrap="square">
            <a:spAutoFit/>
          </a:bodyPr>
          <a:lstStyle/>
          <a:p>
            <a:pPr algn="just"/>
            <a:r>
              <a:rPr lang="en-GB" sz="2800" dirty="0"/>
              <a:t>Conventional stereo recordings do not factor in natural ear spacing or "head shadow" of the head and ears, since these things happen naturally as a person listens, generating their own ITDs (interaural time differences) and ILDs (interaural level differences).</a:t>
            </a:r>
          </a:p>
        </p:txBody>
      </p:sp>
      <p:sp>
        <p:nvSpPr>
          <p:cNvPr id="4" name="Rectangle 3">
            <a:extLst>
              <a:ext uri="{FF2B5EF4-FFF2-40B4-BE49-F238E27FC236}">
                <a16:creationId xmlns:a16="http://schemas.microsoft.com/office/drawing/2014/main" id="{65F6123A-EDD1-FF4D-ABA9-9A7C806A30EF}"/>
              </a:ext>
            </a:extLst>
          </p:cNvPr>
          <p:cNvSpPr/>
          <p:nvPr/>
        </p:nvSpPr>
        <p:spPr>
          <a:xfrm>
            <a:off x="3219628" y="5097662"/>
            <a:ext cx="5752729" cy="369332"/>
          </a:xfrm>
          <a:prstGeom prst="rect">
            <a:avLst/>
          </a:prstGeom>
        </p:spPr>
        <p:txBody>
          <a:bodyPr wrap="none">
            <a:spAutoFit/>
          </a:bodyPr>
          <a:lstStyle/>
          <a:p>
            <a:r>
              <a:rPr lang="en-US" dirty="0"/>
              <a:t>Source: </a:t>
            </a:r>
            <a:r>
              <a:rPr lang="en-GB" dirty="0">
                <a:hlinkClick r:id="rId2"/>
              </a:rPr>
              <a:t>https://en.wikipedia.org/wiki/Binaural_recording</a:t>
            </a:r>
            <a:endParaRPr lang="en-US" dirty="0"/>
          </a:p>
        </p:txBody>
      </p:sp>
    </p:spTree>
    <p:extLst>
      <p:ext uri="{BB962C8B-B14F-4D97-AF65-F5344CB8AC3E}">
        <p14:creationId xmlns:p14="http://schemas.microsoft.com/office/powerpoint/2010/main" val="16816215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1F56AEB-21A4-8047-B385-7C77F7CE141A}"/>
              </a:ext>
            </a:extLst>
          </p:cNvPr>
          <p:cNvSpPr/>
          <p:nvPr/>
        </p:nvSpPr>
        <p:spPr>
          <a:xfrm>
            <a:off x="1174369" y="1592175"/>
            <a:ext cx="9843247" cy="3108543"/>
          </a:xfrm>
          <a:prstGeom prst="rect">
            <a:avLst/>
          </a:prstGeom>
        </p:spPr>
        <p:txBody>
          <a:bodyPr wrap="square">
            <a:spAutoFit/>
          </a:bodyPr>
          <a:lstStyle/>
          <a:p>
            <a:pPr algn="just"/>
            <a:r>
              <a:rPr lang="en-GB" sz="2800" dirty="0"/>
              <a:t>Binaural techniques simulate the hearing cues created by acoustic interaction between our bodies and the environment around us. </a:t>
            </a:r>
          </a:p>
          <a:p>
            <a:pPr algn="just"/>
            <a:endParaRPr lang="en-GB" sz="2800" dirty="0"/>
          </a:p>
          <a:p>
            <a:pPr algn="just"/>
            <a:r>
              <a:rPr lang="en-GB" sz="2800" dirty="0"/>
              <a:t>Audio signals are filtered to introduce these cues and give the impression that a sound source is located outside of the head at a given location in space. </a:t>
            </a:r>
          </a:p>
        </p:txBody>
      </p:sp>
      <p:sp>
        <p:nvSpPr>
          <p:cNvPr id="7" name="Rectangle 6">
            <a:extLst>
              <a:ext uri="{FF2B5EF4-FFF2-40B4-BE49-F238E27FC236}">
                <a16:creationId xmlns:a16="http://schemas.microsoft.com/office/drawing/2014/main" id="{4D206E6C-4EB7-1A40-9099-DFE515C32CFB}"/>
              </a:ext>
            </a:extLst>
          </p:cNvPr>
          <p:cNvSpPr/>
          <p:nvPr/>
        </p:nvSpPr>
        <p:spPr>
          <a:xfrm>
            <a:off x="2802271" y="5097662"/>
            <a:ext cx="6587444" cy="369332"/>
          </a:xfrm>
          <a:prstGeom prst="rect">
            <a:avLst/>
          </a:prstGeom>
        </p:spPr>
        <p:txBody>
          <a:bodyPr wrap="none">
            <a:spAutoFit/>
          </a:bodyPr>
          <a:lstStyle/>
          <a:p>
            <a:r>
              <a:rPr lang="en-US" dirty="0"/>
              <a:t>Source: </a:t>
            </a:r>
            <a:r>
              <a:rPr lang="en-GB" dirty="0">
                <a:hlinkClick r:id="rId2"/>
              </a:rPr>
              <a:t>https://www.bbc.co.uk/rd/projects/binaural-broadcasting</a:t>
            </a:r>
            <a:endParaRPr lang="en-US" dirty="0"/>
          </a:p>
        </p:txBody>
      </p:sp>
    </p:spTree>
    <p:extLst>
      <p:ext uri="{BB962C8B-B14F-4D97-AF65-F5344CB8AC3E}">
        <p14:creationId xmlns:p14="http://schemas.microsoft.com/office/powerpoint/2010/main" val="2351080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1F56AEB-21A4-8047-B385-7C77F7CE141A}"/>
              </a:ext>
            </a:extLst>
          </p:cNvPr>
          <p:cNvSpPr/>
          <p:nvPr/>
        </p:nvSpPr>
        <p:spPr>
          <a:xfrm>
            <a:off x="1174369" y="1391006"/>
            <a:ext cx="9843247" cy="3108543"/>
          </a:xfrm>
          <a:prstGeom prst="rect">
            <a:avLst/>
          </a:prstGeom>
        </p:spPr>
        <p:txBody>
          <a:bodyPr wrap="square">
            <a:spAutoFit/>
          </a:bodyPr>
          <a:lstStyle/>
          <a:p>
            <a:pPr algn="just"/>
            <a:r>
              <a:rPr lang="en-GB" sz="2800" dirty="0"/>
              <a:t>Our hearing system appears to be sensitive to inaccurate cues, it is common for binaural filters to create an unconvincing spatial impression as well as poor sound quality. </a:t>
            </a:r>
          </a:p>
          <a:p>
            <a:pPr algn="just"/>
            <a:endParaRPr lang="en-GB" sz="2800" dirty="0"/>
          </a:p>
          <a:p>
            <a:pPr algn="just"/>
            <a:r>
              <a:rPr lang="en-GB" sz="2800" dirty="0"/>
              <a:t>Every person has an individual pattern of hearing cues that are created by their unique body shape, also these cues change as a listener moves.</a:t>
            </a:r>
          </a:p>
        </p:txBody>
      </p:sp>
      <p:sp>
        <p:nvSpPr>
          <p:cNvPr id="7" name="Rectangle 6">
            <a:extLst>
              <a:ext uri="{FF2B5EF4-FFF2-40B4-BE49-F238E27FC236}">
                <a16:creationId xmlns:a16="http://schemas.microsoft.com/office/drawing/2014/main" id="{4D206E6C-4EB7-1A40-9099-DFE515C32CFB}"/>
              </a:ext>
            </a:extLst>
          </p:cNvPr>
          <p:cNvSpPr/>
          <p:nvPr/>
        </p:nvSpPr>
        <p:spPr>
          <a:xfrm>
            <a:off x="2802271" y="5097662"/>
            <a:ext cx="6587444" cy="369332"/>
          </a:xfrm>
          <a:prstGeom prst="rect">
            <a:avLst/>
          </a:prstGeom>
        </p:spPr>
        <p:txBody>
          <a:bodyPr wrap="none">
            <a:spAutoFit/>
          </a:bodyPr>
          <a:lstStyle/>
          <a:p>
            <a:r>
              <a:rPr lang="en-US" dirty="0"/>
              <a:t>Source: </a:t>
            </a:r>
            <a:r>
              <a:rPr lang="en-GB" dirty="0">
                <a:hlinkClick r:id="rId2"/>
              </a:rPr>
              <a:t>https://www.bbc.co.uk/rd/projects/binaural-broadcasting</a:t>
            </a:r>
            <a:endParaRPr lang="en-US" dirty="0"/>
          </a:p>
        </p:txBody>
      </p:sp>
    </p:spTree>
    <p:extLst>
      <p:ext uri="{BB962C8B-B14F-4D97-AF65-F5344CB8AC3E}">
        <p14:creationId xmlns:p14="http://schemas.microsoft.com/office/powerpoint/2010/main" val="3085221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91D321F0-F847-3B4D-9250-B0EB45913BC2}"/>
              </a:ext>
            </a:extLst>
          </p:cNvPr>
          <p:cNvSpPr>
            <a:spLocks noGrp="1"/>
          </p:cNvSpPr>
          <p:nvPr>
            <p:ph type="ctrTitle"/>
          </p:nvPr>
        </p:nvSpPr>
        <p:spPr>
          <a:xfrm>
            <a:off x="8176973" y="1847734"/>
            <a:ext cx="3355942" cy="3162531"/>
          </a:xfrm>
        </p:spPr>
        <p:txBody>
          <a:bodyPr>
            <a:normAutofit fontScale="90000"/>
          </a:bodyPr>
          <a:lstStyle/>
          <a:p>
            <a:r>
              <a:rPr lang="en-US" sz="5100" b="1" dirty="0"/>
              <a:t>Neumann KU 100</a:t>
            </a:r>
            <a:br>
              <a:rPr lang="en-US" sz="5100" b="1" dirty="0"/>
            </a:br>
            <a:br>
              <a:rPr lang="en-US" sz="5100" b="1" dirty="0"/>
            </a:br>
            <a:r>
              <a:rPr lang="en-US" sz="5100" b="1" dirty="0"/>
              <a:t>Dummy head</a:t>
            </a:r>
          </a:p>
        </p:txBody>
      </p:sp>
      <p:sp>
        <p:nvSpPr>
          <p:cNvPr id="18"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0"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pic>
        <p:nvPicPr>
          <p:cNvPr id="11" name="Picture 10">
            <a:extLst>
              <a:ext uri="{FF2B5EF4-FFF2-40B4-BE49-F238E27FC236}">
                <a16:creationId xmlns:a16="http://schemas.microsoft.com/office/drawing/2014/main" id="{EA9FB7DC-712D-EF4E-A901-6C7582D670C8}"/>
              </a:ext>
            </a:extLst>
          </p:cNvPr>
          <p:cNvPicPr>
            <a:picLocks noChangeAspect="1"/>
          </p:cNvPicPr>
          <p:nvPr/>
        </p:nvPicPr>
        <p:blipFill>
          <a:blip r:embed="rId2"/>
          <a:stretch>
            <a:fillRect/>
          </a:stretch>
        </p:blipFill>
        <p:spPr>
          <a:xfrm>
            <a:off x="1379023" y="1406388"/>
            <a:ext cx="5659222" cy="4244416"/>
          </a:xfrm>
          <a:prstGeom prst="rect">
            <a:avLst/>
          </a:prstGeom>
        </p:spPr>
      </p:pic>
    </p:spTree>
    <p:extLst>
      <p:ext uri="{BB962C8B-B14F-4D97-AF65-F5344CB8AC3E}">
        <p14:creationId xmlns:p14="http://schemas.microsoft.com/office/powerpoint/2010/main" val="12687275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91D321F0-F847-3B4D-9250-B0EB45913BC2}"/>
              </a:ext>
            </a:extLst>
          </p:cNvPr>
          <p:cNvSpPr>
            <a:spLocks noGrp="1"/>
          </p:cNvSpPr>
          <p:nvPr>
            <p:ph type="ctrTitle"/>
          </p:nvPr>
        </p:nvSpPr>
        <p:spPr>
          <a:xfrm>
            <a:off x="8176973" y="1936940"/>
            <a:ext cx="3355942" cy="4408487"/>
          </a:xfrm>
        </p:spPr>
        <p:txBody>
          <a:bodyPr>
            <a:normAutofit fontScale="90000"/>
          </a:bodyPr>
          <a:lstStyle/>
          <a:p>
            <a:r>
              <a:rPr lang="en-US" sz="6000" b="1" dirty="0"/>
              <a:t>3DIO Sound</a:t>
            </a:r>
            <a:br>
              <a:rPr lang="en-US" sz="6000" b="1" dirty="0"/>
            </a:br>
            <a:br>
              <a:rPr lang="en-US" sz="6000" b="1" dirty="0"/>
            </a:br>
            <a:r>
              <a:rPr lang="en-US" sz="6000" b="1" dirty="0"/>
              <a:t>FS Pro II</a:t>
            </a:r>
            <a:br>
              <a:rPr lang="en-US" sz="6000" b="1" dirty="0"/>
            </a:br>
            <a:br>
              <a:rPr lang="en-US" sz="6000" b="1" dirty="0"/>
            </a:br>
            <a:endParaRPr lang="en-US" sz="6000" b="1" dirty="0"/>
          </a:p>
        </p:txBody>
      </p:sp>
      <p:sp>
        <p:nvSpPr>
          <p:cNvPr id="27"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9"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pic>
        <p:nvPicPr>
          <p:cNvPr id="3" name="Picture 2">
            <a:extLst>
              <a:ext uri="{FF2B5EF4-FFF2-40B4-BE49-F238E27FC236}">
                <a16:creationId xmlns:a16="http://schemas.microsoft.com/office/drawing/2014/main" id="{038B7127-810E-424B-A43D-CFC9C0A0FE19}"/>
              </a:ext>
            </a:extLst>
          </p:cNvPr>
          <p:cNvPicPr>
            <a:picLocks noChangeAspect="1"/>
          </p:cNvPicPr>
          <p:nvPr/>
        </p:nvPicPr>
        <p:blipFill>
          <a:blip r:embed="rId2"/>
          <a:stretch>
            <a:fillRect/>
          </a:stretch>
        </p:blipFill>
        <p:spPr>
          <a:xfrm>
            <a:off x="1379023" y="1936940"/>
            <a:ext cx="5659222" cy="3183312"/>
          </a:xfrm>
          <a:prstGeom prst="rect">
            <a:avLst/>
          </a:prstGeom>
        </p:spPr>
      </p:pic>
    </p:spTree>
    <p:extLst>
      <p:ext uri="{BB962C8B-B14F-4D97-AF65-F5344CB8AC3E}">
        <p14:creationId xmlns:p14="http://schemas.microsoft.com/office/powerpoint/2010/main" val="6016121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91D321F0-F847-3B4D-9250-B0EB45913BC2}"/>
              </a:ext>
            </a:extLst>
          </p:cNvPr>
          <p:cNvSpPr>
            <a:spLocks noGrp="1"/>
          </p:cNvSpPr>
          <p:nvPr>
            <p:ph type="ctrTitle"/>
          </p:nvPr>
        </p:nvSpPr>
        <p:spPr>
          <a:xfrm>
            <a:off x="8154186" y="634028"/>
            <a:ext cx="3355942" cy="3732835"/>
          </a:xfrm>
        </p:spPr>
        <p:txBody>
          <a:bodyPr>
            <a:normAutofit/>
          </a:bodyPr>
          <a:lstStyle/>
          <a:p>
            <a:r>
              <a:rPr lang="en-US" sz="4700" b="1"/>
              <a:t>Soundman </a:t>
            </a:r>
            <a:br>
              <a:rPr lang="en-US" sz="4700" b="1"/>
            </a:br>
            <a:br>
              <a:rPr lang="en-US" sz="4700" b="1"/>
            </a:br>
            <a:r>
              <a:rPr lang="en-US" sz="4700" b="1"/>
              <a:t>OKM Series</a:t>
            </a:r>
          </a:p>
        </p:txBody>
      </p:sp>
      <p:sp>
        <p:nvSpPr>
          <p:cNvPr id="36"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38"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pic>
        <p:nvPicPr>
          <p:cNvPr id="6" name="Picture 5">
            <a:extLst>
              <a:ext uri="{FF2B5EF4-FFF2-40B4-BE49-F238E27FC236}">
                <a16:creationId xmlns:a16="http://schemas.microsoft.com/office/drawing/2014/main" id="{50CB28FE-A571-F341-BDB9-91C5E4F4AA76}"/>
              </a:ext>
            </a:extLst>
          </p:cNvPr>
          <p:cNvPicPr>
            <a:picLocks noChangeAspect="1"/>
          </p:cNvPicPr>
          <p:nvPr/>
        </p:nvPicPr>
        <p:blipFill>
          <a:blip r:embed="rId2"/>
          <a:stretch>
            <a:fillRect/>
          </a:stretch>
        </p:blipFill>
        <p:spPr>
          <a:xfrm>
            <a:off x="1379023" y="1413462"/>
            <a:ext cx="5659222" cy="4230268"/>
          </a:xfrm>
          <a:prstGeom prst="rect">
            <a:avLst/>
          </a:prstGeom>
        </p:spPr>
      </p:pic>
    </p:spTree>
    <p:extLst>
      <p:ext uri="{BB962C8B-B14F-4D97-AF65-F5344CB8AC3E}">
        <p14:creationId xmlns:p14="http://schemas.microsoft.com/office/powerpoint/2010/main" val="37589408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91D321F0-F847-3B4D-9250-B0EB45913BC2}"/>
              </a:ext>
            </a:extLst>
          </p:cNvPr>
          <p:cNvSpPr>
            <a:spLocks noGrp="1"/>
          </p:cNvSpPr>
          <p:nvPr>
            <p:ph type="ctrTitle"/>
          </p:nvPr>
        </p:nvSpPr>
        <p:spPr>
          <a:xfrm>
            <a:off x="8186895" y="1550114"/>
            <a:ext cx="3355942" cy="2576315"/>
          </a:xfrm>
        </p:spPr>
        <p:txBody>
          <a:bodyPr>
            <a:normAutofit/>
          </a:bodyPr>
          <a:lstStyle/>
          <a:p>
            <a:r>
              <a:rPr lang="en-US" sz="6000" b="1" dirty="0"/>
              <a:t>Roland </a:t>
            </a:r>
            <a:br>
              <a:rPr lang="en-US" sz="6000" b="1" dirty="0"/>
            </a:br>
            <a:br>
              <a:rPr lang="en-US" sz="6000" b="1" dirty="0"/>
            </a:br>
            <a:r>
              <a:rPr lang="en-US" sz="6000" b="1" dirty="0"/>
              <a:t>CS-10EM</a:t>
            </a:r>
          </a:p>
        </p:txBody>
      </p:sp>
      <p:sp>
        <p:nvSpPr>
          <p:cNvPr id="27"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9"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pic>
        <p:nvPicPr>
          <p:cNvPr id="4" name="Picture 3">
            <a:extLst>
              <a:ext uri="{FF2B5EF4-FFF2-40B4-BE49-F238E27FC236}">
                <a16:creationId xmlns:a16="http://schemas.microsoft.com/office/drawing/2014/main" id="{031C2ADC-1C75-8043-8852-C470144AEE12}"/>
              </a:ext>
            </a:extLst>
          </p:cNvPr>
          <p:cNvPicPr>
            <a:picLocks noChangeAspect="1"/>
          </p:cNvPicPr>
          <p:nvPr/>
        </p:nvPicPr>
        <p:blipFill>
          <a:blip r:embed="rId2"/>
          <a:stretch>
            <a:fillRect/>
          </a:stretch>
        </p:blipFill>
        <p:spPr>
          <a:xfrm>
            <a:off x="2641301" y="1177430"/>
            <a:ext cx="3454699" cy="4615590"/>
          </a:xfrm>
          <a:prstGeom prst="rect">
            <a:avLst/>
          </a:prstGeom>
        </p:spPr>
      </p:pic>
    </p:spTree>
    <p:extLst>
      <p:ext uri="{BB962C8B-B14F-4D97-AF65-F5344CB8AC3E}">
        <p14:creationId xmlns:p14="http://schemas.microsoft.com/office/powerpoint/2010/main" val="7895899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91D321F0-F847-3B4D-9250-B0EB45913BC2}"/>
              </a:ext>
            </a:extLst>
          </p:cNvPr>
          <p:cNvSpPr>
            <a:spLocks noGrp="1"/>
          </p:cNvSpPr>
          <p:nvPr>
            <p:ph type="ctrTitle"/>
          </p:nvPr>
        </p:nvSpPr>
        <p:spPr>
          <a:xfrm>
            <a:off x="8154186" y="634028"/>
            <a:ext cx="3355942" cy="3732835"/>
          </a:xfrm>
        </p:spPr>
        <p:txBody>
          <a:bodyPr>
            <a:normAutofit/>
          </a:bodyPr>
          <a:lstStyle/>
          <a:p>
            <a:r>
              <a:rPr lang="en-US" sz="5100" b="1" dirty="0"/>
              <a:t>Binaural Example: </a:t>
            </a:r>
            <a:br>
              <a:rPr lang="en-US" sz="5100" b="1" dirty="0"/>
            </a:br>
            <a:br>
              <a:rPr lang="en-US" sz="5100" b="1" dirty="0"/>
            </a:br>
            <a:r>
              <a:rPr lang="en-US" sz="5100" b="1" dirty="0"/>
              <a:t>Virtual </a:t>
            </a:r>
            <a:r>
              <a:rPr lang="en-US" sz="5100" b="1"/>
              <a:t>Haricut</a:t>
            </a:r>
            <a:endParaRPr lang="en-US" sz="5100" b="1" dirty="0"/>
          </a:p>
        </p:txBody>
      </p:sp>
      <p:sp>
        <p:nvSpPr>
          <p:cNvPr id="27"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9"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pic>
        <p:nvPicPr>
          <p:cNvPr id="3" name="Picture 2">
            <a:extLst>
              <a:ext uri="{FF2B5EF4-FFF2-40B4-BE49-F238E27FC236}">
                <a16:creationId xmlns:a16="http://schemas.microsoft.com/office/drawing/2014/main" id="{28D4622E-BBCC-CB41-997D-05D070DCAC35}"/>
              </a:ext>
            </a:extLst>
          </p:cNvPr>
          <p:cNvPicPr>
            <a:picLocks noChangeAspect="1"/>
          </p:cNvPicPr>
          <p:nvPr/>
        </p:nvPicPr>
        <p:blipFill>
          <a:blip r:embed="rId2"/>
          <a:stretch>
            <a:fillRect/>
          </a:stretch>
        </p:blipFill>
        <p:spPr>
          <a:xfrm>
            <a:off x="1379023" y="1420536"/>
            <a:ext cx="5659222" cy="4216120"/>
          </a:xfrm>
          <a:prstGeom prst="rect">
            <a:avLst/>
          </a:prstGeom>
        </p:spPr>
      </p:pic>
      <p:sp>
        <p:nvSpPr>
          <p:cNvPr id="5" name="Rectangle 4">
            <a:extLst>
              <a:ext uri="{FF2B5EF4-FFF2-40B4-BE49-F238E27FC236}">
                <a16:creationId xmlns:a16="http://schemas.microsoft.com/office/drawing/2014/main" id="{F28BFDA0-DCC8-1249-845F-96DCB77F5612}"/>
              </a:ext>
            </a:extLst>
          </p:cNvPr>
          <p:cNvSpPr/>
          <p:nvPr/>
        </p:nvSpPr>
        <p:spPr>
          <a:xfrm>
            <a:off x="7834803" y="4589436"/>
            <a:ext cx="3994708" cy="646331"/>
          </a:xfrm>
          <a:prstGeom prst="rect">
            <a:avLst/>
          </a:prstGeom>
        </p:spPr>
        <p:txBody>
          <a:bodyPr wrap="square">
            <a:spAutoFit/>
          </a:bodyPr>
          <a:lstStyle/>
          <a:p>
            <a:pPr algn="ctr"/>
            <a:r>
              <a:rPr lang="en-GB" dirty="0">
                <a:hlinkClick r:id="rId3"/>
              </a:rPr>
              <a:t>https://www.youtube.com/watch?v=8IXm6SuUigI</a:t>
            </a:r>
            <a:endParaRPr lang="en-US" dirty="0"/>
          </a:p>
        </p:txBody>
      </p:sp>
    </p:spTree>
    <p:extLst>
      <p:ext uri="{BB962C8B-B14F-4D97-AF65-F5344CB8AC3E}">
        <p14:creationId xmlns:p14="http://schemas.microsoft.com/office/powerpoint/2010/main" val="30375415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91D321F0-F847-3B4D-9250-B0EB45913BC2}"/>
              </a:ext>
            </a:extLst>
          </p:cNvPr>
          <p:cNvSpPr>
            <a:spLocks noGrp="1"/>
          </p:cNvSpPr>
          <p:nvPr>
            <p:ph type="ctrTitle"/>
          </p:nvPr>
        </p:nvSpPr>
        <p:spPr>
          <a:xfrm>
            <a:off x="8176973" y="2016617"/>
            <a:ext cx="4015027" cy="3162531"/>
          </a:xfrm>
        </p:spPr>
        <p:txBody>
          <a:bodyPr>
            <a:normAutofit fontScale="90000"/>
          </a:bodyPr>
          <a:lstStyle/>
          <a:p>
            <a:r>
              <a:rPr lang="en-US" sz="5100" b="1" dirty="0"/>
              <a:t>Binaural Example: </a:t>
            </a:r>
            <a:br>
              <a:rPr lang="en-US" sz="5100" b="1" dirty="0"/>
            </a:br>
            <a:br>
              <a:rPr lang="en-US" sz="5100" b="1" dirty="0"/>
            </a:br>
            <a:r>
              <a:rPr lang="en-US" sz="5100" b="1" dirty="0"/>
              <a:t>Reassembled Slightly Askew</a:t>
            </a:r>
          </a:p>
        </p:txBody>
      </p:sp>
      <p:sp>
        <p:nvSpPr>
          <p:cNvPr id="18"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0"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 name="Rectangle 1">
            <a:extLst>
              <a:ext uri="{FF2B5EF4-FFF2-40B4-BE49-F238E27FC236}">
                <a16:creationId xmlns:a16="http://schemas.microsoft.com/office/drawing/2014/main" id="{DC7651FC-174D-B045-9C54-130FD88DF637}"/>
              </a:ext>
            </a:extLst>
          </p:cNvPr>
          <p:cNvSpPr/>
          <p:nvPr/>
        </p:nvSpPr>
        <p:spPr>
          <a:xfrm>
            <a:off x="8479689" y="5327638"/>
            <a:ext cx="3409594" cy="646331"/>
          </a:xfrm>
          <a:prstGeom prst="rect">
            <a:avLst/>
          </a:prstGeom>
        </p:spPr>
        <p:txBody>
          <a:bodyPr wrap="square">
            <a:spAutoFit/>
          </a:bodyPr>
          <a:lstStyle/>
          <a:p>
            <a:pPr algn="ctr"/>
            <a:r>
              <a:rPr lang="en-GB" dirty="0">
                <a:hlinkClick r:id="rId2"/>
              </a:rPr>
              <a:t>https://www.youtube.com/watch?v=QLKBLrbhW6M</a:t>
            </a:r>
            <a:endParaRPr lang="en-US" dirty="0"/>
          </a:p>
        </p:txBody>
      </p:sp>
      <p:pic>
        <p:nvPicPr>
          <p:cNvPr id="4" name="Picture 3">
            <a:extLst>
              <a:ext uri="{FF2B5EF4-FFF2-40B4-BE49-F238E27FC236}">
                <a16:creationId xmlns:a16="http://schemas.microsoft.com/office/drawing/2014/main" id="{E5D77C08-49B0-3F4C-8326-DE0CF389F173}"/>
              </a:ext>
            </a:extLst>
          </p:cNvPr>
          <p:cNvPicPr>
            <a:picLocks noChangeAspect="1"/>
          </p:cNvPicPr>
          <p:nvPr/>
        </p:nvPicPr>
        <p:blipFill>
          <a:blip r:embed="rId3"/>
          <a:stretch>
            <a:fillRect/>
          </a:stretch>
        </p:blipFill>
        <p:spPr>
          <a:xfrm>
            <a:off x="1321309" y="1840076"/>
            <a:ext cx="5745262" cy="3177848"/>
          </a:xfrm>
          <a:prstGeom prst="rect">
            <a:avLst/>
          </a:prstGeom>
        </p:spPr>
      </p:pic>
    </p:spTree>
    <p:extLst>
      <p:ext uri="{BB962C8B-B14F-4D97-AF65-F5344CB8AC3E}">
        <p14:creationId xmlns:p14="http://schemas.microsoft.com/office/powerpoint/2010/main" val="23656560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1915381" y="1391006"/>
            <a:ext cx="8361229" cy="903348"/>
          </a:xfrm>
        </p:spPr>
        <p:txBody>
          <a:bodyPr/>
          <a:lstStyle/>
          <a:p>
            <a:r>
              <a:rPr lang="en-US" sz="6000" b="1" dirty="0" err="1"/>
              <a:t>Ambisonics</a:t>
            </a:r>
            <a:endParaRPr lang="en-US" sz="6000" b="1" dirty="0"/>
          </a:p>
        </p:txBody>
      </p:sp>
      <p:sp>
        <p:nvSpPr>
          <p:cNvPr id="3" name="Rectangle 2">
            <a:extLst>
              <a:ext uri="{FF2B5EF4-FFF2-40B4-BE49-F238E27FC236}">
                <a16:creationId xmlns:a16="http://schemas.microsoft.com/office/drawing/2014/main" id="{B1F56AEB-21A4-8047-B385-7C77F7CE141A}"/>
              </a:ext>
            </a:extLst>
          </p:cNvPr>
          <p:cNvSpPr/>
          <p:nvPr/>
        </p:nvSpPr>
        <p:spPr>
          <a:xfrm>
            <a:off x="1174370" y="2634179"/>
            <a:ext cx="9843247" cy="2308324"/>
          </a:xfrm>
          <a:prstGeom prst="rect">
            <a:avLst/>
          </a:prstGeom>
        </p:spPr>
        <p:txBody>
          <a:bodyPr wrap="square">
            <a:spAutoFit/>
          </a:bodyPr>
          <a:lstStyle/>
          <a:p>
            <a:pPr algn="ctr"/>
            <a:r>
              <a:rPr lang="en-GB" sz="2400" dirty="0" err="1"/>
              <a:t>Ambisonic</a:t>
            </a:r>
            <a:r>
              <a:rPr lang="en-GB" sz="2400" dirty="0"/>
              <a:t> is the full 360-degree sphere and can be captured from a single point via </a:t>
            </a:r>
            <a:r>
              <a:rPr lang="en-GB" sz="2400" dirty="0" err="1"/>
              <a:t>ambisonic</a:t>
            </a:r>
            <a:r>
              <a:rPr lang="en-GB" sz="2400" dirty="0"/>
              <a:t> microphones or created artificially in post-production. </a:t>
            </a:r>
          </a:p>
          <a:p>
            <a:pPr algn="ctr"/>
            <a:endParaRPr lang="en-GB" sz="2400" dirty="0"/>
          </a:p>
          <a:p>
            <a:pPr algn="ctr"/>
            <a:r>
              <a:rPr lang="en-GB" sz="2400" dirty="0" err="1"/>
              <a:t>Ambisonics</a:t>
            </a:r>
            <a:r>
              <a:rPr lang="en-GB" sz="2400" dirty="0"/>
              <a:t> come in two different flavours: FOA (First Order) and HOA (Higher Order). </a:t>
            </a:r>
          </a:p>
          <a:p>
            <a:pPr algn="ctr"/>
            <a:endParaRPr lang="en-GB" sz="2400" dirty="0"/>
          </a:p>
        </p:txBody>
      </p:sp>
      <p:sp>
        <p:nvSpPr>
          <p:cNvPr id="4" name="Rectangle 3">
            <a:extLst>
              <a:ext uri="{FF2B5EF4-FFF2-40B4-BE49-F238E27FC236}">
                <a16:creationId xmlns:a16="http://schemas.microsoft.com/office/drawing/2014/main" id="{65F6123A-EDD1-FF4D-ABA9-9A7C806A30EF}"/>
              </a:ext>
            </a:extLst>
          </p:cNvPr>
          <p:cNvSpPr/>
          <p:nvPr/>
        </p:nvSpPr>
        <p:spPr>
          <a:xfrm>
            <a:off x="3522533" y="5282328"/>
            <a:ext cx="5146922" cy="369332"/>
          </a:xfrm>
          <a:prstGeom prst="rect">
            <a:avLst/>
          </a:prstGeom>
        </p:spPr>
        <p:txBody>
          <a:bodyPr wrap="none">
            <a:spAutoFit/>
          </a:bodyPr>
          <a:lstStyle/>
          <a:p>
            <a:r>
              <a:rPr lang="en-US" dirty="0"/>
              <a:t>Source: </a:t>
            </a:r>
            <a:r>
              <a:rPr lang="en-US" dirty="0">
                <a:hlinkClick r:id="rId2"/>
              </a:rPr>
              <a:t>https://www.abbeyroad.com/for-creators1</a:t>
            </a:r>
            <a:endParaRPr lang="en-US" dirty="0"/>
          </a:p>
        </p:txBody>
      </p:sp>
    </p:spTree>
    <p:extLst>
      <p:ext uri="{BB962C8B-B14F-4D97-AF65-F5344CB8AC3E}">
        <p14:creationId xmlns:p14="http://schemas.microsoft.com/office/powerpoint/2010/main" val="25613161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1915381" y="1391006"/>
            <a:ext cx="8361229" cy="903348"/>
          </a:xfrm>
        </p:spPr>
        <p:txBody>
          <a:bodyPr/>
          <a:lstStyle/>
          <a:p>
            <a:r>
              <a:rPr lang="en-US" sz="6000" b="1" dirty="0" err="1"/>
              <a:t>Ambisonics</a:t>
            </a:r>
            <a:endParaRPr lang="en-US" sz="6000" b="1" dirty="0"/>
          </a:p>
        </p:txBody>
      </p:sp>
      <p:sp>
        <p:nvSpPr>
          <p:cNvPr id="3" name="Rectangle 2">
            <a:extLst>
              <a:ext uri="{FF2B5EF4-FFF2-40B4-BE49-F238E27FC236}">
                <a16:creationId xmlns:a16="http://schemas.microsoft.com/office/drawing/2014/main" id="{B1F56AEB-21A4-8047-B385-7C77F7CE141A}"/>
              </a:ext>
            </a:extLst>
          </p:cNvPr>
          <p:cNvSpPr/>
          <p:nvPr/>
        </p:nvSpPr>
        <p:spPr>
          <a:xfrm>
            <a:off x="1174370" y="2604672"/>
            <a:ext cx="9843247" cy="2677656"/>
          </a:xfrm>
          <a:prstGeom prst="rect">
            <a:avLst/>
          </a:prstGeom>
        </p:spPr>
        <p:txBody>
          <a:bodyPr wrap="square">
            <a:spAutoFit/>
          </a:bodyPr>
          <a:lstStyle/>
          <a:p>
            <a:pPr algn="ctr"/>
            <a:r>
              <a:rPr lang="en-GB" sz="2400" dirty="0"/>
              <a:t>First Order </a:t>
            </a:r>
            <a:r>
              <a:rPr lang="en-GB" sz="2400" dirty="0" err="1"/>
              <a:t>Ambisonics</a:t>
            </a:r>
            <a:r>
              <a:rPr lang="en-GB" sz="2400" dirty="0"/>
              <a:t> consists of four channels = Omni, left and Right, Front and back, Up and down. </a:t>
            </a:r>
          </a:p>
          <a:p>
            <a:pPr algn="ctr"/>
            <a:endParaRPr lang="en-GB" sz="2400" dirty="0"/>
          </a:p>
          <a:p>
            <a:pPr algn="ctr"/>
            <a:r>
              <a:rPr lang="en-GB" sz="2400" dirty="0"/>
              <a:t>Higher Order </a:t>
            </a:r>
            <a:r>
              <a:rPr lang="en-GB" sz="2400" dirty="0" err="1"/>
              <a:t>Ambisonics</a:t>
            </a:r>
            <a:r>
              <a:rPr lang="en-GB" sz="2400" dirty="0"/>
              <a:t> means more channels; more channels technically equate to increased spatial resolution and more resolution means better localisation.</a:t>
            </a:r>
            <a:endParaRPr lang="en-US" sz="2400" dirty="0"/>
          </a:p>
          <a:p>
            <a:pPr algn="ctr"/>
            <a:endParaRPr lang="en-GB" sz="2400" dirty="0"/>
          </a:p>
        </p:txBody>
      </p:sp>
      <p:sp>
        <p:nvSpPr>
          <p:cNvPr id="4" name="Rectangle 3">
            <a:extLst>
              <a:ext uri="{FF2B5EF4-FFF2-40B4-BE49-F238E27FC236}">
                <a16:creationId xmlns:a16="http://schemas.microsoft.com/office/drawing/2014/main" id="{00E12F1B-ADB4-BE44-A9D6-C9E2D10768D2}"/>
              </a:ext>
            </a:extLst>
          </p:cNvPr>
          <p:cNvSpPr/>
          <p:nvPr/>
        </p:nvSpPr>
        <p:spPr>
          <a:xfrm>
            <a:off x="3522533" y="5282328"/>
            <a:ext cx="5146922" cy="369332"/>
          </a:xfrm>
          <a:prstGeom prst="rect">
            <a:avLst/>
          </a:prstGeom>
        </p:spPr>
        <p:txBody>
          <a:bodyPr wrap="none">
            <a:spAutoFit/>
          </a:bodyPr>
          <a:lstStyle/>
          <a:p>
            <a:r>
              <a:rPr lang="en-US" dirty="0"/>
              <a:t>Source: </a:t>
            </a:r>
            <a:r>
              <a:rPr lang="en-US" dirty="0">
                <a:hlinkClick r:id="rId2"/>
              </a:rPr>
              <a:t>https://www.abbeyroad.com/for-creators1</a:t>
            </a:r>
            <a:endParaRPr lang="en-US" dirty="0"/>
          </a:p>
        </p:txBody>
      </p:sp>
    </p:spTree>
    <p:extLst>
      <p:ext uri="{BB962C8B-B14F-4D97-AF65-F5344CB8AC3E}">
        <p14:creationId xmlns:p14="http://schemas.microsoft.com/office/powerpoint/2010/main" val="3626478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1915381" y="1391006"/>
            <a:ext cx="8361229" cy="903348"/>
          </a:xfrm>
        </p:spPr>
        <p:txBody>
          <a:bodyPr/>
          <a:lstStyle/>
          <a:p>
            <a:r>
              <a:rPr lang="en-US" sz="6000" b="1" dirty="0" err="1"/>
              <a:t>Ambisonics</a:t>
            </a:r>
            <a:endParaRPr lang="en-US" sz="6000" b="1" dirty="0"/>
          </a:p>
        </p:txBody>
      </p:sp>
      <p:sp>
        <p:nvSpPr>
          <p:cNvPr id="3" name="Rectangle 2">
            <a:extLst>
              <a:ext uri="{FF2B5EF4-FFF2-40B4-BE49-F238E27FC236}">
                <a16:creationId xmlns:a16="http://schemas.microsoft.com/office/drawing/2014/main" id="{B1F56AEB-21A4-8047-B385-7C77F7CE141A}"/>
              </a:ext>
            </a:extLst>
          </p:cNvPr>
          <p:cNvSpPr/>
          <p:nvPr/>
        </p:nvSpPr>
        <p:spPr>
          <a:xfrm>
            <a:off x="1174371" y="2698137"/>
            <a:ext cx="9843247" cy="3170099"/>
          </a:xfrm>
          <a:prstGeom prst="rect">
            <a:avLst/>
          </a:prstGeom>
        </p:spPr>
        <p:txBody>
          <a:bodyPr wrap="square">
            <a:spAutoFit/>
          </a:bodyPr>
          <a:lstStyle/>
          <a:p>
            <a:pPr algn="ctr"/>
            <a:r>
              <a:rPr lang="en-US" sz="2000" dirty="0"/>
              <a:t>Initial Investigations:</a:t>
            </a:r>
          </a:p>
          <a:p>
            <a:pPr algn="ctr"/>
            <a:r>
              <a:rPr lang="en-US" sz="2000" dirty="0">
                <a:hlinkClick r:id="rId2"/>
              </a:rPr>
              <a:t>http://decoy.iki.fi/dsound/ambisonic/motherlode/source/Discrete_Matrix%20Multichannel%20Stereo%20Duane%20Cooper%201971.pdf</a:t>
            </a:r>
            <a:endParaRPr lang="en-US" sz="2000" dirty="0"/>
          </a:p>
          <a:p>
            <a:pPr algn="ctr"/>
            <a:endParaRPr lang="en-US" sz="2000" dirty="0"/>
          </a:p>
          <a:p>
            <a:pPr algn="ctr"/>
            <a:r>
              <a:rPr lang="en-US" sz="2000" dirty="0">
                <a:hlinkClick r:id="rId3"/>
              </a:rPr>
              <a:t>http://decoy.iki.fi/dsound/ambisonic/motherlode/source/Periphony_With-height_sound_reproduction_Michael%20Gerzon_JAES_Jan_Feb_1973.pdf</a:t>
            </a:r>
            <a:endParaRPr lang="en-US" sz="2000" dirty="0"/>
          </a:p>
          <a:p>
            <a:pPr algn="ctr"/>
            <a:endParaRPr lang="en-US" sz="2000" dirty="0"/>
          </a:p>
          <a:p>
            <a:pPr algn="ctr"/>
            <a:r>
              <a:rPr lang="en-US" sz="2000" dirty="0"/>
              <a:t>Historical Account:</a:t>
            </a:r>
          </a:p>
          <a:p>
            <a:pPr algn="ctr"/>
            <a:r>
              <a:rPr lang="en-GB" sz="2000" dirty="0">
                <a:hlinkClick r:id="rId4"/>
              </a:rPr>
              <a:t>https://www.michaelgerzonphotos.org.uk/</a:t>
            </a:r>
            <a:endParaRPr lang="en-US" sz="2000" dirty="0"/>
          </a:p>
          <a:p>
            <a:pPr algn="ctr"/>
            <a:endParaRPr lang="en-US" sz="2000" dirty="0"/>
          </a:p>
        </p:txBody>
      </p:sp>
    </p:spTree>
    <p:extLst>
      <p:ext uri="{BB962C8B-B14F-4D97-AF65-F5344CB8AC3E}">
        <p14:creationId xmlns:p14="http://schemas.microsoft.com/office/powerpoint/2010/main" val="9305479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1915380" y="1460332"/>
            <a:ext cx="8361229" cy="1631216"/>
          </a:xfrm>
        </p:spPr>
        <p:txBody>
          <a:bodyPr/>
          <a:lstStyle/>
          <a:p>
            <a:r>
              <a:rPr lang="en-US" sz="6000" b="1" dirty="0" err="1"/>
              <a:t>Ambisonics</a:t>
            </a:r>
            <a:r>
              <a:rPr lang="en-US" sz="6000" b="1" dirty="0"/>
              <a:t> </a:t>
            </a:r>
            <a:br>
              <a:rPr lang="en-US" sz="6000" b="1" dirty="0"/>
            </a:br>
            <a:r>
              <a:rPr lang="en-US" sz="6000" b="1" dirty="0"/>
              <a:t>Explained</a:t>
            </a:r>
          </a:p>
        </p:txBody>
      </p:sp>
      <p:sp>
        <p:nvSpPr>
          <p:cNvPr id="3" name="Rectangle 2">
            <a:extLst>
              <a:ext uri="{FF2B5EF4-FFF2-40B4-BE49-F238E27FC236}">
                <a16:creationId xmlns:a16="http://schemas.microsoft.com/office/drawing/2014/main" id="{B1F56AEB-21A4-8047-B385-7C77F7CE141A}"/>
              </a:ext>
            </a:extLst>
          </p:cNvPr>
          <p:cNvSpPr/>
          <p:nvPr/>
        </p:nvSpPr>
        <p:spPr>
          <a:xfrm>
            <a:off x="1808789" y="3429000"/>
            <a:ext cx="8574412" cy="2554545"/>
          </a:xfrm>
          <a:prstGeom prst="rect">
            <a:avLst/>
          </a:prstGeom>
        </p:spPr>
        <p:txBody>
          <a:bodyPr wrap="square">
            <a:spAutoFit/>
          </a:bodyPr>
          <a:lstStyle/>
          <a:p>
            <a:pPr algn="ctr"/>
            <a:r>
              <a:rPr lang="en-US" sz="2000" dirty="0"/>
              <a:t>Current Resources:</a:t>
            </a:r>
          </a:p>
          <a:p>
            <a:pPr algn="ctr"/>
            <a:r>
              <a:rPr lang="en-US" sz="2000" dirty="0">
                <a:hlinkClick r:id="rId2"/>
              </a:rPr>
              <a:t>https://www.york.ac.uk/inst/mustech/3d_audio/ambis2.htm</a:t>
            </a:r>
            <a:endParaRPr lang="en-US" sz="2000" dirty="0"/>
          </a:p>
          <a:p>
            <a:pPr algn="ctr"/>
            <a:endParaRPr lang="en-US" sz="2000" dirty="0">
              <a:hlinkClick r:id="rId3"/>
            </a:endParaRPr>
          </a:p>
          <a:p>
            <a:pPr algn="ctr"/>
            <a:r>
              <a:rPr lang="en-US" sz="2000" dirty="0">
                <a:hlinkClick r:id="rId3"/>
              </a:rPr>
              <a:t>http://www.ambisonic.net</a:t>
            </a:r>
          </a:p>
          <a:p>
            <a:pPr algn="ctr"/>
            <a:endParaRPr lang="en-US" sz="2000" dirty="0">
              <a:hlinkClick r:id="rId3"/>
            </a:endParaRPr>
          </a:p>
          <a:p>
            <a:pPr algn="ctr"/>
            <a:r>
              <a:rPr lang="en-US" sz="2000" dirty="0">
                <a:hlinkClick r:id="rId3"/>
              </a:rPr>
              <a:t>https://www.creativefieldrecording.com/2017/03/01/explorers-of-ambisonics-introduction/</a:t>
            </a:r>
            <a:endParaRPr lang="en-US" sz="2000" dirty="0"/>
          </a:p>
          <a:p>
            <a:endParaRPr lang="en-US" sz="2000" dirty="0"/>
          </a:p>
        </p:txBody>
      </p:sp>
    </p:spTree>
    <p:extLst>
      <p:ext uri="{BB962C8B-B14F-4D97-AF65-F5344CB8AC3E}">
        <p14:creationId xmlns:p14="http://schemas.microsoft.com/office/powerpoint/2010/main" val="17199195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92296C6-28F7-4BD7-9EFB-22A268E3D4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6189806" y="1583066"/>
            <a:ext cx="5249335" cy="1958183"/>
          </a:xfrm>
        </p:spPr>
        <p:txBody>
          <a:bodyPr>
            <a:normAutofit/>
          </a:bodyPr>
          <a:lstStyle/>
          <a:p>
            <a:r>
              <a:rPr lang="en-US" sz="6500" b="1" dirty="0"/>
              <a:t>Into the </a:t>
            </a:r>
            <a:r>
              <a:rPr lang="en-US" sz="6500" b="1" dirty="0" err="1"/>
              <a:t>Soundfield</a:t>
            </a:r>
            <a:endParaRPr lang="en-US" sz="6500" b="1" dirty="0"/>
          </a:p>
        </p:txBody>
      </p:sp>
      <p:sp>
        <p:nvSpPr>
          <p:cNvPr id="10" name="Freeform 6">
            <a:extLst>
              <a:ext uri="{FF2B5EF4-FFF2-40B4-BE49-F238E27FC236}">
                <a16:creationId xmlns:a16="http://schemas.microsoft.com/office/drawing/2014/main" id="{CBB17300-EE76-409B-97FE-4836C5093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2" name="Freeform 6">
            <a:extLst>
              <a:ext uri="{FF2B5EF4-FFF2-40B4-BE49-F238E27FC236}">
                <a16:creationId xmlns:a16="http://schemas.microsoft.com/office/drawing/2014/main" id="{AEABCDF0-66B8-40A9-98EB-B6837EF18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pic>
        <p:nvPicPr>
          <p:cNvPr id="3" name="Picture 2">
            <a:extLst>
              <a:ext uri="{FF2B5EF4-FFF2-40B4-BE49-F238E27FC236}">
                <a16:creationId xmlns:a16="http://schemas.microsoft.com/office/drawing/2014/main" id="{A3BBB1F9-1BE2-E847-A543-011192BE3749}"/>
              </a:ext>
            </a:extLst>
          </p:cNvPr>
          <p:cNvPicPr>
            <a:picLocks noChangeAspect="1"/>
          </p:cNvPicPr>
          <p:nvPr/>
        </p:nvPicPr>
        <p:blipFill>
          <a:blip r:embed="rId2"/>
          <a:stretch>
            <a:fillRect/>
          </a:stretch>
        </p:blipFill>
        <p:spPr>
          <a:xfrm>
            <a:off x="1480173" y="1790732"/>
            <a:ext cx="3267942" cy="3267942"/>
          </a:xfrm>
          <a:prstGeom prst="rect">
            <a:avLst/>
          </a:prstGeom>
        </p:spPr>
      </p:pic>
      <p:sp>
        <p:nvSpPr>
          <p:cNvPr id="4" name="Rectangle 3">
            <a:extLst>
              <a:ext uri="{FF2B5EF4-FFF2-40B4-BE49-F238E27FC236}">
                <a16:creationId xmlns:a16="http://schemas.microsoft.com/office/drawing/2014/main" id="{4567724B-9579-934E-A3D5-CBDF0E4E1301}"/>
              </a:ext>
            </a:extLst>
          </p:cNvPr>
          <p:cNvSpPr/>
          <p:nvPr/>
        </p:nvSpPr>
        <p:spPr>
          <a:xfrm>
            <a:off x="6228110" y="4829791"/>
            <a:ext cx="5405090" cy="646331"/>
          </a:xfrm>
          <a:prstGeom prst="rect">
            <a:avLst/>
          </a:prstGeom>
        </p:spPr>
        <p:txBody>
          <a:bodyPr wrap="square">
            <a:spAutoFit/>
          </a:bodyPr>
          <a:lstStyle/>
          <a:p>
            <a:pPr algn="ctr"/>
            <a:r>
              <a:rPr lang="en-US" dirty="0">
                <a:hlinkClick r:id="rId3"/>
              </a:rPr>
              <a:t>https://www.youtube.com/watch?v=X23hZNoSkUs&amp;frags=pl%2Cwn</a:t>
            </a:r>
            <a:endParaRPr lang="en-US" dirty="0"/>
          </a:p>
        </p:txBody>
      </p:sp>
    </p:spTree>
    <p:extLst>
      <p:ext uri="{BB962C8B-B14F-4D97-AF65-F5344CB8AC3E}">
        <p14:creationId xmlns:p14="http://schemas.microsoft.com/office/powerpoint/2010/main" val="22787742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92296C6-28F7-4BD7-9EFB-22A268E3D4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6189806" y="1567704"/>
            <a:ext cx="5249335" cy="2762018"/>
          </a:xfrm>
        </p:spPr>
        <p:txBody>
          <a:bodyPr>
            <a:normAutofit/>
          </a:bodyPr>
          <a:lstStyle/>
          <a:p>
            <a:r>
              <a:rPr lang="en-US" sz="6500" b="1" dirty="0"/>
              <a:t>The </a:t>
            </a:r>
            <a:r>
              <a:rPr lang="en-US" sz="6500" b="1" dirty="0" err="1"/>
              <a:t>Soundfield</a:t>
            </a:r>
            <a:r>
              <a:rPr lang="en-US" sz="6500" b="1" dirty="0"/>
              <a:t> Microphone</a:t>
            </a:r>
          </a:p>
        </p:txBody>
      </p:sp>
      <p:sp>
        <p:nvSpPr>
          <p:cNvPr id="10" name="Freeform 6">
            <a:extLst>
              <a:ext uri="{FF2B5EF4-FFF2-40B4-BE49-F238E27FC236}">
                <a16:creationId xmlns:a16="http://schemas.microsoft.com/office/drawing/2014/main" id="{CBB17300-EE76-409B-97FE-4836C5093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2" name="Freeform 6">
            <a:extLst>
              <a:ext uri="{FF2B5EF4-FFF2-40B4-BE49-F238E27FC236}">
                <a16:creationId xmlns:a16="http://schemas.microsoft.com/office/drawing/2014/main" id="{AEABCDF0-66B8-40A9-98EB-B6837EF18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pic>
        <p:nvPicPr>
          <p:cNvPr id="3" name="Picture 2">
            <a:extLst>
              <a:ext uri="{FF2B5EF4-FFF2-40B4-BE49-F238E27FC236}">
                <a16:creationId xmlns:a16="http://schemas.microsoft.com/office/drawing/2014/main" id="{A3BBB1F9-1BE2-E847-A543-011192BE3749}"/>
              </a:ext>
            </a:extLst>
          </p:cNvPr>
          <p:cNvPicPr>
            <a:picLocks noChangeAspect="1"/>
          </p:cNvPicPr>
          <p:nvPr/>
        </p:nvPicPr>
        <p:blipFill>
          <a:blip r:embed="rId2"/>
          <a:stretch>
            <a:fillRect/>
          </a:stretch>
        </p:blipFill>
        <p:spPr>
          <a:xfrm>
            <a:off x="1480173" y="1790732"/>
            <a:ext cx="3267942" cy="3267942"/>
          </a:xfrm>
          <a:prstGeom prst="rect">
            <a:avLst/>
          </a:prstGeom>
        </p:spPr>
      </p:pic>
      <p:sp>
        <p:nvSpPr>
          <p:cNvPr id="4" name="Rectangle 3">
            <a:extLst>
              <a:ext uri="{FF2B5EF4-FFF2-40B4-BE49-F238E27FC236}">
                <a16:creationId xmlns:a16="http://schemas.microsoft.com/office/drawing/2014/main" id="{4567724B-9579-934E-A3D5-CBDF0E4E1301}"/>
              </a:ext>
            </a:extLst>
          </p:cNvPr>
          <p:cNvSpPr/>
          <p:nvPr/>
        </p:nvSpPr>
        <p:spPr>
          <a:xfrm>
            <a:off x="6111929" y="5124314"/>
            <a:ext cx="5405090" cy="369332"/>
          </a:xfrm>
          <a:prstGeom prst="rect">
            <a:avLst/>
          </a:prstGeom>
        </p:spPr>
        <p:txBody>
          <a:bodyPr wrap="square">
            <a:spAutoFit/>
          </a:bodyPr>
          <a:lstStyle/>
          <a:p>
            <a:r>
              <a:rPr lang="en-US" dirty="0">
                <a:hlinkClick r:id="rId3"/>
              </a:rPr>
              <a:t>https://en.wikipedia.org/wiki/Soundfield_microphone</a:t>
            </a:r>
            <a:endParaRPr lang="en-US" dirty="0"/>
          </a:p>
        </p:txBody>
      </p:sp>
    </p:spTree>
    <p:extLst>
      <p:ext uri="{BB962C8B-B14F-4D97-AF65-F5344CB8AC3E}">
        <p14:creationId xmlns:p14="http://schemas.microsoft.com/office/powerpoint/2010/main" val="33140853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92296C6-28F7-4BD7-9EFB-22A268E3D4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6189807" y="1685652"/>
            <a:ext cx="5249335" cy="2744089"/>
          </a:xfrm>
        </p:spPr>
        <p:txBody>
          <a:bodyPr>
            <a:normAutofit/>
          </a:bodyPr>
          <a:lstStyle/>
          <a:p>
            <a:r>
              <a:rPr lang="en-US" sz="6500" b="1" dirty="0"/>
              <a:t>The History of </a:t>
            </a:r>
            <a:r>
              <a:rPr lang="en-US" sz="6500" b="1" dirty="0" err="1"/>
              <a:t>Soundfield</a:t>
            </a:r>
            <a:endParaRPr lang="en-US" sz="6500" b="1" dirty="0"/>
          </a:p>
        </p:txBody>
      </p:sp>
      <p:sp>
        <p:nvSpPr>
          <p:cNvPr id="10" name="Freeform 6">
            <a:extLst>
              <a:ext uri="{FF2B5EF4-FFF2-40B4-BE49-F238E27FC236}">
                <a16:creationId xmlns:a16="http://schemas.microsoft.com/office/drawing/2014/main" id="{CBB17300-EE76-409B-97FE-4836C5093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2" name="Freeform 6">
            <a:extLst>
              <a:ext uri="{FF2B5EF4-FFF2-40B4-BE49-F238E27FC236}">
                <a16:creationId xmlns:a16="http://schemas.microsoft.com/office/drawing/2014/main" id="{AEABCDF0-66B8-40A9-98EB-B6837EF18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pic>
        <p:nvPicPr>
          <p:cNvPr id="3" name="Picture 2">
            <a:extLst>
              <a:ext uri="{FF2B5EF4-FFF2-40B4-BE49-F238E27FC236}">
                <a16:creationId xmlns:a16="http://schemas.microsoft.com/office/drawing/2014/main" id="{A3BBB1F9-1BE2-E847-A543-011192BE3749}"/>
              </a:ext>
            </a:extLst>
          </p:cNvPr>
          <p:cNvPicPr>
            <a:picLocks noChangeAspect="1"/>
          </p:cNvPicPr>
          <p:nvPr/>
        </p:nvPicPr>
        <p:blipFill>
          <a:blip r:embed="rId2"/>
          <a:stretch>
            <a:fillRect/>
          </a:stretch>
        </p:blipFill>
        <p:spPr>
          <a:xfrm>
            <a:off x="1480173" y="1790732"/>
            <a:ext cx="3267942" cy="3267942"/>
          </a:xfrm>
          <a:prstGeom prst="rect">
            <a:avLst/>
          </a:prstGeom>
        </p:spPr>
      </p:pic>
      <p:sp>
        <p:nvSpPr>
          <p:cNvPr id="4" name="Rectangle 3">
            <a:extLst>
              <a:ext uri="{FF2B5EF4-FFF2-40B4-BE49-F238E27FC236}">
                <a16:creationId xmlns:a16="http://schemas.microsoft.com/office/drawing/2014/main" id="{4567724B-9579-934E-A3D5-CBDF0E4E1301}"/>
              </a:ext>
            </a:extLst>
          </p:cNvPr>
          <p:cNvSpPr/>
          <p:nvPr/>
        </p:nvSpPr>
        <p:spPr>
          <a:xfrm>
            <a:off x="6443305" y="5152957"/>
            <a:ext cx="4742338" cy="369332"/>
          </a:xfrm>
          <a:prstGeom prst="rect">
            <a:avLst/>
          </a:prstGeom>
        </p:spPr>
        <p:txBody>
          <a:bodyPr wrap="square">
            <a:spAutoFit/>
          </a:bodyPr>
          <a:lstStyle/>
          <a:p>
            <a:r>
              <a:rPr lang="en-US" dirty="0">
                <a:hlinkClick r:id="rId3"/>
              </a:rPr>
              <a:t>https://www.soundfield.com/#/timeline/1967</a:t>
            </a:r>
            <a:endParaRPr lang="en-US" dirty="0"/>
          </a:p>
        </p:txBody>
      </p:sp>
    </p:spTree>
    <p:extLst>
      <p:ext uri="{BB962C8B-B14F-4D97-AF65-F5344CB8AC3E}">
        <p14:creationId xmlns:p14="http://schemas.microsoft.com/office/powerpoint/2010/main" val="15137852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8176973" y="1601207"/>
            <a:ext cx="3355942" cy="3655586"/>
          </a:xfrm>
        </p:spPr>
        <p:txBody>
          <a:bodyPr>
            <a:normAutofit/>
          </a:bodyPr>
          <a:lstStyle/>
          <a:p>
            <a:r>
              <a:rPr lang="en-US" sz="5100" b="1" dirty="0"/>
              <a:t>Current Practices</a:t>
            </a:r>
            <a:br>
              <a:rPr lang="en-US" sz="5100" b="1" dirty="0"/>
            </a:br>
            <a:br>
              <a:rPr lang="en-US" sz="5100" b="1" dirty="0"/>
            </a:br>
            <a:r>
              <a:rPr lang="en-US" sz="5100" b="1" dirty="0"/>
              <a:t>Dolby Atmos</a:t>
            </a:r>
          </a:p>
        </p:txBody>
      </p:sp>
      <p:sp>
        <p:nvSpPr>
          <p:cNvPr id="19"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1"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pic>
        <p:nvPicPr>
          <p:cNvPr id="6" name="Picture 5">
            <a:extLst>
              <a:ext uri="{FF2B5EF4-FFF2-40B4-BE49-F238E27FC236}">
                <a16:creationId xmlns:a16="http://schemas.microsoft.com/office/drawing/2014/main" id="{6B3B3FFE-310F-F94F-AD97-969D792CB783}"/>
              </a:ext>
            </a:extLst>
          </p:cNvPr>
          <p:cNvPicPr>
            <a:picLocks noChangeAspect="1"/>
          </p:cNvPicPr>
          <p:nvPr/>
        </p:nvPicPr>
        <p:blipFill>
          <a:blip r:embed="rId2"/>
          <a:stretch>
            <a:fillRect/>
          </a:stretch>
        </p:blipFill>
        <p:spPr>
          <a:xfrm>
            <a:off x="1379023" y="1639831"/>
            <a:ext cx="5659222" cy="3777530"/>
          </a:xfrm>
          <a:prstGeom prst="rect">
            <a:avLst/>
          </a:prstGeom>
        </p:spPr>
      </p:pic>
    </p:spTree>
    <p:extLst>
      <p:ext uri="{BB962C8B-B14F-4D97-AF65-F5344CB8AC3E}">
        <p14:creationId xmlns:p14="http://schemas.microsoft.com/office/powerpoint/2010/main" val="32531469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CB73C468-D875-4A8E-A540-E43BF8232D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6711885" y="634028"/>
            <a:ext cx="4798243" cy="3732835"/>
          </a:xfrm>
        </p:spPr>
        <p:txBody>
          <a:bodyPr>
            <a:normAutofit/>
          </a:bodyPr>
          <a:lstStyle/>
          <a:p>
            <a:r>
              <a:rPr lang="en-US" sz="4000" b="1"/>
              <a:t>Current Practices</a:t>
            </a:r>
            <a:br>
              <a:rPr lang="en-US" sz="4000" b="1"/>
            </a:br>
            <a:br>
              <a:rPr lang="en-US" sz="4000" b="1"/>
            </a:br>
            <a:r>
              <a:rPr lang="en-US" sz="4000" b="1"/>
              <a:t>Virtual Reality &amp; Augmented</a:t>
            </a:r>
            <a:br>
              <a:rPr lang="en-US" sz="4000" b="1"/>
            </a:br>
            <a:r>
              <a:rPr lang="en-US" sz="4000" b="1"/>
              <a:t>Reality</a:t>
            </a:r>
          </a:p>
        </p:txBody>
      </p:sp>
      <p:sp>
        <p:nvSpPr>
          <p:cNvPr id="28" name="Freeform 6">
            <a:extLst>
              <a:ext uri="{FF2B5EF4-FFF2-40B4-BE49-F238E27FC236}">
                <a16:creationId xmlns:a16="http://schemas.microsoft.com/office/drawing/2014/main" id="{B4734F2F-19FC-4D35-9BDE-5CEAD57D9B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27878"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30" name="Freeform 6">
            <a:extLst>
              <a:ext uri="{FF2B5EF4-FFF2-40B4-BE49-F238E27FC236}">
                <a16:creationId xmlns:a16="http://schemas.microsoft.com/office/drawing/2014/main" id="{D97A8A26-FD96-4968-A34A-727382AC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pic>
        <p:nvPicPr>
          <p:cNvPr id="9" name="Picture 8">
            <a:extLst>
              <a:ext uri="{FF2B5EF4-FFF2-40B4-BE49-F238E27FC236}">
                <a16:creationId xmlns:a16="http://schemas.microsoft.com/office/drawing/2014/main" id="{318E2D5A-0AE5-EC4C-804C-4BACB53E13FF}"/>
              </a:ext>
            </a:extLst>
          </p:cNvPr>
          <p:cNvPicPr>
            <a:picLocks noChangeAspect="1"/>
          </p:cNvPicPr>
          <p:nvPr/>
        </p:nvPicPr>
        <p:blipFill>
          <a:blip r:embed="rId2"/>
          <a:stretch>
            <a:fillRect/>
          </a:stretch>
        </p:blipFill>
        <p:spPr>
          <a:xfrm>
            <a:off x="1828397" y="1333221"/>
            <a:ext cx="3293680" cy="4391574"/>
          </a:xfrm>
          <a:prstGeom prst="rect">
            <a:avLst/>
          </a:prstGeom>
        </p:spPr>
      </p:pic>
    </p:spTree>
    <p:extLst>
      <p:ext uri="{BB962C8B-B14F-4D97-AF65-F5344CB8AC3E}">
        <p14:creationId xmlns:p14="http://schemas.microsoft.com/office/powerpoint/2010/main" val="28044071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8176973" y="1399314"/>
            <a:ext cx="3355942" cy="3732835"/>
          </a:xfrm>
        </p:spPr>
        <p:txBody>
          <a:bodyPr>
            <a:normAutofit/>
          </a:bodyPr>
          <a:lstStyle/>
          <a:p>
            <a:r>
              <a:rPr lang="en-US" sz="5100" b="1" dirty="0"/>
              <a:t>Current Practices</a:t>
            </a:r>
            <a:br>
              <a:rPr lang="en-US" sz="5100" b="1" dirty="0"/>
            </a:br>
            <a:br>
              <a:rPr lang="en-US" sz="5100" b="1" dirty="0"/>
            </a:br>
            <a:r>
              <a:rPr lang="en-US" sz="5100" b="1" dirty="0"/>
              <a:t>Live Sports</a:t>
            </a:r>
          </a:p>
        </p:txBody>
      </p:sp>
      <p:sp>
        <p:nvSpPr>
          <p:cNvPr id="28"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30"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pic>
        <p:nvPicPr>
          <p:cNvPr id="4" name="Picture 3">
            <a:extLst>
              <a:ext uri="{FF2B5EF4-FFF2-40B4-BE49-F238E27FC236}">
                <a16:creationId xmlns:a16="http://schemas.microsoft.com/office/drawing/2014/main" id="{E624EC56-A599-F247-AF89-2CD4D4C0A3AD}"/>
              </a:ext>
            </a:extLst>
          </p:cNvPr>
          <p:cNvPicPr>
            <a:picLocks noChangeAspect="1"/>
          </p:cNvPicPr>
          <p:nvPr/>
        </p:nvPicPr>
        <p:blipFill>
          <a:blip r:embed="rId2"/>
          <a:stretch>
            <a:fillRect/>
          </a:stretch>
        </p:blipFill>
        <p:spPr>
          <a:xfrm>
            <a:off x="1379023" y="1399314"/>
            <a:ext cx="5659222" cy="4258564"/>
          </a:xfrm>
          <a:prstGeom prst="rect">
            <a:avLst/>
          </a:prstGeom>
        </p:spPr>
      </p:pic>
    </p:spTree>
    <p:extLst>
      <p:ext uri="{BB962C8B-B14F-4D97-AF65-F5344CB8AC3E}">
        <p14:creationId xmlns:p14="http://schemas.microsoft.com/office/powerpoint/2010/main" val="22041881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8154186" y="634028"/>
            <a:ext cx="3355942" cy="3732835"/>
          </a:xfrm>
        </p:spPr>
        <p:txBody>
          <a:bodyPr>
            <a:normAutofit/>
          </a:bodyPr>
          <a:lstStyle/>
          <a:p>
            <a:r>
              <a:rPr lang="en-US" sz="5100" b="1" dirty="0"/>
              <a:t>Current Practices</a:t>
            </a:r>
            <a:br>
              <a:rPr lang="en-US" sz="5100" b="1" dirty="0"/>
            </a:br>
            <a:br>
              <a:rPr lang="en-US" sz="5100" b="1" dirty="0"/>
            </a:br>
            <a:r>
              <a:rPr lang="en-US" sz="5100" b="1" dirty="0"/>
              <a:t>Game Audio</a:t>
            </a:r>
          </a:p>
        </p:txBody>
      </p:sp>
      <p:sp>
        <p:nvSpPr>
          <p:cNvPr id="28"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30"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pic>
        <p:nvPicPr>
          <p:cNvPr id="4" name="Picture 3">
            <a:extLst>
              <a:ext uri="{FF2B5EF4-FFF2-40B4-BE49-F238E27FC236}">
                <a16:creationId xmlns:a16="http://schemas.microsoft.com/office/drawing/2014/main" id="{82E0725A-A8D7-EC47-8395-0EB5FEC71160}"/>
              </a:ext>
            </a:extLst>
          </p:cNvPr>
          <p:cNvPicPr>
            <a:picLocks noChangeAspect="1"/>
          </p:cNvPicPr>
          <p:nvPr/>
        </p:nvPicPr>
        <p:blipFill>
          <a:blip r:embed="rId2"/>
          <a:stretch>
            <a:fillRect/>
          </a:stretch>
        </p:blipFill>
        <p:spPr>
          <a:xfrm>
            <a:off x="1379023" y="1936940"/>
            <a:ext cx="5659222" cy="3183312"/>
          </a:xfrm>
          <a:prstGeom prst="rect">
            <a:avLst/>
          </a:prstGeom>
        </p:spPr>
      </p:pic>
    </p:spTree>
    <p:extLst>
      <p:ext uri="{BB962C8B-B14F-4D97-AF65-F5344CB8AC3E}">
        <p14:creationId xmlns:p14="http://schemas.microsoft.com/office/powerpoint/2010/main" val="18769450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F63FFE2-9AD9-4C45-92FD-D960F0DBF767}"/>
              </a:ext>
            </a:extLst>
          </p:cNvPr>
          <p:cNvSpPr>
            <a:spLocks noGrp="1"/>
          </p:cNvSpPr>
          <p:nvPr>
            <p:ph type="ctrTitle"/>
          </p:nvPr>
        </p:nvSpPr>
        <p:spPr>
          <a:xfrm>
            <a:off x="1193800" y="2616601"/>
            <a:ext cx="9804399" cy="1624798"/>
          </a:xfrm>
        </p:spPr>
        <p:txBody>
          <a:bodyPr/>
          <a:lstStyle/>
          <a:p>
            <a:r>
              <a:rPr lang="en-US" sz="5400" b="1" dirty="0"/>
              <a:t>First Order </a:t>
            </a:r>
            <a:br>
              <a:rPr lang="en-US" sz="5400" b="1" dirty="0"/>
            </a:br>
            <a:r>
              <a:rPr lang="en-US" sz="5400" b="1" dirty="0" err="1"/>
              <a:t>Ambisonic</a:t>
            </a:r>
            <a:r>
              <a:rPr lang="en-US" sz="5400" b="1" dirty="0"/>
              <a:t> Microphones</a:t>
            </a:r>
          </a:p>
        </p:txBody>
      </p:sp>
    </p:spTree>
    <p:extLst>
      <p:ext uri="{BB962C8B-B14F-4D97-AF65-F5344CB8AC3E}">
        <p14:creationId xmlns:p14="http://schemas.microsoft.com/office/powerpoint/2010/main" val="16812732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48AEFAC-C221-2A4E-8AB3-5D160C1D46FD}"/>
              </a:ext>
            </a:extLst>
          </p:cNvPr>
          <p:cNvPicPr>
            <a:picLocks noChangeAspect="1"/>
          </p:cNvPicPr>
          <p:nvPr/>
        </p:nvPicPr>
        <p:blipFill rotWithShape="1">
          <a:blip r:embed="rId2"/>
          <a:srcRect t="29382" b="26667"/>
          <a:stretch/>
        </p:blipFill>
        <p:spPr>
          <a:xfrm>
            <a:off x="2667000" y="2122547"/>
            <a:ext cx="6858000" cy="3014134"/>
          </a:xfrm>
          <a:prstGeom prst="rect">
            <a:avLst/>
          </a:prstGeom>
        </p:spPr>
      </p:pic>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1168400" y="1241304"/>
            <a:ext cx="9855200" cy="908873"/>
          </a:xfrm>
        </p:spPr>
        <p:txBody>
          <a:bodyPr/>
          <a:lstStyle/>
          <a:p>
            <a:r>
              <a:rPr lang="en-US" sz="6000" b="1" dirty="0" err="1"/>
              <a:t>Soundfield</a:t>
            </a:r>
            <a:r>
              <a:rPr lang="en-US" sz="6000" b="1" dirty="0"/>
              <a:t> SPS422B -</a:t>
            </a:r>
          </a:p>
        </p:txBody>
      </p:sp>
      <p:sp>
        <p:nvSpPr>
          <p:cNvPr id="6" name="Rectangle 5">
            <a:extLst>
              <a:ext uri="{FF2B5EF4-FFF2-40B4-BE49-F238E27FC236}">
                <a16:creationId xmlns:a16="http://schemas.microsoft.com/office/drawing/2014/main" id="{AB57CBE1-D0B6-B042-A79C-5AADB9DF3CC9}"/>
              </a:ext>
            </a:extLst>
          </p:cNvPr>
          <p:cNvSpPr/>
          <p:nvPr/>
        </p:nvSpPr>
        <p:spPr>
          <a:xfrm>
            <a:off x="1168401" y="5247364"/>
            <a:ext cx="9855199" cy="369332"/>
          </a:xfrm>
          <a:prstGeom prst="rect">
            <a:avLst/>
          </a:prstGeom>
        </p:spPr>
        <p:txBody>
          <a:bodyPr wrap="square">
            <a:spAutoFit/>
          </a:bodyPr>
          <a:lstStyle/>
          <a:p>
            <a:pPr algn="ctr"/>
            <a:r>
              <a:rPr lang="en-US" dirty="0">
                <a:hlinkClick r:id="rId3"/>
              </a:rPr>
              <a:t>http://cdn.soundfield.com/assets/downloads/manual/SPS422B-manual.pdf</a:t>
            </a:r>
            <a:endParaRPr lang="en-US" dirty="0"/>
          </a:p>
        </p:txBody>
      </p:sp>
    </p:spTree>
    <p:extLst>
      <p:ext uri="{BB962C8B-B14F-4D97-AF65-F5344CB8AC3E}">
        <p14:creationId xmlns:p14="http://schemas.microsoft.com/office/powerpoint/2010/main" val="31858739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1581150" y="1649691"/>
            <a:ext cx="2698619" cy="2236989"/>
          </a:xfrm>
        </p:spPr>
        <p:txBody>
          <a:bodyPr>
            <a:normAutofit/>
          </a:bodyPr>
          <a:lstStyle/>
          <a:p>
            <a:r>
              <a:rPr lang="en-US" sz="3400" b="1"/>
              <a:t>Sennheiser Ambeo</a:t>
            </a:r>
          </a:p>
        </p:txBody>
      </p:sp>
      <p:pic>
        <p:nvPicPr>
          <p:cNvPr id="7" name="Picture 6">
            <a:extLst>
              <a:ext uri="{FF2B5EF4-FFF2-40B4-BE49-F238E27FC236}">
                <a16:creationId xmlns:a16="http://schemas.microsoft.com/office/drawing/2014/main" id="{C9756B8B-5FD5-0045-8C78-EB2057FC6763}"/>
              </a:ext>
            </a:extLst>
          </p:cNvPr>
          <p:cNvPicPr>
            <a:picLocks noChangeAspect="1"/>
          </p:cNvPicPr>
          <p:nvPr/>
        </p:nvPicPr>
        <p:blipFill rotWithShape="1">
          <a:blip r:embed="rId2"/>
          <a:srcRect l="2318" r="15082"/>
          <a:stretch/>
        </p:blipFill>
        <p:spPr>
          <a:xfrm>
            <a:off x="4639056" y="10"/>
            <a:ext cx="7552944" cy="6857990"/>
          </a:xfrm>
          <a:prstGeom prst="rect">
            <a:avLst/>
          </a:prstGeom>
          <a:ln>
            <a:noFill/>
          </a:ln>
          <a:effectLst/>
        </p:spPr>
      </p:pic>
      <p:sp>
        <p:nvSpPr>
          <p:cNvPr id="15" name="Rectangle 14">
            <a:extLst>
              <a:ext uri="{FF2B5EF4-FFF2-40B4-BE49-F238E27FC236}">
                <a16:creationId xmlns:a16="http://schemas.microsoft.com/office/drawing/2014/main" id="{A4458601-6CCE-CD4C-8BA5-44183B555717}"/>
              </a:ext>
            </a:extLst>
          </p:cNvPr>
          <p:cNvSpPr/>
          <p:nvPr/>
        </p:nvSpPr>
        <p:spPr>
          <a:xfrm>
            <a:off x="1857098" y="4608144"/>
            <a:ext cx="2146722" cy="1200329"/>
          </a:xfrm>
          <a:prstGeom prst="rect">
            <a:avLst/>
          </a:prstGeom>
        </p:spPr>
        <p:txBody>
          <a:bodyPr wrap="square">
            <a:spAutoFit/>
          </a:bodyPr>
          <a:lstStyle/>
          <a:p>
            <a:r>
              <a:rPr lang="en-US" dirty="0">
                <a:hlinkClick r:id="rId3"/>
              </a:rPr>
              <a:t>https://en-uk.sennheiser.com/microphone-3d-audio-ambeo-vr-mic</a:t>
            </a:r>
            <a:endParaRPr lang="en-US" dirty="0"/>
          </a:p>
        </p:txBody>
      </p:sp>
    </p:spTree>
    <p:extLst>
      <p:ext uri="{BB962C8B-B14F-4D97-AF65-F5344CB8AC3E}">
        <p14:creationId xmlns:p14="http://schemas.microsoft.com/office/powerpoint/2010/main" val="17594277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1581150" y="1649691"/>
            <a:ext cx="2698619" cy="2236989"/>
          </a:xfrm>
        </p:spPr>
        <p:txBody>
          <a:bodyPr>
            <a:normAutofit/>
          </a:bodyPr>
          <a:lstStyle/>
          <a:p>
            <a:r>
              <a:rPr lang="en-US" sz="3400" b="1" dirty="0" err="1"/>
              <a:t>Soundfield</a:t>
            </a:r>
            <a:r>
              <a:rPr lang="en-US" sz="3400" b="1" dirty="0"/>
              <a:t> by Rode</a:t>
            </a:r>
            <a:br>
              <a:rPr lang="en-US" sz="3400" b="1" dirty="0"/>
            </a:br>
            <a:r>
              <a:rPr lang="en-US" sz="3400" b="1" dirty="0"/>
              <a:t>NT-SF1</a:t>
            </a:r>
          </a:p>
        </p:txBody>
      </p:sp>
      <p:pic>
        <p:nvPicPr>
          <p:cNvPr id="6" name="Picture 5">
            <a:extLst>
              <a:ext uri="{FF2B5EF4-FFF2-40B4-BE49-F238E27FC236}">
                <a16:creationId xmlns:a16="http://schemas.microsoft.com/office/drawing/2014/main" id="{734506DA-0DD0-0E4E-98D5-BC3B619267DD}"/>
              </a:ext>
            </a:extLst>
          </p:cNvPr>
          <p:cNvPicPr>
            <a:picLocks noChangeAspect="1"/>
          </p:cNvPicPr>
          <p:nvPr/>
        </p:nvPicPr>
        <p:blipFill rotWithShape="1">
          <a:blip r:embed="rId2"/>
          <a:srcRect t="7581" r="-2" b="1618"/>
          <a:stretch/>
        </p:blipFill>
        <p:spPr>
          <a:xfrm>
            <a:off x="4639056" y="10"/>
            <a:ext cx="7552944" cy="6857990"/>
          </a:xfrm>
          <a:prstGeom prst="rect">
            <a:avLst/>
          </a:prstGeom>
          <a:ln>
            <a:noFill/>
          </a:ln>
          <a:effectLst/>
        </p:spPr>
      </p:pic>
      <p:sp>
        <p:nvSpPr>
          <p:cNvPr id="7" name="Rectangle 6">
            <a:extLst>
              <a:ext uri="{FF2B5EF4-FFF2-40B4-BE49-F238E27FC236}">
                <a16:creationId xmlns:a16="http://schemas.microsoft.com/office/drawing/2014/main" id="{628750D5-8900-934A-9C03-FD362C1C90E2}"/>
              </a:ext>
            </a:extLst>
          </p:cNvPr>
          <p:cNvSpPr/>
          <p:nvPr/>
        </p:nvSpPr>
        <p:spPr>
          <a:xfrm>
            <a:off x="1688461" y="4615934"/>
            <a:ext cx="2770951" cy="369332"/>
          </a:xfrm>
          <a:prstGeom prst="rect">
            <a:avLst/>
          </a:prstGeom>
        </p:spPr>
        <p:txBody>
          <a:bodyPr wrap="none">
            <a:spAutoFit/>
          </a:bodyPr>
          <a:lstStyle/>
          <a:p>
            <a:r>
              <a:rPr lang="en-US" dirty="0">
                <a:hlinkClick r:id="rId3"/>
              </a:rPr>
              <a:t>https://en.rode.com/ntsf1</a:t>
            </a:r>
            <a:endParaRPr lang="en-US" dirty="0"/>
          </a:p>
        </p:txBody>
      </p:sp>
    </p:spTree>
    <p:extLst>
      <p:ext uri="{BB962C8B-B14F-4D97-AF65-F5344CB8AC3E}">
        <p14:creationId xmlns:p14="http://schemas.microsoft.com/office/powerpoint/2010/main" val="5841670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1915384" y="1216260"/>
            <a:ext cx="8361229" cy="903348"/>
          </a:xfrm>
        </p:spPr>
        <p:txBody>
          <a:bodyPr/>
          <a:lstStyle/>
          <a:p>
            <a:r>
              <a:rPr lang="en-US" sz="6000" b="1" dirty="0"/>
              <a:t>Zoom H3-VR</a:t>
            </a:r>
          </a:p>
        </p:txBody>
      </p:sp>
      <p:pic>
        <p:nvPicPr>
          <p:cNvPr id="4" name="Picture 3">
            <a:extLst>
              <a:ext uri="{FF2B5EF4-FFF2-40B4-BE49-F238E27FC236}">
                <a16:creationId xmlns:a16="http://schemas.microsoft.com/office/drawing/2014/main" id="{D64E0699-6E8B-E24E-A400-1242052E3CDF}"/>
              </a:ext>
            </a:extLst>
          </p:cNvPr>
          <p:cNvPicPr>
            <a:picLocks noChangeAspect="1"/>
          </p:cNvPicPr>
          <p:nvPr/>
        </p:nvPicPr>
        <p:blipFill>
          <a:blip r:embed="rId2"/>
          <a:stretch>
            <a:fillRect/>
          </a:stretch>
        </p:blipFill>
        <p:spPr>
          <a:xfrm>
            <a:off x="1234782" y="1806018"/>
            <a:ext cx="9722432" cy="3245963"/>
          </a:xfrm>
          <a:prstGeom prst="rect">
            <a:avLst/>
          </a:prstGeom>
        </p:spPr>
      </p:pic>
      <p:sp>
        <p:nvSpPr>
          <p:cNvPr id="3" name="Rectangle 2">
            <a:extLst>
              <a:ext uri="{FF2B5EF4-FFF2-40B4-BE49-F238E27FC236}">
                <a16:creationId xmlns:a16="http://schemas.microsoft.com/office/drawing/2014/main" id="{26A2B689-1CE6-F544-B100-5FE201E84F0E}"/>
              </a:ext>
            </a:extLst>
          </p:cNvPr>
          <p:cNvSpPr/>
          <p:nvPr/>
        </p:nvSpPr>
        <p:spPr>
          <a:xfrm>
            <a:off x="3469479" y="5051981"/>
            <a:ext cx="5253038" cy="646331"/>
          </a:xfrm>
          <a:prstGeom prst="rect">
            <a:avLst/>
          </a:prstGeom>
        </p:spPr>
        <p:txBody>
          <a:bodyPr wrap="square">
            <a:spAutoFit/>
          </a:bodyPr>
          <a:lstStyle/>
          <a:p>
            <a:r>
              <a:rPr lang="en-GB" dirty="0">
                <a:hlinkClick r:id="rId3"/>
              </a:rPr>
              <a:t>https://www.zoom-na.com/products/field-video-recording/field-recording/zoom-h3-vr-handy-recorder</a:t>
            </a:r>
            <a:endParaRPr lang="en-US" dirty="0"/>
          </a:p>
        </p:txBody>
      </p:sp>
    </p:spTree>
    <p:extLst>
      <p:ext uri="{BB962C8B-B14F-4D97-AF65-F5344CB8AC3E}">
        <p14:creationId xmlns:p14="http://schemas.microsoft.com/office/powerpoint/2010/main" val="22341494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4F63FFE2-9AD9-4C45-92FD-D960F0DBF767}"/>
              </a:ext>
            </a:extLst>
          </p:cNvPr>
          <p:cNvSpPr>
            <a:spLocks noGrp="1"/>
          </p:cNvSpPr>
          <p:nvPr>
            <p:ph type="ctrTitle"/>
          </p:nvPr>
        </p:nvSpPr>
        <p:spPr>
          <a:xfrm>
            <a:off x="8132840" y="1636058"/>
            <a:ext cx="3535790" cy="3585883"/>
          </a:xfrm>
        </p:spPr>
        <p:txBody>
          <a:bodyPr>
            <a:normAutofit fontScale="90000"/>
          </a:bodyPr>
          <a:lstStyle/>
          <a:p>
            <a:r>
              <a:rPr lang="en-US" sz="4200" b="1" dirty="0"/>
              <a:t>Second Order </a:t>
            </a:r>
            <a:r>
              <a:rPr lang="en-US" sz="4200" b="1" dirty="0" err="1"/>
              <a:t>Ambisonic</a:t>
            </a:r>
            <a:r>
              <a:rPr lang="en-US" sz="4200" b="1" dirty="0"/>
              <a:t> Microphone: </a:t>
            </a:r>
            <a:br>
              <a:rPr lang="en-US" sz="4200" b="1" dirty="0"/>
            </a:br>
            <a:br>
              <a:rPr lang="en-US" sz="4200" b="1" dirty="0"/>
            </a:br>
            <a:r>
              <a:rPr lang="en-US" sz="4200" b="1" dirty="0"/>
              <a:t>Core Sound </a:t>
            </a:r>
            <a:r>
              <a:rPr lang="en-US" sz="4200" b="1" dirty="0" err="1"/>
              <a:t>Octomic</a:t>
            </a:r>
            <a:endParaRPr lang="en-US" sz="4200" b="1" dirty="0"/>
          </a:p>
        </p:txBody>
      </p:sp>
      <p:sp>
        <p:nvSpPr>
          <p:cNvPr id="11"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13"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pic>
        <p:nvPicPr>
          <p:cNvPr id="3" name="Picture 2">
            <a:extLst>
              <a:ext uri="{FF2B5EF4-FFF2-40B4-BE49-F238E27FC236}">
                <a16:creationId xmlns:a16="http://schemas.microsoft.com/office/drawing/2014/main" id="{4D692483-FC2B-B640-8AAE-C4A2F7F472D8}"/>
              </a:ext>
            </a:extLst>
          </p:cNvPr>
          <p:cNvPicPr>
            <a:picLocks noChangeAspect="1"/>
          </p:cNvPicPr>
          <p:nvPr/>
        </p:nvPicPr>
        <p:blipFill>
          <a:blip r:embed="rId2"/>
          <a:stretch>
            <a:fillRect/>
          </a:stretch>
        </p:blipFill>
        <p:spPr>
          <a:xfrm>
            <a:off x="3136634" y="1340841"/>
            <a:ext cx="2143999" cy="4375510"/>
          </a:xfrm>
          <a:prstGeom prst="rect">
            <a:avLst/>
          </a:prstGeom>
        </p:spPr>
      </p:pic>
      <p:sp>
        <p:nvSpPr>
          <p:cNvPr id="5" name="Rectangle 4">
            <a:extLst>
              <a:ext uri="{FF2B5EF4-FFF2-40B4-BE49-F238E27FC236}">
                <a16:creationId xmlns:a16="http://schemas.microsoft.com/office/drawing/2014/main" id="{7DFD3BC8-9191-644C-8099-58B4EBD25BD1}"/>
              </a:ext>
            </a:extLst>
          </p:cNvPr>
          <p:cNvSpPr/>
          <p:nvPr/>
        </p:nvSpPr>
        <p:spPr>
          <a:xfrm>
            <a:off x="8542008" y="5595327"/>
            <a:ext cx="2877667" cy="646331"/>
          </a:xfrm>
          <a:prstGeom prst="rect">
            <a:avLst/>
          </a:prstGeom>
        </p:spPr>
        <p:txBody>
          <a:bodyPr wrap="square">
            <a:spAutoFit/>
          </a:bodyPr>
          <a:lstStyle/>
          <a:p>
            <a:pPr algn="ctr"/>
            <a:r>
              <a:rPr lang="en-US" dirty="0">
                <a:hlinkClick r:id="rId3"/>
              </a:rPr>
              <a:t>http://www.core-sound.com/OctoMic/1.php</a:t>
            </a:r>
            <a:endParaRPr lang="en-US" dirty="0"/>
          </a:p>
        </p:txBody>
      </p:sp>
    </p:spTree>
    <p:extLst>
      <p:ext uri="{BB962C8B-B14F-4D97-AF65-F5344CB8AC3E}">
        <p14:creationId xmlns:p14="http://schemas.microsoft.com/office/powerpoint/2010/main" val="23366148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4F63FFE2-9AD9-4C45-92FD-D960F0DBF767}"/>
              </a:ext>
            </a:extLst>
          </p:cNvPr>
          <p:cNvSpPr>
            <a:spLocks noGrp="1"/>
          </p:cNvSpPr>
          <p:nvPr>
            <p:ph type="ctrTitle"/>
          </p:nvPr>
        </p:nvSpPr>
        <p:spPr>
          <a:xfrm>
            <a:off x="8154186" y="634028"/>
            <a:ext cx="3355942" cy="3732835"/>
          </a:xfrm>
        </p:spPr>
        <p:txBody>
          <a:bodyPr>
            <a:normAutofit/>
          </a:bodyPr>
          <a:lstStyle/>
          <a:p>
            <a:r>
              <a:rPr lang="en-US" sz="3800" b="1" dirty="0"/>
              <a:t>Forth Order </a:t>
            </a:r>
            <a:r>
              <a:rPr lang="en-US" sz="3800" b="1" dirty="0" err="1"/>
              <a:t>Ambisonic</a:t>
            </a:r>
            <a:r>
              <a:rPr lang="en-US" sz="3800" b="1" dirty="0"/>
              <a:t> Microphone: </a:t>
            </a:r>
            <a:br>
              <a:rPr lang="en-US" sz="3800" b="1" dirty="0"/>
            </a:br>
            <a:br>
              <a:rPr lang="en-US" sz="3800" b="1" dirty="0"/>
            </a:br>
            <a:r>
              <a:rPr lang="en-US" sz="3800" b="1" dirty="0"/>
              <a:t>Core Sound </a:t>
            </a:r>
            <a:r>
              <a:rPr lang="en-US" sz="3800" b="1" dirty="0" err="1"/>
              <a:t>Octomic</a:t>
            </a:r>
            <a:endParaRPr lang="en-US" sz="3800" b="1" dirty="0"/>
          </a:p>
        </p:txBody>
      </p:sp>
      <p:sp>
        <p:nvSpPr>
          <p:cNvPr id="20"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2"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pic>
        <p:nvPicPr>
          <p:cNvPr id="6" name="Picture 5">
            <a:extLst>
              <a:ext uri="{FF2B5EF4-FFF2-40B4-BE49-F238E27FC236}">
                <a16:creationId xmlns:a16="http://schemas.microsoft.com/office/drawing/2014/main" id="{111AD4BB-1B47-744A-9AAE-ED47EEE0FE7D}"/>
              </a:ext>
            </a:extLst>
          </p:cNvPr>
          <p:cNvPicPr>
            <a:picLocks noChangeAspect="1"/>
          </p:cNvPicPr>
          <p:nvPr/>
        </p:nvPicPr>
        <p:blipFill>
          <a:blip r:embed="rId2"/>
          <a:stretch>
            <a:fillRect/>
          </a:stretch>
        </p:blipFill>
        <p:spPr>
          <a:xfrm>
            <a:off x="2797531" y="1340841"/>
            <a:ext cx="2822206" cy="4375510"/>
          </a:xfrm>
          <a:prstGeom prst="rect">
            <a:avLst/>
          </a:prstGeom>
        </p:spPr>
      </p:pic>
      <p:sp>
        <p:nvSpPr>
          <p:cNvPr id="5" name="Rectangle 4">
            <a:extLst>
              <a:ext uri="{FF2B5EF4-FFF2-40B4-BE49-F238E27FC236}">
                <a16:creationId xmlns:a16="http://schemas.microsoft.com/office/drawing/2014/main" id="{7DFD3BC8-9191-644C-8099-58B4EBD25BD1}"/>
              </a:ext>
            </a:extLst>
          </p:cNvPr>
          <p:cNvSpPr/>
          <p:nvPr/>
        </p:nvSpPr>
        <p:spPr>
          <a:xfrm>
            <a:off x="8542008" y="5070020"/>
            <a:ext cx="2877667" cy="646331"/>
          </a:xfrm>
          <a:prstGeom prst="rect">
            <a:avLst/>
          </a:prstGeom>
        </p:spPr>
        <p:txBody>
          <a:bodyPr wrap="square">
            <a:spAutoFit/>
          </a:bodyPr>
          <a:lstStyle/>
          <a:p>
            <a:pPr algn="ctr">
              <a:spcAft>
                <a:spcPts val="600"/>
              </a:spcAft>
            </a:pPr>
            <a:r>
              <a:rPr lang="en-US" sz="1800" dirty="0">
                <a:hlinkClick r:id="rId3"/>
              </a:rPr>
              <a:t>https://mhacoustics.com/products</a:t>
            </a:r>
            <a:endParaRPr lang="en-US" sz="1800" dirty="0"/>
          </a:p>
        </p:txBody>
      </p:sp>
    </p:spTree>
    <p:extLst>
      <p:ext uri="{BB962C8B-B14F-4D97-AF65-F5344CB8AC3E}">
        <p14:creationId xmlns:p14="http://schemas.microsoft.com/office/powerpoint/2010/main" val="23972118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1915381" y="1328738"/>
            <a:ext cx="8361229" cy="639397"/>
          </a:xfrm>
        </p:spPr>
        <p:txBody>
          <a:bodyPr/>
          <a:lstStyle/>
          <a:p>
            <a:r>
              <a:rPr lang="en-US" sz="3200" b="1" dirty="0"/>
              <a:t>Other 360º Recording Technologies</a:t>
            </a:r>
          </a:p>
        </p:txBody>
      </p:sp>
      <p:sp>
        <p:nvSpPr>
          <p:cNvPr id="3" name="Rectangle 2">
            <a:extLst>
              <a:ext uri="{FF2B5EF4-FFF2-40B4-BE49-F238E27FC236}">
                <a16:creationId xmlns:a16="http://schemas.microsoft.com/office/drawing/2014/main" id="{B2114533-6855-CF42-AF14-E07058E31DE2}"/>
              </a:ext>
            </a:extLst>
          </p:cNvPr>
          <p:cNvSpPr/>
          <p:nvPr/>
        </p:nvSpPr>
        <p:spPr>
          <a:xfrm>
            <a:off x="2061872" y="2111010"/>
            <a:ext cx="8068249" cy="3539430"/>
          </a:xfrm>
          <a:prstGeom prst="rect">
            <a:avLst/>
          </a:prstGeom>
        </p:spPr>
        <p:txBody>
          <a:bodyPr wrap="square">
            <a:spAutoFit/>
          </a:bodyPr>
          <a:lstStyle/>
          <a:p>
            <a:pPr algn="ctr"/>
            <a:r>
              <a:rPr lang="en-US" sz="1600" dirty="0" err="1"/>
              <a:t>Zylia</a:t>
            </a:r>
            <a:r>
              <a:rPr lang="en-US" sz="1600" dirty="0"/>
              <a:t>: </a:t>
            </a:r>
          </a:p>
          <a:p>
            <a:pPr algn="ctr"/>
            <a:r>
              <a:rPr lang="en-US" sz="1600" dirty="0">
                <a:hlinkClick r:id="rId2"/>
              </a:rPr>
              <a:t>https://www.zylia.co</a:t>
            </a:r>
            <a:endParaRPr lang="en-US" sz="1600" dirty="0"/>
          </a:p>
          <a:p>
            <a:pPr algn="ctr"/>
            <a:endParaRPr lang="en-US" sz="1600" dirty="0"/>
          </a:p>
          <a:p>
            <a:pPr algn="ctr"/>
            <a:r>
              <a:rPr lang="en-US" sz="1600" dirty="0"/>
              <a:t>Hear 360 - 8Ball: </a:t>
            </a:r>
          </a:p>
          <a:p>
            <a:pPr algn="ctr"/>
            <a:r>
              <a:rPr lang="en-US" sz="1600" dirty="0">
                <a:hlinkClick r:id="rId3"/>
              </a:rPr>
              <a:t>https://hear360.io/shop/8ball</a:t>
            </a:r>
            <a:endParaRPr lang="en-US" sz="1600" dirty="0"/>
          </a:p>
          <a:p>
            <a:pPr algn="ctr"/>
            <a:endParaRPr lang="en-US" sz="1600" dirty="0"/>
          </a:p>
          <a:p>
            <a:pPr algn="ctr"/>
            <a:r>
              <a:rPr lang="en-US" sz="1600" dirty="0" err="1"/>
              <a:t>Nevaton</a:t>
            </a:r>
            <a:r>
              <a:rPr lang="en-US" sz="1600" dirty="0"/>
              <a:t> BPT: </a:t>
            </a:r>
          </a:p>
          <a:p>
            <a:pPr algn="ctr"/>
            <a:r>
              <a:rPr lang="en-US" sz="1600" dirty="0">
                <a:hlinkClick r:id="rId4"/>
              </a:rPr>
              <a:t>http://nevaton.eu/product/nevaton-bpt-the-ultimate-one-mic-recording-solution/</a:t>
            </a:r>
            <a:endParaRPr lang="en-US" sz="1600" dirty="0"/>
          </a:p>
          <a:p>
            <a:pPr algn="ctr"/>
            <a:endParaRPr lang="en-US" sz="1600" dirty="0"/>
          </a:p>
          <a:p>
            <a:pPr algn="ctr"/>
            <a:r>
              <a:rPr lang="en-US" sz="1600" dirty="0"/>
              <a:t>DPA 5100 Mobile 5.1: </a:t>
            </a:r>
          </a:p>
          <a:p>
            <a:pPr algn="ctr"/>
            <a:r>
              <a:rPr lang="en-US" sz="1600" dirty="0">
                <a:hlinkClick r:id="rId5"/>
              </a:rPr>
              <a:t>https://www.dpamicrophones.com/dmension/5100-mobile-surround-microphone</a:t>
            </a:r>
            <a:endParaRPr lang="en-US" sz="1600" dirty="0"/>
          </a:p>
          <a:p>
            <a:pPr algn="ctr"/>
            <a:endParaRPr lang="en-US" sz="1600" dirty="0"/>
          </a:p>
          <a:p>
            <a:pPr algn="ctr"/>
            <a:r>
              <a:rPr lang="en-US" sz="1600" dirty="0" err="1"/>
              <a:t>Holophone</a:t>
            </a:r>
            <a:r>
              <a:rPr lang="en-US" sz="1600" dirty="0"/>
              <a:t>: </a:t>
            </a:r>
          </a:p>
          <a:p>
            <a:pPr algn="ctr"/>
            <a:r>
              <a:rPr lang="en-US" sz="1600" dirty="0">
                <a:hlinkClick r:id="rId6"/>
              </a:rPr>
              <a:t>http://www.holophone.com/ProductDetails.asp?ProductCode=H2P7</a:t>
            </a:r>
            <a:endParaRPr lang="en-US" sz="1600" dirty="0"/>
          </a:p>
        </p:txBody>
      </p:sp>
    </p:spTree>
    <p:extLst>
      <p:ext uri="{BB962C8B-B14F-4D97-AF65-F5344CB8AC3E}">
        <p14:creationId xmlns:p14="http://schemas.microsoft.com/office/powerpoint/2010/main" val="12938275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48AEFAC-C221-2A4E-8AB3-5D160C1D46FD}"/>
              </a:ext>
            </a:extLst>
          </p:cNvPr>
          <p:cNvPicPr>
            <a:picLocks noChangeAspect="1"/>
          </p:cNvPicPr>
          <p:nvPr/>
        </p:nvPicPr>
        <p:blipFill rotWithShape="1">
          <a:blip r:embed="rId2"/>
          <a:srcRect t="29382" b="26667"/>
          <a:stretch/>
        </p:blipFill>
        <p:spPr>
          <a:xfrm>
            <a:off x="2667000" y="2122547"/>
            <a:ext cx="6858000" cy="3014134"/>
          </a:xfrm>
          <a:prstGeom prst="rect">
            <a:avLst/>
          </a:prstGeom>
        </p:spPr>
      </p:pic>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1168400" y="1241304"/>
            <a:ext cx="9855200" cy="908873"/>
          </a:xfrm>
        </p:spPr>
        <p:txBody>
          <a:bodyPr/>
          <a:lstStyle/>
          <a:p>
            <a:r>
              <a:rPr lang="en-US" sz="6000" b="1" dirty="0" err="1"/>
              <a:t>Soundfield</a:t>
            </a:r>
            <a:r>
              <a:rPr lang="en-US" sz="6000" b="1" dirty="0"/>
              <a:t> SPS422B</a:t>
            </a:r>
          </a:p>
        </p:txBody>
      </p:sp>
      <p:sp>
        <p:nvSpPr>
          <p:cNvPr id="6" name="Rectangle 5">
            <a:extLst>
              <a:ext uri="{FF2B5EF4-FFF2-40B4-BE49-F238E27FC236}">
                <a16:creationId xmlns:a16="http://schemas.microsoft.com/office/drawing/2014/main" id="{AB57CBE1-D0B6-B042-A79C-5AADB9DF3CC9}"/>
              </a:ext>
            </a:extLst>
          </p:cNvPr>
          <p:cNvSpPr/>
          <p:nvPr/>
        </p:nvSpPr>
        <p:spPr>
          <a:xfrm>
            <a:off x="1168401" y="5247364"/>
            <a:ext cx="9855199" cy="369332"/>
          </a:xfrm>
          <a:prstGeom prst="rect">
            <a:avLst/>
          </a:prstGeom>
        </p:spPr>
        <p:txBody>
          <a:bodyPr wrap="square">
            <a:spAutoFit/>
          </a:bodyPr>
          <a:lstStyle/>
          <a:p>
            <a:pPr algn="ctr"/>
            <a:r>
              <a:rPr lang="en-US" dirty="0">
                <a:hlinkClick r:id="rId3"/>
              </a:rPr>
              <a:t>http://cdn.soundfield.com/assets/downloads/manual/SPS422B-manual.pdf</a:t>
            </a:r>
            <a:endParaRPr lang="en-US" dirty="0"/>
          </a:p>
        </p:txBody>
      </p:sp>
    </p:spTree>
    <p:extLst>
      <p:ext uri="{BB962C8B-B14F-4D97-AF65-F5344CB8AC3E}">
        <p14:creationId xmlns:p14="http://schemas.microsoft.com/office/powerpoint/2010/main" val="14900465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8136637" y="1761893"/>
            <a:ext cx="3884378" cy="2066204"/>
          </a:xfrm>
        </p:spPr>
        <p:txBody>
          <a:bodyPr>
            <a:normAutofit/>
          </a:bodyPr>
          <a:lstStyle/>
          <a:p>
            <a:r>
              <a:rPr lang="en-US" sz="4200" b="1" dirty="0"/>
              <a:t>Microphone Capsule</a:t>
            </a:r>
            <a:br>
              <a:rPr lang="en-US" sz="4200" b="1" dirty="0"/>
            </a:br>
            <a:r>
              <a:rPr lang="en-US" sz="4200" b="1" dirty="0"/>
              <a:t>Arrangement</a:t>
            </a:r>
          </a:p>
        </p:txBody>
      </p:sp>
      <p:sp>
        <p:nvSpPr>
          <p:cNvPr id="11"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13"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pic>
        <p:nvPicPr>
          <p:cNvPr id="4" name="Picture 3">
            <a:extLst>
              <a:ext uri="{FF2B5EF4-FFF2-40B4-BE49-F238E27FC236}">
                <a16:creationId xmlns:a16="http://schemas.microsoft.com/office/drawing/2014/main" id="{179DAE10-49C5-4442-B445-8ACF710769D4}"/>
              </a:ext>
            </a:extLst>
          </p:cNvPr>
          <p:cNvPicPr>
            <a:picLocks noChangeAspect="1"/>
          </p:cNvPicPr>
          <p:nvPr/>
        </p:nvPicPr>
        <p:blipFill>
          <a:blip r:embed="rId2"/>
          <a:stretch>
            <a:fillRect/>
          </a:stretch>
        </p:blipFill>
        <p:spPr>
          <a:xfrm>
            <a:off x="2775655" y="1340841"/>
            <a:ext cx="2865958" cy="4375510"/>
          </a:xfrm>
          <a:prstGeom prst="rect">
            <a:avLst/>
          </a:prstGeom>
        </p:spPr>
      </p:pic>
    </p:spTree>
    <p:extLst>
      <p:ext uri="{BB962C8B-B14F-4D97-AF65-F5344CB8AC3E}">
        <p14:creationId xmlns:p14="http://schemas.microsoft.com/office/powerpoint/2010/main" val="36467626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B73C468-D875-4A8E-A540-E43BF8232D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6711885" y="634028"/>
            <a:ext cx="4798243" cy="1382589"/>
          </a:xfrm>
        </p:spPr>
        <p:txBody>
          <a:bodyPr>
            <a:normAutofit/>
          </a:bodyPr>
          <a:lstStyle/>
          <a:p>
            <a:r>
              <a:rPr lang="en-US" sz="7200" b="1" dirty="0"/>
              <a:t>B-Format</a:t>
            </a:r>
          </a:p>
        </p:txBody>
      </p:sp>
      <p:sp>
        <p:nvSpPr>
          <p:cNvPr id="14" name="Freeform 6">
            <a:extLst>
              <a:ext uri="{FF2B5EF4-FFF2-40B4-BE49-F238E27FC236}">
                <a16:creationId xmlns:a16="http://schemas.microsoft.com/office/drawing/2014/main" id="{B4734F2F-19FC-4D35-9BDE-5CEAD57D9B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27878"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6" name="Freeform 6">
            <a:extLst>
              <a:ext uri="{FF2B5EF4-FFF2-40B4-BE49-F238E27FC236}">
                <a16:creationId xmlns:a16="http://schemas.microsoft.com/office/drawing/2014/main" id="{D97A8A26-FD96-4968-A34A-727382AC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pic>
        <p:nvPicPr>
          <p:cNvPr id="7" name="Picture 6">
            <a:extLst>
              <a:ext uri="{FF2B5EF4-FFF2-40B4-BE49-F238E27FC236}">
                <a16:creationId xmlns:a16="http://schemas.microsoft.com/office/drawing/2014/main" id="{61D8A829-CDDF-0847-8AA3-321E34B5E312}"/>
              </a:ext>
            </a:extLst>
          </p:cNvPr>
          <p:cNvPicPr>
            <a:picLocks noChangeAspect="1"/>
          </p:cNvPicPr>
          <p:nvPr/>
        </p:nvPicPr>
        <p:blipFill>
          <a:blip r:embed="rId2"/>
          <a:stretch>
            <a:fillRect/>
          </a:stretch>
        </p:blipFill>
        <p:spPr>
          <a:xfrm>
            <a:off x="1674833" y="1333221"/>
            <a:ext cx="3600808" cy="4391574"/>
          </a:xfrm>
          <a:prstGeom prst="rect">
            <a:avLst/>
          </a:prstGeom>
        </p:spPr>
      </p:pic>
      <p:sp>
        <p:nvSpPr>
          <p:cNvPr id="8" name="Rectangle 7">
            <a:extLst>
              <a:ext uri="{FF2B5EF4-FFF2-40B4-BE49-F238E27FC236}">
                <a16:creationId xmlns:a16="http://schemas.microsoft.com/office/drawing/2014/main" id="{7A99066E-AFE6-F543-9AAF-D71C545B2393}"/>
              </a:ext>
            </a:extLst>
          </p:cNvPr>
          <p:cNvSpPr/>
          <p:nvPr/>
        </p:nvSpPr>
        <p:spPr>
          <a:xfrm>
            <a:off x="8090149" y="3429000"/>
            <a:ext cx="2041714" cy="1200329"/>
          </a:xfrm>
          <a:prstGeom prst="rect">
            <a:avLst/>
          </a:prstGeom>
        </p:spPr>
        <p:txBody>
          <a:bodyPr wrap="none">
            <a:spAutoFit/>
          </a:bodyPr>
          <a:lstStyle/>
          <a:p>
            <a:pPr algn="ctr"/>
            <a:r>
              <a:rPr lang="en-GB" dirty="0"/>
              <a:t>W = Omni </a:t>
            </a:r>
          </a:p>
          <a:p>
            <a:pPr algn="ctr"/>
            <a:r>
              <a:rPr lang="en-GB" dirty="0"/>
              <a:t>X = Front and Rear</a:t>
            </a:r>
          </a:p>
          <a:p>
            <a:pPr algn="ctr"/>
            <a:r>
              <a:rPr lang="en-GB" dirty="0"/>
              <a:t>Y = Left and Right </a:t>
            </a:r>
          </a:p>
          <a:p>
            <a:pPr algn="ctr"/>
            <a:r>
              <a:rPr lang="en-GB" dirty="0"/>
              <a:t>Z = Up and down </a:t>
            </a:r>
          </a:p>
        </p:txBody>
      </p:sp>
    </p:spTree>
    <p:extLst>
      <p:ext uri="{BB962C8B-B14F-4D97-AF65-F5344CB8AC3E}">
        <p14:creationId xmlns:p14="http://schemas.microsoft.com/office/powerpoint/2010/main" val="37870913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0">
            <a:extLst>
              <a:ext uri="{FF2B5EF4-FFF2-40B4-BE49-F238E27FC236}">
                <a16:creationId xmlns:a16="http://schemas.microsoft.com/office/drawing/2014/main" id="{7C04FA5E-9397-403D-8733-45505DDB1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6138004" y="1480929"/>
            <a:ext cx="5607908" cy="3254321"/>
          </a:xfrm>
        </p:spPr>
        <p:txBody>
          <a:bodyPr>
            <a:normAutofit/>
          </a:bodyPr>
          <a:lstStyle/>
          <a:p>
            <a:pPr algn="l"/>
            <a:r>
              <a:rPr lang="en-US" sz="7000" b="1"/>
              <a:t>Decoding B-Format</a:t>
            </a:r>
          </a:p>
        </p:txBody>
      </p:sp>
      <p:sp>
        <p:nvSpPr>
          <p:cNvPr id="28" name="Freeform 6">
            <a:extLst>
              <a:ext uri="{FF2B5EF4-FFF2-40B4-BE49-F238E27FC236}">
                <a16:creationId xmlns:a16="http://schemas.microsoft.com/office/drawing/2014/main" id="{09E1F823-C239-4ACC-923A-5C958E00E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9" name="Freeform 6">
            <a:extLst>
              <a:ext uri="{FF2B5EF4-FFF2-40B4-BE49-F238E27FC236}">
                <a16:creationId xmlns:a16="http://schemas.microsoft.com/office/drawing/2014/main" id="{0817DDF7-06E9-4C7C-84DF-2240A6536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pic>
        <p:nvPicPr>
          <p:cNvPr id="4" name="Picture 3">
            <a:extLst>
              <a:ext uri="{FF2B5EF4-FFF2-40B4-BE49-F238E27FC236}">
                <a16:creationId xmlns:a16="http://schemas.microsoft.com/office/drawing/2014/main" id="{C3B93A14-DA24-6447-A326-1E586E70DA2D}"/>
              </a:ext>
            </a:extLst>
          </p:cNvPr>
          <p:cNvPicPr>
            <a:picLocks noChangeAspect="1"/>
          </p:cNvPicPr>
          <p:nvPr/>
        </p:nvPicPr>
        <p:blipFill rotWithShape="1">
          <a:blip r:embed="rId2"/>
          <a:srcRect r="1" b="7527"/>
          <a:stretch/>
        </p:blipFill>
        <p:spPr>
          <a:xfrm>
            <a:off x="1155560" y="1129353"/>
            <a:ext cx="3914583" cy="4582236"/>
          </a:xfrm>
          <a:prstGeom prst="rect">
            <a:avLst/>
          </a:prstGeom>
        </p:spPr>
      </p:pic>
    </p:spTree>
    <p:extLst>
      <p:ext uri="{BB962C8B-B14F-4D97-AF65-F5344CB8AC3E}">
        <p14:creationId xmlns:p14="http://schemas.microsoft.com/office/powerpoint/2010/main" val="36396564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0" name="Rectangle 33">
            <a:extLst>
              <a:ext uri="{FF2B5EF4-FFF2-40B4-BE49-F238E27FC236}">
                <a16:creationId xmlns:a16="http://schemas.microsoft.com/office/drawing/2014/main" id="{CB73C468-D875-4A8E-A540-E43BF8232D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6711885" y="634028"/>
            <a:ext cx="4798243" cy="3732835"/>
          </a:xfrm>
        </p:spPr>
        <p:txBody>
          <a:bodyPr>
            <a:normAutofit/>
          </a:bodyPr>
          <a:lstStyle/>
          <a:p>
            <a:r>
              <a:rPr lang="en-US" sz="7200" b="1"/>
              <a:t>Decoding B-Format</a:t>
            </a:r>
          </a:p>
        </p:txBody>
      </p:sp>
      <p:sp>
        <p:nvSpPr>
          <p:cNvPr id="41" name="Freeform 6">
            <a:extLst>
              <a:ext uri="{FF2B5EF4-FFF2-40B4-BE49-F238E27FC236}">
                <a16:creationId xmlns:a16="http://schemas.microsoft.com/office/drawing/2014/main" id="{B4734F2F-19FC-4D35-9BDE-5CEAD57D9B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27878"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42" name="Freeform 6">
            <a:extLst>
              <a:ext uri="{FF2B5EF4-FFF2-40B4-BE49-F238E27FC236}">
                <a16:creationId xmlns:a16="http://schemas.microsoft.com/office/drawing/2014/main" id="{D97A8A26-FD96-4968-A34A-727382AC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pic>
        <p:nvPicPr>
          <p:cNvPr id="5" name="Picture 4">
            <a:extLst>
              <a:ext uri="{FF2B5EF4-FFF2-40B4-BE49-F238E27FC236}">
                <a16:creationId xmlns:a16="http://schemas.microsoft.com/office/drawing/2014/main" id="{03E7F211-A9D9-B442-B4F6-FC8D82625C2D}"/>
              </a:ext>
            </a:extLst>
          </p:cNvPr>
          <p:cNvPicPr>
            <a:picLocks noChangeAspect="1"/>
          </p:cNvPicPr>
          <p:nvPr/>
        </p:nvPicPr>
        <p:blipFill>
          <a:blip r:embed="rId2"/>
          <a:stretch>
            <a:fillRect/>
          </a:stretch>
        </p:blipFill>
        <p:spPr>
          <a:xfrm>
            <a:off x="1427409" y="1333221"/>
            <a:ext cx="4095657" cy="4391574"/>
          </a:xfrm>
          <a:prstGeom prst="rect">
            <a:avLst/>
          </a:prstGeom>
        </p:spPr>
      </p:pic>
    </p:spTree>
    <p:extLst>
      <p:ext uri="{BB962C8B-B14F-4D97-AF65-F5344CB8AC3E}">
        <p14:creationId xmlns:p14="http://schemas.microsoft.com/office/powerpoint/2010/main" val="28653682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F63FFE2-9AD9-4C45-92FD-D960F0DBF767}"/>
              </a:ext>
            </a:extLst>
          </p:cNvPr>
          <p:cNvSpPr>
            <a:spLocks noGrp="1"/>
          </p:cNvSpPr>
          <p:nvPr>
            <p:ph type="ctrTitle"/>
          </p:nvPr>
        </p:nvSpPr>
        <p:spPr>
          <a:xfrm>
            <a:off x="1193800" y="1443037"/>
            <a:ext cx="9804399" cy="3085157"/>
          </a:xfrm>
        </p:spPr>
        <p:txBody>
          <a:bodyPr/>
          <a:lstStyle/>
          <a:p>
            <a:r>
              <a:rPr lang="en-US" sz="5400" b="1" dirty="0"/>
              <a:t>Class Task (A): </a:t>
            </a:r>
            <a:br>
              <a:rPr lang="en-US" sz="5400" b="1" dirty="0"/>
            </a:br>
            <a:r>
              <a:rPr lang="en-US" sz="5400" b="1" dirty="0"/>
              <a:t>Record a Dylan Thomas poem using </a:t>
            </a:r>
            <a:r>
              <a:rPr lang="en-US" sz="5400" b="1" dirty="0" err="1"/>
              <a:t>ambisonic</a:t>
            </a:r>
            <a:r>
              <a:rPr lang="en-US" sz="5400" b="1" dirty="0"/>
              <a:t> and binaural techniques</a:t>
            </a:r>
          </a:p>
        </p:txBody>
      </p:sp>
      <p:sp>
        <p:nvSpPr>
          <p:cNvPr id="2" name="Rectangle 1">
            <a:extLst>
              <a:ext uri="{FF2B5EF4-FFF2-40B4-BE49-F238E27FC236}">
                <a16:creationId xmlns:a16="http://schemas.microsoft.com/office/drawing/2014/main" id="{2135352F-8314-7C4C-90BA-245AD52ADD81}"/>
              </a:ext>
            </a:extLst>
          </p:cNvPr>
          <p:cNvSpPr/>
          <p:nvPr/>
        </p:nvSpPr>
        <p:spPr>
          <a:xfrm>
            <a:off x="2367774" y="4770582"/>
            <a:ext cx="7456450" cy="369332"/>
          </a:xfrm>
          <a:prstGeom prst="rect">
            <a:avLst/>
          </a:prstGeom>
        </p:spPr>
        <p:txBody>
          <a:bodyPr wrap="square">
            <a:spAutoFit/>
          </a:bodyPr>
          <a:lstStyle/>
          <a:p>
            <a:r>
              <a:rPr lang="en-US" dirty="0">
                <a:hlinkClick r:id="rId2"/>
              </a:rPr>
              <a:t>https://www.panmacmillan.com/blogs/literary/dylan-thomas-welsh-poems</a:t>
            </a:r>
            <a:endParaRPr lang="en-US" dirty="0"/>
          </a:p>
        </p:txBody>
      </p:sp>
    </p:spTree>
    <p:extLst>
      <p:ext uri="{BB962C8B-B14F-4D97-AF65-F5344CB8AC3E}">
        <p14:creationId xmlns:p14="http://schemas.microsoft.com/office/powerpoint/2010/main" val="19947166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F63FFE2-9AD9-4C45-92FD-D960F0DBF767}"/>
              </a:ext>
            </a:extLst>
          </p:cNvPr>
          <p:cNvSpPr>
            <a:spLocks noGrp="1"/>
          </p:cNvSpPr>
          <p:nvPr>
            <p:ph type="ctrTitle"/>
          </p:nvPr>
        </p:nvSpPr>
        <p:spPr>
          <a:xfrm>
            <a:off x="1193800" y="2231231"/>
            <a:ext cx="9804399" cy="2395537"/>
          </a:xfrm>
        </p:spPr>
        <p:txBody>
          <a:bodyPr/>
          <a:lstStyle/>
          <a:p>
            <a:r>
              <a:rPr lang="en-US" sz="5400" b="1" dirty="0"/>
              <a:t>Class Task (B): </a:t>
            </a:r>
            <a:br>
              <a:rPr lang="en-US" sz="5400" b="1" dirty="0"/>
            </a:br>
            <a:r>
              <a:rPr lang="en-US" sz="5400" b="1" dirty="0"/>
              <a:t>Decode the </a:t>
            </a:r>
            <a:r>
              <a:rPr lang="en-US" sz="5400" b="1" dirty="0" err="1"/>
              <a:t>ambisonic</a:t>
            </a:r>
            <a:r>
              <a:rPr lang="en-US" sz="5400" b="1" dirty="0"/>
              <a:t> recording</a:t>
            </a:r>
          </a:p>
        </p:txBody>
      </p:sp>
    </p:spTree>
    <p:extLst>
      <p:ext uri="{BB962C8B-B14F-4D97-AF65-F5344CB8AC3E}">
        <p14:creationId xmlns:p14="http://schemas.microsoft.com/office/powerpoint/2010/main" val="1829318564"/>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otalTime>338</TotalTime>
  <Words>869</Words>
  <Application>Microsoft Macintosh PowerPoint</Application>
  <PresentationFormat>Widescreen</PresentationFormat>
  <Paragraphs>107</Paragraphs>
  <Slides>39</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39</vt:i4>
      </vt:variant>
    </vt:vector>
  </HeadingPairs>
  <TitlesOfParts>
    <vt:vector size="41" baseType="lpstr">
      <vt:lpstr>Franklin Gothic Book</vt:lpstr>
      <vt:lpstr>Crop</vt:lpstr>
      <vt:lpstr>Live and Studio recording  Week 3:   Binarual Audio and Ambisonic Technologies  </vt:lpstr>
      <vt:lpstr>Binaural</vt:lpstr>
      <vt:lpstr>Binaural</vt:lpstr>
      <vt:lpstr>Binaural</vt:lpstr>
      <vt:lpstr>Binaural</vt:lpstr>
      <vt:lpstr>PowerPoint Presentation</vt:lpstr>
      <vt:lpstr>PowerPoint Presentation</vt:lpstr>
      <vt:lpstr>Neumann KU 100  Dummy head</vt:lpstr>
      <vt:lpstr>3DIO Sound  FS Pro II  </vt:lpstr>
      <vt:lpstr>Soundman   OKM Series</vt:lpstr>
      <vt:lpstr>Roland   CS-10EM</vt:lpstr>
      <vt:lpstr>Binaural Example:   Virtual Haricut</vt:lpstr>
      <vt:lpstr>Binaural Example:   Reassembled Slightly Askew</vt:lpstr>
      <vt:lpstr>Ambisonics</vt:lpstr>
      <vt:lpstr>Ambisonics</vt:lpstr>
      <vt:lpstr>Ambisonics</vt:lpstr>
      <vt:lpstr>Ambisonics  Explained</vt:lpstr>
      <vt:lpstr>Into the Soundfield</vt:lpstr>
      <vt:lpstr>The Soundfield Microphone</vt:lpstr>
      <vt:lpstr>The History of Soundfield</vt:lpstr>
      <vt:lpstr>Current Practices  Dolby Atmos</vt:lpstr>
      <vt:lpstr>Current Practices  Virtual Reality &amp; Augmented Reality</vt:lpstr>
      <vt:lpstr>Current Practices  Live Sports</vt:lpstr>
      <vt:lpstr>Current Practices  Game Audio</vt:lpstr>
      <vt:lpstr>First Order  Ambisonic Microphones</vt:lpstr>
      <vt:lpstr>Soundfield SPS422B -</vt:lpstr>
      <vt:lpstr>Sennheiser Ambeo</vt:lpstr>
      <vt:lpstr>Soundfield by Rode NT-SF1</vt:lpstr>
      <vt:lpstr>Zoom H3-VR</vt:lpstr>
      <vt:lpstr>Second Order Ambisonic Microphone:   Core Sound Octomic</vt:lpstr>
      <vt:lpstr>Forth Order Ambisonic Microphone:   Core Sound Octomic</vt:lpstr>
      <vt:lpstr>Other 360º Recording Technologies</vt:lpstr>
      <vt:lpstr>Soundfield SPS422B</vt:lpstr>
      <vt:lpstr>Microphone Capsule Arrangement</vt:lpstr>
      <vt:lpstr>B-Format</vt:lpstr>
      <vt:lpstr>Decoding B-Format</vt:lpstr>
      <vt:lpstr>Decoding B-Format</vt:lpstr>
      <vt:lpstr>Class Task (A):  Record a Dylan Thomas poem using ambisonic and binaural techniques</vt:lpstr>
      <vt:lpstr>Class Task (B):  Decode the ambisonic recording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Live and Studio recording  Week 3:   Binarual Audio and Ambisonic Technologies  </dc:title>
  <dc:creator>David Bird</dc:creator>
  <cp:lastModifiedBy>David Bird</cp:lastModifiedBy>
  <cp:revision>7</cp:revision>
  <dcterms:created xsi:type="dcterms:W3CDTF">2019-10-22T10:06:23Z</dcterms:created>
  <dcterms:modified xsi:type="dcterms:W3CDTF">2019-10-22T19:15:03Z</dcterms:modified>
</cp:coreProperties>
</file>