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>
  <p:sldMasterIdLst>
    <p:sldMasterId id="2147483648" r:id="rId1"/>
  </p:sldMasterIdLst>
  <p:sldIdLst>
    <p:sldId id="257" r:id="rId2"/>
  </p:sldIdLst>
  <p:sldSz cx="11430000" cy="5981700"/>
  <p:notesSz cx="6858000" cy="9144000"/>
  <p:embeddedFontLst>
    <p:embeddedFont>
      <p:font typeface="Calibri" panose="020F0502020204030204" pitchFamily="34" charset="0"/>
      <p:regular r:id="rId3"/>
      <p:bold r:id="rId4"/>
      <p:italic r:id="rId5"/>
      <p:boldItalic r:id="rId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 autoAdjust="0"/>
    <p:restoredTop sz="95033" autoAdjust="0"/>
  </p:normalViewPr>
  <p:slideViewPr>
    <p:cSldViewPr>
      <p:cViewPr varScale="1">
        <p:scale>
          <a:sx n="81" d="100"/>
          <a:sy n="81" d="100"/>
        </p:scale>
        <p:origin x="426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font" Target="fonts/font1.fntdata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5" Type="http://schemas.openxmlformats.org/officeDocument/2006/relationships/font" Target="fonts/font3.fntdata"/><Relationship Id="rId10" Type="http://schemas.openxmlformats.org/officeDocument/2006/relationships/tableStyles" Target="tableStyles.xml"/><Relationship Id="rId4" Type="http://schemas.openxmlformats.org/officeDocument/2006/relationships/font" Target="fonts/font2.fntdata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19/11/2025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19/11/2025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19/11/2025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19/11/2025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19/11/2025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19/11/2025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19/11/2025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19/11/2025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19/11/2025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19/11/2025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19/11/2025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19/11/2025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8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7.png"/><Relationship Id="rId17" Type="http://schemas.openxmlformats.org/officeDocument/2006/relationships/hyperlink" Target="https://formative.jmir.org/2024/1/e56999" TargetMode="External"/><Relationship Id="rId2" Type="http://schemas.openxmlformats.org/officeDocument/2006/relationships/image" Target="../media/image1.png"/><Relationship Id="rId16" Type="http://schemas.openxmlformats.org/officeDocument/2006/relationships/hyperlink" Target="https://www.mckinsey.com/industries/consumer-packaged-goods/our-insights/feeling-good-the-future-of-the-1-5-trillion-wellness-market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image" Target="../media/image10.svg"/><Relationship Id="rId5" Type="http://schemas.openxmlformats.org/officeDocument/2006/relationships/image" Target="../media/image3.png"/><Relationship Id="rId15" Type="http://schemas.openxmlformats.org/officeDocument/2006/relationships/hyperlink" Target="https://chesterrep.openrepository.com/bitstream/handle/10034/628125/14.09.2023%20FINAL%20THESIS%20(1).pdf?sequence=1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2.png"/><Relationship Id="rId9" Type="http://schemas.openxmlformats.org/officeDocument/2006/relationships/image" Target="../media/image8.svg"/><Relationship Id="rId1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D6F4BF3F-41C4-F0D3-18F4-B0191AC8B7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>
            <a:extLst>
              <a:ext uri="{FF2B5EF4-FFF2-40B4-BE49-F238E27FC236}">
                <a16:creationId xmlns:a16="http://schemas.microsoft.com/office/drawing/2014/main" xmlns="" id="{0408A54A-6936-F783-8728-E8499BB758C3}"/>
              </a:ext>
            </a:extLst>
          </p:cNvPr>
          <p:cNvSpPr/>
          <p:nvPr/>
        </p:nvSpPr>
        <p:spPr>
          <a:xfrm flipH="1">
            <a:off x="6975956" y="1160002"/>
            <a:ext cx="4454044" cy="4821698"/>
          </a:xfrm>
          <a:custGeom>
            <a:avLst/>
            <a:gdLst/>
            <a:ahLst/>
            <a:cxnLst/>
            <a:rect l="l" t="t" r="r" b="b"/>
            <a:pathLst>
              <a:path w="4454044" h="4821698">
                <a:moveTo>
                  <a:pt x="4454044" y="0"/>
                </a:moveTo>
                <a:lnTo>
                  <a:pt x="0" y="0"/>
                </a:lnTo>
                <a:lnTo>
                  <a:pt x="0" y="4821698"/>
                </a:lnTo>
                <a:lnTo>
                  <a:pt x="4454044" y="4821698"/>
                </a:lnTo>
                <a:lnTo>
                  <a:pt x="4454044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xmlns="" id="{477DE654-70A7-708B-AA57-7CD0ADA0D7E7}"/>
              </a:ext>
            </a:extLst>
          </p:cNvPr>
          <p:cNvSpPr/>
          <p:nvPr/>
        </p:nvSpPr>
        <p:spPr>
          <a:xfrm>
            <a:off x="7671446" y="4337547"/>
            <a:ext cx="3758553" cy="775461"/>
          </a:xfrm>
          <a:custGeom>
            <a:avLst/>
            <a:gdLst/>
            <a:ahLst/>
            <a:cxnLst/>
            <a:rect l="l" t="t" r="r" b="b"/>
            <a:pathLst>
              <a:path w="4368796" h="775461">
                <a:moveTo>
                  <a:pt x="0" y="0"/>
                </a:moveTo>
                <a:lnTo>
                  <a:pt x="4368796" y="0"/>
                </a:lnTo>
                <a:lnTo>
                  <a:pt x="4368796" y="775461"/>
                </a:lnTo>
                <a:lnTo>
                  <a:pt x="0" y="77546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xmlns="" id="{519C3D65-930A-98C5-5663-17A56FF79E00}"/>
              </a:ext>
            </a:extLst>
          </p:cNvPr>
          <p:cNvSpPr/>
          <p:nvPr/>
        </p:nvSpPr>
        <p:spPr>
          <a:xfrm>
            <a:off x="8382000" y="2634616"/>
            <a:ext cx="1943450" cy="2138592"/>
          </a:xfrm>
          <a:custGeom>
            <a:avLst/>
            <a:gdLst/>
            <a:ahLst/>
            <a:cxnLst/>
            <a:rect l="l" t="t" r="r" b="b"/>
            <a:pathLst>
              <a:path w="2054349" h="2475119">
                <a:moveTo>
                  <a:pt x="0" y="0"/>
                </a:moveTo>
                <a:lnTo>
                  <a:pt x="2054349" y="0"/>
                </a:lnTo>
                <a:lnTo>
                  <a:pt x="2054349" y="2475119"/>
                </a:lnTo>
                <a:lnTo>
                  <a:pt x="0" y="247511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xmlns="" id="{91242188-B33F-CFAE-C2FE-F122726D4A13}"/>
              </a:ext>
            </a:extLst>
          </p:cNvPr>
          <p:cNvSpPr/>
          <p:nvPr/>
        </p:nvSpPr>
        <p:spPr>
          <a:xfrm>
            <a:off x="10055094" y="586174"/>
            <a:ext cx="689106" cy="271076"/>
          </a:xfrm>
          <a:custGeom>
            <a:avLst/>
            <a:gdLst/>
            <a:ahLst/>
            <a:cxnLst/>
            <a:rect l="l" t="t" r="r" b="b"/>
            <a:pathLst>
              <a:path w="1622940" h="539628">
                <a:moveTo>
                  <a:pt x="0" y="0"/>
                </a:moveTo>
                <a:lnTo>
                  <a:pt x="1622940" y="0"/>
                </a:lnTo>
                <a:lnTo>
                  <a:pt x="1622940" y="539628"/>
                </a:lnTo>
                <a:lnTo>
                  <a:pt x="0" y="53962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xmlns="" id="{C732858F-FEB8-F41E-135A-CE43766A53B1}"/>
              </a:ext>
            </a:extLst>
          </p:cNvPr>
          <p:cNvSpPr/>
          <p:nvPr/>
        </p:nvSpPr>
        <p:spPr>
          <a:xfrm>
            <a:off x="9841842" y="1862874"/>
            <a:ext cx="609600" cy="350110"/>
          </a:xfrm>
          <a:custGeom>
            <a:avLst/>
            <a:gdLst/>
            <a:ahLst/>
            <a:cxnLst/>
            <a:rect l="l" t="t" r="r" b="b"/>
            <a:pathLst>
              <a:path w="445196" h="300507">
                <a:moveTo>
                  <a:pt x="0" y="0"/>
                </a:moveTo>
                <a:lnTo>
                  <a:pt x="445196" y="0"/>
                </a:lnTo>
                <a:lnTo>
                  <a:pt x="445196" y="300507"/>
                </a:lnTo>
                <a:lnTo>
                  <a:pt x="0" y="30050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xmlns="" id="{9B200A43-AE47-9EF1-7210-7F1F57810494}"/>
              </a:ext>
            </a:extLst>
          </p:cNvPr>
          <p:cNvSpPr/>
          <p:nvPr/>
        </p:nvSpPr>
        <p:spPr>
          <a:xfrm>
            <a:off x="1994125" y="5334391"/>
            <a:ext cx="4832229" cy="540404"/>
          </a:xfrm>
          <a:custGeom>
            <a:avLst/>
            <a:gdLst/>
            <a:ahLst/>
            <a:cxnLst/>
            <a:rect l="l" t="t" r="r" b="b"/>
            <a:pathLst>
              <a:path w="1693379" h="768076">
                <a:moveTo>
                  <a:pt x="0" y="0"/>
                </a:moveTo>
                <a:lnTo>
                  <a:pt x="1693379" y="0"/>
                </a:lnTo>
                <a:lnTo>
                  <a:pt x="1693379" y="768076"/>
                </a:lnTo>
                <a:lnTo>
                  <a:pt x="0" y="76807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 b="-34176"/>
            </a:stretch>
          </a:blipFill>
        </p:spPr>
      </p:sp>
      <p:sp>
        <p:nvSpPr>
          <p:cNvPr id="10" name="TextBox 10">
            <a:extLst>
              <a:ext uri="{FF2B5EF4-FFF2-40B4-BE49-F238E27FC236}">
                <a16:creationId xmlns:a16="http://schemas.microsoft.com/office/drawing/2014/main" xmlns="" id="{C0A73491-2522-0E8C-D8A2-F6DB6DEE3CA4}"/>
              </a:ext>
            </a:extLst>
          </p:cNvPr>
          <p:cNvSpPr txBox="1"/>
          <p:nvPr/>
        </p:nvSpPr>
        <p:spPr>
          <a:xfrm>
            <a:off x="7924800" y="1115033"/>
            <a:ext cx="3887447" cy="11079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2400" b="1" spc="-100" dirty="0">
                <a:solidFill>
                  <a:srgbClr val="000000"/>
                </a:solidFill>
                <a:latin typeface="Times New Roman" pitchFamily="18" charset="0"/>
                <a:ea typeface="Body Grotesque Fit Bold"/>
                <a:cs typeface="Times New Roman" pitchFamily="18" charset="0"/>
                <a:sym typeface="Body Grotesque Fit Bold"/>
              </a:rPr>
              <a:t>YOUR WELLBEING, INTELLIGENTLY CONNECTED</a:t>
            </a:r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xmlns="" id="{2866D023-2680-65B8-16C6-B43CC01E65A7}"/>
              </a:ext>
            </a:extLst>
          </p:cNvPr>
          <p:cNvSpPr txBox="1"/>
          <p:nvPr/>
        </p:nvSpPr>
        <p:spPr>
          <a:xfrm>
            <a:off x="509606" y="1243069"/>
            <a:ext cx="7073277" cy="5539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/>
            <a:r>
              <a:rPr lang="en-US" sz="1200" dirty="0" smtClean="0">
                <a:solidFill>
                  <a:srgbClr val="000000"/>
                </a:solidFill>
                <a:latin typeface="Times New Roman" pitchFamily="18" charset="0"/>
                <a:ea typeface="Stellar"/>
                <a:cs typeface="Times New Roman" pitchFamily="18" charset="0"/>
                <a:sym typeface="Stellar"/>
              </a:rPr>
              <a:t>The adults who are stressed in the UK are 74%. The current wellness tools are on a case-by-case basis, which is expensive and unprofessional. The targeted consumers end up spending 350 pounds on solutions that do not relate to one another (</a:t>
            </a:r>
            <a:r>
              <a:rPr lang="en-US" sz="1200" dirty="0" err="1" smtClean="0">
                <a:solidFill>
                  <a:srgbClr val="000000"/>
                </a:solidFill>
                <a:latin typeface="Times New Roman" pitchFamily="18" charset="0"/>
                <a:ea typeface="Stellar"/>
                <a:cs typeface="Times New Roman" pitchFamily="18" charset="0"/>
                <a:sym typeface="Stellar"/>
              </a:rPr>
              <a:t>Delgadillo</a:t>
            </a:r>
            <a:r>
              <a:rPr lang="en-US" sz="1200" dirty="0" smtClean="0">
                <a:solidFill>
                  <a:srgbClr val="000000"/>
                </a:solidFill>
                <a:latin typeface="Times New Roman" pitchFamily="18" charset="0"/>
                <a:ea typeface="Stellar"/>
                <a:cs typeface="Times New Roman" pitchFamily="18" charset="0"/>
                <a:sym typeface="Stellar"/>
              </a:rPr>
              <a:t> </a:t>
            </a:r>
            <a:r>
              <a:rPr lang="en-US" sz="1200" i="1" dirty="0" smtClean="0">
                <a:solidFill>
                  <a:srgbClr val="000000"/>
                </a:solidFill>
                <a:latin typeface="Times New Roman" pitchFamily="18" charset="0"/>
                <a:ea typeface="Stellar"/>
                <a:cs typeface="Times New Roman" pitchFamily="18" charset="0"/>
                <a:sym typeface="Stellar"/>
              </a:rPr>
              <a:t>et al., </a:t>
            </a:r>
            <a:r>
              <a:rPr lang="en-US" sz="1200" dirty="0" smtClean="0">
                <a:solidFill>
                  <a:srgbClr val="000000"/>
                </a:solidFill>
                <a:latin typeface="Times New Roman" pitchFamily="18" charset="0"/>
                <a:ea typeface="Stellar"/>
                <a:cs typeface="Times New Roman" pitchFamily="18" charset="0"/>
                <a:sym typeface="Stellar"/>
              </a:rPr>
              <a:t>2025).</a:t>
            </a:r>
            <a:endParaRPr lang="en-US" sz="1200" dirty="0">
              <a:solidFill>
                <a:srgbClr val="000000"/>
              </a:solidFill>
              <a:latin typeface="Times New Roman" pitchFamily="18" charset="0"/>
              <a:ea typeface="Stellar"/>
              <a:cs typeface="Times New Roman" pitchFamily="18" charset="0"/>
              <a:sym typeface="Stellar"/>
            </a:endParaRP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xmlns="" id="{AB9E20E2-7332-8561-65A2-3003C5BBFB36}"/>
              </a:ext>
            </a:extLst>
          </p:cNvPr>
          <p:cNvSpPr txBox="1"/>
          <p:nvPr/>
        </p:nvSpPr>
        <p:spPr>
          <a:xfrm>
            <a:off x="511032" y="933450"/>
            <a:ext cx="1699556" cy="2154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spcBef>
                <a:spcPct val="0"/>
              </a:spcBef>
            </a:pPr>
            <a:r>
              <a:rPr lang="en-US" sz="1400" b="1" u="none" strike="noStrike" dirty="0">
                <a:solidFill>
                  <a:srgbClr val="000000"/>
                </a:solidFill>
                <a:latin typeface="Times New Roman" pitchFamily="18" charset="0"/>
                <a:ea typeface="Stellar Bold"/>
                <a:cs typeface="Times New Roman" pitchFamily="18" charset="0"/>
                <a:sym typeface="Stellar Bold"/>
              </a:rPr>
              <a:t>THE PROBLEM</a:t>
            </a:r>
          </a:p>
        </p:txBody>
      </p:sp>
      <p:sp>
        <p:nvSpPr>
          <p:cNvPr id="15" name="TextBox 15">
            <a:extLst>
              <a:ext uri="{FF2B5EF4-FFF2-40B4-BE49-F238E27FC236}">
                <a16:creationId xmlns:a16="http://schemas.microsoft.com/office/drawing/2014/main" xmlns="" id="{B93EE08F-C5FB-063D-BE4C-D8D0BABB16DD}"/>
              </a:ext>
            </a:extLst>
          </p:cNvPr>
          <p:cNvSpPr txBox="1"/>
          <p:nvPr/>
        </p:nvSpPr>
        <p:spPr>
          <a:xfrm>
            <a:off x="509606" y="2348205"/>
            <a:ext cx="3086167" cy="3693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Times New Roman" pitchFamily="18" charset="0"/>
                <a:ea typeface="Stellar"/>
                <a:cs typeface="Times New Roman" pitchFamily="18" charset="0"/>
                <a:sym typeface="Stellar"/>
              </a:rPr>
              <a:t>WELLTECH+ Three connected appliances, a single platform:</a:t>
            </a:r>
          </a:p>
        </p:txBody>
      </p:sp>
      <p:sp>
        <p:nvSpPr>
          <p:cNvPr id="16" name="TextBox 16">
            <a:extLst>
              <a:ext uri="{FF2B5EF4-FFF2-40B4-BE49-F238E27FC236}">
                <a16:creationId xmlns:a16="http://schemas.microsoft.com/office/drawing/2014/main" xmlns="" id="{C85E1C82-4BBF-9609-BE4C-43E0BC76C89E}"/>
              </a:ext>
            </a:extLst>
          </p:cNvPr>
          <p:cNvSpPr txBox="1"/>
          <p:nvPr/>
        </p:nvSpPr>
        <p:spPr>
          <a:xfrm>
            <a:off x="3664926" y="1934820"/>
            <a:ext cx="4188561" cy="9541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spcBef>
                <a:spcPct val="0"/>
              </a:spcBef>
            </a:pPr>
            <a:r>
              <a:rPr lang="en-US" sz="1400" b="1" u="none" strike="noStrike" dirty="0">
                <a:solidFill>
                  <a:srgbClr val="000000"/>
                </a:solidFill>
                <a:latin typeface="Times New Roman" pitchFamily="18" charset="0"/>
                <a:ea typeface="Stellar Bold"/>
                <a:cs typeface="Times New Roman" pitchFamily="18" charset="0"/>
                <a:sym typeface="Stellar Bold"/>
              </a:rPr>
              <a:t>MARKET OPPORTUNITY</a:t>
            </a:r>
          </a:p>
          <a:p>
            <a:pPr marL="282553" lvl="1" indent="-141276" algn="l">
              <a:buFont typeface="Arial"/>
              <a:buChar char="•"/>
            </a:pPr>
            <a:r>
              <a:rPr lang="en-US" sz="1200" b="1" u="none" strike="noStrike" dirty="0">
                <a:solidFill>
                  <a:srgbClr val="000000"/>
                </a:solidFill>
                <a:latin typeface="Times New Roman" pitchFamily="18" charset="0"/>
                <a:ea typeface="Stellar"/>
                <a:cs typeface="Times New Roman" pitchFamily="18" charset="0"/>
                <a:sym typeface="Stellar"/>
              </a:rPr>
              <a:t>Wellness market: </a:t>
            </a:r>
            <a:r>
              <a:rPr lang="en-US" sz="1200" u="none" strike="noStrike" dirty="0">
                <a:solidFill>
                  <a:srgbClr val="000000"/>
                </a:solidFill>
                <a:latin typeface="Times New Roman" pitchFamily="18" charset="0"/>
                <a:ea typeface="Stellar"/>
                <a:cs typeface="Times New Roman" pitchFamily="18" charset="0"/>
                <a:sym typeface="Stellar"/>
              </a:rPr>
              <a:t>30B + worldwide, 15% growth.</a:t>
            </a:r>
          </a:p>
          <a:p>
            <a:pPr marL="282553" lvl="1" indent="-141276" algn="l">
              <a:buFont typeface="Arial"/>
              <a:buChar char="•"/>
            </a:pPr>
            <a:r>
              <a:rPr lang="en-US" sz="1200" u="none" strike="noStrike" dirty="0">
                <a:solidFill>
                  <a:srgbClr val="000000"/>
                </a:solidFill>
                <a:latin typeface="Times New Roman" pitchFamily="18" charset="0"/>
                <a:ea typeface="Stellar"/>
                <a:cs typeface="Times New Roman" pitchFamily="18" charset="0"/>
                <a:sym typeface="Stellar"/>
              </a:rPr>
              <a:t>14 million members of the Advantage Card of Boots who are willing to take part.</a:t>
            </a:r>
          </a:p>
          <a:p>
            <a:pPr marL="282553" lvl="1" indent="-141276" algn="l">
              <a:buFont typeface="Arial"/>
              <a:buChar char="•"/>
            </a:pPr>
            <a:r>
              <a:rPr lang="en-US" sz="1200" u="none" strike="noStrike" dirty="0">
                <a:solidFill>
                  <a:srgbClr val="000000"/>
                </a:solidFill>
                <a:latin typeface="Times New Roman" pitchFamily="18" charset="0"/>
                <a:ea typeface="Stellar"/>
                <a:cs typeface="Times New Roman" pitchFamily="18" charset="0"/>
                <a:sym typeface="Stellar"/>
              </a:rPr>
              <a:t>Projected £10.6M Year 1 revenue (Callaghan </a:t>
            </a:r>
            <a:r>
              <a:rPr lang="en-US" sz="1200" i="1" u="none" strike="noStrike" dirty="0">
                <a:solidFill>
                  <a:srgbClr val="000000"/>
                </a:solidFill>
                <a:latin typeface="Times New Roman" pitchFamily="18" charset="0"/>
                <a:ea typeface="Stellar"/>
                <a:cs typeface="Times New Roman" pitchFamily="18" charset="0"/>
                <a:sym typeface="Stellar"/>
              </a:rPr>
              <a:t>et al., </a:t>
            </a:r>
            <a:r>
              <a:rPr lang="en-US" sz="1200" u="none" strike="noStrike" dirty="0">
                <a:solidFill>
                  <a:srgbClr val="000000"/>
                </a:solidFill>
                <a:latin typeface="Times New Roman" pitchFamily="18" charset="0"/>
                <a:ea typeface="Stellar"/>
                <a:cs typeface="Times New Roman" pitchFamily="18" charset="0"/>
                <a:sym typeface="Stellar"/>
              </a:rPr>
              <a:t>2021)</a:t>
            </a:r>
          </a:p>
        </p:txBody>
      </p:sp>
      <p:sp>
        <p:nvSpPr>
          <p:cNvPr id="17" name="TextBox 17">
            <a:extLst>
              <a:ext uri="{FF2B5EF4-FFF2-40B4-BE49-F238E27FC236}">
                <a16:creationId xmlns:a16="http://schemas.microsoft.com/office/drawing/2014/main" xmlns="" id="{486688D5-714D-23C2-6B6B-687D3FFCD9F5}"/>
              </a:ext>
            </a:extLst>
          </p:cNvPr>
          <p:cNvSpPr txBox="1"/>
          <p:nvPr/>
        </p:nvSpPr>
        <p:spPr>
          <a:xfrm>
            <a:off x="3664926" y="3010539"/>
            <a:ext cx="4537237" cy="769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spcBef>
                <a:spcPct val="0"/>
              </a:spcBef>
            </a:pPr>
            <a:r>
              <a:rPr lang="en-US" sz="1400" b="1" u="none" strike="noStrike" dirty="0">
                <a:solidFill>
                  <a:srgbClr val="000000"/>
                </a:solidFill>
                <a:latin typeface="Times New Roman" pitchFamily="18" charset="0"/>
                <a:ea typeface="Stellar Bold"/>
                <a:cs typeface="Times New Roman" pitchFamily="18" charset="0"/>
                <a:sym typeface="Stellar Bold"/>
              </a:rPr>
              <a:t>TARGET AUDIENCE</a:t>
            </a:r>
          </a:p>
          <a:p>
            <a:pPr marL="282553" lvl="1" indent="-141276" algn="l">
              <a:spcBef>
                <a:spcPct val="0"/>
              </a:spcBef>
              <a:buFont typeface="Arial"/>
              <a:buChar char="•"/>
            </a:pPr>
            <a:r>
              <a:rPr lang="en-US" sz="1200" u="none" strike="noStrike" dirty="0">
                <a:solidFill>
                  <a:srgbClr val="000000"/>
                </a:solidFill>
                <a:latin typeface="Times New Roman" pitchFamily="18" charset="0"/>
                <a:ea typeface="Stellar"/>
                <a:cs typeface="Times New Roman" pitchFamily="18" charset="0"/>
                <a:sym typeface="Stellar"/>
              </a:rPr>
              <a:t>Health-aware professionals (25-45), time-starved parents, college students willing to pay cheaper on preventive care (Stone et al., 2024).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89EC98FF-8F4F-F239-89F0-EA5E2171A774}"/>
              </a:ext>
            </a:extLst>
          </p:cNvPr>
          <p:cNvSpPr txBox="1"/>
          <p:nvPr/>
        </p:nvSpPr>
        <p:spPr>
          <a:xfrm>
            <a:off x="2156756" y="5419825"/>
            <a:ext cx="4454044" cy="5706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spcBef>
                <a:spcPct val="0"/>
              </a:spcBef>
            </a:pPr>
            <a:r>
              <a:rPr lang="en-IN" sz="1200" dirty="0">
                <a:latin typeface="Times New Roman" pitchFamily="18" charset="0"/>
                <a:cs typeface="Times New Roman" pitchFamily="18" charset="0"/>
              </a:rPr>
              <a:t>Become part of the most reputable brand in Britain that changes the availability of wellness technology.</a:t>
            </a:r>
          </a:p>
          <a:p>
            <a:pPr algn="l">
              <a:spcBef>
                <a:spcPct val="0"/>
              </a:spcBef>
            </a:pPr>
            <a:endParaRPr lang="en-US" sz="1200" u="none" strike="noStrike" dirty="0">
              <a:solidFill>
                <a:srgbClr val="000000"/>
              </a:solidFill>
              <a:latin typeface="Times New Roman" pitchFamily="18" charset="0"/>
              <a:ea typeface="Stellar Bold"/>
              <a:cs typeface="Times New Roman" pitchFamily="18" charset="0"/>
              <a:sym typeface="Stellar Bold"/>
            </a:endParaRPr>
          </a:p>
        </p:txBody>
      </p:sp>
      <p:sp>
        <p:nvSpPr>
          <p:cNvPr id="2" name="TextBox 15">
            <a:extLst>
              <a:ext uri="{FF2B5EF4-FFF2-40B4-BE49-F238E27FC236}">
                <a16:creationId xmlns:a16="http://schemas.microsoft.com/office/drawing/2014/main" xmlns="" id="{734D05B5-2621-3906-A0DB-2A9565D05588}"/>
              </a:ext>
            </a:extLst>
          </p:cNvPr>
          <p:cNvSpPr txBox="1"/>
          <p:nvPr/>
        </p:nvSpPr>
        <p:spPr>
          <a:xfrm>
            <a:off x="4142237" y="3902061"/>
            <a:ext cx="4163563" cy="12003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spcBef>
                <a:spcPct val="0"/>
              </a:spcBef>
            </a:pPr>
            <a:r>
              <a:rPr lang="en-US" sz="1400" b="1" dirty="0">
                <a:solidFill>
                  <a:srgbClr val="000000"/>
                </a:solidFill>
                <a:latin typeface="Times New Roman" pitchFamily="18" charset="0"/>
                <a:ea typeface="Stellar Bold"/>
                <a:cs typeface="Times New Roman" pitchFamily="18" charset="0"/>
                <a:sym typeface="Stellar Bold"/>
              </a:rPr>
              <a:t>WHY BOOTS WINS</a:t>
            </a:r>
          </a:p>
          <a:p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✓ Trust: </a:t>
            </a:r>
            <a:r>
              <a:rPr lang="en-GB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Research-backed.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✓ Profession: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Live consultation with a pharmacist using an application.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✓ Delivery: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2,200 stores and delivery online.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✓ Price: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4.99£, monthly premium, BNPL plans</a:t>
            </a:r>
            <a:r>
              <a:rPr lang="en-GB" sz="1600" dirty="0"/>
              <a:t>.</a:t>
            </a:r>
            <a:endParaRPr lang="en-IN" sz="16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xmlns="" id="{0345149C-E93C-7199-F51D-1D1F31EE47A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283411" y="94685"/>
            <a:ext cx="1979501" cy="462925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xmlns="" id="{A8DD259B-7678-D1E0-7086-CD472919716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flipH="1">
            <a:off x="415689" y="2818386"/>
            <a:ext cx="624523" cy="624523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xmlns="" id="{13B8747F-37B5-C6C9-1D96-5C30D897A23B}"/>
              </a:ext>
            </a:extLst>
          </p:cNvPr>
          <p:cNvSpPr txBox="1"/>
          <p:nvPr/>
        </p:nvSpPr>
        <p:spPr>
          <a:xfrm>
            <a:off x="1083228" y="2838605"/>
            <a:ext cx="171813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Stress Monitor (£89) </a:t>
            </a: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HRV real-time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BFAD5782-653F-0783-4C61-E2316FD681C2}"/>
              </a:ext>
            </a:extLst>
          </p:cNvPr>
          <p:cNvSpPr txBox="1"/>
          <p:nvPr/>
        </p:nvSpPr>
        <p:spPr>
          <a:xfrm>
            <a:off x="1083227" y="3407891"/>
            <a:ext cx="199840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Sleep Wearable (£99)</a:t>
            </a:r>
          </a:p>
          <a:p>
            <a:r>
              <a:rPr lang="en-US" sz="1200" dirty="0">
                <a:solidFill>
                  <a:srgbClr val="000000"/>
                </a:solidFill>
                <a:latin typeface="Times New Roman" pitchFamily="18" charset="0"/>
                <a:ea typeface="Stellar"/>
                <a:cs typeface="Times New Roman" pitchFamily="18" charset="0"/>
                <a:sym typeface="Stellar"/>
              </a:rPr>
              <a:t>Smart sleep </a:t>
            </a:r>
            <a:r>
              <a:rPr lang="en-US" sz="1200" dirty="0" err="1">
                <a:solidFill>
                  <a:srgbClr val="000000"/>
                </a:solidFill>
                <a:latin typeface="Times New Roman" pitchFamily="18" charset="0"/>
                <a:ea typeface="Stellar"/>
                <a:cs typeface="Times New Roman" pitchFamily="18" charset="0"/>
                <a:sym typeface="Stellar"/>
              </a:rPr>
              <a:t>optimisation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A7C44CC5-1DA4-CD96-D9CB-751B8C147B5C}"/>
              </a:ext>
            </a:extLst>
          </p:cNvPr>
          <p:cNvSpPr txBox="1"/>
          <p:nvPr/>
        </p:nvSpPr>
        <p:spPr>
          <a:xfrm>
            <a:off x="1067965" y="3988694"/>
            <a:ext cx="199840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sv-SE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Hydration Tracker (£79)</a:t>
            </a:r>
          </a:p>
          <a:p>
            <a:r>
              <a:rPr lang="sv-SE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Smart hydration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xmlns="" id="{337EE70D-AC0A-177B-BFE9-41C469F728D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flipH="1">
            <a:off x="404232" y="3397785"/>
            <a:ext cx="647840" cy="647840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xmlns="" id="{9AD56F48-49A4-DBB7-E5EA-6D97D59A4F1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flipH="1">
            <a:off x="418949" y="3977091"/>
            <a:ext cx="647840" cy="647840"/>
          </a:xfrm>
          <a:prstGeom prst="rect">
            <a:avLst/>
          </a:prstGeom>
        </p:spPr>
      </p:pic>
      <p:sp>
        <p:nvSpPr>
          <p:cNvPr id="38" name="TextBox 15">
            <a:extLst>
              <a:ext uri="{FF2B5EF4-FFF2-40B4-BE49-F238E27FC236}">
                <a16:creationId xmlns:a16="http://schemas.microsoft.com/office/drawing/2014/main" xmlns="" id="{6E7D6053-DD5F-2243-8AF9-7EF9CFA58948}"/>
              </a:ext>
            </a:extLst>
          </p:cNvPr>
          <p:cNvSpPr txBox="1"/>
          <p:nvPr/>
        </p:nvSpPr>
        <p:spPr>
          <a:xfrm>
            <a:off x="381000" y="4536025"/>
            <a:ext cx="2580387" cy="3693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1200" b="1" dirty="0">
                <a:solidFill>
                  <a:srgbClr val="000000"/>
                </a:solidFill>
                <a:latin typeface="Times New Roman" pitchFamily="18" charset="0"/>
                <a:ea typeface="Stellar"/>
                <a:cs typeface="Times New Roman" pitchFamily="18" charset="0"/>
                <a:sym typeface="Stellar"/>
              </a:rPr>
              <a:t>Bigger: </a:t>
            </a:r>
          </a:p>
          <a:p>
            <a:pPr algn="ctr"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Times New Roman" pitchFamily="18" charset="0"/>
                <a:ea typeface="Stellar"/>
                <a:cs typeface="Times New Roman" pitchFamily="18" charset="0"/>
                <a:sym typeface="Stellar"/>
              </a:rPr>
              <a:t>£239 (30% lower than the rivals)</a:t>
            </a:r>
          </a:p>
        </p:txBody>
      </p:sp>
      <p:sp>
        <p:nvSpPr>
          <p:cNvPr id="39" name="TextBox 14">
            <a:extLst>
              <a:ext uri="{FF2B5EF4-FFF2-40B4-BE49-F238E27FC236}">
                <a16:creationId xmlns:a16="http://schemas.microsoft.com/office/drawing/2014/main" xmlns="" id="{E75C843D-8572-C8DC-267E-19E5A715FCC5}"/>
              </a:ext>
            </a:extLst>
          </p:cNvPr>
          <p:cNvSpPr txBox="1"/>
          <p:nvPr/>
        </p:nvSpPr>
        <p:spPr>
          <a:xfrm>
            <a:off x="511032" y="2012663"/>
            <a:ext cx="1699556" cy="2154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spcBef>
                <a:spcPct val="0"/>
              </a:spcBef>
            </a:pPr>
            <a:r>
              <a:rPr lang="en-US" sz="1400" b="1" dirty="0">
                <a:solidFill>
                  <a:srgbClr val="000000"/>
                </a:solidFill>
                <a:latin typeface="Times New Roman" pitchFamily="18" charset="0"/>
                <a:ea typeface="Stellar Bold"/>
                <a:cs typeface="Times New Roman" pitchFamily="18" charset="0"/>
                <a:sym typeface="Stellar Bold"/>
              </a:rPr>
              <a:t>THE SOLUTION</a:t>
            </a:r>
          </a:p>
        </p:txBody>
      </p:sp>
      <p:sp>
        <p:nvSpPr>
          <p:cNvPr id="40" name="Freeform 4">
            <a:extLst>
              <a:ext uri="{FF2B5EF4-FFF2-40B4-BE49-F238E27FC236}">
                <a16:creationId xmlns:a16="http://schemas.microsoft.com/office/drawing/2014/main" xmlns="" id="{CF5C558B-A91F-3D85-182D-A95C2234B85A}"/>
              </a:ext>
            </a:extLst>
          </p:cNvPr>
          <p:cNvSpPr/>
          <p:nvPr/>
        </p:nvSpPr>
        <p:spPr>
          <a:xfrm>
            <a:off x="2688140" y="4781329"/>
            <a:ext cx="1467013" cy="495521"/>
          </a:xfrm>
          <a:custGeom>
            <a:avLst/>
            <a:gdLst/>
            <a:ahLst/>
            <a:cxnLst/>
            <a:rect l="l" t="t" r="r" b="b"/>
            <a:pathLst>
              <a:path w="4368796" h="775461">
                <a:moveTo>
                  <a:pt x="0" y="0"/>
                </a:moveTo>
                <a:lnTo>
                  <a:pt x="4368796" y="0"/>
                </a:lnTo>
                <a:lnTo>
                  <a:pt x="4368796" y="775461"/>
                </a:lnTo>
                <a:lnTo>
                  <a:pt x="0" y="77546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pic>
        <p:nvPicPr>
          <p:cNvPr id="41" name="Picture 6" descr="Smart watch black and white clipart free download">
            <a:extLst>
              <a:ext uri="{FF2B5EF4-FFF2-40B4-BE49-F238E27FC236}">
                <a16:creationId xmlns:a16="http://schemas.microsoft.com/office/drawing/2014/main" xmlns="" id="{D0B73CD2-D409-D96C-36F9-546DAB3125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973291" y="3901226"/>
            <a:ext cx="912909" cy="1037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Freeform 8">
            <a:extLst>
              <a:ext uri="{FF2B5EF4-FFF2-40B4-BE49-F238E27FC236}">
                <a16:creationId xmlns:a16="http://schemas.microsoft.com/office/drawing/2014/main" xmlns="" id="{14BECE4D-6CAB-FB65-C2A9-B656331FE724}"/>
              </a:ext>
            </a:extLst>
          </p:cNvPr>
          <p:cNvSpPr/>
          <p:nvPr/>
        </p:nvSpPr>
        <p:spPr>
          <a:xfrm>
            <a:off x="441089" y="5023703"/>
            <a:ext cx="1584788" cy="725093"/>
          </a:xfrm>
          <a:custGeom>
            <a:avLst/>
            <a:gdLst/>
            <a:ahLst/>
            <a:cxnLst/>
            <a:rect l="l" t="t" r="r" b="b"/>
            <a:pathLst>
              <a:path w="1693379" h="768076">
                <a:moveTo>
                  <a:pt x="0" y="0"/>
                </a:moveTo>
                <a:lnTo>
                  <a:pt x="1693379" y="0"/>
                </a:lnTo>
                <a:lnTo>
                  <a:pt x="1693379" y="768076"/>
                </a:lnTo>
                <a:lnTo>
                  <a:pt x="0" y="76807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44" name="TextBox 11">
            <a:extLst>
              <a:ext uri="{FF2B5EF4-FFF2-40B4-BE49-F238E27FC236}">
                <a16:creationId xmlns:a16="http://schemas.microsoft.com/office/drawing/2014/main" xmlns="" id="{A49ADA67-4A45-BA76-38DA-3066AE2742C7}"/>
              </a:ext>
            </a:extLst>
          </p:cNvPr>
          <p:cNvSpPr txBox="1"/>
          <p:nvPr/>
        </p:nvSpPr>
        <p:spPr>
          <a:xfrm>
            <a:off x="399041" y="5120976"/>
            <a:ext cx="1476199" cy="3077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2000" b="1" dirty="0">
                <a:solidFill>
                  <a:srgbClr val="000000"/>
                </a:solidFill>
                <a:latin typeface="Times New Roman" pitchFamily="18" charset="0"/>
                <a:ea typeface="Body Grotesque Fit Bold"/>
                <a:cs typeface="Times New Roman" pitchFamily="18" charset="0"/>
                <a:sym typeface="Body Grotesque Fit Bold"/>
              </a:rPr>
              <a:t>THE ASK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xmlns="" id="{7F12BCBE-5112-F1A9-5721-2D512ED8302F}"/>
              </a:ext>
            </a:extLst>
          </p:cNvPr>
          <p:cNvSpPr txBox="1"/>
          <p:nvPr/>
        </p:nvSpPr>
        <p:spPr>
          <a:xfrm>
            <a:off x="7670679" y="5190058"/>
            <a:ext cx="3638637" cy="7848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buNone/>
            </a:pPr>
            <a:r>
              <a:rPr lang="en-GB" sz="5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r>
              <a:rPr lang="en-GB" sz="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en-GB" sz="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Delgadillo, D.R., Borelli, J.L., Mayer, E.A., Labus, J.S., Cross, M.P. and Pressman, S.D. (2025) ‘Biological, environmental, and psychological stress and the human gut microbiome in healthy adults.’ </a:t>
            </a:r>
            <a:r>
              <a:rPr lang="en-GB" sz="4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Scientific Reports</a:t>
            </a:r>
            <a:r>
              <a:rPr lang="en-GB" sz="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4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15</a:t>
            </a:r>
            <a:r>
              <a:rPr lang="en-GB" sz="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p.362. Online Available At: </a:t>
            </a:r>
            <a:r>
              <a:rPr lang="en-GB" sz="4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5"/>
              </a:rPr>
              <a:t>https://chesterrep.openrepository.com/bitstream/handle/10034/628125/14.09.2023%20FINAL%20THESIS%20%281%29.pdf?sequence=1</a:t>
            </a:r>
            <a:r>
              <a:rPr lang="en-GB" sz="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.Last Accessed on: 18</a:t>
            </a:r>
            <a:r>
              <a:rPr lang="en-GB" sz="4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November, 2025. </a:t>
            </a:r>
            <a:r>
              <a:rPr lang="en-IN" sz="4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en-IN" sz="4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Callaghan, S., Lösch, M., Pione, A. and Teichner, W. (2021) ‘Feeling good: The future of the $1.5 trillion wellness market.’ Online Available At</a:t>
            </a:r>
            <a:r>
              <a:rPr lang="en-GB" sz="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4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6"/>
              </a:rPr>
              <a:t>https://www.mckinsey.com/industries/consumer-packaged-goods/our-insights/feeling-good-the-future-of-the-1-5-trillion-wellness-market</a:t>
            </a:r>
            <a:r>
              <a:rPr lang="en-GB" sz="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.Last Accessed on: 18</a:t>
            </a:r>
            <a:r>
              <a:rPr lang="en-GB" sz="4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November, 2025. </a:t>
            </a:r>
            <a:r>
              <a:rPr lang="en-IN" sz="4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en-IN" sz="4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Stone, C., Essery, R., Matthews, J., Naughton, F., Munafo, M., Attwood, A. and Skinner, A. (2024) ‘Presenting and evaluating a smartwatch-based intervention for smoking relapse (</a:t>
            </a:r>
            <a:r>
              <a:rPr lang="en-GB" sz="4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StopWatch</a:t>
            </a:r>
            <a:r>
              <a:rPr lang="en-GB" sz="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): feasibility and acceptability study.’ JMIR Formative Research, 8, p.e56999. Online Available At: </a:t>
            </a:r>
            <a:r>
              <a:rPr lang="en-GB" sz="4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7"/>
              </a:rPr>
              <a:t>https://formative.jmir.org/2024/1/e56999</a:t>
            </a:r>
            <a:r>
              <a:rPr lang="en-GB" sz="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.Last Accessed on: 18</a:t>
            </a:r>
            <a:r>
              <a:rPr lang="en-GB" sz="4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November, 2025.  </a:t>
            </a:r>
            <a:endParaRPr lang="en-IN" sz="4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7" name="Freeform 8">
            <a:extLst>
              <a:ext uri="{FF2B5EF4-FFF2-40B4-BE49-F238E27FC236}">
                <a16:creationId xmlns:a16="http://schemas.microsoft.com/office/drawing/2014/main" xmlns="" id="{6C501D72-48B4-5856-CE65-3D760605A2D9}"/>
              </a:ext>
            </a:extLst>
          </p:cNvPr>
          <p:cNvSpPr/>
          <p:nvPr/>
        </p:nvSpPr>
        <p:spPr>
          <a:xfrm>
            <a:off x="3421646" y="174106"/>
            <a:ext cx="4454044" cy="725093"/>
          </a:xfrm>
          <a:custGeom>
            <a:avLst/>
            <a:gdLst/>
            <a:ahLst/>
            <a:cxnLst/>
            <a:rect l="l" t="t" r="r" b="b"/>
            <a:pathLst>
              <a:path w="1693379" h="768076">
                <a:moveTo>
                  <a:pt x="0" y="0"/>
                </a:moveTo>
                <a:lnTo>
                  <a:pt x="1693379" y="0"/>
                </a:lnTo>
                <a:lnTo>
                  <a:pt x="1693379" y="768076"/>
                </a:lnTo>
                <a:lnTo>
                  <a:pt x="0" y="76807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600" dirty="0"/>
          </a:p>
        </p:txBody>
      </p:sp>
      <p:sp>
        <p:nvSpPr>
          <p:cNvPr id="48" name="Rectangle 2">
            <a:extLst>
              <a:ext uri="{FF2B5EF4-FFF2-40B4-BE49-F238E27FC236}">
                <a16:creationId xmlns:a16="http://schemas.microsoft.com/office/drawing/2014/main" xmlns="" id="{76C82AA7-57CB-FCEB-4BBA-63ABE48026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7657" y="203403"/>
            <a:ext cx="37782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BOOTS WELLTECH+</a:t>
            </a:r>
            <a:endParaRPr kumimoji="0" lang="en-US" sz="4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101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235</Words>
  <Application>Microsoft Office PowerPoint</Application>
  <PresentationFormat>Custom</PresentationFormat>
  <Paragraphs>28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Stellar Bold</vt:lpstr>
      <vt:lpstr>Calibri</vt:lpstr>
      <vt:lpstr>Times New Roman</vt:lpstr>
      <vt:lpstr>Stellar</vt:lpstr>
      <vt:lpstr>Body Grotesque Fit Bold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2025-11-19T09:52:45Z</dcterms:created>
  <dcterms:modified xsi:type="dcterms:W3CDTF">2025-11-19T09:53:04Z</dcterms:modified>
  <dc:identifier/>
</cp:coreProperties>
</file>