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Handelson Six" charset="1" panose="00000100000000000000"/>
      <p:regular r:id="rId14"/>
    </p:embeddedFont>
    <p:embeddedFont>
      <p:font typeface="IM Fell" charset="1" panose="0200000000000000000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0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0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0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0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306300" y="-27101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1991975" y="8044279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5649575" y="1400106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152482" y="3041610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000090" y="2448960"/>
            <a:ext cx="14287820" cy="3019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89"/>
              </a:lnSpc>
            </a:pPr>
            <a:r>
              <a:rPr lang="en-US" sz="8635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remediation of kilvey hill using biochar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530966" y="5715770"/>
            <a:ext cx="7226069" cy="28123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1"/>
              </a:lnSpc>
            </a:pPr>
            <a:r>
              <a:rPr lang="en-US" sz="4301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Ysabelle Tuddenham</a:t>
            </a:r>
          </a:p>
          <a:p>
            <a:pPr algn="ctr">
              <a:lnSpc>
                <a:spcPts val="6021"/>
              </a:lnSpc>
            </a:pPr>
            <a:r>
              <a:rPr lang="en-US" sz="4301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2205445</a:t>
            </a:r>
          </a:p>
          <a:p>
            <a:pPr algn="ctr">
              <a:lnSpc>
                <a:spcPts val="6021"/>
              </a:lnSpc>
            </a:pPr>
            <a:r>
              <a:rPr lang="en-US" sz="4301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January 2026</a:t>
            </a:r>
          </a:p>
          <a:p>
            <a:pPr algn="ctr">
              <a:lnSpc>
                <a:spcPts val="4201"/>
              </a:lnSpc>
            </a:pPr>
            <a:r>
              <a:rPr lang="en-US" sz="3001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Supervisor: </a:t>
            </a:r>
            <a:r>
              <a:rPr lang="en-US" sz="3001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Elanor Alun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877443" y="-494401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1" y="0"/>
                </a:lnTo>
                <a:lnTo>
                  <a:pt x="8931361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6528713" cy="2698673"/>
          </a:xfrm>
          <a:custGeom>
            <a:avLst/>
            <a:gdLst/>
            <a:ahLst/>
            <a:cxnLst/>
            <a:rect r="r" b="b" t="t" l="l"/>
            <a:pathLst>
              <a:path h="2698673" w="6528713">
                <a:moveTo>
                  <a:pt x="0" y="0"/>
                </a:moveTo>
                <a:lnTo>
                  <a:pt x="6528713" y="0"/>
                </a:lnTo>
                <a:lnTo>
                  <a:pt x="6528713" y="2698673"/>
                </a:lnTo>
                <a:lnTo>
                  <a:pt x="0" y="269867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2877443" y="8775114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2"/>
                </a:moveTo>
                <a:lnTo>
                  <a:pt x="7315200" y="3023772"/>
                </a:lnTo>
                <a:lnTo>
                  <a:pt x="7315200" y="0"/>
                </a:lnTo>
                <a:lnTo>
                  <a:pt x="0" y="0"/>
                </a:lnTo>
                <a:lnTo>
                  <a:pt x="0" y="3023772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6321746" y="1606481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152482" y="3041610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4139309" y="209301"/>
            <a:ext cx="10223096" cy="2133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2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Background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565257" y="2235200"/>
            <a:ext cx="13756489" cy="5613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Swansea has a long industrial history, particularly in copper smelting during the 18th and 19th centuries, allowing copper-rich waste to contaminate local soils and water.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This heavy metal pollution is harmful because it is toxic to people and wildlife, can enter the food chain, and leaves land unsafe and difficult to redevelop. Biochar is a potential solution as it can lock heavy metals into the soil, reducing their harm, while offering a sustainable and relatively low-cost remediation method.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306300" y="-27101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1991975" y="8044279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5649575" y="1400106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152482" y="3041610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105258" y="209826"/>
            <a:ext cx="14077484" cy="2132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3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AIMS AND OBJECTIVES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810502" y="3135729"/>
            <a:ext cx="14225266" cy="4908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This study aims to evaluate the effectiveness of biochar slurry injection in immobilising heavy metals in contaminated soils at Kilvey Hill. Specifically, the research will: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Produce biochar derived from locally available biomass.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Apply biochar as a slurry via subsurface injection and monitor changes in: Soil pH, electrical conductivity (EC), and heavy metal availability.</a:t>
            </a:r>
          </a:p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Compare treatment effects between habitat types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115550" y="9682645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1" y="0"/>
                </a:lnTo>
                <a:lnTo>
                  <a:pt x="8931361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822319" y="-119932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2840224" y="-1411493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4119916" y="9258300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6523614" y="9360347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6613172" y="1517112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6613172" y="3339256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4139260" y="1891493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523614" y="-3998344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833059" y="88071"/>
            <a:ext cx="15274723" cy="2133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2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Literature reveiw 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817376" y="2350397"/>
            <a:ext cx="8652028" cy="6616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Literature consensus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The literature agrees that heavy metal contamination from mining and smelting is a persistent environmental challenge, with conventional remediation methods often limited by cost and effectiveness (Aparicio et al., 2022; Liu et al., 2021). this is an issue on kilvey hill Swansea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Impacts of heavy metals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Heavy metals are toxic, non-biodegradable, and able to accumulate in food chains, posing long-term risks to human health and ecosystems (Gwynn, 2019).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856191" y="2255034"/>
            <a:ext cx="5932256" cy="67818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Rationale for biochar remediation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Biochar is a promising, sustainable remediation approach because of its strong metal-binding capacity, soil improvement benefits, and relatively low cost (Kapoor, Ahmad and Rafatullah, 2024).</a:t>
            </a:r>
          </a:p>
          <a:p>
            <a:pPr algn="l">
              <a:lnSpc>
                <a:spcPts val="4199"/>
              </a:lnSpc>
            </a:pP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The methodology was chosen because this had applied the biochar to a field study rather than lab studies using Berglund, DeLuca and Zackrisson 2004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306300" y="-27101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3922462" y="8443913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5649575" y="1400106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987594" y="3224132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4032452" y="568878"/>
            <a:ext cx="10223096" cy="2133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2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Methodology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379706" y="2993985"/>
            <a:ext cx="12772777" cy="5403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647695" indent="-323848" lvl="1">
              <a:lnSpc>
                <a:spcPts val="4199"/>
              </a:lnSpc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6 sites were chosen(3contol, 3 experimental) these were split between three habitat types , mixed woodland, heathland and forest  edge </a:t>
            </a:r>
          </a:p>
          <a:p>
            <a:pPr algn="ctr" marL="647695" indent="-323848" lvl="1">
              <a:lnSpc>
                <a:spcPts val="4199"/>
              </a:lnSpc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composite soil samples were taken from each site (100g) and these were taken back to the lab and tested for copper to establish a baseline</a:t>
            </a:r>
          </a:p>
          <a:p>
            <a:pPr algn="ctr" marL="647695" indent="-323848" lvl="1">
              <a:lnSpc>
                <a:spcPts val="4199"/>
              </a:lnSpc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ph and conductivity was tested with a probe at each site </a:t>
            </a:r>
          </a:p>
          <a:p>
            <a:pPr algn="ctr" marL="647695" indent="-323848" lvl="1">
              <a:lnSpc>
                <a:spcPts val="4199"/>
              </a:lnSpc>
              <a:spcBef>
                <a:spcPct val="0"/>
              </a:spcBef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 biochar was mixed with water to form a slurry and injected into the soil at a depth of 0–10 cm within 2 × 2 m plots. Each plot received 800 g of biocha</a:t>
            </a:r>
          </a:p>
          <a:p>
            <a:pPr algn="ctr" marL="647695" indent="-323848" lvl="1">
              <a:lnSpc>
                <a:spcPts val="4199"/>
              </a:lnSpc>
              <a:spcBef>
                <a:spcPct val="0"/>
              </a:spcBef>
              <a:buAutoNum type="arabicPeriod" startAt="1"/>
            </a:pPr>
            <a:r>
              <a:rPr lang="en-US" sz="29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next steps, due to return this week and once in April to collect furth soil samples and measure PH and conductivity to measure progress against baseline 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306300" y="-27101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1991975" y="8044279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5649575" y="1400106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491044" y="3041610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4032452" y="812510"/>
            <a:ext cx="10223096" cy="2133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2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conclusion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109497" y="4133057"/>
            <a:ext cx="14069007" cy="31661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biochar has promising applications to remediating coal spoil, as its a cost effective procedure compared to traditional methods. </a:t>
            </a:r>
          </a:p>
          <a:p>
            <a:pPr algn="ctr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Baseline has been established on site </a:t>
            </a:r>
          </a:p>
          <a:p>
            <a:pPr algn="ctr">
              <a:lnSpc>
                <a:spcPts val="5039"/>
              </a:lnSpc>
              <a:spcBef>
                <a:spcPct val="0"/>
              </a:spcBef>
            </a:pPr>
            <a:r>
              <a:rPr lang="en-US" sz="3599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final experimental data will be taken in January  and April for submission in May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2085975" y="9258300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306300" y="-27101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277894" y="-695358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1991975" y="8044279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324350" y="7510393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5649575" y="1400106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8"/>
                </a:lnTo>
                <a:lnTo>
                  <a:pt x="7315200" y="1409838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152482" y="3041610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3291784" y="2003315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845387" y="-328220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7" y="0"/>
                </a:lnTo>
                <a:lnTo>
                  <a:pt x="5250067" y="5173702"/>
                </a:lnTo>
                <a:lnTo>
                  <a:pt x="0" y="517370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4032452" y="568878"/>
            <a:ext cx="10223096" cy="21339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7362"/>
              </a:lnSpc>
            </a:pPr>
            <a:r>
              <a:rPr lang="en-US" sz="1240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refrences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637289" y="2655212"/>
            <a:ext cx="11618259" cy="5283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Aparicio, S., Davila, R. and Camacho, D., 2022. Assessment of remediation techniques for mining-impacted soils: A comparative review. Journal of Environmental Management, 301, p.113831.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Liu, Z., Zhang, F.S. and Wu, J., 2021. Application of biochar in the remediation of contaminated soil. Journal of Chemistry, 2021, 6630982. Available at: https://doi.org/10.1155/2021/6630982 [Accessed 9 Aug. 2025].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Gwynn, D. (2019) Lost Swansea. Amberley Publishing.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Kapoor, N., Ahmad, M. and Rafatullah, M., 2024. Biochar for remediation of heavy metal-contaminated soils: Mechanisms, efficacy, and perspectives. Environmental Chemistry Letters, 22, pp.175–192.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IM Fell"/>
                <a:ea typeface="IM Fell"/>
                <a:cs typeface="IM Fell"/>
                <a:sym typeface="IM Fell"/>
              </a:rPr>
              <a:t>Berglund, L.M., DeLuca, T.H. and Zackrisson, O. (2004) ‘Activated carbon amendments to soil alters nitrification rates in Scots pine forests’, Soil Biology and Biochemistry, 36(12), pp. 2067–2073. Available at: https://doi.org/10.1016/j.soilbio.2004.06.005.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6666" r="0" b="-1666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8468624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471188" y="100393"/>
            <a:ext cx="8931362" cy="2599426"/>
          </a:xfrm>
          <a:custGeom>
            <a:avLst/>
            <a:gdLst/>
            <a:ahLst/>
            <a:cxnLst/>
            <a:rect r="r" b="b" t="t" l="l"/>
            <a:pathLst>
              <a:path h="2599426" w="8931362">
                <a:moveTo>
                  <a:pt x="0" y="0"/>
                </a:moveTo>
                <a:lnTo>
                  <a:pt x="8931362" y="0"/>
                </a:lnTo>
                <a:lnTo>
                  <a:pt x="8931362" y="2599426"/>
                </a:lnTo>
                <a:lnTo>
                  <a:pt x="0" y="259942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-184081" y="-213489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0"/>
                </a:moveTo>
                <a:lnTo>
                  <a:pt x="7315200" y="0"/>
                </a:lnTo>
                <a:lnTo>
                  <a:pt x="7315200" y="3023771"/>
                </a:lnTo>
                <a:lnTo>
                  <a:pt x="0" y="30237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0">
            <a:off x="10972800" y="7585605"/>
            <a:ext cx="7315200" cy="3023771"/>
          </a:xfrm>
          <a:custGeom>
            <a:avLst/>
            <a:gdLst/>
            <a:ahLst/>
            <a:cxnLst/>
            <a:rect r="r" b="b" t="t" l="l"/>
            <a:pathLst>
              <a:path h="3023771" w="7315200">
                <a:moveTo>
                  <a:pt x="0" y="3023771"/>
                </a:moveTo>
                <a:lnTo>
                  <a:pt x="7315200" y="3023771"/>
                </a:lnTo>
                <a:lnTo>
                  <a:pt x="7315200" y="0"/>
                </a:lnTo>
                <a:lnTo>
                  <a:pt x="0" y="0"/>
                </a:lnTo>
                <a:lnTo>
                  <a:pt x="0" y="3023771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2449242" y="6472099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0" y="0"/>
                </a:moveTo>
                <a:lnTo>
                  <a:pt x="7315200" y="0"/>
                </a:lnTo>
                <a:lnTo>
                  <a:pt x="7315200" y="1409839"/>
                </a:lnTo>
                <a:lnTo>
                  <a:pt x="0" y="140983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3601700" y="2336690"/>
            <a:ext cx="7315200" cy="1409839"/>
          </a:xfrm>
          <a:custGeom>
            <a:avLst/>
            <a:gdLst/>
            <a:ahLst/>
            <a:cxnLst/>
            <a:rect r="r" b="b" t="t" l="l"/>
            <a:pathLst>
              <a:path h="1409839" w="7315200">
                <a:moveTo>
                  <a:pt x="7315200" y="0"/>
                </a:moveTo>
                <a:lnTo>
                  <a:pt x="0" y="0"/>
                </a:lnTo>
                <a:lnTo>
                  <a:pt x="0" y="1409839"/>
                </a:lnTo>
                <a:lnTo>
                  <a:pt x="7315200" y="1409839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057107" y="2699819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416676" y="1298396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6741907" y="-2132093"/>
            <a:ext cx="5250068" cy="5173703"/>
          </a:xfrm>
          <a:custGeom>
            <a:avLst/>
            <a:gdLst/>
            <a:ahLst/>
            <a:cxnLst/>
            <a:rect r="r" b="b" t="t" l="l"/>
            <a:pathLst>
              <a:path h="5173703" w="5250068">
                <a:moveTo>
                  <a:pt x="0" y="0"/>
                </a:moveTo>
                <a:lnTo>
                  <a:pt x="5250068" y="0"/>
                </a:lnTo>
                <a:lnTo>
                  <a:pt x="5250068" y="5173703"/>
                </a:lnTo>
                <a:lnTo>
                  <a:pt x="0" y="517370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000090" y="3482445"/>
            <a:ext cx="14287820" cy="2979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266"/>
              </a:lnSpc>
            </a:pPr>
            <a:r>
              <a:rPr lang="en-US" sz="17333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DAG-4PadHZQ</dc:identifier>
  <dcterms:modified xsi:type="dcterms:W3CDTF">2011-08-01T06:04:30Z</dcterms:modified>
  <cp:revision>1</cp:revision>
  <dc:title>dis presentation</dc:title>
</cp:coreProperties>
</file>