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6858000" cy="121920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74" autoAdjust="0"/>
    <p:restoredTop sz="94660"/>
  </p:normalViewPr>
  <p:slideViewPr>
    <p:cSldViewPr snapToGrid="0">
      <p:cViewPr>
        <p:scale>
          <a:sx n="110" d="100"/>
          <a:sy n="110" d="100"/>
        </p:scale>
        <p:origin x="2430" y="-35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fiya Radkova Williams (2407274)" userId="c389498b-43b9-428f-843c-2d04bc7f4526" providerId="ADAL" clId="{1E797D6B-B46B-4125-992B-34AD5AF568A3}"/>
    <pc:docChg chg="custSel modSld">
      <pc:chgData name="Sofiya Radkova Williams (2407274)" userId="c389498b-43b9-428f-843c-2d04bc7f4526" providerId="ADAL" clId="{1E797D6B-B46B-4125-992B-34AD5AF568A3}" dt="2026-06-14T07:36:23.278" v="0" actId="313"/>
      <pc:docMkLst>
        <pc:docMk/>
      </pc:docMkLst>
      <pc:sldChg chg="modSp mod">
        <pc:chgData name="Sofiya Radkova Williams (2407274)" userId="c389498b-43b9-428f-843c-2d04bc7f4526" providerId="ADAL" clId="{1E797D6B-B46B-4125-992B-34AD5AF568A3}" dt="2026-06-14T07:36:23.278" v="0" actId="313"/>
        <pc:sldMkLst>
          <pc:docMk/>
          <pc:sldMk cId="2345455305" sldId="256"/>
        </pc:sldMkLst>
        <pc:spChg chg="mod">
          <ac:chgData name="Sofiya Radkova Williams (2407274)" userId="c389498b-43b9-428f-843c-2d04bc7f4526" providerId="ADAL" clId="{1E797D6B-B46B-4125-992B-34AD5AF568A3}" dt="2026-06-14T07:36:23.278" v="0" actId="313"/>
          <ac:spMkLst>
            <pc:docMk/>
            <pc:sldMk cId="2345455305" sldId="256"/>
            <ac:spMk id="10" creationId="{0A13B2F1-EC50-821D-B4BE-93D954291BB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6403623"/>
            <a:ext cx="5143500" cy="2943577"/>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4A8D6D3-490F-4CEC-9355-3050E74F0453}"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6401072-F432-4C2D-8B21-991616F5734B}" type="slidenum">
              <a:rPr lang="en-US" smtClean="0"/>
              <a:t>‹#›</a:t>
            </a:fld>
            <a:endParaRPr lang="en-US"/>
          </a:p>
        </p:txBody>
      </p:sp>
    </p:spTree>
    <p:extLst>
      <p:ext uri="{BB962C8B-B14F-4D97-AF65-F5344CB8AC3E}">
        <p14:creationId xmlns:p14="http://schemas.microsoft.com/office/powerpoint/2010/main" val="21024138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8D6D3-490F-4CEC-9355-3050E74F0453}"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6401072-F432-4C2D-8B21-991616F5734B}" type="slidenum">
              <a:rPr lang="en-US" smtClean="0"/>
              <a:t>‹#›</a:t>
            </a:fld>
            <a:endParaRPr lang="en-US"/>
          </a:p>
        </p:txBody>
      </p:sp>
    </p:spTree>
    <p:extLst>
      <p:ext uri="{BB962C8B-B14F-4D97-AF65-F5344CB8AC3E}">
        <p14:creationId xmlns:p14="http://schemas.microsoft.com/office/powerpoint/2010/main" val="27605055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8159048"/>
            <a:ext cx="5915025" cy="266699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A8D6D3-490F-4CEC-9355-3050E74F0453}"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6401072-F432-4C2D-8B21-991616F5734B}" type="slidenum">
              <a:rPr lang="en-US" smtClean="0"/>
              <a:t>‹#›</a:t>
            </a:fld>
            <a:endParaRPr lang="en-US"/>
          </a:p>
        </p:txBody>
      </p:sp>
    </p:spTree>
    <p:extLst>
      <p:ext uri="{BB962C8B-B14F-4D97-AF65-F5344CB8AC3E}">
        <p14:creationId xmlns:p14="http://schemas.microsoft.com/office/powerpoint/2010/main" val="39386013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4A8D6D3-490F-4CEC-9355-3050E74F0453}"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6401072-F432-4C2D-8B21-991616F5734B}" type="slidenum">
              <a:rPr lang="en-US" smtClean="0"/>
              <a:t>‹#›</a:t>
            </a:fld>
            <a:endParaRPr lang="en-US"/>
          </a:p>
        </p:txBody>
      </p:sp>
    </p:spTree>
    <p:extLst>
      <p:ext uri="{BB962C8B-B14F-4D97-AF65-F5344CB8AC3E}">
        <p14:creationId xmlns:p14="http://schemas.microsoft.com/office/powerpoint/2010/main" val="322389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4A8D6D3-490F-4CEC-9355-3050E74F0453}" type="datetimeFigureOut">
              <a:rPr lang="en-US" smtClean="0"/>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6401072-F432-4C2D-8B21-991616F5734B}" type="slidenum">
              <a:rPr lang="en-US" smtClean="0"/>
              <a:t>‹#›</a:t>
            </a:fld>
            <a:endParaRPr lang="en-US"/>
          </a:p>
        </p:txBody>
      </p:sp>
    </p:spTree>
    <p:extLst>
      <p:ext uri="{BB962C8B-B14F-4D97-AF65-F5344CB8AC3E}">
        <p14:creationId xmlns:p14="http://schemas.microsoft.com/office/powerpoint/2010/main" val="11239945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4A8D6D3-490F-4CEC-9355-3050E74F0453}" type="datetimeFigureOut">
              <a:rPr lang="en-US" smtClean="0"/>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6401072-F432-4C2D-8B21-991616F5734B}" type="slidenum">
              <a:rPr lang="en-US" smtClean="0"/>
              <a:t>‹#›</a:t>
            </a:fld>
            <a:endParaRPr lang="en-US"/>
          </a:p>
        </p:txBody>
      </p:sp>
    </p:spTree>
    <p:extLst>
      <p:ext uri="{BB962C8B-B14F-4D97-AF65-F5344CB8AC3E}">
        <p14:creationId xmlns:p14="http://schemas.microsoft.com/office/powerpoint/2010/main" val="3795534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A8D6D3-490F-4CEC-9355-3050E74F0453}" type="datetimeFigureOut">
              <a:rPr lang="en-US" smtClean="0"/>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6401072-F432-4C2D-8B21-991616F5734B}" type="slidenum">
              <a:rPr lang="en-US" smtClean="0"/>
              <a:t>‹#›</a:t>
            </a:fld>
            <a:endParaRPr lang="en-US"/>
          </a:p>
        </p:txBody>
      </p:sp>
    </p:spTree>
    <p:extLst>
      <p:ext uri="{BB962C8B-B14F-4D97-AF65-F5344CB8AC3E}">
        <p14:creationId xmlns:p14="http://schemas.microsoft.com/office/powerpoint/2010/main" val="16563819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755425"/>
            <a:ext cx="3471863" cy="8664222"/>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34A8D6D3-490F-4CEC-9355-3050E74F0453}"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6401072-F432-4C2D-8B21-991616F5734B}" type="slidenum">
              <a:rPr lang="en-US" smtClean="0"/>
              <a:t>‹#›</a:t>
            </a:fld>
            <a:endParaRPr lang="en-US"/>
          </a:p>
        </p:txBody>
      </p:sp>
    </p:spTree>
    <p:extLst>
      <p:ext uri="{BB962C8B-B14F-4D97-AF65-F5344CB8AC3E}">
        <p14:creationId xmlns:p14="http://schemas.microsoft.com/office/powerpoint/2010/main" val="39175800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34A8D6D3-490F-4CEC-9355-3050E74F0453}"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6401072-F432-4C2D-8B21-991616F5734B}" type="slidenum">
              <a:rPr lang="en-US" smtClean="0"/>
              <a:t>‹#›</a:t>
            </a:fld>
            <a:endParaRPr lang="en-US"/>
          </a:p>
        </p:txBody>
      </p:sp>
    </p:spTree>
    <p:extLst>
      <p:ext uri="{BB962C8B-B14F-4D97-AF65-F5344CB8AC3E}">
        <p14:creationId xmlns:p14="http://schemas.microsoft.com/office/powerpoint/2010/main" val="2259736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8D6D3-490F-4CEC-9355-3050E74F0453}"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6401072-F432-4C2D-8B21-991616F5734B}" type="slidenum">
              <a:rPr lang="en-US" smtClean="0"/>
              <a:t>‹#›</a:t>
            </a:fld>
            <a:endParaRPr lang="en-US"/>
          </a:p>
        </p:txBody>
      </p:sp>
    </p:spTree>
    <p:extLst>
      <p:ext uri="{BB962C8B-B14F-4D97-AF65-F5344CB8AC3E}">
        <p14:creationId xmlns:p14="http://schemas.microsoft.com/office/powerpoint/2010/main" val="296926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8D6D3-490F-4CEC-9355-3050E74F0453}"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6401072-F432-4C2D-8B21-991616F5734B}" type="slidenum">
              <a:rPr lang="en-US" smtClean="0"/>
              <a:t>‹#›</a:t>
            </a:fld>
            <a:endParaRPr lang="en-US"/>
          </a:p>
        </p:txBody>
      </p:sp>
    </p:spTree>
    <p:extLst>
      <p:ext uri="{BB962C8B-B14F-4D97-AF65-F5344CB8AC3E}">
        <p14:creationId xmlns:p14="http://schemas.microsoft.com/office/powerpoint/2010/main" val="23370600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900">
                <a:solidFill>
                  <a:schemeClr val="tx1">
                    <a:tint val="75000"/>
                  </a:schemeClr>
                </a:solidFill>
              </a:defRPr>
            </a:lvl1pPr>
          </a:lstStyle>
          <a:p>
            <a:fld id="{34A8D6D3-490F-4CEC-9355-3050E74F0453}" type="datetimeFigureOut">
              <a:rPr lang="en-US" smtClean="0"/>
              <a:t>6/14/2026</a:t>
            </a:fld>
            <a:endParaRPr lang="en-US"/>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900">
                <a:solidFill>
                  <a:schemeClr val="tx1">
                    <a:tint val="75000"/>
                  </a:schemeClr>
                </a:solidFill>
              </a:defRPr>
            </a:lvl1pPr>
          </a:lstStyle>
          <a:p>
            <a:fld id="{76401072-F432-4C2D-8B21-991616F5734B}" type="slidenum">
              <a:rPr lang="en-US" smtClean="0"/>
              <a:t>‹#›</a:t>
            </a:fld>
            <a:endParaRPr lang="en-US"/>
          </a:p>
        </p:txBody>
      </p:sp>
    </p:spTree>
    <p:extLst>
      <p:ext uri="{BB962C8B-B14F-4D97-AF65-F5344CB8AC3E}">
        <p14:creationId xmlns:p14="http://schemas.microsoft.com/office/powerpoint/2010/main" val="5256843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C54466A-5531-440B-EE90-164C43FB404F}"/>
              </a:ext>
            </a:extLst>
          </p:cNvPr>
          <p:cNvSpPr txBox="1"/>
          <p:nvPr/>
        </p:nvSpPr>
        <p:spPr>
          <a:xfrm>
            <a:off x="0" y="0"/>
            <a:ext cx="6858000" cy="738664"/>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sz="1400" b="1" dirty="0">
                <a:latin typeface="Times New Roman" panose="02020603050405020304" pitchFamily="18" charset="0"/>
                <a:cs typeface="Times New Roman" panose="02020603050405020304" pitchFamily="18" charset="0"/>
              </a:rPr>
              <a:t>Developing Emotional Intelligence Skills C1</a:t>
            </a:r>
          </a:p>
          <a:p>
            <a:pPr algn="ctr"/>
            <a:r>
              <a:rPr lang="en-US" sz="1400" dirty="0">
                <a:latin typeface="Times New Roman" panose="02020603050405020304" pitchFamily="18" charset="0"/>
                <a:cs typeface="Times New Roman" panose="02020603050405020304" pitchFamily="18" charset="0"/>
              </a:rPr>
              <a:t>Student Name: Sofiya Radkova Williams Student ID: 2407274</a:t>
            </a:r>
          </a:p>
          <a:p>
            <a:pPr algn="ctr"/>
            <a:r>
              <a:rPr lang="en-US" sz="1400" dirty="0">
                <a:latin typeface="Times New Roman" panose="02020603050405020304" pitchFamily="18" charset="0"/>
                <a:cs typeface="Times New Roman" panose="02020603050405020304" pitchFamily="18" charset="0"/>
              </a:rPr>
              <a:t>Title: “</a:t>
            </a:r>
            <a:r>
              <a:rPr lang="en-US" sz="1400" b="1" dirty="0">
                <a:latin typeface="Times New Roman" panose="02020603050405020304" pitchFamily="18" charset="0"/>
                <a:cs typeface="Times New Roman" panose="02020603050405020304" pitchFamily="18" charset="0"/>
              </a:rPr>
              <a:t>Leading Group Projects with Emotional Intelligence</a:t>
            </a:r>
            <a:r>
              <a:rPr lang="en-US" sz="1400" dirty="0">
                <a:latin typeface="Times New Roman" panose="02020603050405020304" pitchFamily="18" charset="0"/>
                <a:cs typeface="Times New Roman" panose="02020603050405020304" pitchFamily="18" charset="0"/>
              </a:rPr>
              <a:t>”</a:t>
            </a:r>
          </a:p>
        </p:txBody>
      </p:sp>
      <p:sp>
        <p:nvSpPr>
          <p:cNvPr id="5" name="TextBox 4">
            <a:extLst>
              <a:ext uri="{FF2B5EF4-FFF2-40B4-BE49-F238E27FC236}">
                <a16:creationId xmlns:a16="http://schemas.microsoft.com/office/drawing/2014/main" id="{33E18506-87C2-0185-7790-755B26AB4F11}"/>
              </a:ext>
            </a:extLst>
          </p:cNvPr>
          <p:cNvSpPr txBox="1"/>
          <p:nvPr/>
        </p:nvSpPr>
        <p:spPr>
          <a:xfrm>
            <a:off x="19050" y="767578"/>
            <a:ext cx="2601686" cy="2031325"/>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US" sz="900" b="1" dirty="0">
                <a:latin typeface="Times New Roman" panose="02020603050405020304" pitchFamily="18" charset="0"/>
                <a:cs typeface="Times New Roman" panose="02020603050405020304" pitchFamily="18" charset="0"/>
              </a:rPr>
              <a:t>Introduction</a:t>
            </a:r>
          </a:p>
          <a:p>
            <a:pPr algn="just"/>
            <a:r>
              <a:rPr lang="en-US" sz="900" dirty="0">
                <a:latin typeface="Times New Roman" panose="02020603050405020304" pitchFamily="18" charset="0"/>
                <a:cs typeface="Times New Roman" panose="02020603050405020304" pitchFamily="18" charset="0"/>
              </a:rPr>
              <a:t>In simple words, EI allow the overall capability to gain a deep understanding of one's own emotions, but at the same time, EI play a fundamental role in group work because it enables one to focus on supporting effective collaboration among team members and accordingly ensures effective teamwork practices. Further, EI make sure that students focus on motivating themselves and avoid stressful environments. Practical situations such as pressure, bias, and differing opinions, among many others, are experienced by the students. However, all these problems can be addressed through emotional intelligence.</a:t>
            </a:r>
          </a:p>
        </p:txBody>
      </p:sp>
      <p:sp>
        <p:nvSpPr>
          <p:cNvPr id="6" name="TextBox 5">
            <a:extLst>
              <a:ext uri="{FF2B5EF4-FFF2-40B4-BE49-F238E27FC236}">
                <a16:creationId xmlns:a16="http://schemas.microsoft.com/office/drawing/2014/main" id="{4E269560-3EED-95F9-46BA-C700B1D1924F}"/>
              </a:ext>
            </a:extLst>
          </p:cNvPr>
          <p:cNvSpPr txBox="1"/>
          <p:nvPr/>
        </p:nvSpPr>
        <p:spPr>
          <a:xfrm>
            <a:off x="-2" y="5344498"/>
            <a:ext cx="2601685" cy="2862322"/>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US" sz="900" b="1" dirty="0">
                <a:latin typeface="Times New Roman" panose="02020603050405020304" pitchFamily="18" charset="0"/>
                <a:cs typeface="Times New Roman" panose="02020603050405020304" pitchFamily="18" charset="0"/>
              </a:rPr>
              <a:t>Section 1: EI in teamwork</a:t>
            </a:r>
          </a:p>
          <a:p>
            <a:pPr algn="just"/>
            <a:r>
              <a:rPr lang="en-US" sz="900" dirty="0">
                <a:latin typeface="Times New Roman" panose="02020603050405020304" pitchFamily="18" charset="0"/>
                <a:cs typeface="Times New Roman" panose="02020603050405020304" pitchFamily="18" charset="0"/>
              </a:rPr>
              <a:t>In simple words, one of the fundamental skills that needs to be taken into account by students is EI, the reason for that is that it tends to support the identification of one's own strengths as well as managing a set of emotions. On the other hand, a self-evaluation of growth outcome in avoiding different kinds of conflict as well as managing different situations in a proper and effective manner. With this, empathy indicates that it would allow students to appreciate work done by other people, and react in a positive manner, and on the other hand, social abilities like effective communication result in managing a long-term connection with team members. This might consist of examples such as when there is a kind of conflict or a sort of miscommunication in terms of assignment, EI tend to play a fundamental role as it allows students to react accordingly while managing positive outcomes (Coronado-Maldonado and Benítez-Márquez, 2023).</a:t>
            </a:r>
          </a:p>
        </p:txBody>
      </p:sp>
      <p:sp>
        <p:nvSpPr>
          <p:cNvPr id="7" name="TextBox 6">
            <a:extLst>
              <a:ext uri="{FF2B5EF4-FFF2-40B4-BE49-F238E27FC236}">
                <a16:creationId xmlns:a16="http://schemas.microsoft.com/office/drawing/2014/main" id="{974FA928-D5A2-AC50-8CB6-C05ECF69E1A2}"/>
              </a:ext>
            </a:extLst>
          </p:cNvPr>
          <p:cNvSpPr txBox="1"/>
          <p:nvPr/>
        </p:nvSpPr>
        <p:spPr>
          <a:xfrm>
            <a:off x="2660873" y="782167"/>
            <a:ext cx="4171725" cy="1754326"/>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US" sz="900" b="1" dirty="0">
                <a:latin typeface="Times New Roman" panose="02020603050405020304" pitchFamily="18" charset="0"/>
                <a:cs typeface="Times New Roman" panose="02020603050405020304" pitchFamily="18" charset="0"/>
              </a:rPr>
              <a:t>Section 2: Managing own emotions</a:t>
            </a:r>
          </a:p>
          <a:p>
            <a:pPr algn="just"/>
            <a:r>
              <a:rPr lang="en-US" sz="900" dirty="0">
                <a:latin typeface="Times New Roman" panose="02020603050405020304" pitchFamily="18" charset="0"/>
                <a:cs typeface="Times New Roman" panose="02020603050405020304" pitchFamily="18" charset="0"/>
              </a:rPr>
              <a:t>When it comes to activities in groups, the students would be able to consider the methods that might be used to control emotions, depending on a particular period when there could be issues related to deadlines and conflicts between team members. Therefore, it can be stated that thanks to self-awareness, people are going to learn about various emotions that can go from anxiety to depression. As far as the practice is concerned, it has been seen that people must be mindful about controlling their emotions, which requires avoiding thinking when coping with stressors. The reflection process should also be useful in evaluating the situation before taking any action. This way, the students have to understand how to cope with the stress that might result from engaging in certain activities. This would include managing time and having rest from such activities (</a:t>
            </a:r>
            <a:r>
              <a:rPr lang="en-US" sz="900" dirty="0" err="1">
                <a:latin typeface="Times New Roman" panose="02020603050405020304" pitchFamily="18" charset="0"/>
                <a:cs typeface="Times New Roman" panose="02020603050405020304" pitchFamily="18" charset="0"/>
              </a:rPr>
              <a:t>Harahap</a:t>
            </a:r>
            <a:r>
              <a:rPr lang="en-US" sz="900" dirty="0">
                <a:latin typeface="Times New Roman" panose="02020603050405020304" pitchFamily="18" charset="0"/>
                <a:cs typeface="Times New Roman" panose="02020603050405020304" pitchFamily="18" charset="0"/>
              </a:rPr>
              <a:t>, et al. 2023).</a:t>
            </a:r>
          </a:p>
        </p:txBody>
      </p:sp>
      <p:sp>
        <p:nvSpPr>
          <p:cNvPr id="8" name="TextBox 7">
            <a:extLst>
              <a:ext uri="{FF2B5EF4-FFF2-40B4-BE49-F238E27FC236}">
                <a16:creationId xmlns:a16="http://schemas.microsoft.com/office/drawing/2014/main" id="{A8C67EE3-F348-86A5-41DD-A8DB7FBB102A}"/>
              </a:ext>
            </a:extLst>
          </p:cNvPr>
          <p:cNvSpPr txBox="1"/>
          <p:nvPr/>
        </p:nvSpPr>
        <p:spPr>
          <a:xfrm>
            <a:off x="2631276" y="4418139"/>
            <a:ext cx="4226723" cy="1338828"/>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US" sz="900" b="1" dirty="0">
                <a:latin typeface="Times New Roman" panose="02020603050405020304" pitchFamily="18" charset="0"/>
                <a:cs typeface="Times New Roman" panose="02020603050405020304" pitchFamily="18" charset="0"/>
              </a:rPr>
              <a:t>Section 3: Understanding other emotions</a:t>
            </a:r>
          </a:p>
          <a:p>
            <a:pPr algn="just"/>
            <a:r>
              <a:rPr lang="en-US" sz="900" dirty="0">
                <a:latin typeface="Times New Roman" panose="02020603050405020304" pitchFamily="18" charset="0"/>
                <a:cs typeface="Times New Roman" panose="02020603050405020304" pitchFamily="18" charset="0"/>
              </a:rPr>
              <a:t>Empathy is instrumental in enhancing communication and collaboration efforts within group work. By being empathic, a learner is better placed to show concern and care for another person than to pass judgment and blame. Empathy can be defined as active listening, where learners listen attentively to the views of others without interruptions, perspective taking, whereby they see things from the point of view of other people, and constructive feedback that is both positive and solution-oriented. If there is someone who finds himself having too much work to do, empathy requires that he/she be supported and tasks be shared among all members.</a:t>
            </a:r>
          </a:p>
        </p:txBody>
      </p:sp>
      <p:sp>
        <p:nvSpPr>
          <p:cNvPr id="9" name="TextBox 8">
            <a:extLst>
              <a:ext uri="{FF2B5EF4-FFF2-40B4-BE49-F238E27FC236}">
                <a16:creationId xmlns:a16="http://schemas.microsoft.com/office/drawing/2014/main" id="{A887179D-FFA3-0759-3ED5-D50C42044B5E}"/>
              </a:ext>
            </a:extLst>
          </p:cNvPr>
          <p:cNvSpPr txBox="1"/>
          <p:nvPr/>
        </p:nvSpPr>
        <p:spPr>
          <a:xfrm>
            <a:off x="2635472" y="7264008"/>
            <a:ext cx="4197126" cy="92333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US" sz="900" b="1" dirty="0">
                <a:latin typeface="Times New Roman" panose="02020603050405020304" pitchFamily="18" charset="0"/>
                <a:cs typeface="Times New Roman" panose="02020603050405020304" pitchFamily="18" charset="0"/>
              </a:rPr>
              <a:t>Method/Reflection</a:t>
            </a:r>
          </a:p>
          <a:p>
            <a:pPr algn="just"/>
            <a:r>
              <a:rPr lang="en-US" sz="900" dirty="0">
                <a:latin typeface="Times New Roman" panose="02020603050405020304" pitchFamily="18" charset="0"/>
                <a:cs typeface="Times New Roman" panose="02020603050405020304" pitchFamily="18" charset="0"/>
              </a:rPr>
              <a:t>The current poster has been developed as a result of a fusion of academic literature review, practical observation, and my own experiences in working within groups. Important concepts have been derived from Emotional Intelligence theories; meanwhile, the actual experience in teamwork assisted in comprehending how EI could be used in practice.</a:t>
            </a:r>
          </a:p>
        </p:txBody>
      </p:sp>
      <p:sp>
        <p:nvSpPr>
          <p:cNvPr id="10" name="TextBox 9">
            <a:extLst>
              <a:ext uri="{FF2B5EF4-FFF2-40B4-BE49-F238E27FC236}">
                <a16:creationId xmlns:a16="http://schemas.microsoft.com/office/drawing/2014/main" id="{0A13B2F1-EC50-821D-B4BE-93D954291BBA}"/>
              </a:ext>
            </a:extLst>
          </p:cNvPr>
          <p:cNvSpPr txBox="1"/>
          <p:nvPr/>
        </p:nvSpPr>
        <p:spPr>
          <a:xfrm>
            <a:off x="7340" y="9541559"/>
            <a:ext cx="2594343" cy="2585323"/>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US" sz="900" b="1" dirty="0">
                <a:latin typeface="Times New Roman" panose="02020603050405020304" pitchFamily="18" charset="0"/>
                <a:cs typeface="Times New Roman" panose="02020603050405020304" pitchFamily="18" charset="0"/>
              </a:rPr>
              <a:t>Conclusion/Recommendations</a:t>
            </a:r>
          </a:p>
          <a:p>
            <a:pPr algn="just"/>
            <a:r>
              <a:rPr lang="en-US" sz="900" dirty="0">
                <a:latin typeface="Times New Roman" panose="02020603050405020304" pitchFamily="18" charset="0"/>
                <a:cs typeface="Times New Roman" panose="02020603050405020304" pitchFamily="18" charset="0"/>
              </a:rPr>
              <a:t>It is important to consider that Emotional Intelligence is vital for teamwork during project work since it will ensure improved communication, reduced conflicts and cooperation. The students must understand how to manage their emotions, how to be emotional, as well as how to deal with complex situations. The key points that one can derive from this module on Emotional Intelligence can be summarized below:</a:t>
            </a:r>
          </a:p>
          <a:p>
            <a:pPr marL="171450" indent="-171450" algn="just">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The necessity to develop self-awareness by identifying the triggers for emotions during project work.</a:t>
            </a:r>
          </a:p>
          <a:p>
            <a:pPr marL="171450" indent="-171450" algn="just">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Being able to use self-regulation by taking some time before answering when conflicts appear</a:t>
            </a:r>
          </a:p>
          <a:p>
            <a:pPr marL="171450" indent="-171450" algn="just">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Using active listening in order to fully understand other people without interrupting (Quílez-</a:t>
            </a:r>
            <a:r>
              <a:rPr lang="en-US" sz="900" dirty="0" err="1">
                <a:latin typeface="Times New Roman" panose="02020603050405020304" pitchFamily="18" charset="0"/>
                <a:cs typeface="Times New Roman" panose="02020603050405020304" pitchFamily="18" charset="0"/>
              </a:rPr>
              <a:t>Robres</a:t>
            </a:r>
            <a:r>
              <a:rPr lang="en-US" sz="900" dirty="0">
                <a:latin typeface="Times New Roman" panose="02020603050405020304" pitchFamily="18" charset="0"/>
                <a:cs typeface="Times New Roman" panose="02020603050405020304" pitchFamily="18" charset="0"/>
              </a:rPr>
              <a:t> et al. 2023).</a:t>
            </a:r>
          </a:p>
        </p:txBody>
      </p:sp>
      <p:sp>
        <p:nvSpPr>
          <p:cNvPr id="11" name="TextBox 10">
            <a:extLst>
              <a:ext uri="{FF2B5EF4-FFF2-40B4-BE49-F238E27FC236}">
                <a16:creationId xmlns:a16="http://schemas.microsoft.com/office/drawing/2014/main" id="{BC021069-8AD7-3E1A-AC87-862DD3BDCBDA}"/>
              </a:ext>
            </a:extLst>
          </p:cNvPr>
          <p:cNvSpPr txBox="1"/>
          <p:nvPr/>
        </p:nvSpPr>
        <p:spPr>
          <a:xfrm>
            <a:off x="2632617" y="10372556"/>
            <a:ext cx="4152991" cy="1754326"/>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US" sz="900" b="1" dirty="0">
                <a:latin typeface="Times New Roman" panose="02020603050405020304" pitchFamily="18" charset="0"/>
                <a:cs typeface="Times New Roman" panose="02020603050405020304" pitchFamily="18" charset="0"/>
              </a:rPr>
              <a:t>References  </a:t>
            </a:r>
          </a:p>
          <a:p>
            <a:pPr algn="just"/>
            <a:r>
              <a:rPr lang="en-US" sz="900" dirty="0">
                <a:latin typeface="Times New Roman" panose="02020603050405020304" pitchFamily="18" charset="0"/>
                <a:cs typeface="Times New Roman" panose="02020603050405020304" pitchFamily="18" charset="0"/>
              </a:rPr>
              <a:t>Coronado-Maldonado, I. and Benítez-Márquez, M.D. (2023) Emotional intelligence, leadership, and work teams: A hybrid literature review. </a:t>
            </a:r>
            <a:r>
              <a:rPr lang="en-US" sz="900" dirty="0" err="1">
                <a:latin typeface="Times New Roman" panose="02020603050405020304" pitchFamily="18" charset="0"/>
                <a:cs typeface="Times New Roman" panose="02020603050405020304" pitchFamily="18" charset="0"/>
              </a:rPr>
              <a:t>Heliyon</a:t>
            </a:r>
            <a:r>
              <a:rPr lang="en-US" sz="900" dirty="0">
                <a:latin typeface="Times New Roman" panose="02020603050405020304" pitchFamily="18" charset="0"/>
                <a:cs typeface="Times New Roman" panose="02020603050405020304" pitchFamily="18" charset="0"/>
              </a:rPr>
              <a:t>, 9(10). https://www.cell.com/heliyon/pdf/S2405-8440(23)07564-3.pdf </a:t>
            </a:r>
          </a:p>
          <a:p>
            <a:pPr algn="just"/>
            <a:r>
              <a:rPr lang="en-US" sz="900" dirty="0" err="1">
                <a:latin typeface="Times New Roman" panose="02020603050405020304" pitchFamily="18" charset="0"/>
                <a:cs typeface="Times New Roman" panose="02020603050405020304" pitchFamily="18" charset="0"/>
              </a:rPr>
              <a:t>Harahap</a:t>
            </a:r>
            <a:r>
              <a:rPr lang="en-US" sz="900" dirty="0">
                <a:latin typeface="Times New Roman" panose="02020603050405020304" pitchFamily="18" charset="0"/>
                <a:cs typeface="Times New Roman" panose="02020603050405020304" pitchFamily="18" charset="0"/>
              </a:rPr>
              <a:t>, M.A.K., Sutrisno, S., </a:t>
            </a:r>
            <a:r>
              <a:rPr lang="en-US" sz="900" dirty="0" err="1">
                <a:latin typeface="Times New Roman" panose="02020603050405020304" pitchFamily="18" charset="0"/>
                <a:cs typeface="Times New Roman" panose="02020603050405020304" pitchFamily="18" charset="0"/>
              </a:rPr>
              <a:t>Mahendika</a:t>
            </a:r>
            <a:r>
              <a:rPr lang="en-US" sz="900" dirty="0">
                <a:latin typeface="Times New Roman" panose="02020603050405020304" pitchFamily="18" charset="0"/>
                <a:cs typeface="Times New Roman" panose="02020603050405020304" pitchFamily="18" charset="0"/>
              </a:rPr>
              <a:t>, D., </a:t>
            </a:r>
            <a:r>
              <a:rPr lang="en-US" sz="900" dirty="0" err="1">
                <a:latin typeface="Times New Roman" panose="02020603050405020304" pitchFamily="18" charset="0"/>
                <a:cs typeface="Times New Roman" panose="02020603050405020304" pitchFamily="18" charset="0"/>
              </a:rPr>
              <a:t>Suherlan</a:t>
            </a:r>
            <a:r>
              <a:rPr lang="en-US" sz="900" dirty="0">
                <a:latin typeface="Times New Roman" panose="02020603050405020304" pitchFamily="18" charset="0"/>
                <a:cs typeface="Times New Roman" panose="02020603050405020304" pitchFamily="18" charset="0"/>
              </a:rPr>
              <a:t>, S. and </a:t>
            </a:r>
            <a:r>
              <a:rPr lang="en-US" sz="900" dirty="0" err="1">
                <a:latin typeface="Times New Roman" panose="02020603050405020304" pitchFamily="18" charset="0"/>
                <a:cs typeface="Times New Roman" panose="02020603050405020304" pitchFamily="18" charset="0"/>
              </a:rPr>
              <a:t>Ausat</a:t>
            </a:r>
            <a:r>
              <a:rPr lang="en-US" sz="900" dirty="0">
                <a:latin typeface="Times New Roman" panose="02020603050405020304" pitchFamily="18" charset="0"/>
                <a:cs typeface="Times New Roman" panose="02020603050405020304" pitchFamily="18" charset="0"/>
              </a:rPr>
              <a:t>, A.M.A.  (2023) The role of emotional intelligence in effective leadership: A review of contemporary research. Al-</a:t>
            </a:r>
            <a:r>
              <a:rPr lang="en-US" sz="900" dirty="0" err="1">
                <a:latin typeface="Times New Roman" panose="02020603050405020304" pitchFamily="18" charset="0"/>
                <a:cs typeface="Times New Roman" panose="02020603050405020304" pitchFamily="18" charset="0"/>
              </a:rPr>
              <a:t>Buhuts</a:t>
            </a:r>
            <a:r>
              <a:rPr lang="en-US" sz="900" dirty="0">
                <a:latin typeface="Times New Roman" panose="02020603050405020304" pitchFamily="18" charset="0"/>
                <a:cs typeface="Times New Roman" panose="02020603050405020304" pitchFamily="18" charset="0"/>
              </a:rPr>
              <a:t>, 19(1), pp.354-369. https://journal.iaingorontalo.ac.id/index.php/ab/article/download/3429/1781 </a:t>
            </a:r>
          </a:p>
          <a:p>
            <a:pPr algn="just"/>
            <a:r>
              <a:rPr lang="en-US" sz="900" dirty="0">
                <a:latin typeface="Times New Roman" panose="02020603050405020304" pitchFamily="18" charset="0"/>
                <a:cs typeface="Times New Roman" panose="02020603050405020304" pitchFamily="18" charset="0"/>
              </a:rPr>
              <a:t>Quílez-</a:t>
            </a:r>
            <a:r>
              <a:rPr lang="en-US" sz="900" dirty="0" err="1">
                <a:latin typeface="Times New Roman" panose="02020603050405020304" pitchFamily="18" charset="0"/>
                <a:cs typeface="Times New Roman" panose="02020603050405020304" pitchFamily="18" charset="0"/>
              </a:rPr>
              <a:t>Robres</a:t>
            </a:r>
            <a:r>
              <a:rPr lang="en-US" sz="900" dirty="0">
                <a:latin typeface="Times New Roman" panose="02020603050405020304" pitchFamily="18" charset="0"/>
                <a:cs typeface="Times New Roman" panose="02020603050405020304" pitchFamily="18" charset="0"/>
              </a:rPr>
              <a:t>, A., </a:t>
            </a:r>
            <a:r>
              <a:rPr lang="en-US" sz="900" dirty="0" err="1">
                <a:latin typeface="Times New Roman" panose="02020603050405020304" pitchFamily="18" charset="0"/>
                <a:cs typeface="Times New Roman" panose="02020603050405020304" pitchFamily="18" charset="0"/>
              </a:rPr>
              <a:t>Usán</a:t>
            </a:r>
            <a:r>
              <a:rPr lang="en-US" sz="900" dirty="0">
                <a:latin typeface="Times New Roman" panose="02020603050405020304" pitchFamily="18" charset="0"/>
                <a:cs typeface="Times New Roman" panose="02020603050405020304" pitchFamily="18" charset="0"/>
              </a:rPr>
              <a:t>, P., Lozano-Blasco, R. and </a:t>
            </a:r>
            <a:r>
              <a:rPr lang="en-US" sz="900" dirty="0" err="1">
                <a:latin typeface="Times New Roman" panose="02020603050405020304" pitchFamily="18" charset="0"/>
                <a:cs typeface="Times New Roman" panose="02020603050405020304" pitchFamily="18" charset="0"/>
              </a:rPr>
              <a:t>Salavera</a:t>
            </a:r>
            <a:r>
              <a:rPr lang="en-US" sz="900" dirty="0">
                <a:latin typeface="Times New Roman" panose="02020603050405020304" pitchFamily="18" charset="0"/>
                <a:cs typeface="Times New Roman" panose="02020603050405020304" pitchFamily="18" charset="0"/>
              </a:rPr>
              <a:t>, C. (2023) Emotional intelligence and academic performance: A systematic review and meta-analysis. Thinking Skills and Creativity, 49, p.101355. https://doi.org/10.1016/j.tsc.2023.101355 </a:t>
            </a:r>
          </a:p>
        </p:txBody>
      </p:sp>
      <p:pic>
        <p:nvPicPr>
          <p:cNvPr id="1026" name="Picture 2" descr="The picture lists the benefits of emotional intelligence for students.">
            <a:extLst>
              <a:ext uri="{FF2B5EF4-FFF2-40B4-BE49-F238E27FC236}">
                <a16:creationId xmlns:a16="http://schemas.microsoft.com/office/drawing/2014/main" id="{5B2A9F4F-E5AA-27B2-364C-14838625008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239" t="5083" r="6666" b="13685"/>
          <a:stretch>
            <a:fillRect/>
          </a:stretch>
        </p:blipFill>
        <p:spPr bwMode="auto">
          <a:xfrm>
            <a:off x="57149" y="2865783"/>
            <a:ext cx="2536913" cy="23887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028" name="Picture 4" descr="Why Emotional intelligence has become more important than IQ for  Professional Success | Blog :: HRSkills">
            <a:extLst>
              <a:ext uri="{FF2B5EF4-FFF2-40B4-BE49-F238E27FC236}">
                <a16:creationId xmlns:a16="http://schemas.microsoft.com/office/drawing/2014/main" id="{3D15F06A-8797-3B42-6F60-F8CE920692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20340" y="2605431"/>
            <a:ext cx="1958340" cy="173525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030" name="Picture 6" descr="Emotional Intelligence in Leadership: Why It's Important">
            <a:extLst>
              <a:ext uri="{FF2B5EF4-FFF2-40B4-BE49-F238E27FC236}">
                <a16:creationId xmlns:a16="http://schemas.microsoft.com/office/drawing/2014/main" id="{E3B51484-8947-AE22-4E0C-44BF6D679A83}"/>
              </a:ext>
            </a:extLst>
          </p:cNvPr>
          <p:cNvPicPr>
            <a:picLocks noChangeAspect="1" noChangeArrowheads="1"/>
          </p:cNvPicPr>
          <p:nvPr/>
        </p:nvPicPr>
        <p:blipFill rotWithShape="1">
          <a:blip r:embed="rId4" cstate="hqprint">
            <a:extLst>
              <a:ext uri="{28A0092B-C50C-407E-A947-70E740481C1C}">
                <a14:useLocalDpi xmlns:a14="http://schemas.microsoft.com/office/drawing/2010/main" val="0"/>
              </a:ext>
            </a:extLst>
          </a:blip>
          <a:srcRect l="6549" t="11085" r="7280" b="17214"/>
          <a:stretch>
            <a:fillRect/>
          </a:stretch>
        </p:blipFill>
        <p:spPr bwMode="auto">
          <a:xfrm>
            <a:off x="4797334" y="2605431"/>
            <a:ext cx="1958339" cy="17352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032" name="Picture 8" descr="Raising an Emotionally Intelligent Child: Tips and Benefits">
            <a:extLst>
              <a:ext uri="{FF2B5EF4-FFF2-40B4-BE49-F238E27FC236}">
                <a16:creationId xmlns:a16="http://schemas.microsoft.com/office/drawing/2014/main" id="{09085AF6-1C70-6EF9-8E50-C524F38989C4}"/>
              </a:ext>
            </a:extLst>
          </p:cNvPr>
          <p:cNvPicPr>
            <a:picLocks noChangeAspect="1" noChangeArrowheads="1"/>
          </p:cNvPicPr>
          <p:nvPr/>
        </p:nvPicPr>
        <p:blipFill>
          <a:blip r:embed="rId5" cstate="hqprint">
            <a:extLst>
              <a:ext uri="{28A0092B-C50C-407E-A947-70E740481C1C}">
                <a14:useLocalDpi xmlns:a14="http://schemas.microsoft.com/office/drawing/2010/main" val="0"/>
              </a:ext>
            </a:extLst>
          </a:blip>
          <a:srcRect/>
          <a:stretch>
            <a:fillRect/>
          </a:stretch>
        </p:blipFill>
        <p:spPr bwMode="auto">
          <a:xfrm>
            <a:off x="2660873" y="5834415"/>
            <a:ext cx="2144083" cy="135607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034" name="Picture 10" descr="Raising Emotional Intelligence: Support EQ For Kids">
            <a:extLst>
              <a:ext uri="{FF2B5EF4-FFF2-40B4-BE49-F238E27FC236}">
                <a16:creationId xmlns:a16="http://schemas.microsoft.com/office/drawing/2014/main" id="{B5A1355E-CA37-2F04-7AF3-EDA5C01BF9A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99025" y="5830486"/>
            <a:ext cx="1901825" cy="136000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2D5D1F62-88A5-1E91-43E9-D5A7F8CD1076}"/>
              </a:ext>
            </a:extLst>
          </p:cNvPr>
          <p:cNvPicPr>
            <a:picLocks noChangeAspect="1"/>
          </p:cNvPicPr>
          <p:nvPr/>
        </p:nvPicPr>
        <p:blipFill>
          <a:blip r:embed="rId7"/>
          <a:srcRect r="3350" b="8874"/>
          <a:stretch>
            <a:fillRect/>
          </a:stretch>
        </p:blipFill>
        <p:spPr>
          <a:xfrm>
            <a:off x="2659614" y="8260856"/>
            <a:ext cx="1931199" cy="202813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38" name="Picture 14" descr="10 Essential Teamwork Skills in 2024">
            <a:extLst>
              <a:ext uri="{FF2B5EF4-FFF2-40B4-BE49-F238E27FC236}">
                <a16:creationId xmlns:a16="http://schemas.microsoft.com/office/drawing/2014/main" id="{67CF9D33-4F39-6ABC-3BF5-8D1673A6C60E}"/>
              </a:ext>
            </a:extLst>
          </p:cNvPr>
          <p:cNvPicPr>
            <a:picLocks noChangeAspect="1" noChangeArrowheads="1"/>
          </p:cNvPicPr>
          <p:nvPr/>
        </p:nvPicPr>
        <p:blipFill>
          <a:blip r:embed="rId8" cstate="hqprint">
            <a:extLst>
              <a:ext uri="{28A0092B-C50C-407E-A947-70E740481C1C}">
                <a14:useLocalDpi xmlns:a14="http://schemas.microsoft.com/office/drawing/2010/main" val="0"/>
              </a:ext>
            </a:extLst>
          </a:blip>
          <a:srcRect/>
          <a:stretch>
            <a:fillRect/>
          </a:stretch>
        </p:blipFill>
        <p:spPr bwMode="auto">
          <a:xfrm>
            <a:off x="4678680" y="8260857"/>
            <a:ext cx="2106928" cy="20281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040" name="Picture 16" descr="How Improved Communication Skills Can Propel Student Success?">
            <a:extLst>
              <a:ext uri="{FF2B5EF4-FFF2-40B4-BE49-F238E27FC236}">
                <a16:creationId xmlns:a16="http://schemas.microsoft.com/office/drawing/2014/main" id="{DA152C43-9521-2F00-24EE-64E29BD9AD70}"/>
              </a:ext>
            </a:extLst>
          </p:cNvPr>
          <p:cNvPicPr>
            <a:picLocks noChangeAspect="1" noChangeArrowheads="1"/>
          </p:cNvPicPr>
          <p:nvPr/>
        </p:nvPicPr>
        <p:blipFill>
          <a:blip r:embed="rId9" cstate="hqprint">
            <a:extLst>
              <a:ext uri="{28A0092B-C50C-407E-A947-70E740481C1C}">
                <a14:useLocalDpi xmlns:a14="http://schemas.microsoft.com/office/drawing/2010/main" val="0"/>
              </a:ext>
            </a:extLst>
          </a:blip>
          <a:srcRect/>
          <a:stretch>
            <a:fillRect/>
          </a:stretch>
        </p:blipFill>
        <p:spPr bwMode="auto">
          <a:xfrm>
            <a:off x="57150" y="8266306"/>
            <a:ext cx="1025524" cy="120369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042" name="Picture 18" descr="Importance of Communication Skills: How They Shape Your Future">
            <a:extLst>
              <a:ext uri="{FF2B5EF4-FFF2-40B4-BE49-F238E27FC236}">
                <a16:creationId xmlns:a16="http://schemas.microsoft.com/office/drawing/2014/main" id="{BDB5B937-52FB-0F38-5D8D-CB6B3FA901C1}"/>
              </a:ext>
            </a:extLst>
          </p:cNvPr>
          <p:cNvPicPr>
            <a:picLocks noChangeAspect="1" noChangeArrowheads="1"/>
          </p:cNvPicPr>
          <p:nvPr/>
        </p:nvPicPr>
        <p:blipFill>
          <a:blip r:embed="rId10" cstate="hqprint">
            <a:extLst>
              <a:ext uri="{28A0092B-C50C-407E-A947-70E740481C1C}">
                <a14:useLocalDpi xmlns:a14="http://schemas.microsoft.com/office/drawing/2010/main" val="0"/>
              </a:ext>
            </a:extLst>
          </a:blip>
          <a:srcRect/>
          <a:stretch>
            <a:fillRect/>
          </a:stretch>
        </p:blipFill>
        <p:spPr bwMode="auto">
          <a:xfrm>
            <a:off x="1168944" y="8266305"/>
            <a:ext cx="1376061" cy="120369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545530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43</TotalTime>
  <Words>951</Words>
  <Application>Microsoft Office PowerPoint</Application>
  <PresentationFormat>Widescreen</PresentationFormat>
  <Paragraphs>22</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Sofiya Williams</dc:creator>
  <cp:lastModifiedBy>Sofiya Radkova Williams (2407274)</cp:lastModifiedBy>
  <cp:revision>1</cp:revision>
  <dcterms:created xsi:type="dcterms:W3CDTF">2026-06-10T07:16:33Z</dcterms:created>
  <dcterms:modified xsi:type="dcterms:W3CDTF">2026-06-14T07:36:33Z</dcterms:modified>
</cp:coreProperties>
</file>