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5" r:id="rId2"/>
  </p:sldMasterIdLst>
  <p:notesMasterIdLst>
    <p:notesMasterId r:id="rId17"/>
  </p:notesMasterIdLst>
  <p:sldIdLst>
    <p:sldId id="351" r:id="rId3"/>
    <p:sldId id="301" r:id="rId4"/>
    <p:sldId id="353" r:id="rId5"/>
    <p:sldId id="354" r:id="rId6"/>
    <p:sldId id="355" r:id="rId7"/>
    <p:sldId id="356" r:id="rId8"/>
    <p:sldId id="357" r:id="rId9"/>
    <p:sldId id="358" r:id="rId10"/>
    <p:sldId id="359" r:id="rId11"/>
    <p:sldId id="360" r:id="rId12"/>
    <p:sldId id="361" r:id="rId13"/>
    <p:sldId id="362" r:id="rId14"/>
    <p:sldId id="352" r:id="rId15"/>
    <p:sldId id="296"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156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8954CF-B960-401E-AFDE-2232E6C67990}" type="datetimeFigureOut">
              <a:rPr lang="en-GB" smtClean="0"/>
              <a:t>07/02/2023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80B0C5-4D36-44AA-9515-145980F96946}" type="slidenum">
              <a:rPr lang="en-GB" smtClean="0"/>
              <a:t>‹#›</a:t>
            </a:fld>
            <a:endParaRPr lang="en-GB"/>
          </a:p>
        </p:txBody>
      </p:sp>
    </p:spTree>
    <p:extLst>
      <p:ext uri="{BB962C8B-B14F-4D97-AF65-F5344CB8AC3E}">
        <p14:creationId xmlns:p14="http://schemas.microsoft.com/office/powerpoint/2010/main" val="17766762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080703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40363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80087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798604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76894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90899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50719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48959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777462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74681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27417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7" y="1516014"/>
            <a:ext cx="3880287" cy="3607785"/>
          </a:xfrm>
          <a:prstGeom prst="rect">
            <a:avLst/>
          </a:prstGeom>
        </p:spPr>
        <p:txBody>
          <a:bodyPr/>
          <a:lstStyle>
            <a:lvl1pPr>
              <a:defRPr sz="105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64727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9"/>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6"/>
            <a:ext cx="2057400" cy="365125"/>
          </a:xfrm>
          <a:prstGeom prst="rect">
            <a:avLst/>
          </a:prstGeom>
        </p:spPr>
        <p:txBody>
          <a:bodyPr/>
          <a:lstStyle/>
          <a:p>
            <a:fld id="{9C64F3F4-CE19-49F8-9EF4-FF4EE52031C2}" type="datetimeFigureOut">
              <a:rPr lang="en-GB" smtClean="0"/>
              <a:t>07/02/2023</a:t>
            </a:fld>
            <a:endParaRPr lang="en-GB" dirty="0"/>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6"/>
            <a:ext cx="30861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6"/>
            <a:ext cx="2057400" cy="365125"/>
          </a:xfrm>
          <a:prstGeom prst="rect">
            <a:avLst/>
          </a:prstGeom>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7354288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817-988D-4229-A8FE-68154DB629E0}"/>
              </a:ext>
            </a:extLst>
          </p:cNvPr>
          <p:cNvSpPr>
            <a:spLocks noGrp="1"/>
          </p:cNvSpPr>
          <p:nvPr>
            <p:ph type="ctrTitle"/>
          </p:nvPr>
        </p:nvSpPr>
        <p:spPr>
          <a:xfrm>
            <a:off x="1143000" y="1122363"/>
            <a:ext cx="6858000" cy="2387600"/>
          </a:xfrm>
        </p:spPr>
        <p:txBody>
          <a:bodyPr anchor="b"/>
          <a:lstStyle>
            <a:lvl1pPr algn="ctr">
              <a:defRPr sz="2531"/>
            </a:lvl1pPr>
          </a:lstStyle>
          <a:p>
            <a:r>
              <a:rPr lang="en-US"/>
              <a:t>Click to edit Master title style</a:t>
            </a:r>
            <a:endParaRPr lang="en-GB"/>
          </a:p>
        </p:txBody>
      </p:sp>
      <p:sp>
        <p:nvSpPr>
          <p:cNvPr id="3" name="Subtitle 2">
            <a:extLst>
              <a:ext uri="{FF2B5EF4-FFF2-40B4-BE49-F238E27FC236}">
                <a16:creationId xmlns:a16="http://schemas.microsoft.com/office/drawing/2014/main" id="{68834AE9-8A5E-4DB5-96C3-EE385AA95DC5}"/>
              </a:ext>
            </a:extLst>
          </p:cNvPr>
          <p:cNvSpPr>
            <a:spLocks noGrp="1"/>
          </p:cNvSpPr>
          <p:nvPr>
            <p:ph type="subTitle" idx="1"/>
          </p:nvPr>
        </p:nvSpPr>
        <p:spPr>
          <a:xfrm>
            <a:off x="1143000" y="3602038"/>
            <a:ext cx="6858000" cy="1655762"/>
          </a:xfrm>
        </p:spPr>
        <p:txBody>
          <a:bodyPr/>
          <a:lstStyle>
            <a:lvl1pPr marL="0" indent="0" algn="ctr">
              <a:buNone/>
              <a:defRPr sz="1013"/>
            </a:lvl1pPr>
            <a:lvl2pPr marL="192881" indent="0" algn="ctr">
              <a:buNone/>
              <a:defRPr sz="844"/>
            </a:lvl2pPr>
            <a:lvl3pPr marL="385763" indent="0" algn="ctr">
              <a:buNone/>
              <a:defRPr sz="760"/>
            </a:lvl3pPr>
            <a:lvl4pPr marL="578644" indent="0" algn="ctr">
              <a:buNone/>
              <a:defRPr sz="675"/>
            </a:lvl4pPr>
            <a:lvl5pPr marL="771525" indent="0" algn="ctr">
              <a:buNone/>
              <a:defRPr sz="675"/>
            </a:lvl5pPr>
            <a:lvl6pPr marL="964406" indent="0" algn="ctr">
              <a:buNone/>
              <a:defRPr sz="675"/>
            </a:lvl6pPr>
            <a:lvl7pPr marL="1157288" indent="0" algn="ctr">
              <a:buNone/>
              <a:defRPr sz="675"/>
            </a:lvl7pPr>
            <a:lvl8pPr marL="1350169" indent="0" algn="ctr">
              <a:buNone/>
              <a:defRPr sz="675"/>
            </a:lvl8pPr>
            <a:lvl9pPr marL="1543050" indent="0" algn="ctr">
              <a:buNone/>
              <a:defRPr sz="675"/>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EBBFFE-9FA3-479C-AAB0-DBBEBE06DF02}"/>
              </a:ext>
            </a:extLst>
          </p:cNvPr>
          <p:cNvSpPr>
            <a:spLocks noGrp="1"/>
          </p:cNvSpPr>
          <p:nvPr>
            <p:ph type="dt" sz="half" idx="10"/>
          </p:nvPr>
        </p:nvSpPr>
        <p:spPr/>
        <p:txBody>
          <a:bodyPr/>
          <a:lstStyle/>
          <a:p>
            <a:fld id="{9C64F3F4-CE19-49F8-9EF4-FF4EE52031C2}" type="datetimeFigureOut">
              <a:rPr lang="en-GB" smtClean="0"/>
              <a:t>07/02/2023</a:t>
            </a:fld>
            <a:endParaRPr lang="en-GB" dirty="0"/>
          </a:p>
        </p:txBody>
      </p:sp>
      <p:sp>
        <p:nvSpPr>
          <p:cNvPr id="5" name="Footer Placeholder 4">
            <a:extLst>
              <a:ext uri="{FF2B5EF4-FFF2-40B4-BE49-F238E27FC236}">
                <a16:creationId xmlns:a16="http://schemas.microsoft.com/office/drawing/2014/main" id="{FA53C436-C658-4DA4-A5CD-FFB22E02256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543398B-39F1-4F9B-B06E-852DD7AD9969}"/>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7409783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A5AF0-D1D2-4129-BD44-FFA7B70B4B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EBF29-FBC8-4E88-A092-25BFADD6C4EA}"/>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ECCFAF-F1D8-4AF8-A191-E938EE22C1F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62D109-2283-42BE-A563-0ED1A6174D25}"/>
              </a:ext>
            </a:extLst>
          </p:cNvPr>
          <p:cNvSpPr>
            <a:spLocks noGrp="1"/>
          </p:cNvSpPr>
          <p:nvPr>
            <p:ph type="dt" sz="half" idx="10"/>
          </p:nvPr>
        </p:nvSpPr>
        <p:spPr/>
        <p:txBody>
          <a:bodyPr/>
          <a:lstStyle/>
          <a:p>
            <a:fld id="{9C64F3F4-CE19-49F8-9EF4-FF4EE52031C2}" type="datetimeFigureOut">
              <a:rPr lang="en-GB" smtClean="0"/>
              <a:t>07/02/2023</a:t>
            </a:fld>
            <a:endParaRPr lang="en-GB" dirty="0"/>
          </a:p>
        </p:txBody>
      </p:sp>
      <p:sp>
        <p:nvSpPr>
          <p:cNvPr id="6" name="Footer Placeholder 5">
            <a:extLst>
              <a:ext uri="{FF2B5EF4-FFF2-40B4-BE49-F238E27FC236}">
                <a16:creationId xmlns:a16="http://schemas.microsoft.com/office/drawing/2014/main" id="{6CFD865B-3B67-4C35-A127-69903EF88D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5A2BBD-E859-4409-B8E3-A37B98935138}"/>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001964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9"/>
            <a:ext cx="7772400" cy="1362075"/>
          </a:xfrm>
        </p:spPr>
        <p:txBody>
          <a:bodyPr anchor="t"/>
          <a:lstStyle>
            <a:lvl1pPr algn="l">
              <a:defRPr sz="2250" b="1" cap="all"/>
            </a:lvl1pPr>
          </a:lstStyle>
          <a:p>
            <a:r>
              <a:rPr lang="en-US"/>
              <a:t>Click to edit Master title style</a:t>
            </a:r>
            <a:endParaRPr lang="en-GB"/>
          </a:p>
        </p:txBody>
      </p:sp>
      <p:sp>
        <p:nvSpPr>
          <p:cNvPr id="3" name="Text Placeholder 2"/>
          <p:cNvSpPr>
            <a:spLocks noGrp="1"/>
          </p:cNvSpPr>
          <p:nvPr>
            <p:ph type="body" idx="1"/>
          </p:nvPr>
        </p:nvSpPr>
        <p:spPr>
          <a:xfrm>
            <a:off x="683568" y="2492902"/>
            <a:ext cx="7772400" cy="1500187"/>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07/02/2023</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0003958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2915" y="103188"/>
            <a:ext cx="8243887" cy="13144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1"/>
            <a:ext cx="40386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43638"/>
            <a:ext cx="2133600" cy="457200"/>
          </a:xfrm>
        </p:spPr>
        <p:txBody>
          <a:bodyPr/>
          <a:lstStyle>
            <a:lvl1pPr>
              <a:defRPr/>
            </a:lvl1pPr>
          </a:lstStyle>
          <a:p>
            <a:fld id="{9C64F3F4-CE19-49F8-9EF4-FF4EE52031C2}" type="datetimeFigureOut">
              <a:rPr lang="en-GB" smtClean="0"/>
              <a:pPr/>
              <a:t>07/02/2023</a:t>
            </a:fld>
            <a:endParaRPr lang="en-GB" dirty="0"/>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GB" altLang="en-US"/>
          </a:p>
        </p:txBody>
      </p:sp>
      <p:sp>
        <p:nvSpPr>
          <p:cNvPr id="7" name="Slide Number Placeholder 6"/>
          <p:cNvSpPr>
            <a:spLocks noGrp="1"/>
          </p:cNvSpPr>
          <p:nvPr>
            <p:ph type="sldNum" sz="quarter" idx="12"/>
          </p:nvPr>
        </p:nvSpPr>
        <p:spPr>
          <a:xfrm>
            <a:off x="6553200" y="6243638"/>
            <a:ext cx="2133600" cy="457200"/>
          </a:xfrm>
        </p:spPr>
        <p:txBody>
          <a:bodyPr/>
          <a:lstStyle>
            <a:lvl1pPr>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675904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jpe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2/7/2023</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dirty="0"/>
          </a:p>
        </p:txBody>
      </p:sp>
      <p:pic>
        <p:nvPicPr>
          <p:cNvPr id="7" name="Picture 6" descr="A picture containing text, sky, outdoor, sign&#10;&#10;Description automatically generated">
            <a:extLst>
              <a:ext uri="{FF2B5EF4-FFF2-40B4-BE49-F238E27FC236}">
                <a16:creationId xmlns:a16="http://schemas.microsoft.com/office/drawing/2014/main" id="{E6625B1C-8207-489C-A363-42AF003D0C64}"/>
              </a:ext>
            </a:extLst>
          </p:cNvPr>
          <p:cNvPicPr>
            <a:picLocks noChangeAspect="1"/>
          </p:cNvPicPr>
          <p:nvPr userDrawn="1"/>
        </p:nvPicPr>
        <p:blipFill>
          <a:blip r:embed="rId14"/>
          <a:stretch>
            <a:fillRect/>
          </a:stretch>
        </p:blipFill>
        <p:spPr>
          <a:xfrm>
            <a:off x="0" y="0"/>
            <a:ext cx="9144000" cy="6858000"/>
          </a:xfrm>
          <a:prstGeom prst="rect">
            <a:avLst/>
          </a:prstGeom>
        </p:spPr>
      </p:pic>
    </p:spTree>
    <p:extLst>
      <p:ext uri="{BB962C8B-B14F-4D97-AF65-F5344CB8AC3E}">
        <p14:creationId xmlns:p14="http://schemas.microsoft.com/office/powerpoint/2010/main" val="188258457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3835333"/>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651EB77-20F7-46E6-B3C4-8AAFCDB63936}"/>
              </a:ext>
            </a:extLst>
          </p:cNvPr>
          <p:cNvSpPr>
            <a:spLocks noGrp="1"/>
          </p:cNvSpPr>
          <p:nvPr>
            <p:ph type="title"/>
          </p:nvPr>
        </p:nvSpPr>
        <p:spPr>
          <a:xfrm>
            <a:off x="290275" y="2320053"/>
            <a:ext cx="4098845" cy="2394823"/>
          </a:xfrm>
        </p:spPr>
        <p:txBody>
          <a:bodyPr>
            <a:noAutofit/>
          </a:bodyPr>
          <a:lstStyle/>
          <a:p>
            <a:pPr eaLnBrk="1" hangingPunct="1">
              <a:defRPr/>
            </a:pPr>
            <a:r>
              <a:rPr lang="en-GB" sz="1800" dirty="0">
                <a:ea typeface="Calibri" panose="020F0502020204030204" pitchFamily="34" charset="0"/>
              </a:rPr>
              <a:t>CertHE Applied Leadership and Management in the Workplace </a:t>
            </a:r>
            <a:br>
              <a:rPr lang="en-GB" sz="1800" b="1" dirty="0">
                <a:ea typeface="Calibri" panose="020F0502020204030204" pitchFamily="34" charset="0"/>
              </a:rPr>
            </a:br>
            <a:br>
              <a:rPr lang="en-GB" altLang="en-US" sz="1800" dirty="0"/>
            </a:br>
            <a:br>
              <a:rPr lang="en-GB" altLang="en-US" sz="1800" dirty="0"/>
            </a:br>
            <a:r>
              <a:rPr lang="en-GB" altLang="en-US" sz="1800" dirty="0"/>
              <a:t>Module: BMSK4013 </a:t>
            </a:r>
            <a:br>
              <a:rPr lang="en-GB" altLang="en-US" sz="1800" dirty="0"/>
            </a:br>
            <a:r>
              <a:rPr lang="en-GB" sz="1800" dirty="0"/>
              <a:t>Management Communication</a:t>
            </a:r>
            <a:br>
              <a:rPr lang="en-GB" sz="1800" dirty="0"/>
            </a:br>
            <a:br>
              <a:rPr lang="en-GB" sz="1800" dirty="0"/>
            </a:br>
            <a:br>
              <a:rPr lang="en-GB" sz="1800" b="1" dirty="0"/>
            </a:br>
            <a:endParaRPr lang="en-GB" altLang="en-US" sz="1800"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8F35DD7-30F2-4EBF-A015-C0DEF3DDEDD7}"/>
              </a:ext>
            </a:extLst>
          </p:cNvPr>
          <p:cNvSpPr>
            <a:spLocks noGrp="1"/>
          </p:cNvSpPr>
          <p:nvPr>
            <p:ph type="subTitle" idx="1"/>
          </p:nvPr>
        </p:nvSpPr>
        <p:spPr>
          <a:xfrm>
            <a:off x="1143000" y="3904587"/>
            <a:ext cx="6858000" cy="1086844"/>
          </a:xfrm>
        </p:spPr>
        <p:txBody>
          <a:bodyPr/>
          <a:lstStyle/>
          <a:p>
            <a:r>
              <a:rPr lang="en-GB" sz="3300" dirty="0">
                <a:solidFill>
                  <a:srgbClr val="FFFFFF"/>
                </a:solidFill>
                <a:latin typeface="Calibri Light" panose="020F0302020204030204" pitchFamily="34" charset="0"/>
              </a:rPr>
              <a:t>Blended Learning </a:t>
            </a:r>
            <a:r>
              <a:rPr lang="en-GB" sz="3300" dirty="0">
                <a:solidFill>
                  <a:srgbClr val="000000"/>
                </a:solidFill>
                <a:latin typeface="Calibri Light" panose="020F0302020204030204" pitchFamily="34" charset="0"/>
              </a:rPr>
              <a:t>​</a:t>
            </a:r>
            <a:br>
              <a:rPr lang="en-GB" sz="3300" dirty="0">
                <a:solidFill>
                  <a:srgbClr val="000000"/>
                </a:solidFill>
                <a:latin typeface="Calibri Light" panose="020F0302020204030204" pitchFamily="34" charset="0"/>
              </a:rPr>
            </a:br>
            <a:r>
              <a:rPr lang="en-GB" sz="3300" dirty="0">
                <a:solidFill>
                  <a:srgbClr val="FFFFFF"/>
                </a:solidFill>
                <a:latin typeface="Calibri Light" panose="020F0302020204030204" pitchFamily="34" charset="0"/>
              </a:rPr>
              <a:t>Session 9</a:t>
            </a:r>
            <a:r>
              <a:rPr lang="en-GB" sz="3300" dirty="0">
                <a:solidFill>
                  <a:srgbClr val="000000"/>
                </a:solidFill>
                <a:latin typeface="Calibri Light" panose="020F0302020204030204" pitchFamily="34" charset="0"/>
              </a:rPr>
              <a:t> </a:t>
            </a:r>
            <a:endParaRPr lang="en-GB" sz="3300" dirty="0"/>
          </a:p>
        </p:txBody>
      </p:sp>
    </p:spTree>
    <p:extLst>
      <p:ext uri="{BB962C8B-B14F-4D97-AF65-F5344CB8AC3E}">
        <p14:creationId xmlns:p14="http://schemas.microsoft.com/office/powerpoint/2010/main" val="4201398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267924" y="331573"/>
            <a:ext cx="7886700" cy="1325563"/>
          </a:xfrm>
        </p:spPr>
        <p:txBody>
          <a:bodyPr/>
          <a:lstStyle/>
          <a:p>
            <a:r>
              <a:rPr lang="en-GB" sz="3200" b="1" dirty="0"/>
              <a:t>Today’s Session</a:t>
            </a:r>
          </a:p>
        </p:txBody>
      </p:sp>
      <p:sp>
        <p:nvSpPr>
          <p:cNvPr id="3" name="Content Placeholder 2">
            <a:extLst>
              <a:ext uri="{FF2B5EF4-FFF2-40B4-BE49-F238E27FC236}">
                <a16:creationId xmlns:a16="http://schemas.microsoft.com/office/drawing/2014/main" id="{3D37A7BC-C136-F48C-39AB-575B20BC91A3}"/>
              </a:ext>
            </a:extLst>
          </p:cNvPr>
          <p:cNvSpPr>
            <a:spLocks noGrp="1"/>
          </p:cNvSpPr>
          <p:nvPr>
            <p:ph idx="1"/>
          </p:nvPr>
        </p:nvSpPr>
        <p:spPr>
          <a:xfrm>
            <a:off x="628650" y="1825625"/>
            <a:ext cx="7886700" cy="3224547"/>
          </a:xfrm>
        </p:spPr>
        <p:txBody>
          <a:bodyPr/>
          <a:lstStyle/>
          <a:p>
            <a:r>
              <a:rPr lang="en-GB" sz="2400" dirty="0"/>
              <a:t>Effects of communication on motivation</a:t>
            </a:r>
          </a:p>
          <a:p>
            <a:r>
              <a:rPr lang="en-GB" sz="2400" dirty="0"/>
              <a:t>Criteria for self evaluation</a:t>
            </a:r>
          </a:p>
          <a:p>
            <a:r>
              <a:rPr lang="en-GB" sz="2400" dirty="0"/>
              <a:t>PDP</a:t>
            </a:r>
          </a:p>
        </p:txBody>
      </p:sp>
    </p:spTree>
    <p:extLst>
      <p:ext uri="{BB962C8B-B14F-4D97-AF65-F5344CB8AC3E}">
        <p14:creationId xmlns:p14="http://schemas.microsoft.com/office/powerpoint/2010/main" val="4194283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267924" y="331573"/>
            <a:ext cx="7886700" cy="1325563"/>
          </a:xfrm>
        </p:spPr>
        <p:txBody>
          <a:bodyPr/>
          <a:lstStyle/>
          <a:p>
            <a:r>
              <a:rPr lang="en-GB" sz="3200" b="1" dirty="0"/>
              <a:t>Communication for motivation</a:t>
            </a:r>
          </a:p>
        </p:txBody>
      </p:sp>
      <p:sp>
        <p:nvSpPr>
          <p:cNvPr id="3" name="Content Placeholder 2">
            <a:extLst>
              <a:ext uri="{FF2B5EF4-FFF2-40B4-BE49-F238E27FC236}">
                <a16:creationId xmlns:a16="http://schemas.microsoft.com/office/drawing/2014/main" id="{3D37A7BC-C136-F48C-39AB-575B20BC91A3}"/>
              </a:ext>
            </a:extLst>
          </p:cNvPr>
          <p:cNvSpPr>
            <a:spLocks noGrp="1"/>
          </p:cNvSpPr>
          <p:nvPr>
            <p:ph idx="1"/>
          </p:nvPr>
        </p:nvSpPr>
        <p:spPr>
          <a:xfrm>
            <a:off x="75501" y="919614"/>
            <a:ext cx="8892330" cy="4675843"/>
          </a:xfrm>
        </p:spPr>
        <p:txBody>
          <a:bodyPr/>
          <a:lstStyle/>
          <a:p>
            <a:r>
              <a:rPr lang="en-GB" sz="2400" dirty="0"/>
              <a:t>In business, knowing how to communicate effectively in order to inspire the employees is a job that many managers are trying to achieve. </a:t>
            </a:r>
          </a:p>
          <a:p>
            <a:endParaRPr lang="en-GB" sz="2400" dirty="0"/>
          </a:p>
          <a:p>
            <a:r>
              <a:rPr lang="en-GB" sz="2400" dirty="0"/>
              <a:t>The reason is simple: motivation eventually leads to more productivity. </a:t>
            </a:r>
          </a:p>
          <a:p>
            <a:endParaRPr lang="en-GB" sz="2400" dirty="0"/>
          </a:p>
          <a:p>
            <a:r>
              <a:rPr lang="en-GB" sz="2400" dirty="0"/>
              <a:t>Motivation in the workplace is often triggered when the managers find their way of speaking to the employee. </a:t>
            </a:r>
          </a:p>
          <a:p>
            <a:endParaRPr lang="en-GB" sz="2400" dirty="0"/>
          </a:p>
          <a:p>
            <a:r>
              <a:rPr lang="en-GB" sz="2400" dirty="0"/>
              <a:t>Effective communication by the managers will result in changing the mood within the team and inspire employees to work harder towards common goals. </a:t>
            </a:r>
          </a:p>
          <a:p>
            <a:endParaRPr lang="en-GB" sz="2400" dirty="0"/>
          </a:p>
        </p:txBody>
      </p:sp>
    </p:spTree>
    <p:extLst>
      <p:ext uri="{BB962C8B-B14F-4D97-AF65-F5344CB8AC3E}">
        <p14:creationId xmlns:p14="http://schemas.microsoft.com/office/powerpoint/2010/main" val="3024770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267924" y="331573"/>
            <a:ext cx="7886700" cy="1325563"/>
          </a:xfrm>
        </p:spPr>
        <p:txBody>
          <a:bodyPr/>
          <a:lstStyle/>
          <a:p>
            <a:r>
              <a:rPr lang="en-GB" sz="3200" b="1" dirty="0"/>
              <a:t>Communication for motivation</a:t>
            </a:r>
          </a:p>
        </p:txBody>
      </p:sp>
      <p:sp>
        <p:nvSpPr>
          <p:cNvPr id="3" name="Content Placeholder 2">
            <a:extLst>
              <a:ext uri="{FF2B5EF4-FFF2-40B4-BE49-F238E27FC236}">
                <a16:creationId xmlns:a16="http://schemas.microsoft.com/office/drawing/2014/main" id="{3D37A7BC-C136-F48C-39AB-575B20BC91A3}"/>
              </a:ext>
            </a:extLst>
          </p:cNvPr>
          <p:cNvSpPr>
            <a:spLocks noGrp="1"/>
          </p:cNvSpPr>
          <p:nvPr>
            <p:ph idx="1"/>
          </p:nvPr>
        </p:nvSpPr>
        <p:spPr>
          <a:xfrm>
            <a:off x="385370" y="1548788"/>
            <a:ext cx="7886700" cy="3224547"/>
          </a:xfrm>
        </p:spPr>
        <p:txBody>
          <a:bodyPr/>
          <a:lstStyle/>
          <a:p>
            <a:r>
              <a:rPr lang="en-GB" sz="2400" dirty="0"/>
              <a:t>Motivation in the workplace heavily depends on how the manager influences their workers. </a:t>
            </a:r>
          </a:p>
          <a:p>
            <a:endParaRPr lang="en-GB" sz="2400" dirty="0"/>
          </a:p>
          <a:p>
            <a:r>
              <a:rPr lang="en-GB" sz="2400" dirty="0"/>
              <a:t>It is a fact that employee feel more enthusiastic to work when they have a proactive leader who pay attention to the workers. </a:t>
            </a:r>
          </a:p>
        </p:txBody>
      </p:sp>
    </p:spTree>
    <p:extLst>
      <p:ext uri="{BB962C8B-B14F-4D97-AF65-F5344CB8AC3E}">
        <p14:creationId xmlns:p14="http://schemas.microsoft.com/office/powerpoint/2010/main" val="2223069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267924" y="331573"/>
            <a:ext cx="7886700" cy="1325563"/>
          </a:xfrm>
        </p:spPr>
        <p:txBody>
          <a:bodyPr/>
          <a:lstStyle/>
          <a:p>
            <a:r>
              <a:rPr lang="en-GB" sz="3200" b="1" dirty="0"/>
              <a:t>Communication for motivation</a:t>
            </a:r>
          </a:p>
        </p:txBody>
      </p:sp>
      <p:sp>
        <p:nvSpPr>
          <p:cNvPr id="3" name="Content Placeholder 2">
            <a:extLst>
              <a:ext uri="{FF2B5EF4-FFF2-40B4-BE49-F238E27FC236}">
                <a16:creationId xmlns:a16="http://schemas.microsoft.com/office/drawing/2014/main" id="{3D37A7BC-C136-F48C-39AB-575B20BC91A3}"/>
              </a:ext>
            </a:extLst>
          </p:cNvPr>
          <p:cNvSpPr>
            <a:spLocks noGrp="1"/>
          </p:cNvSpPr>
          <p:nvPr>
            <p:ph idx="1"/>
          </p:nvPr>
        </p:nvSpPr>
        <p:spPr>
          <a:xfrm>
            <a:off x="108795" y="1346692"/>
            <a:ext cx="8926409" cy="3224547"/>
          </a:xfrm>
        </p:spPr>
        <p:txBody>
          <a:bodyPr/>
          <a:lstStyle/>
          <a:p>
            <a:r>
              <a:rPr lang="en-GB" sz="2400" dirty="0"/>
              <a:t>Business owners and managers need to understand the role of communication in employee motivation, as it can sometimes be the most basic communication errors that lead to employee dissatisfaction.</a:t>
            </a:r>
          </a:p>
          <a:p>
            <a:pPr marL="0" indent="0">
              <a:buNone/>
            </a:pPr>
            <a:endParaRPr lang="en-GB" sz="2400" dirty="0"/>
          </a:p>
          <a:p>
            <a:pPr marL="0" indent="0">
              <a:buNone/>
            </a:pPr>
            <a:endParaRPr lang="en-GB" sz="2400" dirty="0"/>
          </a:p>
          <a:p>
            <a:r>
              <a:rPr lang="en-GB" sz="2400" dirty="0"/>
              <a:t>Remember the communication elements and barriers that prevent effective communication?</a:t>
            </a:r>
          </a:p>
        </p:txBody>
      </p:sp>
    </p:spTree>
    <p:extLst>
      <p:ext uri="{BB962C8B-B14F-4D97-AF65-F5344CB8AC3E}">
        <p14:creationId xmlns:p14="http://schemas.microsoft.com/office/powerpoint/2010/main" val="1722500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0" y="105071"/>
            <a:ext cx="7886700" cy="604058"/>
          </a:xfrm>
        </p:spPr>
        <p:txBody>
          <a:bodyPr/>
          <a:lstStyle/>
          <a:p>
            <a:r>
              <a:rPr lang="en-GB" sz="3200" b="1" dirty="0"/>
              <a:t>Communication for motivation</a:t>
            </a:r>
          </a:p>
        </p:txBody>
      </p:sp>
      <p:sp>
        <p:nvSpPr>
          <p:cNvPr id="3" name="Content Placeholder 2">
            <a:extLst>
              <a:ext uri="{FF2B5EF4-FFF2-40B4-BE49-F238E27FC236}">
                <a16:creationId xmlns:a16="http://schemas.microsoft.com/office/drawing/2014/main" id="{3D37A7BC-C136-F48C-39AB-575B20BC91A3}"/>
              </a:ext>
            </a:extLst>
          </p:cNvPr>
          <p:cNvSpPr>
            <a:spLocks noGrp="1"/>
          </p:cNvSpPr>
          <p:nvPr>
            <p:ph idx="1"/>
          </p:nvPr>
        </p:nvSpPr>
        <p:spPr>
          <a:xfrm>
            <a:off x="0" y="645952"/>
            <a:ext cx="8926409" cy="5083729"/>
          </a:xfrm>
        </p:spPr>
        <p:txBody>
          <a:bodyPr/>
          <a:lstStyle/>
          <a:p>
            <a:pPr marL="0" indent="0">
              <a:buNone/>
            </a:pPr>
            <a:r>
              <a:rPr lang="en-GB" sz="2000" b="1" i="0" dirty="0">
                <a:solidFill>
                  <a:srgbClr val="222222"/>
                </a:solidFill>
                <a:effectLst/>
                <a:latin typeface="Arial" panose="020B0604020202020204" pitchFamily="34" charset="0"/>
              </a:rPr>
              <a:t>Information</a:t>
            </a:r>
          </a:p>
          <a:p>
            <a:pPr marL="0" indent="0">
              <a:buNone/>
            </a:pPr>
            <a:r>
              <a:rPr lang="en-GB" sz="2000" dirty="0"/>
              <a:t>The company should distribute information that employees consider vital, such as changes in the company's business focus or planned changes in the workforce, unless that information is company confidential.</a:t>
            </a:r>
          </a:p>
          <a:p>
            <a:pPr marL="0" indent="0">
              <a:buNone/>
            </a:pPr>
            <a:r>
              <a:rPr lang="en-GB" sz="2000" b="1" i="0" dirty="0">
                <a:solidFill>
                  <a:srgbClr val="222222"/>
                </a:solidFill>
                <a:effectLst/>
                <a:latin typeface="Arial" panose="020B0604020202020204" pitchFamily="34" charset="0"/>
              </a:rPr>
              <a:t>Relationships</a:t>
            </a:r>
          </a:p>
          <a:p>
            <a:pPr marL="0" indent="0">
              <a:buNone/>
            </a:pPr>
            <a:r>
              <a:rPr lang="en-GB" sz="2000" i="0" dirty="0">
                <a:solidFill>
                  <a:srgbClr val="222222"/>
                </a:solidFill>
                <a:effectLst/>
                <a:latin typeface="Arial" panose="020B0604020202020204" pitchFamily="34" charset="0"/>
              </a:rPr>
              <a:t>A workplace operates on the effective relationships built between employees, managers, departments and all levels of the company. Clear and honest communication helps to encourage and strengthen those relationships.</a:t>
            </a:r>
          </a:p>
          <a:p>
            <a:pPr marL="0" indent="0">
              <a:buNone/>
            </a:pPr>
            <a:r>
              <a:rPr lang="en-GB" sz="2000" b="1" dirty="0">
                <a:solidFill>
                  <a:srgbClr val="222222"/>
                </a:solidFill>
                <a:latin typeface="Arial" panose="020B0604020202020204" pitchFamily="34" charset="0"/>
              </a:rPr>
              <a:t>Decision-Making</a:t>
            </a:r>
          </a:p>
          <a:p>
            <a:pPr marL="0" indent="0">
              <a:buNone/>
            </a:pPr>
            <a:r>
              <a:rPr lang="en-GB" sz="2000" dirty="0">
                <a:solidFill>
                  <a:srgbClr val="222222"/>
                </a:solidFill>
                <a:latin typeface="Arial" panose="020B0604020202020204" pitchFamily="34" charset="0"/>
              </a:rPr>
              <a:t>Employees should be allowed as many ways as possible to offer their ideas and opinions, and be part of the decision-making process. </a:t>
            </a:r>
          </a:p>
          <a:p>
            <a:pPr marL="0" indent="0">
              <a:buNone/>
            </a:pPr>
            <a:r>
              <a:rPr lang="en-GB" sz="2000" b="1" dirty="0">
                <a:solidFill>
                  <a:srgbClr val="222222"/>
                </a:solidFill>
                <a:latin typeface="Arial" panose="020B0604020202020204" pitchFamily="34" charset="0"/>
              </a:rPr>
              <a:t>Improvement</a:t>
            </a:r>
          </a:p>
          <a:p>
            <a:pPr marL="0" indent="0">
              <a:buNone/>
            </a:pPr>
            <a:r>
              <a:rPr lang="en-GB" sz="2000" dirty="0">
                <a:solidFill>
                  <a:srgbClr val="222222"/>
                </a:solidFill>
                <a:latin typeface="Arial" panose="020B0604020202020204" pitchFamily="34" charset="0"/>
              </a:rPr>
              <a:t>Communication between the employee and manager, as well as the employee and human resources, is critical in developing training programs that improve the employee's job skills and motivate her to succeed.</a:t>
            </a:r>
          </a:p>
          <a:p>
            <a:pPr marL="0" indent="0">
              <a:buNone/>
            </a:pPr>
            <a:endParaRPr lang="en-GB" sz="2000" dirty="0">
              <a:solidFill>
                <a:srgbClr val="222222"/>
              </a:solidFill>
              <a:latin typeface="Arial" panose="020B0604020202020204" pitchFamily="34" charset="0"/>
            </a:endParaRPr>
          </a:p>
          <a:p>
            <a:pPr marL="0" indent="0">
              <a:buNone/>
            </a:pPr>
            <a:endParaRPr lang="en-GB" sz="2000" i="0" dirty="0">
              <a:solidFill>
                <a:srgbClr val="222222"/>
              </a:solidFill>
              <a:effectLst/>
              <a:latin typeface="Arial" panose="020B0604020202020204" pitchFamily="34" charset="0"/>
            </a:endParaRPr>
          </a:p>
          <a:p>
            <a:pPr marL="0" indent="0">
              <a:buNone/>
            </a:pPr>
            <a:endParaRPr lang="en-GB" sz="2000" dirty="0"/>
          </a:p>
        </p:txBody>
      </p:sp>
    </p:spTree>
    <p:extLst>
      <p:ext uri="{BB962C8B-B14F-4D97-AF65-F5344CB8AC3E}">
        <p14:creationId xmlns:p14="http://schemas.microsoft.com/office/powerpoint/2010/main" val="2851693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0" y="105071"/>
            <a:ext cx="7886700" cy="604058"/>
          </a:xfrm>
        </p:spPr>
        <p:txBody>
          <a:bodyPr/>
          <a:lstStyle/>
          <a:p>
            <a:r>
              <a:rPr lang="en-GB" sz="3200" b="1" dirty="0"/>
              <a:t>Communication for motivation</a:t>
            </a:r>
          </a:p>
        </p:txBody>
      </p:sp>
      <p:sp>
        <p:nvSpPr>
          <p:cNvPr id="3" name="Content Placeholder 2">
            <a:extLst>
              <a:ext uri="{FF2B5EF4-FFF2-40B4-BE49-F238E27FC236}">
                <a16:creationId xmlns:a16="http://schemas.microsoft.com/office/drawing/2014/main" id="{3D37A7BC-C136-F48C-39AB-575B20BC91A3}"/>
              </a:ext>
            </a:extLst>
          </p:cNvPr>
          <p:cNvSpPr>
            <a:spLocks noGrp="1"/>
          </p:cNvSpPr>
          <p:nvPr>
            <p:ph idx="1"/>
          </p:nvPr>
        </p:nvSpPr>
        <p:spPr>
          <a:xfrm>
            <a:off x="0" y="1208015"/>
            <a:ext cx="8926409" cy="3036814"/>
          </a:xfrm>
        </p:spPr>
        <p:txBody>
          <a:bodyPr/>
          <a:lstStyle/>
          <a:p>
            <a:pPr marL="0" indent="0">
              <a:buNone/>
            </a:pPr>
            <a:endParaRPr lang="en-GB" sz="2000" dirty="0">
              <a:solidFill>
                <a:srgbClr val="222222"/>
              </a:solidFill>
              <a:latin typeface="Arial" panose="020B0604020202020204" pitchFamily="34" charset="0"/>
            </a:endParaRPr>
          </a:p>
          <a:p>
            <a:pPr marL="0" indent="0">
              <a:buNone/>
            </a:pPr>
            <a:endParaRPr lang="en-GB" sz="2000" i="0" dirty="0">
              <a:solidFill>
                <a:srgbClr val="222222"/>
              </a:solidFill>
              <a:effectLst/>
              <a:latin typeface="Arial" panose="020B0604020202020204" pitchFamily="34" charset="0"/>
            </a:endParaRPr>
          </a:p>
          <a:p>
            <a:pPr marL="0" indent="0">
              <a:buNone/>
            </a:pPr>
            <a:r>
              <a:rPr lang="en-GB" sz="2000" dirty="0"/>
              <a:t>Employees need guidance from their supervisors, and management needs input from the entire team in order for the company to succeed. </a:t>
            </a:r>
          </a:p>
          <a:p>
            <a:pPr marL="0" indent="0">
              <a:buNone/>
            </a:pPr>
            <a:endParaRPr lang="en-GB" sz="2000" dirty="0"/>
          </a:p>
          <a:p>
            <a:pPr marL="0" indent="0">
              <a:buNone/>
            </a:pPr>
            <a:r>
              <a:rPr lang="en-GB" sz="2000" dirty="0"/>
              <a:t>To help foster an open and honest culture, many companies host communication sessions that can provide measurable benefits to all employees.</a:t>
            </a:r>
          </a:p>
        </p:txBody>
      </p:sp>
    </p:spTree>
    <p:extLst>
      <p:ext uri="{BB962C8B-B14F-4D97-AF65-F5344CB8AC3E}">
        <p14:creationId xmlns:p14="http://schemas.microsoft.com/office/powerpoint/2010/main" val="2078501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0" y="105071"/>
            <a:ext cx="7886700" cy="604058"/>
          </a:xfrm>
        </p:spPr>
        <p:txBody>
          <a:bodyPr/>
          <a:lstStyle/>
          <a:p>
            <a:r>
              <a:rPr lang="en-GB" sz="3200" b="1" dirty="0"/>
              <a:t>Criteria for Self evaluation</a:t>
            </a:r>
          </a:p>
        </p:txBody>
      </p:sp>
      <p:sp>
        <p:nvSpPr>
          <p:cNvPr id="3" name="Content Placeholder 2">
            <a:extLst>
              <a:ext uri="{FF2B5EF4-FFF2-40B4-BE49-F238E27FC236}">
                <a16:creationId xmlns:a16="http://schemas.microsoft.com/office/drawing/2014/main" id="{3D37A7BC-C136-F48C-39AB-575B20BC91A3}"/>
              </a:ext>
            </a:extLst>
          </p:cNvPr>
          <p:cNvSpPr>
            <a:spLocks noGrp="1"/>
          </p:cNvSpPr>
          <p:nvPr>
            <p:ph idx="1"/>
          </p:nvPr>
        </p:nvSpPr>
        <p:spPr>
          <a:xfrm>
            <a:off x="0" y="1208015"/>
            <a:ext cx="8926409" cy="3036814"/>
          </a:xfrm>
        </p:spPr>
        <p:txBody>
          <a:bodyPr/>
          <a:lstStyle/>
          <a:p>
            <a:pPr marL="0" indent="0">
              <a:buNone/>
            </a:pPr>
            <a:endParaRPr lang="en-GB" sz="2000" dirty="0">
              <a:solidFill>
                <a:srgbClr val="222222"/>
              </a:solidFill>
              <a:latin typeface="Arial" panose="020B0604020202020204" pitchFamily="34" charset="0"/>
            </a:endParaRPr>
          </a:p>
          <a:p>
            <a:pPr marL="0" indent="0">
              <a:buNone/>
            </a:pPr>
            <a:endParaRPr lang="en-GB" sz="2000" i="0" dirty="0">
              <a:solidFill>
                <a:srgbClr val="222222"/>
              </a:solidFill>
              <a:effectLst/>
              <a:latin typeface="Arial" panose="020B0604020202020204" pitchFamily="34" charset="0"/>
            </a:endParaRPr>
          </a:p>
          <a:p>
            <a:pPr marL="0" indent="0">
              <a:buNone/>
            </a:pPr>
            <a:r>
              <a:rPr lang="en-GB" sz="2000" dirty="0"/>
              <a:t>What makes a good communicator?</a:t>
            </a:r>
          </a:p>
          <a:p>
            <a:pPr marL="0" indent="0">
              <a:buNone/>
            </a:pPr>
            <a:r>
              <a:rPr lang="en-GB" sz="2000" dirty="0"/>
              <a:t>What makes an effective motivator?</a:t>
            </a:r>
          </a:p>
          <a:p>
            <a:pPr marL="0" indent="0">
              <a:buNone/>
            </a:pPr>
            <a:endParaRPr lang="en-GB" sz="2000" dirty="0"/>
          </a:p>
          <a:p>
            <a:pPr marL="0" indent="0">
              <a:buNone/>
            </a:pPr>
            <a:endParaRPr lang="en-GB" sz="2000" dirty="0"/>
          </a:p>
          <a:p>
            <a:pPr marL="0" indent="0">
              <a:buNone/>
            </a:pPr>
            <a:r>
              <a:rPr lang="en-GB" sz="2000" dirty="0"/>
              <a:t>Do you have what it takes?</a:t>
            </a:r>
          </a:p>
        </p:txBody>
      </p:sp>
    </p:spTree>
    <p:extLst>
      <p:ext uri="{BB962C8B-B14F-4D97-AF65-F5344CB8AC3E}">
        <p14:creationId xmlns:p14="http://schemas.microsoft.com/office/powerpoint/2010/main" val="2157907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0" y="105071"/>
            <a:ext cx="7886700" cy="604058"/>
          </a:xfrm>
        </p:spPr>
        <p:txBody>
          <a:bodyPr/>
          <a:lstStyle/>
          <a:p>
            <a:r>
              <a:rPr lang="en-GB" sz="3200" b="1" dirty="0"/>
              <a:t>Personal Development Plan</a:t>
            </a:r>
          </a:p>
        </p:txBody>
      </p:sp>
      <p:sp>
        <p:nvSpPr>
          <p:cNvPr id="3" name="Content Placeholder 2">
            <a:extLst>
              <a:ext uri="{FF2B5EF4-FFF2-40B4-BE49-F238E27FC236}">
                <a16:creationId xmlns:a16="http://schemas.microsoft.com/office/drawing/2014/main" id="{3D37A7BC-C136-F48C-39AB-575B20BC91A3}"/>
              </a:ext>
            </a:extLst>
          </p:cNvPr>
          <p:cNvSpPr>
            <a:spLocks noGrp="1"/>
          </p:cNvSpPr>
          <p:nvPr>
            <p:ph idx="1"/>
          </p:nvPr>
        </p:nvSpPr>
        <p:spPr>
          <a:xfrm>
            <a:off x="0" y="1208015"/>
            <a:ext cx="8926409" cy="3036814"/>
          </a:xfrm>
        </p:spPr>
        <p:txBody>
          <a:bodyPr/>
          <a:lstStyle/>
          <a:p>
            <a:pPr marL="0" indent="0">
              <a:buNone/>
            </a:pPr>
            <a:endParaRPr lang="en-GB" sz="2000" dirty="0">
              <a:solidFill>
                <a:srgbClr val="222222"/>
              </a:solidFill>
              <a:latin typeface="Arial" panose="020B0604020202020204" pitchFamily="34" charset="0"/>
            </a:endParaRPr>
          </a:p>
          <a:p>
            <a:r>
              <a:rPr lang="en-GB" sz="2000" i="0" dirty="0">
                <a:solidFill>
                  <a:srgbClr val="222222"/>
                </a:solidFill>
                <a:effectLst/>
                <a:latin typeface="Arial" panose="020B0604020202020204" pitchFamily="34" charset="0"/>
              </a:rPr>
              <a:t>Gap Analysis</a:t>
            </a:r>
          </a:p>
          <a:p>
            <a:r>
              <a:rPr lang="en-GB" sz="2000" dirty="0">
                <a:solidFill>
                  <a:srgbClr val="222222"/>
                </a:solidFill>
                <a:latin typeface="Arial" panose="020B0604020202020204" pitchFamily="34" charset="0"/>
              </a:rPr>
              <a:t>PDP</a:t>
            </a:r>
            <a:endParaRPr lang="en-GB" sz="2000" i="0" dirty="0">
              <a:solidFill>
                <a:srgbClr val="222222"/>
              </a:solidFill>
              <a:effectLst/>
              <a:latin typeface="Arial" panose="020B0604020202020204" pitchFamily="34" charset="0"/>
            </a:endParaRPr>
          </a:p>
        </p:txBody>
      </p:sp>
    </p:spTree>
    <p:extLst>
      <p:ext uri="{BB962C8B-B14F-4D97-AF65-F5344CB8AC3E}">
        <p14:creationId xmlns:p14="http://schemas.microsoft.com/office/powerpoint/2010/main" val="2182313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0" y="105071"/>
            <a:ext cx="7886700" cy="604058"/>
          </a:xfrm>
        </p:spPr>
        <p:txBody>
          <a:bodyPr/>
          <a:lstStyle/>
          <a:p>
            <a:r>
              <a:rPr lang="en-GB" sz="3200" b="1" dirty="0"/>
              <a:t>Personal Development Plan</a:t>
            </a:r>
          </a:p>
        </p:txBody>
      </p:sp>
      <p:pic>
        <p:nvPicPr>
          <p:cNvPr id="5" name="Content Placeholder 4">
            <a:extLst>
              <a:ext uri="{FF2B5EF4-FFF2-40B4-BE49-F238E27FC236}">
                <a16:creationId xmlns:a16="http://schemas.microsoft.com/office/drawing/2014/main" id="{00E64561-AE06-9B73-297A-3E818FF4C103}"/>
              </a:ext>
            </a:extLst>
          </p:cNvPr>
          <p:cNvPicPr>
            <a:picLocks noGrp="1" noChangeAspect="1"/>
          </p:cNvPicPr>
          <p:nvPr>
            <p:ph idx="1"/>
          </p:nvPr>
        </p:nvPicPr>
        <p:blipFill rotWithShape="1">
          <a:blip r:embed="rId2"/>
          <a:srcRect l="4171" t="2368" r="915" b="1582"/>
          <a:stretch/>
        </p:blipFill>
        <p:spPr>
          <a:xfrm>
            <a:off x="578839" y="1266737"/>
            <a:ext cx="7826929" cy="4177718"/>
          </a:xfrm>
        </p:spPr>
      </p:pic>
    </p:spTree>
    <p:extLst>
      <p:ext uri="{BB962C8B-B14F-4D97-AF65-F5344CB8AC3E}">
        <p14:creationId xmlns:p14="http://schemas.microsoft.com/office/powerpoint/2010/main" val="847660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4E71-F673-911D-FBDE-8806BA64D779}"/>
              </a:ext>
            </a:extLst>
          </p:cNvPr>
          <p:cNvSpPr>
            <a:spLocks noGrp="1"/>
          </p:cNvSpPr>
          <p:nvPr>
            <p:ph type="title"/>
          </p:nvPr>
        </p:nvSpPr>
        <p:spPr>
          <a:xfrm>
            <a:off x="0" y="105071"/>
            <a:ext cx="7886700" cy="604058"/>
          </a:xfrm>
        </p:spPr>
        <p:txBody>
          <a:bodyPr/>
          <a:lstStyle/>
          <a:p>
            <a:r>
              <a:rPr lang="en-GB" sz="3200" b="1" dirty="0"/>
              <a:t>Personal Development Plan</a:t>
            </a:r>
          </a:p>
        </p:txBody>
      </p:sp>
      <p:pic>
        <p:nvPicPr>
          <p:cNvPr id="9" name="Content Placeholder 8">
            <a:extLst>
              <a:ext uri="{FF2B5EF4-FFF2-40B4-BE49-F238E27FC236}">
                <a16:creationId xmlns:a16="http://schemas.microsoft.com/office/drawing/2014/main" id="{2EF74D1E-F4E6-7467-C7AD-052A453AE7A2}"/>
              </a:ext>
            </a:extLst>
          </p:cNvPr>
          <p:cNvPicPr>
            <a:picLocks noGrp="1" noChangeAspect="1"/>
          </p:cNvPicPr>
          <p:nvPr>
            <p:ph idx="1"/>
          </p:nvPr>
        </p:nvPicPr>
        <p:blipFill>
          <a:blip r:embed="rId2"/>
          <a:stretch>
            <a:fillRect/>
          </a:stretch>
        </p:blipFill>
        <p:spPr>
          <a:xfrm>
            <a:off x="243282" y="885076"/>
            <a:ext cx="8356876" cy="4618101"/>
          </a:xfrm>
        </p:spPr>
      </p:pic>
    </p:spTree>
    <p:extLst>
      <p:ext uri="{BB962C8B-B14F-4D97-AF65-F5344CB8AC3E}">
        <p14:creationId xmlns:p14="http://schemas.microsoft.com/office/powerpoint/2010/main" val="4192110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9A813-CAD0-4C35-B64E-3139A4F563E7}"/>
              </a:ext>
            </a:extLst>
          </p:cNvPr>
          <p:cNvSpPr>
            <a:spLocks noGrp="1"/>
          </p:cNvSpPr>
          <p:nvPr>
            <p:ph type="title"/>
          </p:nvPr>
        </p:nvSpPr>
        <p:spPr>
          <a:xfrm>
            <a:off x="203348" y="237538"/>
            <a:ext cx="7886700" cy="1325563"/>
          </a:xfrm>
        </p:spPr>
        <p:txBody>
          <a:bodyPr/>
          <a:lstStyle/>
          <a:p>
            <a:r>
              <a:rPr lang="en-GB" sz="3600" b="1" dirty="0">
                <a:latin typeface="+mn-lt"/>
              </a:rPr>
              <a:t>Summary</a:t>
            </a:r>
          </a:p>
        </p:txBody>
      </p:sp>
      <p:sp>
        <p:nvSpPr>
          <p:cNvPr id="3" name="Content Placeholder 2">
            <a:extLst>
              <a:ext uri="{FF2B5EF4-FFF2-40B4-BE49-F238E27FC236}">
                <a16:creationId xmlns:a16="http://schemas.microsoft.com/office/drawing/2014/main" id="{9165D42A-B64A-46F3-AEFC-460F1DF4C2B9}"/>
              </a:ext>
            </a:extLst>
          </p:cNvPr>
          <p:cNvSpPr>
            <a:spLocks noGrp="1"/>
          </p:cNvSpPr>
          <p:nvPr>
            <p:ph idx="1"/>
          </p:nvPr>
        </p:nvSpPr>
        <p:spPr/>
        <p:txBody>
          <a:bodyPr/>
          <a:lstStyle/>
          <a:p>
            <a:r>
              <a:rPr lang="en-GB" sz="2400" dirty="0"/>
              <a:t>Take 5 minutes to reflect on the session and summarise your learning from today.</a:t>
            </a:r>
          </a:p>
          <a:p>
            <a:endParaRPr lang="en-GB" dirty="0"/>
          </a:p>
        </p:txBody>
      </p:sp>
    </p:spTree>
    <p:extLst>
      <p:ext uri="{BB962C8B-B14F-4D97-AF65-F5344CB8AC3E}">
        <p14:creationId xmlns:p14="http://schemas.microsoft.com/office/powerpoint/2010/main" val="36567872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9A813-CAD0-4C35-B64E-3139A4F563E7}"/>
              </a:ext>
            </a:extLst>
          </p:cNvPr>
          <p:cNvSpPr>
            <a:spLocks noGrp="1"/>
          </p:cNvSpPr>
          <p:nvPr>
            <p:ph type="title"/>
          </p:nvPr>
        </p:nvSpPr>
        <p:spPr>
          <a:xfrm>
            <a:off x="203348" y="237538"/>
            <a:ext cx="7886700" cy="1325563"/>
          </a:xfrm>
        </p:spPr>
        <p:txBody>
          <a:bodyPr/>
          <a:lstStyle/>
          <a:p>
            <a:r>
              <a:rPr lang="en-GB" sz="3600" b="1" dirty="0">
                <a:latin typeface="+mn-lt"/>
              </a:rPr>
              <a:t>References</a:t>
            </a:r>
          </a:p>
        </p:txBody>
      </p:sp>
      <p:sp>
        <p:nvSpPr>
          <p:cNvPr id="3" name="Content Placeholder 2">
            <a:extLst>
              <a:ext uri="{FF2B5EF4-FFF2-40B4-BE49-F238E27FC236}">
                <a16:creationId xmlns:a16="http://schemas.microsoft.com/office/drawing/2014/main" id="{9165D42A-B64A-46F3-AEFC-460F1DF4C2B9}"/>
              </a:ext>
            </a:extLst>
          </p:cNvPr>
          <p:cNvSpPr>
            <a:spLocks noGrp="1"/>
          </p:cNvSpPr>
          <p:nvPr>
            <p:ph idx="1"/>
          </p:nvPr>
        </p:nvSpPr>
        <p:spPr>
          <a:xfrm>
            <a:off x="502815" y="1563101"/>
            <a:ext cx="7886700" cy="2648172"/>
          </a:xfrm>
        </p:spPr>
        <p:txBody>
          <a:bodyPr/>
          <a:lstStyle/>
          <a:p>
            <a:r>
              <a:rPr lang="en-GB" dirty="0"/>
              <a:t>Maund, A., Schriek, M., &amp; Tinkler, P. K. (2017). Certificate in higher education : skills for the workplace student yearbook. Sage Publications.</a:t>
            </a:r>
          </a:p>
          <a:p>
            <a:r>
              <a:rPr lang="en-GB" dirty="0"/>
              <a:t>Morgan, P. (2017). Business student’s guide to study and employability. Sage.</a:t>
            </a:r>
          </a:p>
        </p:txBody>
      </p:sp>
    </p:spTree>
    <p:extLst>
      <p:ext uri="{BB962C8B-B14F-4D97-AF65-F5344CB8AC3E}">
        <p14:creationId xmlns:p14="http://schemas.microsoft.com/office/powerpoint/2010/main" val="2255290663"/>
      </p:ext>
    </p:extLst>
  </p:cSld>
  <p:clrMapOvr>
    <a:masterClrMapping/>
  </p:clrMapOvr>
</p:sld>
</file>

<file path=ppt/theme/theme1.xml><?xml version="1.0" encoding="utf-8"?>
<a:theme xmlns:a="http://schemas.openxmlformats.org/drawingml/2006/main" name="3_Title Slide 1">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LAMO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AMO Theme" id="{DA03C225-75C7-4016-B6F6-655B7DE62F03}" vid="{F4188F27-8268-48A6-937D-02037601B91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488</Words>
  <Application>Microsoft Office PowerPoint</Application>
  <PresentationFormat>On-screen Show (4:3)</PresentationFormat>
  <Paragraphs>58</Paragraphs>
  <Slides>14</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14</vt:i4>
      </vt:variant>
    </vt:vector>
  </HeadingPairs>
  <TitlesOfParts>
    <vt:vector size="20" baseType="lpstr">
      <vt:lpstr>Arial</vt:lpstr>
      <vt:lpstr>Arial Rounded MT Bold</vt:lpstr>
      <vt:lpstr>Calibri</vt:lpstr>
      <vt:lpstr>Calibri Light</vt:lpstr>
      <vt:lpstr>3_Title Slide 1</vt:lpstr>
      <vt:lpstr>ALAMO Theme</vt:lpstr>
      <vt:lpstr>CertHE Applied Leadership and Management in the Workplace    Module: BMSK4013  Management Communication   </vt:lpstr>
      <vt:lpstr>PowerPoint Presentation</vt:lpstr>
      <vt:lpstr>Today’s Session</vt:lpstr>
      <vt:lpstr>Communication for motivation</vt:lpstr>
      <vt:lpstr>Communication for motivation</vt:lpstr>
      <vt:lpstr>Communication for motivation</vt:lpstr>
      <vt:lpstr>Communication for motivation</vt:lpstr>
      <vt:lpstr>Communication for motivation</vt:lpstr>
      <vt:lpstr>Criteria for Self evaluation</vt:lpstr>
      <vt:lpstr>Personal Development Plan</vt:lpstr>
      <vt:lpstr>Personal Development Plan</vt:lpstr>
      <vt:lpstr>Personal Development Plan</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 BMSK4002 Online Day 2 Session 7</dc:title>
  <dc:creator>SfWP Staff</dc:creator>
  <cp:lastModifiedBy>Michaela Schriek</cp:lastModifiedBy>
  <cp:revision>10</cp:revision>
  <dcterms:created xsi:type="dcterms:W3CDTF">2020-03-27T10:06:39Z</dcterms:created>
  <dcterms:modified xsi:type="dcterms:W3CDTF">2023-02-07T17:09:44Z</dcterms:modified>
</cp:coreProperties>
</file>