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C56462-D200-445D-A397-A9048DD5DEBC}" type="datetimeFigureOut">
              <a:rPr lang="en-GB" smtClean="0"/>
              <a:t>13/11/2018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609449-D0CC-49A5-94FF-C02E380A6AC0}" type="slidenum">
              <a:rPr lang="en-GB" smtClean="0"/>
              <a:t>‹#›</a:t>
            </a:fld>
            <a:endParaRPr lang="en-GB"/>
          </a:p>
        </p:txBody>
      </p:sp>
    </p:spTree>
    <p:extLst>
      <p:ext uri="{BB962C8B-B14F-4D97-AF65-F5344CB8AC3E}">
        <p14:creationId xmlns:p14="http://schemas.microsoft.com/office/powerpoint/2010/main" val="1631218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26320B-655A-4BB5-B30A-EF3C5E991530}" type="slidenum">
              <a:rPr lang="en-GB" smtClean="0"/>
              <a:t>2</a:t>
            </a:fld>
            <a:endParaRPr lang="en-GB"/>
          </a:p>
        </p:txBody>
      </p:sp>
    </p:spTree>
    <p:extLst>
      <p:ext uri="{BB962C8B-B14F-4D97-AF65-F5344CB8AC3E}">
        <p14:creationId xmlns:p14="http://schemas.microsoft.com/office/powerpoint/2010/main" val="1459810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26320B-655A-4BB5-B30A-EF3C5E991530}" type="slidenum">
              <a:rPr lang="en-GB" smtClean="0"/>
              <a:t>3</a:t>
            </a:fld>
            <a:endParaRPr lang="en-GB"/>
          </a:p>
        </p:txBody>
      </p:sp>
    </p:spTree>
    <p:extLst>
      <p:ext uri="{BB962C8B-B14F-4D97-AF65-F5344CB8AC3E}">
        <p14:creationId xmlns:p14="http://schemas.microsoft.com/office/powerpoint/2010/main" val="3477886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75917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1321541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2509440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F939C52-6E65-47F2-8AAD-21F7719E735F}"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3281602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F939C52-6E65-47F2-8AAD-21F7719E735F}"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516848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3636407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3418644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4131608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F939C52-6E65-47F2-8AAD-21F7719E735F}"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367593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F939C52-6E65-47F2-8AAD-21F7719E735F}"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1422817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2397129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871159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1184844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2127716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1711518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6138392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F939C52-6E65-47F2-8AAD-21F7719E735F}"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9DEB21-A12E-41C6-8F9D-0EE4705AC9B5}" type="slidenum">
              <a:rPr lang="en-GB" smtClean="0"/>
              <a:t>‹#›</a:t>
            </a:fld>
            <a:endParaRPr lang="en-GB"/>
          </a:p>
        </p:txBody>
      </p:sp>
    </p:spTree>
    <p:extLst>
      <p:ext uri="{BB962C8B-B14F-4D97-AF65-F5344CB8AC3E}">
        <p14:creationId xmlns:p14="http://schemas.microsoft.com/office/powerpoint/2010/main" val="36203429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FF2BFE37-0CC5-469B-B944-4FD17F455531}" type="slidenum">
              <a:rPr lang="en-GB"/>
              <a:pPr>
                <a:defRPr/>
              </a:pPr>
              <a:t>‹#›</a:t>
            </a:fld>
            <a:endParaRPr lang="en-GB"/>
          </a:p>
        </p:txBody>
      </p:sp>
    </p:spTree>
    <p:extLst>
      <p:ext uri="{BB962C8B-B14F-4D97-AF65-F5344CB8AC3E}">
        <p14:creationId xmlns:p14="http://schemas.microsoft.com/office/powerpoint/2010/main" val="3990122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F939C52-6E65-47F2-8AAD-21F7719E735F}" type="datetimeFigureOut">
              <a:rPr lang="en-GB" smtClean="0"/>
              <a:t>13/11/2018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89DEB21-A12E-41C6-8F9D-0EE4705AC9B5}" type="slidenum">
              <a:rPr lang="en-GB" smtClean="0"/>
              <a:t>‹#›</a:t>
            </a:fld>
            <a:endParaRPr lang="en-GB"/>
          </a:p>
        </p:txBody>
      </p:sp>
    </p:spTree>
    <p:extLst>
      <p:ext uri="{BB962C8B-B14F-4D97-AF65-F5344CB8AC3E}">
        <p14:creationId xmlns:p14="http://schemas.microsoft.com/office/powerpoint/2010/main" val="2347618810"/>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www.perseus.tufts.edu/cgi-bin/ptext?doc=Perseus:text:1999.01.0182&amp;layout=&amp;loc=Arist.+2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 and its allies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95949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992313" y="1"/>
            <a:ext cx="8229600" cy="1139825"/>
          </a:xfrm>
        </p:spPr>
        <p:txBody>
          <a:bodyPr/>
          <a:lstStyle/>
          <a:p>
            <a:pPr marL="838200" indent="-838200">
              <a:defRPr/>
            </a:pPr>
            <a:r>
              <a:rPr lang="en-GB" smtClean="0"/>
              <a:t>The Tribute</a:t>
            </a:r>
          </a:p>
        </p:txBody>
      </p:sp>
      <p:sp>
        <p:nvSpPr>
          <p:cNvPr id="17411" name="Rectangle 3"/>
          <p:cNvSpPr>
            <a:spLocks noGrp="1" noChangeArrowheads="1"/>
          </p:cNvSpPr>
          <p:nvPr>
            <p:ph idx="1"/>
          </p:nvPr>
        </p:nvSpPr>
        <p:spPr>
          <a:xfrm>
            <a:off x="169333" y="908050"/>
            <a:ext cx="10498667" cy="5949950"/>
          </a:xfrm>
        </p:spPr>
        <p:txBody>
          <a:bodyPr>
            <a:normAutofit/>
          </a:bodyPr>
          <a:lstStyle/>
          <a:p>
            <a:pPr eaLnBrk="1" hangingPunct="1">
              <a:lnSpc>
                <a:spcPct val="80000"/>
              </a:lnSpc>
              <a:defRPr/>
            </a:pPr>
            <a:r>
              <a:rPr lang="en-US" sz="2000" dirty="0"/>
              <a:t>The Hellenes used to pay a sort of contribution for the war even while the Lacedaemonians had the leadership, but now they wished to be assessed equably city by city. So they asked the Athenians for Aristides, and commissioned him to inspect their several territories and revenues, and then to fix the assessments according to each member's worth and ability to pay. [2] And yet, though he became master of such power, and though after a fashion Hellas put all her property in his sole hands, poor as he was when he went forth on this mission, he came back from it poorer still, and he made his assessments of money not only with purity and justice, but also to the grateful satisfaction and convenience of all concerned. Indeed, as men of old hymned the praises of the age of Cronus--the golden age, so did the allies of the Athenians praise the tariff of Aristides, calling it a kind of blessed happening for Hellas, especially as, after a short time, it was doubled and then again trebled. [3] For the tax which Aristides laid amounted to four hundred and sixty talents only; but Pericles must have added almost a third to this, since Thucydides</a:t>
            </a:r>
            <a:r>
              <a:rPr lang="en-US" sz="2000" dirty="0">
                <a:hlinkClick r:id="rId3"/>
              </a:rPr>
              <a:t>2</a:t>
            </a:r>
            <a:r>
              <a:rPr lang="en-US" sz="2000" dirty="0"/>
              <a:t> says that when the war began the Athenians had a revenue of six hundred talents from their allies. And after the death of Pericles the demagogues enlarged it little by little, and at last brought the sum total up to thirteen hundred talents, not so much because the war, by reason of its length and vicissitudes, became extravagantly expensive, as because they themselves led the people off into the distribution of public moneys for spectacular entertainments, and for the erection of images and sanctuaries. Plutarch </a:t>
            </a:r>
            <a:r>
              <a:rPr lang="en-US" sz="2000" i="1" dirty="0" err="1"/>
              <a:t>Aristeides</a:t>
            </a:r>
            <a:r>
              <a:rPr lang="en-US" sz="2000" dirty="0"/>
              <a:t> 24.</a:t>
            </a:r>
            <a:endParaRPr lang="en-GB" sz="2000" dirty="0"/>
          </a:p>
        </p:txBody>
      </p:sp>
    </p:spTree>
    <p:extLst>
      <p:ext uri="{BB962C8B-B14F-4D97-AF65-F5344CB8AC3E}">
        <p14:creationId xmlns:p14="http://schemas.microsoft.com/office/powerpoint/2010/main" val="21540108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a:defRPr/>
            </a:pPr>
            <a:r>
              <a:rPr lang="en-GB" smtClean="0"/>
              <a:t>Why leave the Delian League?</a:t>
            </a:r>
          </a:p>
        </p:txBody>
      </p:sp>
      <p:sp>
        <p:nvSpPr>
          <p:cNvPr id="22531" name="Rectangle 3"/>
          <p:cNvSpPr>
            <a:spLocks noGrp="1" noChangeArrowheads="1"/>
          </p:cNvSpPr>
          <p:nvPr>
            <p:ph idx="1"/>
          </p:nvPr>
        </p:nvSpPr>
        <p:spPr>
          <a:xfrm>
            <a:off x="0" y="1600200"/>
            <a:ext cx="10210800" cy="5257800"/>
          </a:xfrm>
        </p:spPr>
        <p:txBody>
          <a:bodyPr>
            <a:normAutofit/>
          </a:bodyPr>
          <a:lstStyle/>
          <a:p>
            <a:pPr eaLnBrk="1" hangingPunct="1">
              <a:lnSpc>
                <a:spcPct val="80000"/>
              </a:lnSpc>
              <a:defRPr/>
            </a:pPr>
            <a:r>
              <a:rPr lang="en-US" sz="2400" dirty="0"/>
              <a:t>Of all the causes of defection, </a:t>
            </a:r>
            <a:r>
              <a:rPr lang="en-US" sz="2400" b="1" u="sng" dirty="0"/>
              <a:t>that connected with arrears of tribute and vessels, and with failure of service, was the chief</a:t>
            </a:r>
            <a:r>
              <a:rPr lang="en-US" sz="2400" dirty="0"/>
              <a:t>; for the Athenians were very severe and exacting, and made themselves offensive by applying the screw of necessity to men who were not used to and in fact not disposed for any continuous </a:t>
            </a:r>
            <a:r>
              <a:rPr lang="en-US" sz="2400" dirty="0" err="1"/>
              <a:t>labour</a:t>
            </a:r>
            <a:r>
              <a:rPr lang="en-US" sz="2400" dirty="0"/>
              <a:t>. [2] In some other respects the Athenians were not the old popular rulers they had been at first; and if they had more than their fair share of service, it was correspondingly easy for them to reduce any that tried to leave the confederacy. [3] </a:t>
            </a:r>
            <a:r>
              <a:rPr lang="en-US" sz="2400" b="1" u="sng" dirty="0"/>
              <a:t>For this the allies had themselves to blame; the wish to get off service making most of them arrange to pay their share of the expense in money instead of in ships, and so to avoid having to leave their homes. Thus while Athens was increasing her navy with the funds which they contributed, a revolt always found them without resources or experience for war</a:t>
            </a:r>
            <a:r>
              <a:rPr lang="en-US" sz="2400" dirty="0"/>
              <a:t>. Thucydides 1.99</a:t>
            </a:r>
            <a:endParaRPr lang="en-GB" sz="2400" dirty="0"/>
          </a:p>
        </p:txBody>
      </p:sp>
    </p:spTree>
    <p:extLst>
      <p:ext uri="{BB962C8B-B14F-4D97-AF65-F5344CB8AC3E}">
        <p14:creationId xmlns:p14="http://schemas.microsoft.com/office/powerpoint/2010/main" val="3847167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5" descr="athemp-britanica"/>
          <p:cNvPicPr>
            <a:picLocks noGrp="1" noChangeAspect="1" noChangeArrowheads="1"/>
          </p:cNvPicPr>
          <p:nvPr>
            <p:ph/>
          </p:nvPr>
        </p:nvPicPr>
        <p:blipFill>
          <a:blip r:embed="rId2">
            <a:extLst>
              <a:ext uri="{28A0092B-C50C-407E-A947-70E740481C1C}">
                <a14:useLocalDpi xmlns:a14="http://schemas.microsoft.com/office/drawing/2010/main"/>
              </a:ext>
            </a:extLst>
          </a:blip>
          <a:srcRect/>
          <a:stretch>
            <a:fillRect/>
          </a:stretch>
        </p:blipFill>
        <p:spPr>
          <a:xfrm>
            <a:off x="2424113" y="104776"/>
            <a:ext cx="6767512" cy="6767513"/>
          </a:xfrm>
          <a:noFill/>
        </p:spPr>
      </p:pic>
    </p:spTree>
    <p:extLst>
      <p:ext uri="{BB962C8B-B14F-4D97-AF65-F5344CB8AC3E}">
        <p14:creationId xmlns:p14="http://schemas.microsoft.com/office/powerpoint/2010/main" val="1754744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Small allies and Big allies</a:t>
            </a:r>
          </a:p>
        </p:txBody>
      </p:sp>
      <p:sp>
        <p:nvSpPr>
          <p:cNvPr id="17411" name="Rectangle 3"/>
          <p:cNvSpPr>
            <a:spLocks noGrp="1" noChangeArrowheads="1"/>
          </p:cNvSpPr>
          <p:nvPr>
            <p:ph idx="1"/>
          </p:nvPr>
        </p:nvSpPr>
        <p:spPr/>
        <p:txBody>
          <a:bodyPr/>
          <a:lstStyle/>
          <a:p>
            <a:pPr eaLnBrk="1" hangingPunct="1">
              <a:lnSpc>
                <a:spcPct val="90000"/>
              </a:lnSpc>
            </a:pPr>
            <a:r>
              <a:rPr lang="en-GB" altLang="en-US" dirty="0" smtClean="0"/>
              <a:t>Not all allies were dissatisfied with the Athenians but many were.</a:t>
            </a:r>
          </a:p>
          <a:p>
            <a:pPr eaLnBrk="1" hangingPunct="1">
              <a:lnSpc>
                <a:spcPct val="90000"/>
              </a:lnSpc>
            </a:pPr>
            <a:r>
              <a:rPr lang="en-GB" altLang="en-US" dirty="0" smtClean="0"/>
              <a:t>Even so for the majority of allies revolt was never an option.</a:t>
            </a:r>
          </a:p>
          <a:p>
            <a:pPr eaLnBrk="1" hangingPunct="1">
              <a:lnSpc>
                <a:spcPct val="90000"/>
              </a:lnSpc>
            </a:pPr>
            <a:r>
              <a:rPr lang="en-GB" altLang="en-US" dirty="0" smtClean="0"/>
              <a:t>They were too small in terms of territory and population to ever successfully repel the Athenians.  </a:t>
            </a:r>
          </a:p>
          <a:p>
            <a:pPr eaLnBrk="1" hangingPunct="1">
              <a:lnSpc>
                <a:spcPct val="90000"/>
              </a:lnSpc>
            </a:pPr>
            <a:r>
              <a:rPr lang="en-GB" altLang="en-US" dirty="0" smtClean="0"/>
              <a:t>For the majority of allies, Athens as an overlord was an unavoidable necessity.</a:t>
            </a:r>
          </a:p>
        </p:txBody>
      </p:sp>
    </p:spTree>
    <p:extLst>
      <p:ext uri="{BB962C8B-B14F-4D97-AF65-F5344CB8AC3E}">
        <p14:creationId xmlns:p14="http://schemas.microsoft.com/office/powerpoint/2010/main" val="3936140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Old Oligarch 1.14-5</a:t>
            </a:r>
          </a:p>
        </p:txBody>
      </p:sp>
      <p:sp>
        <p:nvSpPr>
          <p:cNvPr id="19459" name="Rectangle 3"/>
          <p:cNvSpPr>
            <a:spLocks noGrp="1" noChangeArrowheads="1"/>
          </p:cNvSpPr>
          <p:nvPr>
            <p:ph idx="1"/>
          </p:nvPr>
        </p:nvSpPr>
        <p:spPr>
          <a:xfrm>
            <a:off x="519289" y="1341439"/>
            <a:ext cx="9691511" cy="5400675"/>
          </a:xfrm>
        </p:spPr>
        <p:txBody>
          <a:bodyPr>
            <a:normAutofit/>
          </a:bodyPr>
          <a:lstStyle/>
          <a:p>
            <a:pPr eaLnBrk="1" hangingPunct="1">
              <a:lnSpc>
                <a:spcPct val="80000"/>
              </a:lnSpc>
            </a:pPr>
            <a:r>
              <a:rPr lang="en-GB" altLang="en-US" sz="2400" dirty="0"/>
              <a:t>In regard to the allies: the Athenians sail out and lay information, as they are said to do; </a:t>
            </a:r>
            <a:r>
              <a:rPr lang="en-GB" altLang="en-US" sz="2400" b="1" dirty="0"/>
              <a:t>they hate the aristocrats i</a:t>
            </a:r>
            <a:r>
              <a:rPr lang="en-GB" altLang="en-US" sz="2400" dirty="0"/>
              <a:t>nasmuch as they realize that the ruler is necessarily hated by the ruled and that </a:t>
            </a:r>
            <a:r>
              <a:rPr lang="en-GB" altLang="en-US" sz="2400" b="1" dirty="0"/>
              <a:t>if the rich and aristocratic men in the cities are strong, the rule of the people at Athens will last for a very short time</a:t>
            </a:r>
            <a:r>
              <a:rPr lang="en-GB" altLang="en-US" sz="2400" dirty="0"/>
              <a:t>. This is why they disfranchise the aristocrats, take away their money, expel and kill them, whereas they promote the interests of the lower class. The Athenian aristocrats protect their opposite numbers in the allied cities, since they realize that it will be to their advantage always to protect the finer people in the cities. [15] </a:t>
            </a:r>
            <a:r>
              <a:rPr lang="en-GB" altLang="en-US" sz="2400" b="1" dirty="0"/>
              <a:t>Someone might say that the Athenians' strength consists in the allies' ability to pay tribute-money; but the rabble thinks it more advantageous for each one of the Athenians to possess the resources of the allies and for the allies themselves to possess only enough for survival and to work without being able to plot defection. </a:t>
            </a:r>
          </a:p>
        </p:txBody>
      </p:sp>
    </p:spTree>
    <p:extLst>
      <p:ext uri="{BB962C8B-B14F-4D97-AF65-F5344CB8AC3E}">
        <p14:creationId xmlns:p14="http://schemas.microsoft.com/office/powerpoint/2010/main" val="3171970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title"/>
          </p:nvPr>
        </p:nvSpPr>
        <p:spPr/>
        <p:txBody>
          <a:bodyPr>
            <a:normAutofit fontScale="90000"/>
          </a:bodyPr>
          <a:lstStyle/>
          <a:p>
            <a:pPr eaLnBrk="1" hangingPunct="1"/>
            <a:r>
              <a:rPr lang="en-GB" altLang="en-US" smtClean="0"/>
              <a:t>For many allied states, the Athenians were tyrants that took away their right to govern themselves.</a:t>
            </a:r>
          </a:p>
        </p:txBody>
      </p:sp>
      <p:sp>
        <p:nvSpPr>
          <p:cNvPr id="20483" name="Rectangle 6"/>
          <p:cNvSpPr>
            <a:spLocks noGrp="1" noChangeArrowheads="1"/>
          </p:cNvSpPr>
          <p:nvPr>
            <p:ph idx="1"/>
          </p:nvPr>
        </p:nvSpPr>
        <p:spPr>
          <a:xfrm>
            <a:off x="1981200" y="2204864"/>
            <a:ext cx="8229600" cy="4272136"/>
          </a:xfrm>
        </p:spPr>
        <p:txBody>
          <a:bodyPr/>
          <a:lstStyle/>
          <a:p>
            <a:pPr eaLnBrk="1" hangingPunct="1"/>
            <a:r>
              <a:rPr lang="en-GB" altLang="en-US" dirty="0" smtClean="0"/>
              <a:t>A good example of that is that the Athenians did not allow the allies to conduct local trials for major crimes</a:t>
            </a:r>
          </a:p>
        </p:txBody>
      </p:sp>
    </p:spTree>
    <p:extLst>
      <p:ext uri="{BB962C8B-B14F-4D97-AF65-F5344CB8AC3E}">
        <p14:creationId xmlns:p14="http://schemas.microsoft.com/office/powerpoint/2010/main" val="471949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smtClean="0"/>
              <a:t>Old Oligarch 1.16-8</a:t>
            </a:r>
          </a:p>
        </p:txBody>
      </p:sp>
      <p:sp>
        <p:nvSpPr>
          <p:cNvPr id="21507" name="Rectangle 3"/>
          <p:cNvSpPr>
            <a:spLocks noGrp="1" noChangeArrowheads="1"/>
          </p:cNvSpPr>
          <p:nvPr>
            <p:ph idx="1"/>
          </p:nvPr>
        </p:nvSpPr>
        <p:spPr>
          <a:xfrm>
            <a:off x="0" y="1600200"/>
            <a:ext cx="11785599" cy="5257800"/>
          </a:xfrm>
        </p:spPr>
        <p:txBody>
          <a:bodyPr>
            <a:normAutofit/>
          </a:bodyPr>
          <a:lstStyle/>
          <a:p>
            <a:pPr eaLnBrk="1" hangingPunct="1">
              <a:lnSpc>
                <a:spcPct val="80000"/>
              </a:lnSpc>
            </a:pPr>
            <a:r>
              <a:rPr lang="en-GB" altLang="en-US" dirty="0"/>
              <a:t>Also in another point the Athenian people are thought to act ill-advisedly: </a:t>
            </a:r>
            <a:r>
              <a:rPr lang="en-GB" altLang="en-US" b="1" dirty="0"/>
              <a:t>they force the allies to sail to Athens for judicial proceedings. </a:t>
            </a:r>
            <a:r>
              <a:rPr lang="en-GB" altLang="en-US" dirty="0"/>
              <a:t>But they reason in reply that the Athenian people benefit from this. First, from the deposits at law they receive their </a:t>
            </a:r>
            <a:r>
              <a:rPr lang="en-GB" altLang="en-US" dirty="0" err="1"/>
              <a:t>dicastic</a:t>
            </a:r>
            <a:r>
              <a:rPr lang="en-GB" altLang="en-US" dirty="0"/>
              <a:t> pay through the year. Then, sitting at home without going out in ships, they manage the affairs of the allied cities; in the courts they protect the democrats and ruin their opponents. If the allies were each to hold trials locally, they would, in view of their annoyance with the Athenians, ruin those of their citizens who were the leading friends of the Athenian people. [17] In addition, the people at Athens profit in the following ways when trials involving allies are held in Athens: first, the one per-cent tax in the </a:t>
            </a:r>
            <a:r>
              <a:rPr lang="en-GB" altLang="en-US" dirty="0" err="1"/>
              <a:t>Peiraeus</a:t>
            </a:r>
            <a:r>
              <a:rPr lang="en-GB" altLang="en-US" dirty="0"/>
              <a:t> brings in more for the city; secondly, if anyone has lodgings to rent, he does better, and so does anyone who lets out on hire a team of animals or a slave; further, the heralds of the assembly do better when the allies are in town. [18] </a:t>
            </a:r>
            <a:r>
              <a:rPr lang="en-GB" altLang="en-US" b="1" dirty="0"/>
              <a:t>In addition, were the allies not to go away for judicial proceedings, they would honour only those of the Athenians who sail out from the city, namely generals, </a:t>
            </a:r>
            <a:r>
              <a:rPr lang="en-GB" altLang="en-US" b="1" dirty="0" err="1"/>
              <a:t>trierarchs</a:t>
            </a:r>
            <a:r>
              <a:rPr lang="en-GB" altLang="en-US" b="1" dirty="0"/>
              <a:t>, and ambassadors. As it is now, each one of the allies is compelled to flatter the Athenian populace from the realization that judicial action for anyone who comes to Athens is in the hands of none other than the populace </a:t>
            </a:r>
            <a:r>
              <a:rPr lang="en-GB" altLang="en-US" dirty="0"/>
              <a:t>(this indeed is the law at Athens); in the courts he is obliged to entreat whoever comes in and to grasp him by the hand. In this way the allies have become instead the slaves of the Athenian people. </a:t>
            </a:r>
          </a:p>
        </p:txBody>
      </p:sp>
    </p:spTree>
    <p:extLst>
      <p:ext uri="{BB962C8B-B14F-4D97-AF65-F5344CB8AC3E}">
        <p14:creationId xmlns:p14="http://schemas.microsoft.com/office/powerpoint/2010/main" val="3225674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Adding insult to injury</a:t>
            </a:r>
          </a:p>
        </p:txBody>
      </p:sp>
      <p:pic>
        <p:nvPicPr>
          <p:cNvPr id="22531" name="Picture 5" descr="Parthenon1"/>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1847851" y="1773238"/>
            <a:ext cx="5267325" cy="4102100"/>
          </a:xfrm>
          <a:noFill/>
        </p:spPr>
      </p:pic>
      <p:sp>
        <p:nvSpPr>
          <p:cNvPr id="22532" name="Text Box 6"/>
          <p:cNvSpPr txBox="1">
            <a:spLocks noChangeArrowheads="1"/>
          </p:cNvSpPr>
          <p:nvPr/>
        </p:nvSpPr>
        <p:spPr bwMode="auto">
          <a:xfrm>
            <a:off x="7372351" y="1406526"/>
            <a:ext cx="3368675" cy="405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b="1"/>
              <a:t>After the move of the </a:t>
            </a:r>
          </a:p>
          <a:p>
            <a:pPr eaLnBrk="1" hangingPunct="1"/>
            <a:r>
              <a:rPr lang="en-GB" altLang="en-US" sz="2000" b="1"/>
              <a:t>League treasury from</a:t>
            </a:r>
          </a:p>
          <a:p>
            <a:pPr eaLnBrk="1" hangingPunct="1"/>
            <a:r>
              <a:rPr lang="en-GB" altLang="en-US" sz="2000" b="1"/>
              <a:t>Delos to Athens, the </a:t>
            </a:r>
          </a:p>
          <a:p>
            <a:pPr eaLnBrk="1" hangingPunct="1"/>
            <a:r>
              <a:rPr lang="en-GB" altLang="en-US" sz="2000" b="1"/>
              <a:t>Athenians started </a:t>
            </a:r>
          </a:p>
          <a:p>
            <a:pPr eaLnBrk="1" hangingPunct="1"/>
            <a:r>
              <a:rPr lang="en-GB" altLang="en-US" sz="2000" b="1"/>
              <a:t>rebuilding the temples</a:t>
            </a:r>
          </a:p>
          <a:p>
            <a:pPr eaLnBrk="1" hangingPunct="1"/>
            <a:r>
              <a:rPr lang="en-GB" altLang="en-US" sz="2000" b="1"/>
              <a:t>on the Acropolis on a </a:t>
            </a:r>
          </a:p>
          <a:p>
            <a:pPr eaLnBrk="1" hangingPunct="1"/>
            <a:r>
              <a:rPr lang="en-GB" altLang="en-US" sz="2000" b="1"/>
              <a:t>truly massive scale.</a:t>
            </a:r>
          </a:p>
          <a:p>
            <a:pPr eaLnBrk="1" hangingPunct="1"/>
            <a:r>
              <a:rPr lang="en-GB" altLang="en-US" sz="2000" b="1"/>
              <a:t>Although it is improbable</a:t>
            </a:r>
          </a:p>
          <a:p>
            <a:pPr eaLnBrk="1" hangingPunct="1"/>
            <a:r>
              <a:rPr lang="en-GB" altLang="en-US" sz="2000" b="1"/>
              <a:t>that the Athenians used </a:t>
            </a:r>
          </a:p>
          <a:p>
            <a:pPr eaLnBrk="1" hangingPunct="1"/>
            <a:r>
              <a:rPr lang="en-GB" altLang="en-US" sz="2000" b="1"/>
              <a:t>only tribute money for </a:t>
            </a:r>
          </a:p>
          <a:p>
            <a:pPr eaLnBrk="1" hangingPunct="1"/>
            <a:r>
              <a:rPr lang="en-GB" altLang="en-US" sz="2000" b="1"/>
              <a:t>the building project, the </a:t>
            </a:r>
          </a:p>
          <a:p>
            <a:pPr eaLnBrk="1" hangingPunct="1"/>
            <a:r>
              <a:rPr lang="en-GB" altLang="en-US" sz="2000" b="1"/>
              <a:t>expense was such that </a:t>
            </a:r>
          </a:p>
          <a:p>
            <a:pPr eaLnBrk="1" hangingPunct="1"/>
            <a:r>
              <a:rPr lang="en-GB" altLang="en-US" sz="2000" b="1"/>
              <a:t>it surely angered the allies</a:t>
            </a:r>
          </a:p>
        </p:txBody>
      </p:sp>
    </p:spTree>
    <p:extLst>
      <p:ext uri="{BB962C8B-B14F-4D97-AF65-F5344CB8AC3E}">
        <p14:creationId xmlns:p14="http://schemas.microsoft.com/office/powerpoint/2010/main" val="3300263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r>
              <a:rPr lang="en-US" altLang="en-US" sz="4000"/>
              <a:t>Estimated expenditure</a:t>
            </a:r>
            <a:br>
              <a:rPr lang="en-US" altLang="en-US" sz="4000"/>
            </a:br>
            <a:r>
              <a:rPr lang="en-US" altLang="en-US" sz="4000"/>
              <a:t>of the Parthenon</a:t>
            </a:r>
          </a:p>
        </p:txBody>
      </p:sp>
      <p:sp>
        <p:nvSpPr>
          <p:cNvPr id="23555" name="Rectangle 3"/>
          <p:cNvSpPr>
            <a:spLocks noGrp="1" noChangeArrowheads="1"/>
          </p:cNvSpPr>
          <p:nvPr>
            <p:ph idx="1"/>
          </p:nvPr>
        </p:nvSpPr>
        <p:spPr/>
        <p:txBody>
          <a:bodyPr/>
          <a:lstStyle/>
          <a:p>
            <a:pPr eaLnBrk="1" hangingPunct="1"/>
            <a:r>
              <a:rPr lang="en-US" altLang="en-US" smtClean="0"/>
              <a:t>Total cost for stonework (walls, colonnade, pavement, core): 365 talents</a:t>
            </a:r>
          </a:p>
          <a:p>
            <a:pPr eaLnBrk="1" hangingPunct="1"/>
            <a:r>
              <a:rPr lang="en-US" altLang="en-US" smtClean="0"/>
              <a:t>Ceiling roof and gate: 65 talents</a:t>
            </a:r>
          </a:p>
          <a:p>
            <a:pPr eaLnBrk="1" hangingPunct="1"/>
            <a:r>
              <a:rPr lang="en-US" altLang="en-US" smtClean="0"/>
              <a:t>Total for pedimental sculpture and akroteria: 17 talents</a:t>
            </a:r>
          </a:p>
          <a:p>
            <a:pPr eaLnBrk="1" hangingPunct="1"/>
            <a:r>
              <a:rPr lang="en-US" altLang="en-US" smtClean="0"/>
              <a:t>Cost of the Parthenon frieze: 12 talents</a:t>
            </a:r>
          </a:p>
          <a:p>
            <a:pPr eaLnBrk="1" hangingPunct="1"/>
            <a:r>
              <a:rPr lang="en-US" altLang="en-US" smtClean="0"/>
              <a:t>Metopes: 10 talents</a:t>
            </a:r>
          </a:p>
          <a:p>
            <a:pPr eaLnBrk="1" hangingPunct="1"/>
            <a:r>
              <a:rPr lang="en-US" altLang="en-US" b="1" smtClean="0"/>
              <a:t>Total: 469 talents</a:t>
            </a:r>
          </a:p>
        </p:txBody>
      </p:sp>
    </p:spTree>
    <p:extLst>
      <p:ext uri="{BB962C8B-B14F-4D97-AF65-F5344CB8AC3E}">
        <p14:creationId xmlns:p14="http://schemas.microsoft.com/office/powerpoint/2010/main" val="38897416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882</Words>
  <Application>Microsoft Office PowerPoint</Application>
  <PresentationFormat>Widescreen</PresentationFormat>
  <Paragraphs>39</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vt:lpstr>
      <vt:lpstr>Athens and its allies</vt:lpstr>
      <vt:lpstr>The Tribute</vt:lpstr>
      <vt:lpstr>Why leave the Delian League?</vt:lpstr>
      <vt:lpstr>PowerPoint Presentation</vt:lpstr>
      <vt:lpstr>Small allies and Big allies</vt:lpstr>
      <vt:lpstr>Old Oligarch 1.14-5</vt:lpstr>
      <vt:lpstr>For many allied states, the Athenians were tyrants that took away their right to govern themselves.</vt:lpstr>
      <vt:lpstr>Old Oligarch 1.16-8</vt:lpstr>
      <vt:lpstr>Adding insult to injury</vt:lpstr>
      <vt:lpstr>Estimated expenditure of the Parthenon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its allies</dc:title>
  <dc:creator>Errietta Bissa</dc:creator>
  <cp:lastModifiedBy>Errietta Bissa</cp:lastModifiedBy>
  <cp:revision>1</cp:revision>
  <dcterms:created xsi:type="dcterms:W3CDTF">2018-11-13T09:45:39Z</dcterms:created>
  <dcterms:modified xsi:type="dcterms:W3CDTF">2018-11-13T09:46:22Z</dcterms:modified>
</cp:coreProperties>
</file>