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9" r:id="rId3"/>
    <p:sldId id="298" r:id="rId4"/>
    <p:sldId id="299" r:id="rId5"/>
    <p:sldId id="300" r:id="rId6"/>
    <p:sldId id="301" r:id="rId7"/>
    <p:sldId id="290" r:id="rId8"/>
    <p:sldId id="264" r:id="rId9"/>
    <p:sldId id="297" r:id="rId10"/>
    <p:sldId id="291" r:id="rId11"/>
    <p:sldId id="292" r:id="rId12"/>
    <p:sldId id="282" r:id="rId13"/>
    <p:sldId id="289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54" autoAdjust="0"/>
    <p:restoredTop sz="73901" autoAdjust="0"/>
  </p:normalViewPr>
  <p:slideViewPr>
    <p:cSldViewPr snapToGrid="0">
      <p:cViewPr varScale="1">
        <p:scale>
          <a:sx n="74" d="100"/>
          <a:sy n="74" d="100"/>
        </p:scale>
        <p:origin x="7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289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F1AD8A75-EB14-4D39-BF3E-7471558B8295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91187954-8EBD-472D-A785-C2038EE5F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769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BF6D721B-DE09-4D4C-8DBF-673F459C22D7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78D1E652-6F55-45ED-94CC-55FE7D5FE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182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8648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5787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997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5470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reading the literature do so with your topic in mind. Most literature is produced as a result of their authors research – so are delivering research outcomes if you like – you will find some of this appropriate for you – you select – we judge on that selection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740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472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1" y="0"/>
            <a:ext cx="12191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355848"/>
            <a:ext cx="107696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828800"/>
            <a:ext cx="107696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31/10/2024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486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31/10/2024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518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12192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9744" y="118872"/>
            <a:ext cx="10684256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7552" y="1828800"/>
            <a:ext cx="10696448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31/10/2024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406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73936"/>
            <a:ext cx="53848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73936"/>
            <a:ext cx="53848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31/10/2024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443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98988"/>
            <a:ext cx="5386917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49512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698988"/>
            <a:ext cx="5389033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49512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31/10/2024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438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31/10/2024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525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31/10/2024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825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84" y="152400"/>
            <a:ext cx="3364992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5837" y="1743134"/>
            <a:ext cx="7894188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784" y="1730018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31/10/2024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2" name="Rectangle 11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687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5448"/>
            <a:ext cx="3366867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71741" y="1484808"/>
            <a:ext cx="8329863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728216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" y="1170432"/>
            <a:ext cx="3364992" cy="201168"/>
          </a:xfrm>
        </p:spPr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31/10/2024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47744" y="1170432"/>
            <a:ext cx="6925056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119104" y="1170432"/>
            <a:ext cx="978485" cy="201168"/>
          </a:xfrm>
        </p:spPr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162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31/10/2024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89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8798560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 bwMode="ltGray">
          <a:xfrm>
            <a:off x="8863584" y="0"/>
            <a:ext cx="33528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274641"/>
            <a:ext cx="2540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04801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31/10/2024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520796" y="6377460"/>
            <a:ext cx="5115205" cy="365125"/>
          </a:xfrm>
        </p:spPr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952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 bwMode="ltGray">
          <a:xfrm>
            <a:off x="1" y="1"/>
            <a:ext cx="12191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75192"/>
            <a:ext cx="109728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476999"/>
            <a:ext cx="28448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31/10/2024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20796" y="6476999"/>
            <a:ext cx="7343625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39195" y="6476999"/>
            <a:ext cx="978485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491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5579269" y="-147102"/>
            <a:ext cx="5047456" cy="504745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b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0185" y="3355848"/>
            <a:ext cx="10919088" cy="1499616"/>
          </a:xfrm>
        </p:spPr>
        <p:txBody>
          <a:bodyPr>
            <a:normAutofit/>
          </a:bodyPr>
          <a:lstStyle/>
          <a:p>
            <a:r>
              <a:rPr lang="en-GB" sz="4000" dirty="0"/>
              <a:t>Essays, PowerPoints </a:t>
            </a:r>
          </a:p>
          <a:p>
            <a:r>
              <a:rPr lang="en-GB" sz="4000" dirty="0"/>
              <a:t>and other assessment patterns</a:t>
            </a:r>
          </a:p>
        </p:txBody>
      </p:sp>
      <p:sp>
        <p:nvSpPr>
          <p:cNvPr id="5" name="Rectangle 4"/>
          <p:cNvSpPr/>
          <p:nvPr/>
        </p:nvSpPr>
        <p:spPr>
          <a:xfrm>
            <a:off x="657488" y="5363509"/>
            <a:ext cx="219746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dirty="0">
                <a:solidFill>
                  <a:srgbClr val="FFC000"/>
                </a:solidFill>
              </a:rPr>
              <a:t>Top tips</a:t>
            </a:r>
          </a:p>
        </p:txBody>
      </p:sp>
    </p:spTree>
    <p:extLst>
      <p:ext uri="{BB962C8B-B14F-4D97-AF65-F5344CB8AC3E}">
        <p14:creationId xmlns:p14="http://schemas.microsoft.com/office/powerpoint/2010/main" val="2420766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the task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60892"/>
            <a:ext cx="10972800" cy="4625609"/>
          </a:xfrm>
        </p:spPr>
        <p:txBody>
          <a:bodyPr>
            <a:normAutofit/>
          </a:bodyPr>
          <a:lstStyle/>
          <a:p>
            <a:pPr lvl="0"/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Each task or piece of assessment has a structure, designed to elicit a particular skill or set of skills</a:t>
            </a:r>
          </a:p>
          <a:p>
            <a:pPr lvl="0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Marking criteria are designed to assess your effectiveness of demonstrating your understanding of the task and your knowledge base</a:t>
            </a:r>
          </a:p>
          <a:p>
            <a:pPr lvl="0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(Warning to the wise: As you go up the ranks, expectations rise….) </a:t>
            </a:r>
          </a:p>
          <a:p>
            <a:pPr lvl="0"/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7228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tasks are themed but different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75192"/>
            <a:ext cx="6662738" cy="4625609"/>
          </a:xfrm>
        </p:spPr>
        <p:txBody>
          <a:bodyPr/>
          <a:lstStyle/>
          <a:p>
            <a:pPr marL="118872" indent="0">
              <a:buNone/>
            </a:pPr>
            <a:r>
              <a:rPr lang="en-GB" dirty="0"/>
              <a:t>Relate your work to the task </a:t>
            </a:r>
            <a:r>
              <a:rPr lang="en-GB" dirty="0">
                <a:solidFill>
                  <a:srgbClr val="FFC000"/>
                </a:solidFill>
              </a:rPr>
              <a:t>as set </a:t>
            </a:r>
          </a:p>
          <a:p>
            <a:pPr marL="633222" indent="-514350">
              <a:buAutoNum type="arabicPeriod"/>
            </a:pPr>
            <a:endParaRPr lang="en-GB" dirty="0">
              <a:solidFill>
                <a:srgbClr val="FFC000"/>
              </a:solidFill>
            </a:endParaRPr>
          </a:p>
          <a:p>
            <a:r>
              <a:rPr lang="en-GB" dirty="0"/>
              <a:t>Make sure you address the theme of </a:t>
            </a:r>
            <a:r>
              <a:rPr lang="en-GB" strike="sngStrike" dirty="0">
                <a:solidFill>
                  <a:srgbClr val="FFC000"/>
                </a:solidFill>
              </a:rPr>
              <a:t>movement</a:t>
            </a:r>
            <a:r>
              <a:rPr lang="en-GB" dirty="0"/>
              <a:t> </a:t>
            </a:r>
            <a:r>
              <a:rPr lang="en-GB" dirty="0">
                <a:solidFill>
                  <a:srgbClr val="FFC000"/>
                </a:solidFill>
              </a:rPr>
              <a:t>boundaries</a:t>
            </a:r>
          </a:p>
          <a:p>
            <a:r>
              <a:rPr lang="en-GB" dirty="0"/>
              <a:t>Focus the topic onto the boundary not just the topic itself</a:t>
            </a:r>
          </a:p>
          <a:p>
            <a:pPr marL="118872" indent="0">
              <a:buNone/>
            </a:pPr>
            <a:endParaRPr lang="en-GB" dirty="0">
              <a:solidFill>
                <a:srgbClr val="FFC000"/>
              </a:solidFill>
            </a:endParaRPr>
          </a:p>
          <a:p>
            <a:pPr marL="118872" indent="0">
              <a:buNone/>
            </a:pPr>
            <a:r>
              <a:rPr lang="en-GB" dirty="0">
                <a:solidFill>
                  <a:srgbClr val="FFC000"/>
                </a:solidFill>
              </a:rPr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9822"/>
          <a:stretch/>
        </p:blipFill>
        <p:spPr>
          <a:xfrm>
            <a:off x="7743824" y="2752725"/>
            <a:ext cx="3676650" cy="240506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892424" y="5536620"/>
            <a:ext cx="3379451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https://www.shutterstock.com/search/task+completed</a:t>
            </a:r>
          </a:p>
        </p:txBody>
      </p:sp>
    </p:spTree>
    <p:extLst>
      <p:ext uri="{BB962C8B-B14F-4D97-AF65-F5344CB8AC3E}">
        <p14:creationId xmlns:p14="http://schemas.microsoft.com/office/powerpoint/2010/main" val="2689292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 yourself a question, set a direction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5276" y="2032367"/>
            <a:ext cx="5691187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en-GB" dirty="0"/>
              <a:t>All of you know 'stuff', this is clear and commendable</a:t>
            </a:r>
            <a:r>
              <a:rPr lang="en-GB" sz="4000" dirty="0">
                <a:solidFill>
                  <a:srgbClr val="FF0000"/>
                </a:solidFill>
                <a:sym typeface="Wingdings" panose="05000000000000000000" pitchFamily="2" charset="2"/>
              </a:rPr>
              <a:t></a:t>
            </a:r>
            <a:r>
              <a:rPr lang="en-GB" dirty="0"/>
              <a:t>- you are able to relay the story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</a:t>
            </a:r>
            <a:r>
              <a:rPr lang="en-GB" dirty="0"/>
              <a:t>, the general events and issues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 </a:t>
            </a:r>
            <a:r>
              <a:rPr lang="en-GB" dirty="0"/>
              <a:t>but focus it on the </a:t>
            </a:r>
            <a:r>
              <a:rPr lang="en-GB" dirty="0">
                <a:solidFill>
                  <a:srgbClr val="FFC000"/>
                </a:solidFill>
              </a:rPr>
              <a:t>research question </a:t>
            </a:r>
            <a:r>
              <a:rPr lang="en-GB" dirty="0"/>
              <a:t>you set yourself….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00" y="2189530"/>
            <a:ext cx="5257800" cy="39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996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 yourselves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75192"/>
            <a:ext cx="5676900" cy="462560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Get the </a:t>
            </a:r>
            <a:r>
              <a:rPr lang="en-GB" dirty="0">
                <a:solidFill>
                  <a:srgbClr val="FFC000"/>
                </a:solidFill>
              </a:rPr>
              <a:t>directive</a:t>
            </a:r>
            <a:r>
              <a:rPr lang="en-GB" dirty="0"/>
              <a:t> or </a:t>
            </a:r>
            <a:r>
              <a:rPr lang="en-GB" dirty="0">
                <a:solidFill>
                  <a:srgbClr val="FFC000"/>
                </a:solidFill>
              </a:rPr>
              <a:t>task</a:t>
            </a:r>
            <a:r>
              <a:rPr lang="en-GB" dirty="0"/>
              <a:t> word into your title and work , </a:t>
            </a:r>
          </a:p>
          <a:p>
            <a:endParaRPr lang="en-GB" dirty="0"/>
          </a:p>
          <a:p>
            <a:r>
              <a:rPr lang="en-GB" dirty="0"/>
              <a:t>make yourself 'do' something, give it a direction - again not just rely on general facts or events, so,</a:t>
            </a:r>
          </a:p>
          <a:p>
            <a:endParaRPr lang="en-GB" dirty="0"/>
          </a:p>
          <a:p>
            <a:pPr marL="118872" indent="0">
              <a:buNone/>
            </a:pPr>
            <a:r>
              <a:rPr lang="en-GB" dirty="0"/>
              <a:t>…write down your title with your directive or task word</a:t>
            </a:r>
          </a:p>
          <a:p>
            <a:pPr marL="118872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2419349"/>
            <a:ext cx="5505450" cy="275272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474313" y="5631565"/>
            <a:ext cx="16161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https://www.york.ac.uk</a:t>
            </a:r>
            <a:r>
              <a:rPr lang="en-GB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1261937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Points to build the argument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 some clear points referring to the texts you are using - (only needs three or so), present the evidence for and against, and evaluate the information - if you can.</a:t>
            </a:r>
          </a:p>
          <a:p>
            <a:endParaRPr lang="en-GB" dirty="0"/>
          </a:p>
          <a:p>
            <a:r>
              <a:rPr lang="en-GB" dirty="0"/>
              <a:t>Use the points to </a:t>
            </a:r>
            <a:r>
              <a:rPr lang="en-GB" dirty="0">
                <a:solidFill>
                  <a:srgbClr val="FFC000"/>
                </a:solidFill>
              </a:rPr>
              <a:t>build the argument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pPr marL="118872" indent="0">
              <a:buNone/>
            </a:pPr>
            <a:r>
              <a:rPr lang="en-GB" dirty="0"/>
              <a:t>(usually, advice is strongest or main point first but…..)</a:t>
            </a:r>
          </a:p>
        </p:txBody>
      </p:sp>
    </p:spTree>
    <p:extLst>
      <p:ext uri="{BB962C8B-B14F-4D97-AF65-F5344CB8AC3E}">
        <p14:creationId xmlns:p14="http://schemas.microsoft.com/office/powerpoint/2010/main" val="21026494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Feedback and feed forward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are we stressing, what have we said about your previous submissions i.e., USE the feedback – feed this forward into your next iteration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 </a:t>
            </a:r>
            <a:r>
              <a:rPr lang="en-GB" b="1" dirty="0"/>
              <a:t>now</a:t>
            </a:r>
            <a:r>
              <a:rPr lang="en-GB" dirty="0"/>
              <a:t> – find a piece of feedback and look at it </a:t>
            </a:r>
            <a:r>
              <a:rPr lang="en-GB" b="1" dirty="0"/>
              <a:t>now</a:t>
            </a:r>
          </a:p>
          <a:p>
            <a:pPr lvl="1"/>
            <a:r>
              <a:rPr lang="en-GB" dirty="0"/>
              <a:t>what have you been told.... </a:t>
            </a:r>
          </a:p>
          <a:p>
            <a:pPr lvl="1"/>
            <a:r>
              <a:rPr lang="en-GB" dirty="0"/>
              <a:t>…what does it mean… …</a:t>
            </a:r>
          </a:p>
          <a:p>
            <a:pPr lvl="1"/>
            <a:r>
              <a:rPr lang="en-GB" dirty="0"/>
              <a:t>…how can you address it?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9297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en-GB" dirty="0"/>
              <a:t>In order to perform top class in any task you must first understand the literature you are using</a:t>
            </a:r>
          </a:p>
          <a:p>
            <a:r>
              <a:rPr lang="en-GB" dirty="0"/>
              <a:t>You must demonstrate you can source appropriate information</a:t>
            </a:r>
          </a:p>
          <a:p>
            <a:r>
              <a:rPr lang="en-GB" dirty="0"/>
              <a:t>Extract the relevant points from it</a:t>
            </a:r>
          </a:p>
          <a:p>
            <a:r>
              <a:rPr lang="en-GB" dirty="0"/>
              <a:t>Rearticulate those to focus on your topic</a:t>
            </a:r>
          </a:p>
          <a:p>
            <a:r>
              <a:rPr lang="en-GB" dirty="0"/>
              <a:t>Evaluate what you find in light of the literature out there</a:t>
            </a:r>
          </a:p>
          <a:p>
            <a:pPr marL="118872" indent="0">
              <a:buNone/>
            </a:pPr>
            <a:r>
              <a:rPr lang="en-GB" dirty="0"/>
              <a:t>Basically, you must convince us that you know what you are doing and why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7320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critique a 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0987" y="1775192"/>
            <a:ext cx="10972800" cy="4625609"/>
          </a:xfrm>
        </p:spPr>
        <p:txBody>
          <a:bodyPr/>
          <a:lstStyle/>
          <a:p>
            <a:r>
              <a:rPr lang="en-GB" dirty="0"/>
              <a:t>Identify a source you are using </a:t>
            </a:r>
          </a:p>
          <a:p>
            <a:r>
              <a:rPr lang="en-GB" dirty="0"/>
              <a:t>Write it down</a:t>
            </a:r>
          </a:p>
          <a:p>
            <a:r>
              <a:rPr lang="en-GB" dirty="0"/>
              <a:t>What point are you extracting</a:t>
            </a:r>
          </a:p>
          <a:p>
            <a:pPr lvl="1"/>
            <a:r>
              <a:rPr lang="en-GB" dirty="0"/>
              <a:t>Keep in mind your source was NOT written for you</a:t>
            </a:r>
          </a:p>
          <a:p>
            <a:pPr lvl="1"/>
            <a:r>
              <a:rPr lang="en-GB" dirty="0"/>
              <a:t>Who is writing?</a:t>
            </a:r>
          </a:p>
          <a:p>
            <a:pPr lvl="1"/>
            <a:r>
              <a:rPr lang="en-GB" dirty="0"/>
              <a:t>Who is it written for?</a:t>
            </a:r>
          </a:p>
          <a:p>
            <a:r>
              <a:rPr lang="en-GB" dirty="0"/>
              <a:t>What is its value and its limitations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5849" y="2181223"/>
            <a:ext cx="3176589" cy="3176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578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91556" y="1820323"/>
            <a:ext cx="66898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i="1" dirty="0">
                <a:latin typeface="Corbel" panose="020B0503020204020204" pitchFamily="34" charset="0"/>
              </a:rPr>
              <a:t>“…your task is to build an argument…..”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704974" y="5253335"/>
            <a:ext cx="72247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 err="1">
                <a:solidFill>
                  <a:schemeClr val="tx1">
                    <a:lumMod val="75000"/>
                  </a:schemeClr>
                </a:solidFill>
                <a:latin typeface="Source Sans Pro"/>
              </a:rPr>
              <a:t>Rudestam</a:t>
            </a:r>
            <a:r>
              <a:rPr lang="en-GB" i="1" dirty="0">
                <a:solidFill>
                  <a:schemeClr val="tx1">
                    <a:lumMod val="75000"/>
                  </a:schemeClr>
                </a:solidFill>
                <a:latin typeface="Source Sans Pro"/>
              </a:rPr>
              <a:t>, K.E. and Newton, R.R. (1992)Surviving your dissertation: A comprehensive guide to content and process. California: Sage p49</a:t>
            </a:r>
            <a:endParaRPr lang="en-GB" dirty="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3362" y="2821959"/>
            <a:ext cx="6406234" cy="2081213"/>
          </a:xfrm>
          <a:prstGeom prst="rect">
            <a:avLst/>
          </a:prstGeom>
          <a:ln w="76200">
            <a:solidFill>
              <a:schemeClr val="bg1"/>
            </a:solidFill>
          </a:ln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Sources  ‘Appeal to authority’</a:t>
            </a:r>
          </a:p>
        </p:txBody>
      </p:sp>
    </p:spTree>
    <p:extLst>
      <p:ext uri="{BB962C8B-B14F-4D97-AF65-F5344CB8AC3E}">
        <p14:creationId xmlns:p14="http://schemas.microsoft.com/office/powerpoint/2010/main" val="1255157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Building a strong argument from the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575" y="1932355"/>
            <a:ext cx="10972800" cy="4625609"/>
          </a:xfrm>
        </p:spPr>
        <p:txBody>
          <a:bodyPr/>
          <a:lstStyle/>
          <a:p>
            <a:r>
              <a:rPr lang="en-GB" dirty="0"/>
              <a:t>Situation or topic – what’s the message going to be?</a:t>
            </a:r>
          </a:p>
          <a:p>
            <a:r>
              <a:rPr lang="en-GB" dirty="0"/>
              <a:t>Clarify your thinking – what point do you want to raise?</a:t>
            </a:r>
          </a:p>
          <a:p>
            <a:pPr marL="633222" indent="-514350">
              <a:buFont typeface="+mj-lt"/>
              <a:buAutoNum type="arabicPeriod"/>
            </a:pPr>
            <a:r>
              <a:rPr lang="en-GB" dirty="0"/>
              <a:t>Construct a claim</a:t>
            </a:r>
          </a:p>
          <a:p>
            <a:pPr marL="633222" indent="-514350">
              <a:buFont typeface="+mj-lt"/>
              <a:buAutoNum type="arabicPeriod"/>
            </a:pPr>
            <a:r>
              <a:rPr lang="en-GB" dirty="0"/>
              <a:t>Collect the evidence</a:t>
            </a:r>
          </a:p>
          <a:p>
            <a:pPr marL="633222" indent="-514350">
              <a:buFont typeface="+mj-lt"/>
              <a:buAutoNum type="arabicPeriod"/>
            </a:pPr>
            <a:r>
              <a:rPr lang="en-GB" dirty="0"/>
              <a:t>Collect the objections</a:t>
            </a:r>
          </a:p>
          <a:p>
            <a:r>
              <a:rPr lang="en-GB" dirty="0"/>
              <a:t>Consider the outcome</a:t>
            </a:r>
          </a:p>
          <a:p>
            <a:r>
              <a:rPr lang="en-GB" dirty="0"/>
              <a:t>Come to a conclusion</a:t>
            </a:r>
          </a:p>
        </p:txBody>
      </p:sp>
    </p:spTree>
    <p:extLst>
      <p:ext uri="{BB962C8B-B14F-4D97-AF65-F5344CB8AC3E}">
        <p14:creationId xmlns:p14="http://schemas.microsoft.com/office/powerpoint/2010/main" val="9669503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Bloom’s Taxonomy of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5171669"/>
            <a:ext cx="5497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We all can do this, demonstrate these</a:t>
            </a:r>
          </a:p>
        </p:txBody>
      </p:sp>
      <p:sp>
        <p:nvSpPr>
          <p:cNvPr id="6" name="Up Arrow 5"/>
          <p:cNvSpPr/>
          <p:nvPr/>
        </p:nvSpPr>
        <p:spPr>
          <a:xfrm>
            <a:off x="5622448" y="2851015"/>
            <a:ext cx="484632" cy="153562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ButtonPour">
              <a:avLst/>
            </a:prstTxWarp>
          </a:bodyPr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871354" y="1582254"/>
            <a:ext cx="553998" cy="358367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en-GB" sz="2400" dirty="0"/>
              <a:t>Need to demonstrate these</a:t>
            </a:r>
          </a:p>
        </p:txBody>
      </p:sp>
      <p:sp>
        <p:nvSpPr>
          <p:cNvPr id="7" name="Right Arrow 6"/>
          <p:cNvSpPr/>
          <p:nvPr/>
        </p:nvSpPr>
        <p:spPr>
          <a:xfrm>
            <a:off x="5485257" y="5160186"/>
            <a:ext cx="978408" cy="484632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7030A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96221E4-0DFF-6E97-27C0-4BE304ACDC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2381" y="2606280"/>
            <a:ext cx="4880019" cy="3583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6982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the presenting? …main ways are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describe and discuss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09600" y="2449512"/>
            <a:ext cx="5386917" cy="2794001"/>
          </a:xfrm>
        </p:spPr>
        <p:txBody>
          <a:bodyPr/>
          <a:lstStyle/>
          <a:p>
            <a:pPr marL="118872" indent="0">
              <a:buNone/>
            </a:pPr>
            <a:r>
              <a:rPr lang="en-GB" dirty="0"/>
              <a:t>Present the point</a:t>
            </a:r>
          </a:p>
          <a:p>
            <a:pPr marL="118872" indent="0">
              <a:buNone/>
            </a:pPr>
            <a:endParaRPr lang="en-GB" dirty="0"/>
          </a:p>
          <a:p>
            <a:pPr marL="118872" indent="0">
              <a:buNone/>
            </a:pPr>
            <a:r>
              <a:rPr lang="en-GB" dirty="0"/>
              <a:t>You discuss Fors and </a:t>
            </a:r>
            <a:r>
              <a:rPr lang="en-GB" dirty="0" err="1"/>
              <a:t>Againsts</a:t>
            </a:r>
            <a:endParaRPr lang="en-GB" dirty="0"/>
          </a:p>
          <a:p>
            <a:pPr marL="118872" indent="0">
              <a:buNone/>
            </a:pPr>
            <a:endParaRPr lang="en-GB" dirty="0"/>
          </a:p>
          <a:p>
            <a:pPr marL="118872" indent="0">
              <a:buNone/>
            </a:pPr>
            <a:r>
              <a:rPr lang="en-GB" dirty="0"/>
              <a:t>Then Conclude = what you think</a:t>
            </a:r>
          </a:p>
          <a:p>
            <a:pPr marL="118872" indent="0">
              <a:buNone/>
            </a:pP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sz="2500" dirty="0">
                <a:solidFill>
                  <a:srgbClr val="FFC000"/>
                </a:solidFill>
              </a:rPr>
              <a:t>state and illustrate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096000" y="2235199"/>
            <a:ext cx="5389033" cy="2794001"/>
          </a:xfrm>
        </p:spPr>
        <p:txBody>
          <a:bodyPr/>
          <a:lstStyle/>
          <a:p>
            <a:pPr marL="118872" indent="0">
              <a:buNone/>
            </a:pPr>
            <a:r>
              <a:rPr lang="en-GB" dirty="0"/>
              <a:t>State the claim – what your position is</a:t>
            </a:r>
          </a:p>
          <a:p>
            <a:endParaRPr lang="en-GB" dirty="0"/>
          </a:p>
          <a:p>
            <a:pPr marL="118872" indent="0">
              <a:buNone/>
            </a:pPr>
            <a:r>
              <a:rPr lang="en-GB" dirty="0"/>
              <a:t>Present the supporting evidence – for and against</a:t>
            </a:r>
          </a:p>
          <a:p>
            <a:endParaRPr lang="en-GB" dirty="0"/>
          </a:p>
          <a:p>
            <a:pPr marL="118872" indent="0">
              <a:buNone/>
            </a:pPr>
            <a:r>
              <a:rPr lang="en-GB" dirty="0"/>
              <a:t>Evaluation and concluding position </a:t>
            </a:r>
          </a:p>
          <a:p>
            <a:pPr marL="11887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614488" y="5843588"/>
            <a:ext cx="7221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N.B. BOTH have strengths and weaknesses……WE WILL come back to this.</a:t>
            </a:r>
          </a:p>
        </p:txBody>
      </p:sp>
    </p:spTree>
    <p:extLst>
      <p:ext uri="{BB962C8B-B14F-4D97-AF65-F5344CB8AC3E}">
        <p14:creationId xmlns:p14="http://schemas.microsoft.com/office/powerpoint/2010/main" val="16915917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1326</TotalTime>
  <Words>694</Words>
  <Application>Microsoft Office PowerPoint</Application>
  <PresentationFormat>Widescreen</PresentationFormat>
  <Paragraphs>92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Corbel</vt:lpstr>
      <vt:lpstr>Source Sans Pro</vt:lpstr>
      <vt:lpstr>Wingdings</vt:lpstr>
      <vt:lpstr>Wingdings 2</vt:lpstr>
      <vt:lpstr>Wingdings 3</vt:lpstr>
      <vt:lpstr>Module</vt:lpstr>
      <vt:lpstr> </vt:lpstr>
      <vt:lpstr>Remember the task structure</vt:lpstr>
      <vt:lpstr>Your tasks are themed but different</vt:lpstr>
      <vt:lpstr>Set yourself a question, set a direction</vt:lpstr>
      <vt:lpstr>Direct yourselves</vt:lpstr>
      <vt:lpstr>Points to build the argument</vt:lpstr>
      <vt:lpstr>Importance of Feedback and feed forward </vt:lpstr>
      <vt:lpstr>Literature Review</vt:lpstr>
      <vt:lpstr>So, critique a source</vt:lpstr>
      <vt:lpstr>Use Sources  ‘Appeal to authority’</vt:lpstr>
      <vt:lpstr>Building a strong argument from the literature</vt:lpstr>
      <vt:lpstr>Bloom’s Taxonomy of learning</vt:lpstr>
      <vt:lpstr>And the presenting? …main ways are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Reading and situating your research</dc:title>
  <dc:creator>Ros Coard</dc:creator>
  <cp:lastModifiedBy>Ros Coard</cp:lastModifiedBy>
  <cp:revision>57</cp:revision>
  <cp:lastPrinted>2019-09-24T08:40:01Z</cp:lastPrinted>
  <dcterms:created xsi:type="dcterms:W3CDTF">2016-10-13T16:21:31Z</dcterms:created>
  <dcterms:modified xsi:type="dcterms:W3CDTF">2024-10-31T10:20:43Z</dcterms:modified>
</cp:coreProperties>
</file>