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61" r:id="rId3"/>
    <p:sldId id="257" r:id="rId4"/>
    <p:sldId id="259" r:id="rId5"/>
    <p:sldId id="29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409" autoAdjust="0"/>
  </p:normalViewPr>
  <p:slideViewPr>
    <p:cSldViewPr snapToGrid="0">
      <p:cViewPr varScale="1">
        <p:scale>
          <a:sx n="97" d="100"/>
          <a:sy n="97" d="100"/>
        </p:scale>
        <p:origin x="111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635BBB-6A52-42FA-8F63-0D2A07041E90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FAC644-8F7B-4515-A8E7-68EEF0D51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59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My role was to research into AI and see how we can weave AI into our games story.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FAC644-8F7B-4515-A8E7-68EEF0D512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23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Everyday AI = Relies heavily on human input. (Easily accessible, sometimes you forget an AI is at work)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Workplace AI = Almost a 50/50 between AI and Human. (AI technology implemented in the work place still needs human input)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Experimental AI = Very little human input. (This AI tends to use little to no human input whatsoever, which means it's harder to keep under control)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FAC644-8F7B-4515-A8E7-68EEF0D512F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86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Tesla = 10 out of 11 self driving car fatalities we're Tesla cars.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Facebook = 2 AI robots begin to communicate in their own language.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UN Nations = Fail to agree on ban of autonomous weapon systems.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Amazon = AI recruiting tool taught itself to prefer male candidates over females.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FAC644-8F7B-4515-A8E7-68EEF0D512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85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As you can see the experimental AI tends to be unstable. 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Our games story blends the idea of what can go wrong when experimental AI is given to the public workspace.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I'll now pass you on to (insert name) to talk more about the story.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b="0" i="0" dirty="0">
              <a:solidFill>
                <a:srgbClr val="444444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FAC644-8F7B-4515-A8E7-68EEF0D512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34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FAC644-8F7B-4515-A8E7-68EEF0D512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178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3D43E-F31E-0075-7625-FDF858986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98F09D-1B92-A222-FD69-1E4B6C0EE9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1E144-A580-AFBA-4363-261EBE2A1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5ED52-4016-A1EA-A9C8-36DCCC3DA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C049B-0527-74CB-0390-F1981F106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27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4531B-C76A-5C23-8EAC-A8EB52B0B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CC2E6-7189-C57A-58B2-E80806793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CD889-1019-75EC-DCA5-5580D021C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16D1A-3992-D5CE-E632-C8EFC8887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A4655-B501-492D-5DF6-84B7176C5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56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B7615-652A-D092-C2DF-B8C9021C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93CAE-978E-9D10-6358-62FC1CA44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9F1F0-4078-FFFF-E5E5-75625CF27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D78B2-654A-809F-655C-86EBDDBD4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77E9C1-04DB-A9CF-BE9B-BD27FABD6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47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2F5EA-1B1A-E85E-AFBE-79DF68464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58B61-11BB-C9D2-9CE9-888ED85408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80FAF-E89F-7D8F-AC2A-963E2AE6A6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29A9E-E254-F192-A517-600B1F4D9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249D1-D78F-6D69-BBA2-285D51007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E7A1EC-C980-D476-E897-9A698AF19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082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0E56-1E07-ADAA-97AA-003E8EB9B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0314B-25FB-9AF2-7630-E896BC7793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258E41-6F2C-AFE6-755E-423024ADD0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B82F08-AB75-7CEB-F7C7-C97DFE1EB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EFD42E-92FA-3BEE-195F-27E8DF2782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289E97-97BB-61CB-C410-ECB1FF349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26D9E7-C967-30B4-2D86-D9FFA26D0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66B05E-4DAB-9DAE-B174-A96BFE41C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27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FD525-D740-ACBF-CAF5-C35758C24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4F8DA1-1A05-9CD3-0AE2-4518D3F83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2EE6B4-53C6-0FC6-0B10-448D3E707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955324-A24F-0269-BC14-5AAFB9BE0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465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C31213-7210-BCF9-417C-AB26B8064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73F9D1-61B0-B2B0-7346-11D5B9B26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371FD8-5B7B-6627-2A41-5F22D0675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474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A66A8-3F32-09D1-235C-1D9B2940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A36FA-CB93-0DE4-8C28-FD12533F6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1DD22-0B63-D69B-9A11-6E5C280EB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673840-3203-F333-A4F9-6096E7E5B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979BC7-74AC-57FF-4CE7-4C5DCCC07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C8EDB1-2956-E51B-3DE9-C80F8AA21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286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77B51-5133-E401-EBD1-A90392AC6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626C4-84D2-3791-ACCC-DFB4D76A06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AC90A-9D5A-2B40-545E-EDBD61C95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C5D8B-06EB-C131-BF36-69C15FF19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46847-FE4D-0E37-99D6-24962D849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8645D8-43C3-ABF8-C518-1C4C62436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679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396F9-AF98-2BE2-B55C-30F4875BD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84D839-D04B-03A2-D117-6DCD84FA9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4D670-008C-890B-1002-11E49433A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26283-065D-6301-6731-A3EE184B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071F4-BB29-912C-F060-A15B29165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559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C4EDBA-845B-82F6-4A01-28CED910E9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371C02-9DAA-406A-2EED-AB0E087956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95867-2241-630D-A1DD-AA26B17C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50C5B-4AEE-5402-229E-EFF5AACD2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9151F-1464-0CD6-A167-2DE9DFCB8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16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604513-B5D7-622D-EB55-E630A5362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ED2750-6135-766B-51E0-920785A201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BA19D-EC75-482C-CEB9-F7128537B3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7D495-FE62-4C51-8022-3DF09C07DDAC}" type="datetimeFigureOut">
              <a:rPr lang="en-GB" smtClean="0"/>
              <a:t>01/05/2023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FBCE5-EA4F-D137-D1E0-6D38501B21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D2B35-7B9F-DF09-A02D-3D67E83EEA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FF2DC-E4E9-48EE-A4EA-F6E364BFB3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36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tune.com/2022/10/19/tesla-cars-involved-in-10-of-the-11-new-crash-deaths-linked-to-automated-tech-vehicles/" TargetMode="External"/><Relationship Id="rId7" Type="http://schemas.openxmlformats.org/officeDocument/2006/relationships/hyperlink" Target="https://www.telegraph.co.uk/technology/2018/10/10/amazon-scraps-sexist-ai-recruiting-tool-showed-bias-agains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ypost.com/2021/12/21/terrifying-rise-of-ai-slaughterbots-programmed-to-kill/" TargetMode="External"/><Relationship Id="rId5" Type="http://schemas.openxmlformats.org/officeDocument/2006/relationships/hyperlink" Target="https://theconversation.com/un-fails-to-agree-on-killer-robot-ban-as-nations-pour-billions-into-autonomous-weapons-research-173616" TargetMode="External"/><Relationship Id="rId4" Type="http://schemas.openxmlformats.org/officeDocument/2006/relationships/hyperlink" Target="https://www.independent.co.uk/life-style/facebook-artificial-intelligence-ai-chatbot-new-language-research-openai-google-a786970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Top Advantages and Disadvantages of Artificial Intelligence [2023 Edition]">
            <a:extLst>
              <a:ext uri="{FF2B5EF4-FFF2-40B4-BE49-F238E27FC236}">
                <a16:creationId xmlns:a16="http://schemas.microsoft.com/office/drawing/2014/main" id="{5D435D7A-AD87-1606-D79E-6D9DF5A211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25" t="9091" r="18239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21713-FDD8-92E9-8A23-EB8278100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/>
              <a:t>AI Research</a:t>
            </a:r>
            <a:endParaRPr lang="en-GB" sz="4800" dirty="0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319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025D3F-1049-9D63-3BB3-16D34A25F8D2}"/>
              </a:ext>
            </a:extLst>
          </p:cNvPr>
          <p:cNvSpPr txBox="1">
            <a:spLocks/>
          </p:cNvSpPr>
          <p:nvPr/>
        </p:nvSpPr>
        <p:spPr>
          <a:xfrm>
            <a:off x="1331627" y="207290"/>
            <a:ext cx="1351830" cy="2354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97764">
              <a:spcAft>
                <a:spcPts val="600"/>
              </a:spcAft>
            </a:pP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Everyday AI</a:t>
            </a:r>
            <a:endParaRPr lang="en-GB" sz="18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DB13B48-8E41-4BFD-8343-D793569411E3}"/>
              </a:ext>
            </a:extLst>
          </p:cNvPr>
          <p:cNvSpPr txBox="1">
            <a:spLocks/>
          </p:cNvSpPr>
          <p:nvPr/>
        </p:nvSpPr>
        <p:spPr>
          <a:xfrm>
            <a:off x="5111165" y="207289"/>
            <a:ext cx="1376461" cy="235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97764">
              <a:spcAft>
                <a:spcPts val="450"/>
              </a:spcAft>
            </a:pP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Workplace AI</a:t>
            </a:r>
            <a:endParaRPr lang="en-GB" sz="180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52624C1-DAEE-2D94-1BEA-A3C0806151FD}"/>
              </a:ext>
            </a:extLst>
          </p:cNvPr>
          <p:cNvSpPr txBox="1">
            <a:spLocks/>
          </p:cNvSpPr>
          <p:nvPr/>
        </p:nvSpPr>
        <p:spPr>
          <a:xfrm>
            <a:off x="8765794" y="220367"/>
            <a:ext cx="1678514" cy="23545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397764">
              <a:spcAft>
                <a:spcPts val="450"/>
              </a:spcAft>
            </a:pP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Experimental AI</a:t>
            </a:r>
            <a:endParaRPr lang="en-GB" sz="1800" b="1" dirty="0"/>
          </a:p>
        </p:txBody>
      </p:sp>
      <p:pic>
        <p:nvPicPr>
          <p:cNvPr id="8" name="Picture 2" descr="Subtitles For YouTube">
            <a:extLst>
              <a:ext uri="{FF2B5EF4-FFF2-40B4-BE49-F238E27FC236}">
                <a16:creationId xmlns:a16="http://schemas.microsoft.com/office/drawing/2014/main" id="{B35E40EC-A9D3-1EC2-E858-C73C0D1FC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52" y="479786"/>
            <a:ext cx="2866448" cy="179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A1A7EB4-5547-9101-2001-1DD26E422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730" y="2302454"/>
            <a:ext cx="1604896" cy="144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ow does the Xenomorph work in Alien: Isolation | 2game">
            <a:extLst>
              <a:ext uri="{FF2B5EF4-FFF2-40B4-BE49-F238E27FC236}">
                <a16:creationId xmlns:a16="http://schemas.microsoft.com/office/drawing/2014/main" id="{9EF7738F-CDB4-0D63-48AC-4DEF2FF388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04" y="3747161"/>
            <a:ext cx="2866448" cy="161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AI in Biometrics and Security – Current Business Applications | Emerj Artificial  Intelligence Research">
            <a:extLst>
              <a:ext uri="{FF2B5EF4-FFF2-40B4-BE49-F238E27FC236}">
                <a16:creationId xmlns:a16="http://schemas.microsoft.com/office/drawing/2014/main" id="{14D2E90D-8733-C1B4-F419-DC3931D6D2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899" y="479786"/>
            <a:ext cx="2955528" cy="1785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How secure is Apple's Face ID?">
            <a:extLst>
              <a:ext uri="{FF2B5EF4-FFF2-40B4-BE49-F238E27FC236}">
                <a16:creationId xmlns:a16="http://schemas.microsoft.com/office/drawing/2014/main" id="{1E0227A8-410E-F2DA-E014-42BFFF017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52" y="2265416"/>
            <a:ext cx="2866448" cy="148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AI In Cars: 14 Types of Automotive AI | Built In">
            <a:extLst>
              <a:ext uri="{FF2B5EF4-FFF2-40B4-BE49-F238E27FC236}">
                <a16:creationId xmlns:a16="http://schemas.microsoft.com/office/drawing/2014/main" id="{CB0938E8-6E0C-729B-7E00-70A76601D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241" y="3747161"/>
            <a:ext cx="2423051" cy="161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Inside Facebook's Biggest Artificial Intelligence Project Ever | Fortune">
            <a:extLst>
              <a:ext uri="{FF2B5EF4-FFF2-40B4-BE49-F238E27FC236}">
                <a16:creationId xmlns:a16="http://schemas.microsoft.com/office/drawing/2014/main" id="{41FF3E8E-8F53-CD6D-6023-3654E4EAB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2856" y="2302454"/>
            <a:ext cx="2164385" cy="144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0" descr="Why You Shouldn't Fear “Slaughterbots” - IEEE Spectrum">
            <a:extLst>
              <a:ext uri="{FF2B5EF4-FFF2-40B4-BE49-F238E27FC236}">
                <a16:creationId xmlns:a16="http://schemas.microsoft.com/office/drawing/2014/main" id="{C6B2168D-AA96-E0DE-6A18-9C2724306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5271" y="3747161"/>
            <a:ext cx="2499557" cy="161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>
            <a:extLst>
              <a:ext uri="{FF2B5EF4-FFF2-40B4-BE49-F238E27FC236}">
                <a16:creationId xmlns:a16="http://schemas.microsoft.com/office/drawing/2014/main" id="{5B3CE410-99F8-155B-2369-33631DD9E6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941" y="636355"/>
            <a:ext cx="1724216" cy="172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253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Freeform: Shape 2064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F4A5B0D1-D1AA-6A21-B086-7B06AA3825FE}"/>
              </a:ext>
            </a:extLst>
          </p:cNvPr>
          <p:cNvSpPr txBox="1">
            <a:spLocks/>
          </p:cNvSpPr>
          <p:nvPr/>
        </p:nvSpPr>
        <p:spPr>
          <a:xfrm>
            <a:off x="517242" y="2922301"/>
            <a:ext cx="3427001" cy="678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20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Large organization’s issues that have/can occur with AI.</a:t>
            </a:r>
          </a:p>
        </p:txBody>
      </p:sp>
      <p:pic>
        <p:nvPicPr>
          <p:cNvPr id="6" name="Picture 18">
            <a:extLst>
              <a:ext uri="{FF2B5EF4-FFF2-40B4-BE49-F238E27FC236}">
                <a16:creationId xmlns:a16="http://schemas.microsoft.com/office/drawing/2014/main" id="{0D607FB4-E521-879A-EF21-4365C3C72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7075" y="845218"/>
            <a:ext cx="1724216" cy="172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2FF6E1A-2B10-0616-55AA-76E2781F830F}"/>
              </a:ext>
            </a:extLst>
          </p:cNvPr>
          <p:cNvSpPr txBox="1"/>
          <p:nvPr/>
        </p:nvSpPr>
        <p:spPr>
          <a:xfrm>
            <a:off x="8737521" y="2523490"/>
            <a:ext cx="30699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02920">
              <a:spcAft>
                <a:spcPts val="600"/>
              </a:spcAft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Within a four-month period in 2022, 10 out of 11 self driving car fatalities were caused by Tesla cars. [1]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02AF8F-D101-A703-D24C-A5A976DD25F4}"/>
              </a:ext>
            </a:extLst>
          </p:cNvPr>
          <p:cNvSpPr txBox="1"/>
          <p:nvPr/>
        </p:nvSpPr>
        <p:spPr>
          <a:xfrm>
            <a:off x="5175116" y="5564079"/>
            <a:ext cx="3165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02920">
              <a:spcAft>
                <a:spcPts val="600"/>
              </a:spcAft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Facebook shuts down its own AI robots, as they begin to communicate in their own language. [2]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E11C29-4A06-8F09-3968-65C096BC09F3}"/>
              </a:ext>
            </a:extLst>
          </p:cNvPr>
          <p:cNvSpPr txBox="1"/>
          <p:nvPr/>
        </p:nvSpPr>
        <p:spPr>
          <a:xfrm>
            <a:off x="8342133" y="5388479"/>
            <a:ext cx="38607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02920">
              <a:spcAft>
                <a:spcPts val="600"/>
              </a:spcAft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UN fails to agree on ban of autonomous weapons systems. With China, Russia and the US research into arming drones with AI, facial recognition cameras and a weapon. [3] [4]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2052" name="Picture 4" descr="Amazon's Giving Away the AI Behind Its Product Recommendations | WIRED">
            <a:extLst>
              <a:ext uri="{FF2B5EF4-FFF2-40B4-BE49-F238E27FC236}">
                <a16:creationId xmlns:a16="http://schemas.microsoft.com/office/drawing/2014/main" id="{71A50067-98AC-25DC-85CC-88CE4AD8B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417" y="949824"/>
            <a:ext cx="3020294" cy="151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CC4F7C4-AC89-0CD9-5DD5-0561B9915BE4}"/>
              </a:ext>
            </a:extLst>
          </p:cNvPr>
          <p:cNvSpPr txBox="1"/>
          <p:nvPr/>
        </p:nvSpPr>
        <p:spPr>
          <a:xfrm>
            <a:off x="5135844" y="2461936"/>
            <a:ext cx="29909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02920">
              <a:spcAft>
                <a:spcPts val="600"/>
              </a:spcAft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Amazon’s AI self recruiting tool quickly taught itself to prefer male candidates over females. (Example: Penalizing CV’s that included the word woman). [5]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B465903C-243F-2A5A-F880-5A463E495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021" y="3852238"/>
            <a:ext cx="1711841" cy="171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United Nations Logo Png, Un Logo Png - United Nations Logo Png, Transparent  Png - kindpng">
            <a:extLst>
              <a:ext uri="{FF2B5EF4-FFF2-40B4-BE49-F238E27FC236}">
                <a16:creationId xmlns:a16="http://schemas.microsoft.com/office/drawing/2014/main" id="{01AD739E-E04F-4912-C857-FCF14FDCA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8427" y="3719459"/>
            <a:ext cx="1642864" cy="168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454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C35A348-C5D6-4112-9FDD-93A493B0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85E1316-C2BD-C5FC-C547-915AFCCBDFAE}"/>
              </a:ext>
            </a:extLst>
          </p:cNvPr>
          <p:cNvSpPr txBox="1">
            <a:spLocks/>
          </p:cNvSpPr>
          <p:nvPr/>
        </p:nvSpPr>
        <p:spPr>
          <a:xfrm>
            <a:off x="3174999" y="3907576"/>
            <a:ext cx="6143626" cy="1400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31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happens when experimental AI merges with Workplace AI?</a:t>
            </a:r>
          </a:p>
        </p:txBody>
      </p:sp>
      <p:pic>
        <p:nvPicPr>
          <p:cNvPr id="3076" name="Picture 4" descr="Shot of Female Government Agent Tracking Fugitive with Her Computer in Big  Monitoring Room Full of Computers with Animated Screens. | University of  Fairfax">
            <a:extLst>
              <a:ext uri="{FF2B5EF4-FFF2-40B4-BE49-F238E27FC236}">
                <a16:creationId xmlns:a16="http://schemas.microsoft.com/office/drawing/2014/main" id="{18FD2D05-3BD7-D8C0-46F9-20D8A4C1F6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09" r="21817" b="-1"/>
          <a:stretch/>
        </p:blipFill>
        <p:spPr bwMode="auto">
          <a:xfrm>
            <a:off x="3996469" y="-18569"/>
            <a:ext cx="4000480" cy="3888605"/>
          </a:xfrm>
          <a:custGeom>
            <a:avLst/>
            <a:gdLst/>
            <a:ahLst/>
            <a:cxnLst/>
            <a:rect l="l" t="t" r="r" b="b"/>
            <a:pathLst>
              <a:path w="4000500" h="4005943">
                <a:moveTo>
                  <a:pt x="0" y="0"/>
                </a:moveTo>
                <a:lnTo>
                  <a:pt x="4000500" y="0"/>
                </a:lnTo>
                <a:lnTo>
                  <a:pt x="4000500" y="3936797"/>
                </a:lnTo>
                <a:lnTo>
                  <a:pt x="3316514" y="4005943"/>
                </a:lnTo>
                <a:lnTo>
                  <a:pt x="0" y="396417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Brent Rambo | Know Your Meme">
            <a:extLst>
              <a:ext uri="{FF2B5EF4-FFF2-40B4-BE49-F238E27FC236}">
                <a16:creationId xmlns:a16="http://schemas.microsoft.com/office/drawing/2014/main" id="{E9058112-CB14-EB67-4A67-01B2D06A99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058"/>
          <a:stretch/>
        </p:blipFill>
        <p:spPr bwMode="auto">
          <a:xfrm>
            <a:off x="0" y="-18569"/>
            <a:ext cx="3817800" cy="4005933"/>
          </a:xfrm>
          <a:custGeom>
            <a:avLst/>
            <a:gdLst/>
            <a:ahLst/>
            <a:cxnLst/>
            <a:rect l="l" t="t" r="r" b="b"/>
            <a:pathLst>
              <a:path w="3809998" h="3917539">
                <a:moveTo>
                  <a:pt x="0" y="0"/>
                </a:moveTo>
                <a:lnTo>
                  <a:pt x="3809998" y="0"/>
                </a:lnTo>
                <a:lnTo>
                  <a:pt x="3809998" y="3909212"/>
                </a:lnTo>
                <a:lnTo>
                  <a:pt x="1781628" y="3737429"/>
                </a:lnTo>
                <a:lnTo>
                  <a:pt x="0" y="391753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ow will you explain The Matrix trilogy in simple terms? - Quora">
            <a:extLst>
              <a:ext uri="{FF2B5EF4-FFF2-40B4-BE49-F238E27FC236}">
                <a16:creationId xmlns:a16="http://schemas.microsoft.com/office/drawing/2014/main" id="{C1B5D49A-C71B-AFF2-3B74-EC25DEBA9F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36" r="11569" b="3"/>
          <a:stretch/>
        </p:blipFill>
        <p:spPr bwMode="auto">
          <a:xfrm>
            <a:off x="8191500" y="10"/>
            <a:ext cx="4000500" cy="3959022"/>
          </a:xfrm>
          <a:custGeom>
            <a:avLst/>
            <a:gdLst/>
            <a:ahLst/>
            <a:cxnLst/>
            <a:rect l="l" t="t" r="r" b="b"/>
            <a:pathLst>
              <a:path w="4000500" h="3959032">
                <a:moveTo>
                  <a:pt x="0" y="0"/>
                </a:moveTo>
                <a:lnTo>
                  <a:pt x="4000500" y="0"/>
                </a:lnTo>
                <a:lnTo>
                  <a:pt x="4000500" y="3959032"/>
                </a:lnTo>
                <a:lnTo>
                  <a:pt x="9072" y="3926114"/>
                </a:lnTo>
                <a:lnTo>
                  <a:pt x="0" y="392534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5" name="Group 3084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086" name="Freeform: Shape 3085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87" name="Freeform: Shape 3086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65670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D69FD-D342-E1AF-7E18-562D12551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cs typeface="Calibri Light"/>
              </a:rPr>
              <a:t>References – Morgan Jones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D0E24-ABE2-D804-FEC6-F6907C993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US" sz="1000" dirty="0">
                <a:solidFill>
                  <a:schemeClr val="bg2"/>
                </a:solidFill>
                <a:cs typeface="Calibri"/>
              </a:rPr>
              <a:t>[1] </a:t>
            </a:r>
            <a:r>
              <a:rPr lang="en-US" sz="1000" dirty="0" err="1">
                <a:solidFill>
                  <a:schemeClr val="bg2"/>
                </a:solidFill>
                <a:ea typeface="+mn-lt"/>
                <a:cs typeface="+mn-lt"/>
              </a:rPr>
              <a:t>Krisher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, T. and Press, T.A. (2020) 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Tesla cars involved in 10 of the 11 new crash deaths linked to automated-tech vehicles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,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Fortune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. Fortune. Available at: 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https://fortune.com/2022/10/19/tesla-cars-involved-in-10-of-the-11-new-crash-deaths-linked-to-automated-tech-vehicles/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(Accessed: April 14, 2023). </a:t>
            </a:r>
            <a:endParaRPr lang="en-US" sz="1000" dirty="0">
              <a:solidFill>
                <a:schemeClr val="bg2"/>
              </a:solidFill>
              <a:cs typeface="Calibri"/>
            </a:endParaRPr>
          </a:p>
          <a:p>
            <a:r>
              <a:rPr lang="en-US" sz="1000" dirty="0">
                <a:solidFill>
                  <a:schemeClr val="bg2"/>
                </a:solidFill>
                <a:cs typeface="Calibri"/>
              </a:rPr>
              <a:t>[2] Griffin,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 A. (2017)  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Facebook robots shut down after they talk to each other in language only they understand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 (2020)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The Independent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. Independent Digital News and Media. Available at: 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https://www.independent.co.uk/life-style/facebook-artificial-intelligence-ai-chatbot-new-language-research-openai-google-a7869706.html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(Accessed: April 14, 2023). </a:t>
            </a:r>
            <a:endParaRPr lang="en-US" sz="1000" dirty="0">
              <a:solidFill>
                <a:schemeClr val="bg2"/>
              </a:solidFill>
              <a:cs typeface="Calibri"/>
            </a:endParaRPr>
          </a:p>
          <a:p>
            <a:r>
              <a:rPr lang="en-US" sz="1000" dirty="0">
                <a:solidFill>
                  <a:schemeClr val="bg2"/>
                </a:solidFill>
                <a:cs typeface="Calibri"/>
              </a:rPr>
              <a:t>[3] 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James Dawes Professor of English (2023)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Un fails to agree on 'Killer Robot' ban as nations pour billions into Autonomous Weapons Research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,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The Conversation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. Available at: 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https://theconversation.com/un-fails-to-agree-on-killer-robot-ban-as-nations-pour-billions-into-autonomous-weapons-research-173616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(Accessed: April 14, 2023). </a:t>
            </a:r>
            <a:endParaRPr lang="en-US" sz="1000" dirty="0">
              <a:solidFill>
                <a:schemeClr val="bg2"/>
              </a:solidFill>
              <a:cs typeface="Calibri"/>
            </a:endParaRPr>
          </a:p>
          <a:p>
            <a:r>
              <a:rPr lang="en-US" sz="1000" dirty="0">
                <a:solidFill>
                  <a:schemeClr val="bg2"/>
                </a:solidFill>
                <a:cs typeface="Calibri"/>
              </a:rPr>
              <a:t>[4] 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Sun, T. (2021)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Terrifying rise of ai '</a:t>
            </a:r>
            <a:r>
              <a:rPr lang="en-US" sz="1000" i="1" dirty="0" err="1">
                <a:solidFill>
                  <a:schemeClr val="bg2"/>
                </a:solidFill>
                <a:ea typeface="+mn-lt"/>
                <a:cs typeface="+mn-lt"/>
              </a:rPr>
              <a:t>Slaughterbots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' programmed to kill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,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New York Post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. New York Post. Available at: 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https://nypost.com/2021/12/21/terrifying-rise-of-ai-slaughterbots-programmed-to-kill/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(Accessed: April 30, 2023). </a:t>
            </a:r>
          </a:p>
          <a:p>
            <a:r>
              <a:rPr lang="en-US" sz="1000" dirty="0">
                <a:solidFill>
                  <a:schemeClr val="bg2"/>
                </a:solidFill>
                <a:cs typeface="Calibri"/>
              </a:rPr>
              <a:t>[5] 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Cook, J. (2018)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Amazon scraps 'sexist AI' recruiting tool that showed bias against women 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, </a:t>
            </a:r>
            <a:r>
              <a:rPr lang="en-US" sz="1000" i="1" dirty="0">
                <a:solidFill>
                  <a:schemeClr val="bg2"/>
                </a:solidFill>
                <a:ea typeface="+mn-lt"/>
                <a:cs typeface="+mn-lt"/>
              </a:rPr>
              <a:t>The Telegraph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. Telegraph Media Group. Available at: 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https://www.telegraph.co.uk/technology/2018/10/10/amazon-scraps-sexist-ai-recruiting-tool-showed-bias-against/</a:t>
            </a:r>
            <a:r>
              <a:rPr lang="en-US" sz="1000" dirty="0">
                <a:solidFill>
                  <a:schemeClr val="accent6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sz="1000" dirty="0">
                <a:solidFill>
                  <a:schemeClr val="bg2"/>
                </a:solidFill>
                <a:ea typeface="+mn-lt"/>
                <a:cs typeface="+mn-lt"/>
              </a:rPr>
              <a:t>(Accessed: April 30, 2023). </a:t>
            </a:r>
            <a:endParaRPr lang="en-US" sz="1000" dirty="0">
              <a:solidFill>
                <a:schemeClr val="bg2"/>
              </a:solidFill>
              <a:cs typeface="Calibri"/>
            </a:endParaRPr>
          </a:p>
          <a:p>
            <a:endParaRPr lang="en-US" sz="1000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821083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636</Words>
  <Application>Microsoft Office PowerPoint</Application>
  <PresentationFormat>Widescreen</PresentationFormat>
  <Paragraphs>34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AI Research</vt:lpstr>
      <vt:lpstr>PowerPoint Presentation</vt:lpstr>
      <vt:lpstr>PowerPoint Presentation</vt:lpstr>
      <vt:lpstr>PowerPoint Presentation</vt:lpstr>
      <vt:lpstr>References – Morgan Jones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Everyday AI</dc:title>
  <dc:creator>morgan jones</dc:creator>
  <cp:lastModifiedBy>morgan jones</cp:lastModifiedBy>
  <cp:revision>13</cp:revision>
  <dcterms:created xsi:type="dcterms:W3CDTF">2023-04-13T11:19:13Z</dcterms:created>
  <dcterms:modified xsi:type="dcterms:W3CDTF">2023-05-01T13:20:16Z</dcterms:modified>
</cp:coreProperties>
</file>