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7" r:id="rId11"/>
    <p:sldId id="269" r:id="rId12"/>
    <p:sldId id="270" r:id="rId13"/>
    <p:sldId id="268" r:id="rId14"/>
    <p:sldId id="263" r:id="rId15"/>
    <p:sldId id="272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6" autoAdjust="0"/>
    <p:restoredTop sz="94660"/>
  </p:normalViewPr>
  <p:slideViewPr>
    <p:cSldViewPr snapToGrid="0">
      <p:cViewPr varScale="1">
        <p:scale>
          <a:sx n="128" d="100"/>
          <a:sy n="128" d="100"/>
        </p:scale>
        <p:origin x="51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2/14/22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2/14/22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j.james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F206D-C08E-43AD-BCD3-92CB1945804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dirty="0" err="1"/>
              <a:t>Grŵp</a:t>
            </a:r>
            <a:r>
              <a:rPr lang="en-GB" dirty="0"/>
              <a:t> BA1B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191AB5-23F8-4B25-8B36-C93B09F4F29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u="sng" dirty="0" err="1"/>
              <a:t>Llwybr</a:t>
            </a:r>
            <a:r>
              <a:rPr lang="en-GB" sz="3200" u="sng" dirty="0"/>
              <a:t> y Gymraeg</a:t>
            </a:r>
          </a:p>
          <a:p>
            <a:r>
              <a:rPr lang="en-GB" sz="1800" u="sng" dirty="0">
                <a:hlinkClick r:id="rId2"/>
              </a:rPr>
              <a:t>                  j.james@uwtsd.ac.uk</a:t>
            </a:r>
            <a:r>
              <a:rPr lang="en-GB" sz="1800" u="sng" dirty="0"/>
              <a:t> </a:t>
            </a:r>
            <a:r>
              <a:rPr lang="en-GB" sz="1800" dirty="0"/>
              <a:t>15/02/2022</a:t>
            </a:r>
          </a:p>
        </p:txBody>
      </p:sp>
    </p:spTree>
    <p:extLst>
      <p:ext uri="{BB962C8B-B14F-4D97-AF65-F5344CB8AC3E}">
        <p14:creationId xmlns:p14="http://schemas.microsoft.com/office/powerpoint/2010/main" val="40119740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0954A-CBC7-4097-8B5B-DB4BF9E79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 ac </a:t>
            </a:r>
            <a:r>
              <a:rPr lang="en-GB" dirty="0" err="1"/>
              <a:t>amcanion</a:t>
            </a:r>
            <a:r>
              <a:rPr lang="en-GB" dirty="0"/>
              <a:t>/</a:t>
            </a:r>
            <a:r>
              <a:rPr lang="en-GB" i="1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3AF69-B54E-426A-BD7D-0C51473532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a </a:t>
            </a:r>
            <a:r>
              <a:rPr lang="en-GB" dirty="0" err="1"/>
              <a:t>ddysgwyd</a:t>
            </a:r>
            <a:r>
              <a:rPr lang="en-GB" dirty="0"/>
              <a:t>/</a:t>
            </a:r>
            <a:r>
              <a:rPr lang="en-GB" i="1" dirty="0"/>
              <a:t>Revision of what has been learnt</a:t>
            </a:r>
          </a:p>
          <a:p>
            <a:pPr>
              <a:buFontTx/>
              <a:buChar char="-"/>
            </a:pPr>
            <a:r>
              <a:rPr lang="en-GB" dirty="0" err="1"/>
              <a:t>Dysgu</a:t>
            </a:r>
            <a:r>
              <a:rPr lang="en-GB" dirty="0"/>
              <a:t> ‘</a:t>
            </a:r>
            <a:r>
              <a:rPr lang="en-GB" dirty="0" err="1"/>
              <a:t>Dwi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…’/</a:t>
            </a:r>
            <a:r>
              <a:rPr lang="en-GB" i="1" dirty="0"/>
              <a:t>Learn ‘I want</a:t>
            </a:r>
            <a:r>
              <a:rPr lang="en-GB" dirty="0"/>
              <a:t>…’</a:t>
            </a:r>
          </a:p>
          <a:p>
            <a:pPr>
              <a:buFontTx/>
              <a:buChar char="-"/>
            </a:pPr>
            <a:r>
              <a:rPr lang="en-GB" dirty="0" err="1"/>
              <a:t>Gwrando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sgyrsiau</a:t>
            </a:r>
            <a:r>
              <a:rPr lang="en-GB" dirty="0"/>
              <a:t> ‘</a:t>
            </a:r>
            <a:r>
              <a:rPr lang="en-GB" dirty="0" err="1"/>
              <a:t>Dwi</a:t>
            </a:r>
            <a:r>
              <a:rPr lang="en-GB" dirty="0"/>
              <a:t> </a:t>
            </a:r>
            <a:r>
              <a:rPr lang="en-GB" dirty="0" err="1"/>
              <a:t>eisiau</a:t>
            </a:r>
            <a:r>
              <a:rPr lang="en-GB" dirty="0"/>
              <a:t>../</a:t>
            </a:r>
            <a:r>
              <a:rPr lang="en-GB" i="1" dirty="0"/>
              <a:t>Listen to conversations about ‘I want’</a:t>
            </a:r>
          </a:p>
          <a:p>
            <a:pPr>
              <a:buFontTx/>
              <a:buChar char="-"/>
            </a:pP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tystiolaeth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gofynion</a:t>
            </a:r>
            <a:r>
              <a:rPr lang="en-GB" dirty="0"/>
              <a:t> y </a:t>
            </a:r>
            <a:r>
              <a:rPr lang="en-GB" dirty="0" err="1"/>
              <a:t>Fframwaith</a:t>
            </a:r>
            <a:r>
              <a:rPr lang="en-GB" dirty="0"/>
              <a:t>/</a:t>
            </a:r>
            <a:r>
              <a:rPr lang="en-GB" i="1" dirty="0"/>
              <a:t>Create suitable evidence for the Framework.</a:t>
            </a:r>
          </a:p>
          <a:p>
            <a:pPr>
              <a:buFontTx/>
              <a:buChar char="-"/>
            </a:pPr>
            <a:r>
              <a:rPr lang="en-GB" dirty="0" err="1"/>
              <a:t>Ymarferion</a:t>
            </a:r>
            <a:r>
              <a:rPr lang="en-GB" dirty="0"/>
              <a:t> </a:t>
            </a:r>
            <a:r>
              <a:rPr lang="en-GB" dirty="0" err="1"/>
              <a:t>Wordwall</a:t>
            </a:r>
            <a:r>
              <a:rPr lang="en-GB" i="1" dirty="0"/>
              <a:t>/</a:t>
            </a:r>
            <a:r>
              <a:rPr lang="en-GB" i="1" dirty="0" err="1"/>
              <a:t>Wordwall</a:t>
            </a:r>
            <a:r>
              <a:rPr lang="en-GB" i="1" dirty="0"/>
              <a:t> tasks</a:t>
            </a:r>
          </a:p>
        </p:txBody>
      </p:sp>
    </p:spTree>
    <p:extLst>
      <p:ext uri="{BB962C8B-B14F-4D97-AF65-F5344CB8AC3E}">
        <p14:creationId xmlns:p14="http://schemas.microsoft.com/office/powerpoint/2010/main" val="27238045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28887-9AB9-4F19-AA4B-DF228B04D4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DB767-F421-44AC-A12A-6D529A1B84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7F60C24-F800-44DA-BD85-269169D5DC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0321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506A3-8900-477E-A384-DB37ED444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C0AC00-D5F4-4659-AB39-2DD7209569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8D05CC-38AC-4901-90D5-2082A8DF27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5857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10B43-E600-4BE2-83AF-8ABE7CFFF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FFCCBF-7602-4008-A69A-1F8D3D8A07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98E8C7-918D-4349-B066-427CFF1A12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1183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6F940-555D-48AB-904F-D40F788F82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026AED-B5FD-45D1-9FD6-B3E2C5B24B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BA489F1-DDD9-413D-88D0-65FEC2A452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816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B0A12-CA35-47C5-9C73-361DCF5F67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7CDC8-4CF7-40C6-BD04-577CD05E06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3EE295B-A668-4AC6-A2B3-957DD72F39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251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39F40-B1A7-4540-B8BE-03E31EF33F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6A54C0-CF56-418E-88D8-08C940A0B4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0749D2-48AA-47EB-93FE-B6EC1D795A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3792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ABBF6E-E806-4A1C-ADEC-F738C572BC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11A04-1A8F-4965-AF43-59BDA0CDDE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6D8C9F-D324-4D2B-AB64-DF8254A4EE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3989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8A3B7-285D-4E1E-8A7A-D7386B52E1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DE6EF3E-ACF2-4507-94A1-BF53899513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28470" y="571501"/>
            <a:ext cx="7263530" cy="593407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BC6655A-997C-4036-91C4-631AFB61C4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226" y="838200"/>
            <a:ext cx="4600574" cy="5448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96029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7800BB8-5844-470F-8DE4-A517DEA6D5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8726" y="428626"/>
            <a:ext cx="9496424" cy="6048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8300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E2E6678-5496-4645-85E7-1250A54834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4950" y="619125"/>
            <a:ext cx="9143999" cy="579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8570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4F42A-AD38-40A7-BFA5-2EF64C9DE7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98EEA-0856-4F9B-BBE7-B909FF8121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00A976-57B7-47A0-BBC2-D5B94A18A9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8775" y="1238250"/>
            <a:ext cx="8124825" cy="4033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3776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7CC08-A842-448C-A4A4-E00F85AEC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Dysgwch</a:t>
            </a:r>
            <a:r>
              <a:rPr lang="en-GB" dirty="0"/>
              <a:t>… </a:t>
            </a:r>
            <a:r>
              <a:rPr lang="en-GB" dirty="0" err="1"/>
              <a:t>pwysig</a:t>
            </a:r>
            <a:r>
              <a:rPr lang="en-GB" dirty="0"/>
              <a:t>/</a:t>
            </a:r>
            <a:r>
              <a:rPr lang="en-GB" i="1" dirty="0"/>
              <a:t>Learn these frequently used words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455E1-049D-4078-BE24-8A30EFC61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F9DCF0-329D-461A-9A30-9BE8F33AC1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2749" y="2657475"/>
            <a:ext cx="5619751" cy="308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6664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61CCC-4C5A-43E9-BB3B-D507366DC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accent4">
                    <a:lumMod val="60000"/>
                    <a:lumOff val="40000"/>
                  </a:schemeClr>
                </a:solidFill>
              </a:rPr>
              <a:t>Wordwall</a:t>
            </a:r>
            <a:r>
              <a:rPr lang="en-GB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04A26C-9E25-4A11-8215-A6B60E3D58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accent2"/>
                </a:solidFill>
              </a:rPr>
              <a:t>Eisiau</a:t>
            </a:r>
            <a:r>
              <a:rPr lang="en-GB" dirty="0">
                <a:solidFill>
                  <a:schemeClr val="accent2"/>
                </a:solidFill>
              </a:rPr>
              <a:t> – Random cards by </a:t>
            </a:r>
            <a:r>
              <a:rPr lang="en-GB" dirty="0" err="1">
                <a:solidFill>
                  <a:schemeClr val="accent2"/>
                </a:solidFill>
              </a:rPr>
              <a:t>Debcymraeggwent</a:t>
            </a:r>
            <a:endParaRPr lang="en-GB" dirty="0">
              <a:solidFill>
                <a:schemeClr val="accent2"/>
              </a:solidFill>
            </a:endParaRPr>
          </a:p>
          <a:p>
            <a:r>
              <a:rPr lang="en-GB" dirty="0" err="1">
                <a:solidFill>
                  <a:schemeClr val="accent5"/>
                </a:solidFill>
              </a:rPr>
              <a:t>Wyt</a:t>
            </a:r>
            <a:r>
              <a:rPr lang="en-GB" dirty="0">
                <a:solidFill>
                  <a:schemeClr val="accent5"/>
                </a:solidFill>
              </a:rPr>
              <a:t> </a:t>
            </a:r>
            <a:r>
              <a:rPr lang="en-GB" dirty="0" err="1">
                <a:solidFill>
                  <a:schemeClr val="accent5"/>
                </a:solidFill>
              </a:rPr>
              <a:t>ti</a:t>
            </a:r>
            <a:r>
              <a:rPr lang="en-GB" dirty="0">
                <a:solidFill>
                  <a:schemeClr val="accent5"/>
                </a:solidFill>
              </a:rPr>
              <a:t> </a:t>
            </a:r>
            <a:r>
              <a:rPr lang="en-GB" dirty="0" err="1">
                <a:solidFill>
                  <a:schemeClr val="accent5"/>
                </a:solidFill>
              </a:rPr>
              <a:t>eisiau</a:t>
            </a:r>
            <a:r>
              <a:rPr lang="en-GB" dirty="0">
                <a:solidFill>
                  <a:schemeClr val="accent5"/>
                </a:solidFill>
              </a:rPr>
              <a:t>…? Random wheel by Websterd6</a:t>
            </a:r>
          </a:p>
          <a:p>
            <a:r>
              <a:rPr lang="en-GB" dirty="0" err="1">
                <a:solidFill>
                  <a:srgbClr val="FF0000"/>
                </a:solidFill>
              </a:rPr>
              <a:t>Uned</a:t>
            </a:r>
            <a:r>
              <a:rPr lang="en-GB" dirty="0">
                <a:solidFill>
                  <a:srgbClr val="FF0000"/>
                </a:solidFill>
              </a:rPr>
              <a:t> 3 – </a:t>
            </a:r>
            <a:r>
              <a:rPr lang="en-GB" dirty="0" err="1">
                <a:solidFill>
                  <a:srgbClr val="FF0000"/>
                </a:solidFill>
              </a:rPr>
              <a:t>Dw</a:t>
            </a:r>
            <a:r>
              <a:rPr lang="en-GB" dirty="0">
                <a:solidFill>
                  <a:srgbClr val="FF0000"/>
                </a:solidFill>
              </a:rPr>
              <a:t> i </a:t>
            </a:r>
            <a:r>
              <a:rPr lang="en-GB" dirty="0" err="1">
                <a:solidFill>
                  <a:srgbClr val="FF0000"/>
                </a:solidFill>
              </a:rPr>
              <a:t>eisiau</a:t>
            </a:r>
            <a:r>
              <a:rPr lang="en-GB" dirty="0">
                <a:solidFill>
                  <a:srgbClr val="FF0000"/>
                </a:solidFill>
              </a:rPr>
              <a:t> ‘</a:t>
            </a:r>
            <a:r>
              <a:rPr lang="en-GB" dirty="0" err="1">
                <a:solidFill>
                  <a:srgbClr val="FF0000"/>
                </a:solidFill>
              </a:rPr>
              <a:t>Dyn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ni</a:t>
            </a:r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err="1">
                <a:solidFill>
                  <a:srgbClr val="FF0000"/>
                </a:solidFill>
              </a:rPr>
              <a:t>eisiau</a:t>
            </a:r>
            <a:r>
              <a:rPr lang="en-GB" dirty="0">
                <a:solidFill>
                  <a:srgbClr val="FF0000"/>
                </a:solidFill>
              </a:rPr>
              <a:t> Find the match by </a:t>
            </a:r>
            <a:r>
              <a:rPr lang="en-GB" dirty="0" err="1">
                <a:solidFill>
                  <a:srgbClr val="FF0000"/>
                </a:solidFill>
              </a:rPr>
              <a:t>Cmmelliott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err="1">
                <a:solidFill>
                  <a:srgbClr val="92D050"/>
                </a:solidFill>
              </a:rPr>
              <a:t>Dwi</a:t>
            </a:r>
            <a:r>
              <a:rPr lang="en-GB" dirty="0">
                <a:solidFill>
                  <a:srgbClr val="92D050"/>
                </a:solidFill>
              </a:rPr>
              <a:t> </a:t>
            </a:r>
            <a:r>
              <a:rPr lang="en-GB" dirty="0" err="1">
                <a:solidFill>
                  <a:srgbClr val="92D050"/>
                </a:solidFill>
              </a:rPr>
              <a:t>eisiau</a:t>
            </a:r>
            <a:r>
              <a:rPr lang="en-GB" dirty="0">
                <a:solidFill>
                  <a:srgbClr val="92D050"/>
                </a:solidFill>
              </a:rPr>
              <a:t> </a:t>
            </a:r>
            <a:r>
              <a:rPr lang="en-GB" dirty="0" err="1">
                <a:solidFill>
                  <a:srgbClr val="92D050"/>
                </a:solidFill>
              </a:rPr>
              <a:t>mynd</a:t>
            </a:r>
            <a:r>
              <a:rPr lang="en-GB" dirty="0">
                <a:solidFill>
                  <a:srgbClr val="92D050"/>
                </a:solidFill>
              </a:rPr>
              <a:t> </a:t>
            </a:r>
            <a:r>
              <a:rPr lang="en-GB" dirty="0" err="1">
                <a:solidFill>
                  <a:srgbClr val="92D050"/>
                </a:solidFill>
              </a:rPr>
              <a:t>i’r</a:t>
            </a:r>
            <a:r>
              <a:rPr lang="en-GB" dirty="0">
                <a:solidFill>
                  <a:srgbClr val="92D050"/>
                </a:solidFill>
              </a:rPr>
              <a:t>… Unjumble by Doran16</a:t>
            </a:r>
          </a:p>
          <a:p>
            <a:r>
              <a:rPr lang="en-GB" dirty="0">
                <a:solidFill>
                  <a:srgbClr val="7030A0"/>
                </a:solidFill>
              </a:rPr>
              <a:t>TG – </a:t>
            </a:r>
            <a:r>
              <a:rPr lang="en-GB" dirty="0" err="1">
                <a:solidFill>
                  <a:srgbClr val="7030A0"/>
                </a:solidFill>
              </a:rPr>
              <a:t>Dw</a:t>
            </a:r>
            <a:r>
              <a:rPr lang="en-GB" dirty="0">
                <a:solidFill>
                  <a:srgbClr val="7030A0"/>
                </a:solidFill>
              </a:rPr>
              <a:t> </a:t>
            </a:r>
            <a:r>
              <a:rPr lang="en-GB" dirty="0" err="1">
                <a:solidFill>
                  <a:srgbClr val="7030A0"/>
                </a:solidFill>
              </a:rPr>
              <a:t>i</a:t>
            </a:r>
            <a:r>
              <a:rPr lang="en-GB" dirty="0">
                <a:solidFill>
                  <a:srgbClr val="7030A0"/>
                </a:solidFill>
              </a:rPr>
              <a:t> </a:t>
            </a:r>
            <a:r>
              <a:rPr lang="en-GB" dirty="0" err="1">
                <a:solidFill>
                  <a:srgbClr val="7030A0"/>
                </a:solidFill>
              </a:rPr>
              <a:t>eisiau</a:t>
            </a:r>
            <a:r>
              <a:rPr lang="en-GB" dirty="0">
                <a:solidFill>
                  <a:srgbClr val="7030A0"/>
                </a:solidFill>
              </a:rPr>
              <a:t>..-I want…</a:t>
            </a:r>
          </a:p>
        </p:txBody>
      </p:sp>
    </p:spTree>
    <p:extLst>
      <p:ext uri="{BB962C8B-B14F-4D97-AF65-F5344CB8AC3E}">
        <p14:creationId xmlns:p14="http://schemas.microsoft.com/office/powerpoint/2010/main" val="1923600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53</TotalTime>
  <Words>136</Words>
  <Application>Microsoft Macintosh PowerPoint</Application>
  <PresentationFormat>Widescreen</PresentationFormat>
  <Paragraphs>16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Garamond</vt:lpstr>
      <vt:lpstr>Organic</vt:lpstr>
      <vt:lpstr> Grŵp BA1B</vt:lpstr>
      <vt:lpstr>Nod ac amcanion/Aims and objectives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Dysgwch… pwysig/Learn these frequently used words</vt:lpstr>
      <vt:lpstr>Wordwall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Julia G James</dc:creator>
  <cp:lastModifiedBy>Eleri Powell</cp:lastModifiedBy>
  <cp:revision>5</cp:revision>
  <dcterms:created xsi:type="dcterms:W3CDTF">2022-02-11T17:29:13Z</dcterms:created>
  <dcterms:modified xsi:type="dcterms:W3CDTF">2022-02-14T14:33:36Z</dcterms:modified>
</cp:coreProperties>
</file>