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7404B8-AD05-DB96-EFF5-63AA6872F970}" v="27" dt="2026-03-25T12:01:04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47" d="100"/>
          <a:sy n="47" d="100"/>
        </p:scale>
        <p:origin x="1109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weddingedition.co.uk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Century Gothic"/>
              </a:rPr>
              <a:t>MODULE NAME: </a:t>
            </a:r>
            <a:r>
              <a:rPr lang="en-GB" sz="2800" b="1" dirty="0">
                <a:latin typeface="Century Gothic"/>
              </a:rPr>
              <a:t>Problem Solving and Decision Making</a:t>
            </a:r>
            <a:br>
              <a:rPr lang="en-GB" sz="3200" b="1" dirty="0">
                <a:latin typeface="Century Gothic"/>
              </a:rPr>
            </a:br>
            <a:r>
              <a:rPr lang="en-GB" sz="3200" b="1" dirty="0">
                <a:latin typeface="Century Gothic"/>
              </a:rPr>
              <a:t>MODULE CODE: LCLM4004</a:t>
            </a:r>
            <a:br>
              <a:rPr lang="en-GB" sz="3200" b="1" dirty="0">
                <a:latin typeface="Century Gothic"/>
              </a:rPr>
            </a:br>
            <a:r>
              <a:rPr lang="en-GB" sz="3200" b="1" dirty="0">
                <a:latin typeface="Century Gothic"/>
              </a:rPr>
              <a:t>STUDENT NAME: Michelle Alderman</a:t>
            </a:r>
            <a:br>
              <a:rPr lang="en-GB" sz="3200" b="1" dirty="0">
                <a:latin typeface="Century Gothic"/>
              </a:rPr>
            </a:br>
            <a:r>
              <a:rPr lang="en-GB" sz="3200" b="1" dirty="0">
                <a:latin typeface="Century Gothic"/>
              </a:rPr>
              <a:t>STUDENT ID: 2438756</a:t>
            </a:r>
            <a:br>
              <a:rPr lang="en-GB" sz="3200" b="1" dirty="0">
                <a:latin typeface="Century Gothic"/>
              </a:rPr>
            </a:br>
            <a:r>
              <a:rPr lang="en-GB" sz="3200" b="1" dirty="0">
                <a:latin typeface="Century Gothic"/>
              </a:rPr>
              <a:t>LECTURER: </a:t>
            </a:r>
            <a:r>
              <a:rPr lang="en-GB" sz="3200" b="1" dirty="0" err="1">
                <a:latin typeface="Century Gothic"/>
              </a:rPr>
              <a:t>Lizeta</a:t>
            </a:r>
            <a:r>
              <a:rPr lang="en-GB" sz="3200" b="1" dirty="0">
                <a:latin typeface="Century Gothic"/>
              </a:rPr>
              <a:t> Demetriou</a:t>
            </a:r>
            <a:br>
              <a:rPr lang="en-GB" sz="3200" b="1" dirty="0">
                <a:latin typeface="Century Gothic"/>
              </a:rPr>
            </a:br>
            <a:r>
              <a:rPr lang="en-GB" sz="3200" b="1" dirty="0">
                <a:latin typeface="Century Gothic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Century Gothic"/>
              </a:rPr>
              <a:t>Introduction </a:t>
            </a:r>
          </a:p>
          <a:p>
            <a:r>
              <a:rPr lang="en-GB" sz="2400" b="1" dirty="0">
                <a:latin typeface="Century Gothic"/>
              </a:rPr>
              <a:t>Company background</a:t>
            </a:r>
          </a:p>
          <a:p>
            <a:r>
              <a:rPr lang="en-GB" sz="2400" b="1" dirty="0">
                <a:latin typeface="Century Gothic"/>
              </a:rPr>
              <a:t>Problem: nature and scope</a:t>
            </a:r>
          </a:p>
          <a:p>
            <a:r>
              <a:rPr lang="en-GB" sz="2400" b="1" dirty="0">
                <a:latin typeface="Century Gothic"/>
              </a:rPr>
              <a:t>PESTLE ANALYSIS: Green Haven Florists</a:t>
            </a:r>
          </a:p>
          <a:p>
            <a:r>
              <a:rPr lang="en-GB" sz="2400" b="1" dirty="0">
                <a:latin typeface="Century Gothic"/>
              </a:rPr>
              <a:t>Cause and effect analysis: Fishbone diagram</a:t>
            </a:r>
          </a:p>
          <a:p>
            <a:r>
              <a:rPr lang="en-GB" sz="2400" b="1" dirty="0">
                <a:latin typeface="Century Gothic"/>
              </a:rPr>
              <a:t>Conclusion</a:t>
            </a:r>
          </a:p>
          <a:p>
            <a:r>
              <a:rPr lang="en-GB" sz="2400" b="1" dirty="0">
                <a:latin typeface="Century Gothic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CADF4631-3C8F-45EE-8D19-4D3E8426B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291099C-17EE-4E0E-B096-C79975050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4" name="Freeform 11">
              <a:extLst>
                <a:ext uri="{FF2B5EF4-FFF2-40B4-BE49-F238E27FC236}">
                  <a16:creationId xmlns:a16="http://schemas.microsoft.com/office/drawing/2014/main" id="{E21C6221-3E1B-4ABD-8172-FAE995E65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D3EF5991-93EA-451F-BB82-1ABC4AC0D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3">
              <a:extLst>
                <a:ext uri="{FF2B5EF4-FFF2-40B4-BE49-F238E27FC236}">
                  <a16:creationId xmlns:a16="http://schemas.microsoft.com/office/drawing/2014/main" id="{136F96F7-16E6-48A1-A211-0B4A4D0C83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4">
              <a:extLst>
                <a:ext uri="{FF2B5EF4-FFF2-40B4-BE49-F238E27FC236}">
                  <a16:creationId xmlns:a16="http://schemas.microsoft.com/office/drawing/2014/main" id="{5C00D000-7FA5-40C4-AB6A-DE3A61AB83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5">
              <a:extLst>
                <a:ext uri="{FF2B5EF4-FFF2-40B4-BE49-F238E27FC236}">
                  <a16:creationId xmlns:a16="http://schemas.microsoft.com/office/drawing/2014/main" id="{5AAEB880-A03D-4743-9060-D7A846FA6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6">
              <a:extLst>
                <a:ext uri="{FF2B5EF4-FFF2-40B4-BE49-F238E27FC236}">
                  <a16:creationId xmlns:a16="http://schemas.microsoft.com/office/drawing/2014/main" id="{CC64DD68-0B96-4DE9-8FD5-3175E4A3F1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7">
              <a:extLst>
                <a:ext uri="{FF2B5EF4-FFF2-40B4-BE49-F238E27FC236}">
                  <a16:creationId xmlns:a16="http://schemas.microsoft.com/office/drawing/2014/main" id="{69118400-C17B-4068-86D3-93CAE7702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8">
              <a:extLst>
                <a:ext uri="{FF2B5EF4-FFF2-40B4-BE49-F238E27FC236}">
                  <a16:creationId xmlns:a16="http://schemas.microsoft.com/office/drawing/2014/main" id="{117FA22F-CBA8-4CF5-B8CC-2D169B67E4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19">
              <a:extLst>
                <a:ext uri="{FF2B5EF4-FFF2-40B4-BE49-F238E27FC236}">
                  <a16:creationId xmlns:a16="http://schemas.microsoft.com/office/drawing/2014/main" id="{8FB2D443-8598-4CEE-AED2-BEF49AA95C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0">
              <a:extLst>
                <a:ext uri="{FF2B5EF4-FFF2-40B4-BE49-F238E27FC236}">
                  <a16:creationId xmlns:a16="http://schemas.microsoft.com/office/drawing/2014/main" id="{92593E33-68AF-485D-99D0-080CEA197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1">
              <a:extLst>
                <a:ext uri="{FF2B5EF4-FFF2-40B4-BE49-F238E27FC236}">
                  <a16:creationId xmlns:a16="http://schemas.microsoft.com/office/drawing/2014/main" id="{96A28427-575C-4904-AC4B-3DD62801D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22">
              <a:extLst>
                <a:ext uri="{FF2B5EF4-FFF2-40B4-BE49-F238E27FC236}">
                  <a16:creationId xmlns:a16="http://schemas.microsoft.com/office/drawing/2014/main" id="{782FA736-DE89-4D13-B0A7-3906B32CE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179" y="797030"/>
            <a:ext cx="8915399" cy="5554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>
                <a:latin typeface="Century Gothic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37179" y="2984508"/>
            <a:ext cx="9419092" cy="346478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US" b="1">
                <a:solidFill>
                  <a:schemeClr val="tx1"/>
                </a:solidFill>
                <a:latin typeface="Century Gothic"/>
              </a:rPr>
              <a:t>Green Haven Florists</a:t>
            </a:r>
            <a:r>
              <a:rPr lang="en-US">
                <a:solidFill>
                  <a:schemeClr val="tx1"/>
                </a:solidFill>
                <a:latin typeface="Century Gothic"/>
              </a:rPr>
              <a:t> – Case Study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  <a:latin typeface="Century Gothic"/>
              </a:rPr>
              <a:t>Operating as a small independent business in Norfolk since 2016, founded by partners Liam and Priya Patel.</a:t>
            </a:r>
            <a:endParaRPr lang="en-US" dirty="0">
              <a:solidFill>
                <a:schemeClr val="tx1"/>
              </a:solidFill>
              <a:latin typeface="Century Gothic"/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Century Gothic"/>
              </a:rPr>
              <a:t>The shop quickly built a reputation for its sustainable floral craftmanship and </a:t>
            </a:r>
            <a:r>
              <a:rPr lang="en-US" dirty="0" err="1">
                <a:solidFill>
                  <a:schemeClr val="tx1"/>
                </a:solidFill>
                <a:latin typeface="Century Gothic"/>
              </a:rPr>
              <a:t>personalised</a:t>
            </a:r>
            <a:r>
              <a:rPr lang="en-US" dirty="0">
                <a:solidFill>
                  <a:schemeClr val="tx1"/>
                </a:solidFill>
                <a:latin typeface="Century Gothic"/>
              </a:rPr>
              <a:t> customer experience.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Century Gothic"/>
              </a:rPr>
              <a:t>With its ethos of community engagement and environmental awareness they have always appealed to the </a:t>
            </a:r>
            <a:r>
              <a:rPr lang="en-US">
                <a:solidFill>
                  <a:schemeClr val="tx1"/>
                </a:solidFill>
                <a:latin typeface="Century Gothic"/>
              </a:rPr>
              <a:t>eco-friendly</a:t>
            </a:r>
            <a:r>
              <a:rPr lang="en-US" dirty="0">
                <a:solidFill>
                  <a:schemeClr val="tx1"/>
                </a:solidFill>
                <a:latin typeface="Century Gothic"/>
              </a:rPr>
              <a:t> consumers.</a:t>
            </a: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/>
                </a:solidFill>
                <a:latin typeface="Century Gothic"/>
              </a:rPr>
              <a:t>Unfortunately the business has encountered some challenges due to inflation and local and online competition.</a:t>
            </a:r>
          </a:p>
          <a:p>
            <a:pPr>
              <a:lnSpc>
                <a:spcPct val="90000"/>
              </a:lnSpc>
            </a:pPr>
            <a:r>
              <a:rPr lang="en-US">
                <a:solidFill>
                  <a:schemeClr val="tx1"/>
                </a:solidFill>
                <a:latin typeface="Century Gothic"/>
              </a:rPr>
              <a:t>This presentation looks to investigate the issues and outline the actions to be taken that will ensure their future growth</a:t>
            </a:r>
            <a:r>
              <a:rPr lang="en-US">
                <a:solidFill>
                  <a:schemeClr val="tx1"/>
                </a:solidFill>
                <a:latin typeface="A"/>
              </a:rPr>
              <a:t>.</a:t>
            </a:r>
          </a:p>
          <a:p>
            <a:pPr>
              <a:lnSpc>
                <a:spcPct val="90000"/>
              </a:lnSpc>
            </a:pPr>
            <a:endParaRPr lang="en-US" sz="50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6A54B62D-FC5C-4E1A-8D8B-279576FE5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8" name="Freeform 27">
              <a:extLst>
                <a:ext uri="{FF2B5EF4-FFF2-40B4-BE49-F238E27FC236}">
                  <a16:creationId xmlns:a16="http://schemas.microsoft.com/office/drawing/2014/main" id="{4706D2CB-CE4C-4F40-B189-FD7BB4466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28">
              <a:extLst>
                <a:ext uri="{FF2B5EF4-FFF2-40B4-BE49-F238E27FC236}">
                  <a16:creationId xmlns:a16="http://schemas.microsoft.com/office/drawing/2014/main" id="{2714CF7E-2DF6-4F91-8BB2-D62E8B54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29">
              <a:extLst>
                <a:ext uri="{FF2B5EF4-FFF2-40B4-BE49-F238E27FC236}">
                  <a16:creationId xmlns:a16="http://schemas.microsoft.com/office/drawing/2014/main" id="{F30DCFE1-624D-4D3C-AC61-757C2FF35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0">
              <a:extLst>
                <a:ext uri="{FF2B5EF4-FFF2-40B4-BE49-F238E27FC236}">
                  <a16:creationId xmlns:a16="http://schemas.microsoft.com/office/drawing/2014/main" id="{BF08ABFE-DD31-4F1F-9520-93CC613CD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2" name="Freeform 31">
              <a:extLst>
                <a:ext uri="{FF2B5EF4-FFF2-40B4-BE49-F238E27FC236}">
                  <a16:creationId xmlns:a16="http://schemas.microsoft.com/office/drawing/2014/main" id="{ADFB2DBD-F00A-4820-876F-4E75F216B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3" name="Freeform 32">
              <a:extLst>
                <a:ext uri="{FF2B5EF4-FFF2-40B4-BE49-F238E27FC236}">
                  <a16:creationId xmlns:a16="http://schemas.microsoft.com/office/drawing/2014/main" id="{3F85387B-5668-4570-BC5C-AA89417C7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4" name="Freeform 33">
              <a:extLst>
                <a:ext uri="{FF2B5EF4-FFF2-40B4-BE49-F238E27FC236}">
                  <a16:creationId xmlns:a16="http://schemas.microsoft.com/office/drawing/2014/main" id="{FEA70EF6-623D-453D-8360-1B0C142A2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5" name="Freeform 34">
              <a:extLst>
                <a:ext uri="{FF2B5EF4-FFF2-40B4-BE49-F238E27FC236}">
                  <a16:creationId xmlns:a16="http://schemas.microsoft.com/office/drawing/2014/main" id="{FE3B449C-A5FE-44B9-A01C-A115C37D3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6" name="Freeform 35">
              <a:extLst>
                <a:ext uri="{FF2B5EF4-FFF2-40B4-BE49-F238E27FC236}">
                  <a16:creationId xmlns:a16="http://schemas.microsoft.com/office/drawing/2014/main" id="{BD672E89-DAB4-41AE-891D-6B6A52B0EA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7" name="Freeform 36">
              <a:extLst>
                <a:ext uri="{FF2B5EF4-FFF2-40B4-BE49-F238E27FC236}">
                  <a16:creationId xmlns:a16="http://schemas.microsoft.com/office/drawing/2014/main" id="{C69123C3-F0F9-4AA7-BA7B-9E5E0AF27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8" name="Freeform 37">
              <a:extLst>
                <a:ext uri="{FF2B5EF4-FFF2-40B4-BE49-F238E27FC236}">
                  <a16:creationId xmlns:a16="http://schemas.microsoft.com/office/drawing/2014/main" id="{E10779C5-3DD9-489D-9A2D-EF45B7BE30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9" name="Freeform 38">
              <a:extLst>
                <a:ext uri="{FF2B5EF4-FFF2-40B4-BE49-F238E27FC236}">
                  <a16:creationId xmlns:a16="http://schemas.microsoft.com/office/drawing/2014/main" id="{1D3B4B35-2090-4DA8-ADBE-DD888B4E1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" name="Rectangle 70">
            <a:extLst>
              <a:ext uri="{FF2B5EF4-FFF2-40B4-BE49-F238E27FC236}">
                <a16:creationId xmlns:a16="http://schemas.microsoft.com/office/drawing/2014/main" id="{46FA917F-43A3-4FA3-A085-59D0DC397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" name="Picture 3" descr="A table with many buckets of flowers&#10;&#10;AI-generated content may be incorrect.">
            <a:extLst>
              <a:ext uri="{FF2B5EF4-FFF2-40B4-BE49-F238E27FC236}">
                <a16:creationId xmlns:a16="http://schemas.microsoft.com/office/drawing/2014/main" id="{621B940E-4167-4333-A2E1-EA6583F0E4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2127" y="226792"/>
            <a:ext cx="5151947" cy="2634093"/>
          </a:xfrm>
          <a:prstGeom prst="rect">
            <a:avLst/>
          </a:prstGeom>
        </p:spPr>
      </p:pic>
      <p:sp>
        <p:nvSpPr>
          <p:cNvPr id="73" name="Freeform 33">
            <a:extLst>
              <a:ext uri="{FF2B5EF4-FFF2-40B4-BE49-F238E27FC236}">
                <a16:creationId xmlns:a16="http://schemas.microsoft.com/office/drawing/2014/main" id="{9CBF007B-8C8C-4F79-B037-9F4C61F9F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latin typeface="Century Gothic"/>
              </a:rPr>
              <a:t>Green Haven Florists</a:t>
            </a:r>
            <a:endParaRPr lang="en-GB" sz="2400">
              <a:solidFill>
                <a:srgbClr val="000000"/>
              </a:solidFill>
              <a:latin typeface="Century Gothic"/>
            </a:endParaRPr>
          </a:p>
          <a:p>
            <a:endParaRPr lang="en-GB" b="1" dirty="0">
              <a:latin typeface="Century Gothic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>
                <a:latin typeface="Century Gothic"/>
              </a:rPr>
              <a:t>Founded in 2016</a:t>
            </a:r>
            <a:endParaRPr lang="en-GB" b="1" dirty="0">
              <a:latin typeface="Century Gothic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Century Gothic"/>
              </a:rPr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>
                <a:latin typeface="Century Gothic"/>
              </a:rPr>
              <a:t>Sells Flowers</a:t>
            </a:r>
            <a:endParaRPr lang="en-GB" b="1" dirty="0">
              <a:latin typeface="Century Gothic"/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latin typeface="Century Gothic"/>
                <a:ea typeface="+mn-lt"/>
                <a:cs typeface="+mn-lt"/>
              </a:rPr>
              <a:t>strong community ties</a:t>
            </a:r>
          </a:p>
          <a:p>
            <a:endParaRPr lang="en-GB" b="1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10000"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5W2H</a:t>
            </a:r>
          </a:p>
          <a:p>
            <a:r>
              <a:rPr lang="en-GB" dirty="0">
                <a:solidFill>
                  <a:schemeClr val="tx1"/>
                </a:solidFill>
              </a:rPr>
              <a:t>In the last 12 months </a:t>
            </a:r>
            <a:r>
              <a:rPr lang="en-GB" b="1" dirty="0">
                <a:solidFill>
                  <a:schemeClr val="tx1"/>
                </a:solidFill>
              </a:rPr>
              <a:t>Green Haven Florists</a:t>
            </a:r>
            <a:r>
              <a:rPr lang="en-GB" dirty="0">
                <a:solidFill>
                  <a:schemeClr val="tx1"/>
                </a:solidFill>
              </a:rPr>
              <a:t> have had a 30% loss in in-store sales and a decline in customers visiting the shop resulting in an overall loss in revenue. 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Who</a:t>
            </a:r>
            <a:r>
              <a:rPr lang="en-GB" dirty="0">
                <a:solidFill>
                  <a:schemeClr val="tx1"/>
                </a:solidFill>
              </a:rPr>
              <a:t>: </a:t>
            </a:r>
            <a:r>
              <a:rPr lang="en-GB" dirty="0">
                <a:solidFill>
                  <a:schemeClr val="tx1"/>
                </a:solidFill>
                <a:ea typeface="+mn-lt"/>
                <a:cs typeface="+mn-lt"/>
              </a:rPr>
              <a:t>Liam and Priya Patel 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What &amp; Where</a:t>
            </a:r>
            <a:r>
              <a:rPr lang="en-GB" dirty="0">
                <a:solidFill>
                  <a:schemeClr val="tx1"/>
                </a:solidFill>
              </a:rPr>
              <a:t>: The shops physical retail operations have suffered the biggest loss, and although the online sales have had a slight increase its not enough to counterbalance the in-store loss.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When</a:t>
            </a:r>
            <a:r>
              <a:rPr lang="en-GB" dirty="0">
                <a:solidFill>
                  <a:schemeClr val="tx1"/>
                </a:solidFill>
              </a:rPr>
              <a:t>: This has occurred over the last financial year.</a:t>
            </a:r>
          </a:p>
          <a:p>
            <a:r>
              <a:rPr lang="en-GB" sz="2400" b="1" dirty="0">
                <a:solidFill>
                  <a:schemeClr val="tx1"/>
                </a:solidFill>
              </a:rPr>
              <a:t>Why</a:t>
            </a:r>
            <a:r>
              <a:rPr lang="en-GB" sz="2400" dirty="0">
                <a:solidFill>
                  <a:schemeClr val="tx1"/>
                </a:solidFill>
              </a:rPr>
              <a:t>:</a:t>
            </a:r>
            <a:r>
              <a:rPr lang="en-GB" dirty="0">
                <a:solidFill>
                  <a:schemeClr val="tx1"/>
                </a:solidFill>
              </a:rPr>
              <a:t> Increase in market competition, a growing preference to online purchasing, and increases in overall expenses have caused a reduced profit.</a:t>
            </a:r>
          </a:p>
          <a:p>
            <a:r>
              <a:rPr lang="en-GB" sz="2400" b="1" dirty="0">
                <a:solidFill>
                  <a:schemeClr val="tx1"/>
                </a:solidFill>
                <a:latin typeface="Century Gothic"/>
              </a:rPr>
              <a:t>How</a:t>
            </a:r>
            <a:r>
              <a:rPr lang="en-GB" sz="2400" dirty="0">
                <a:solidFill>
                  <a:schemeClr val="tx1"/>
                </a:solidFill>
                <a:latin typeface="Century Gothic"/>
              </a:rPr>
              <a:t>:</a:t>
            </a:r>
            <a:r>
              <a:rPr lang="en-GB" dirty="0">
                <a:solidFill>
                  <a:schemeClr val="tx1"/>
                </a:solidFill>
                <a:latin typeface="Century Gothic"/>
              </a:rPr>
              <a:t> An outdated website, limited digital marketing outreach have lessened the shops ability to attract the more modern consumers and gain new customers.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/>
              <a:t>PESTLE ANALYSIS: Green Haven Florists</a:t>
            </a:r>
            <a:br>
              <a:rPr lang="en-GB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POLITICAL</a:t>
            </a:r>
            <a:endParaRPr lang="en-US"/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     </a:t>
            </a:r>
            <a:r>
              <a:rPr lang="en-GB" dirty="0">
                <a:solidFill>
                  <a:schemeClr val="tx1"/>
                </a:solidFill>
              </a:rPr>
              <a:t>Taxes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     Local Government initiatives to support small local businesses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ECONOMIC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     </a:t>
            </a:r>
            <a:r>
              <a:rPr lang="en-GB" dirty="0">
                <a:solidFill>
                  <a:schemeClr val="tx1"/>
                </a:solidFill>
              </a:rPr>
              <a:t>Downturn in revenue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     Competition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      Inflation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SOCIAL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tx1"/>
                </a:solidFill>
              </a:rPr>
              <a:t>     </a:t>
            </a:r>
            <a:r>
              <a:rPr lang="en-GB" dirty="0">
                <a:solidFill>
                  <a:schemeClr val="tx1"/>
                </a:solidFill>
              </a:rPr>
              <a:t>Strong community ties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</a:rPr>
              <a:t>     Online shopping 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490" y="430381"/>
            <a:ext cx="9921394" cy="1280890"/>
          </a:xfrm>
        </p:spPr>
        <p:txBody>
          <a:bodyPr/>
          <a:lstStyle/>
          <a:p>
            <a:r>
              <a:rPr lang="en-GB" b="1" dirty="0"/>
              <a:t>PESTEL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1913" y="1718053"/>
            <a:ext cx="9634011" cy="377762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TECHNOLOGICAL</a:t>
            </a:r>
            <a:endParaRPr lang="en-US"/>
          </a:p>
          <a:p>
            <a:pPr>
              <a:buFont typeface="Arial" charset="2"/>
              <a:buChar char="•"/>
            </a:pPr>
            <a:r>
              <a:rPr lang="en-GB" sz="2000" b="1" dirty="0">
                <a:solidFill>
                  <a:schemeClr val="tx1"/>
                </a:solidFill>
              </a:rPr>
              <a:t>      </a:t>
            </a:r>
            <a:r>
              <a:rPr lang="en-GB" sz="2000" dirty="0">
                <a:solidFill>
                  <a:schemeClr val="tx1"/>
                </a:solidFill>
              </a:rPr>
              <a:t>Outdated website </a:t>
            </a:r>
          </a:p>
          <a:p>
            <a:pPr>
              <a:buFont typeface="Arial" charset="2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      Customer engagement</a:t>
            </a:r>
          </a:p>
          <a:p>
            <a:pPr>
              <a:buFont typeface="Arial" charset="2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ENVIRONMENTAL</a:t>
            </a:r>
          </a:p>
          <a:p>
            <a:pPr>
              <a:buFont typeface="Arial" charset="2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      Expensive biodegradable packaging</a:t>
            </a:r>
          </a:p>
          <a:p>
            <a:pPr>
              <a:buFont typeface="Arial" charset="2"/>
              <a:buChar char="•"/>
            </a:pPr>
            <a:endParaRPr lang="en-GB" sz="20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tx1"/>
                </a:solidFill>
              </a:rPr>
              <a:t>LEGAL </a:t>
            </a:r>
          </a:p>
          <a:p>
            <a:pPr>
              <a:buFont typeface="Arial" charset="2"/>
              <a:buChar char="•"/>
            </a:pPr>
            <a:r>
              <a:rPr lang="en-GB" sz="2000">
                <a:solidFill>
                  <a:schemeClr val="tx1"/>
                </a:solidFill>
              </a:rPr>
              <a:t>      Wages</a:t>
            </a:r>
            <a:endParaRPr lang="en-GB" sz="200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000" dirty="0"/>
              <a:t>    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EB0E532-4271-74C7-B59B-41DF3FA9CDA5}"/>
              </a:ext>
            </a:extLst>
          </p:cNvPr>
          <p:cNvCxnSpPr>
            <a:cxnSpLocks/>
          </p:cNvCxnSpPr>
          <p:nvPr/>
        </p:nvCxnSpPr>
        <p:spPr>
          <a:xfrm>
            <a:off x="3549445" y="3736258"/>
            <a:ext cx="51619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" name="Right Triangle 8">
            <a:extLst>
              <a:ext uri="{FF2B5EF4-FFF2-40B4-BE49-F238E27FC236}">
                <a16:creationId xmlns:a16="http://schemas.microsoft.com/office/drawing/2014/main" id="{5DB8882A-9E2B-2067-7C12-201B41865FC0}"/>
              </a:ext>
            </a:extLst>
          </p:cNvPr>
          <p:cNvSpPr/>
          <p:nvPr/>
        </p:nvSpPr>
        <p:spPr>
          <a:xfrm rot="13451477">
            <a:off x="8378128" y="2716032"/>
            <a:ext cx="2117285" cy="2084388"/>
          </a:xfrm>
          <a:prstGeom prst="rt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1A8601-28D7-BCDF-C8B0-293B8E189DB5}"/>
              </a:ext>
            </a:extLst>
          </p:cNvPr>
          <p:cNvSpPr txBox="1"/>
          <p:nvPr/>
        </p:nvSpPr>
        <p:spPr>
          <a:xfrm>
            <a:off x="5770199" y="3388894"/>
            <a:ext cx="2399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PROBLEM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A836BF4-6312-2838-BAB7-467957BAB408}"/>
              </a:ext>
            </a:extLst>
          </p:cNvPr>
          <p:cNvSpPr/>
          <p:nvPr/>
        </p:nvSpPr>
        <p:spPr>
          <a:xfrm rot="2657411">
            <a:off x="6467692" y="2481808"/>
            <a:ext cx="2536722" cy="71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B544A636-FAE4-1159-EABF-286527D96277}"/>
              </a:ext>
            </a:extLst>
          </p:cNvPr>
          <p:cNvSpPr/>
          <p:nvPr/>
        </p:nvSpPr>
        <p:spPr>
          <a:xfrm>
            <a:off x="2094271" y="3736258"/>
            <a:ext cx="6607277" cy="702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F18DB3F-0AFB-761E-8966-63E5B3C18673}"/>
              </a:ext>
            </a:extLst>
          </p:cNvPr>
          <p:cNvSpPr/>
          <p:nvPr/>
        </p:nvSpPr>
        <p:spPr>
          <a:xfrm rot="2657411">
            <a:off x="4088557" y="2441701"/>
            <a:ext cx="2536722" cy="71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485CE28-CB41-4CAB-1387-D8022D867FEE}"/>
              </a:ext>
            </a:extLst>
          </p:cNvPr>
          <p:cNvSpPr/>
          <p:nvPr/>
        </p:nvSpPr>
        <p:spPr>
          <a:xfrm rot="8388956">
            <a:off x="5880316" y="4893566"/>
            <a:ext cx="2536722" cy="7169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364BF03-9C52-902B-6C12-6C614AD55D55}"/>
              </a:ext>
            </a:extLst>
          </p:cNvPr>
          <p:cNvSpPr txBox="1"/>
          <p:nvPr/>
        </p:nvSpPr>
        <p:spPr>
          <a:xfrm>
            <a:off x="9495557" y="3388894"/>
            <a:ext cx="12484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30% Loss in sales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DD3179-AD4D-2B90-3E32-908AB8728E03}"/>
              </a:ext>
            </a:extLst>
          </p:cNvPr>
          <p:cNvSpPr txBox="1"/>
          <p:nvPr/>
        </p:nvSpPr>
        <p:spPr>
          <a:xfrm flipH="1">
            <a:off x="6300480" y="1212387"/>
            <a:ext cx="13385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PEOPLE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7E42A1-233A-D935-0402-3E07CD0B44F9}"/>
              </a:ext>
            </a:extLst>
          </p:cNvPr>
          <p:cNvSpPr txBox="1"/>
          <p:nvPr/>
        </p:nvSpPr>
        <p:spPr>
          <a:xfrm>
            <a:off x="3816053" y="1189200"/>
            <a:ext cx="12158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0860B6-B114-4818-C31F-FAB2EE567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8749" y="1821530"/>
            <a:ext cx="1754710" cy="17150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D7E4D6-61D4-1386-B8E3-B6A293BE70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652833">
            <a:off x="2546305" y="3896201"/>
            <a:ext cx="1889924" cy="184724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9660D7E-67A3-7FBA-3F96-3BD59A5CBDEB}"/>
              </a:ext>
            </a:extLst>
          </p:cNvPr>
          <p:cNvSpPr txBox="1"/>
          <p:nvPr/>
        </p:nvSpPr>
        <p:spPr>
          <a:xfrm>
            <a:off x="750599" y="1403253"/>
            <a:ext cx="1865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TECHNOLOGY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5AD23F-DFA9-39CB-9030-182F2DF41137}"/>
              </a:ext>
            </a:extLst>
          </p:cNvPr>
          <p:cNvSpPr txBox="1"/>
          <p:nvPr/>
        </p:nvSpPr>
        <p:spPr>
          <a:xfrm>
            <a:off x="1735703" y="5868034"/>
            <a:ext cx="1139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MARKET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3C233C-E6B9-5587-111B-24AFEFB51322}"/>
              </a:ext>
            </a:extLst>
          </p:cNvPr>
          <p:cNvSpPr txBox="1"/>
          <p:nvPr/>
        </p:nvSpPr>
        <p:spPr>
          <a:xfrm>
            <a:off x="5675438" y="5867648"/>
            <a:ext cx="1423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MATERIALS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A25D06-ACB0-C7A2-BE38-F11DFD37F04C}"/>
              </a:ext>
            </a:extLst>
          </p:cNvPr>
          <p:cNvSpPr txBox="1"/>
          <p:nvPr/>
        </p:nvSpPr>
        <p:spPr>
          <a:xfrm>
            <a:off x="3782744" y="2141779"/>
            <a:ext cx="21876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website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382703D-86FF-3AF5-2B42-65CB7EF38EDA}"/>
              </a:ext>
            </a:extLst>
          </p:cNvPr>
          <p:cNvSpPr txBox="1"/>
          <p:nvPr/>
        </p:nvSpPr>
        <p:spPr>
          <a:xfrm>
            <a:off x="310108" y="1936960"/>
            <a:ext cx="17743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 online presence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FBE469-2F37-8834-C456-FF4CD1650DAA}"/>
              </a:ext>
            </a:extLst>
          </p:cNvPr>
          <p:cNvSpPr txBox="1"/>
          <p:nvPr/>
        </p:nvSpPr>
        <p:spPr>
          <a:xfrm>
            <a:off x="1141601" y="2673335"/>
            <a:ext cx="1297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Analytics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5A91C26-C0E5-CFBA-F1C9-7E7A56F1829F}"/>
              </a:ext>
            </a:extLst>
          </p:cNvPr>
          <p:cNvSpPr txBox="1"/>
          <p:nvPr/>
        </p:nvSpPr>
        <p:spPr>
          <a:xfrm>
            <a:off x="2076352" y="4004125"/>
            <a:ext cx="16223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Competition from other florists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24EF107-F3F6-178C-78C9-D0D6136D693D}"/>
              </a:ext>
            </a:extLst>
          </p:cNvPr>
          <p:cNvSpPr txBox="1"/>
          <p:nvPr/>
        </p:nvSpPr>
        <p:spPr>
          <a:xfrm>
            <a:off x="6285756" y="4074183"/>
            <a:ext cx="1818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Imported flowers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F432F42-89FC-7B89-D4C3-F7233651EE82}"/>
              </a:ext>
            </a:extLst>
          </p:cNvPr>
          <p:cNvSpPr txBox="1"/>
          <p:nvPr/>
        </p:nvSpPr>
        <p:spPr>
          <a:xfrm>
            <a:off x="4971763" y="4934589"/>
            <a:ext cx="23695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Expensive eco-friendly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EC06BDF-2CC2-5426-1E44-D9F8AF82D924}"/>
              </a:ext>
            </a:extLst>
          </p:cNvPr>
          <p:cNvSpPr txBox="1"/>
          <p:nvPr/>
        </p:nvSpPr>
        <p:spPr>
          <a:xfrm>
            <a:off x="5859385" y="2062178"/>
            <a:ext cx="1956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Digitally untrained staff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3E214E7-0B3C-1A1E-98B4-4F5B89B0F877}"/>
              </a:ext>
            </a:extLst>
          </p:cNvPr>
          <p:cNvSpPr txBox="1"/>
          <p:nvPr/>
        </p:nvSpPr>
        <p:spPr>
          <a:xfrm>
            <a:off x="10225548" y="5955405"/>
            <a:ext cx="18877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Created by Michelle Alderman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398" y="2531"/>
            <a:ext cx="8915399" cy="751875"/>
          </a:xfrm>
        </p:spPr>
        <p:txBody>
          <a:bodyPr>
            <a:normAutofit/>
          </a:bodyPr>
          <a:lstStyle/>
          <a:p>
            <a:r>
              <a:rPr lang="en-GB" sz="3600" b="1" dirty="0"/>
              <a:t>Conclusion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3857" y="939250"/>
            <a:ext cx="9767804" cy="569743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solidFill>
                  <a:schemeClr val="tx1"/>
                </a:solidFill>
                <a:latin typeface="Century Gothic"/>
                <a:cs typeface="Arial"/>
              </a:rPr>
              <a:t>Summary of findings:</a:t>
            </a:r>
          </a:p>
          <a:p>
            <a:r>
              <a:rPr lang="en-GB">
                <a:solidFill>
                  <a:schemeClr val="tx1"/>
                </a:solidFill>
                <a:latin typeface="Century Gothic"/>
                <a:cs typeface="Arial"/>
              </a:rPr>
              <a:t>The recent decline in sales at Green Haven Florists is mostly due to their </a:t>
            </a:r>
            <a:r>
              <a:rPr lang="en-GB" dirty="0">
                <a:solidFill>
                  <a:schemeClr val="tx1"/>
                </a:solidFill>
                <a:latin typeface="Century Gothic"/>
                <a:cs typeface="Arial"/>
              </a:rPr>
              <a:t>limited digital adaptations and their change reluctance to change.</a:t>
            </a:r>
            <a:endParaRPr lang="en-GB" b="1" dirty="0">
              <a:solidFill>
                <a:schemeClr val="tx1"/>
              </a:solidFill>
              <a:latin typeface="Century Gothic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chemeClr val="tx1"/>
                </a:solidFill>
                <a:latin typeface="Century Gothic"/>
                <a:cs typeface="Arial"/>
              </a:rPr>
              <a:t>The cause – and - effect (Fishbone) analysis shows that a combination of internal inefficiencies such as an outdated website and digital illiteracy, along side external pressures including </a:t>
            </a:r>
            <a:r>
              <a:rPr lang="en-GB" dirty="0" err="1">
                <a:solidFill>
                  <a:schemeClr val="tx1"/>
                </a:solidFill>
                <a:latin typeface="Century Gothic"/>
                <a:cs typeface="Arial"/>
              </a:rPr>
              <a:t>competion</a:t>
            </a:r>
            <a:r>
              <a:rPr lang="en-GB" dirty="0">
                <a:solidFill>
                  <a:schemeClr val="tx1"/>
                </a:solidFill>
                <a:latin typeface="Century Gothic"/>
                <a:cs typeface="Arial"/>
              </a:rPr>
              <a:t> from other shops and rising online purchasing.</a:t>
            </a:r>
          </a:p>
          <a:p>
            <a:pPr>
              <a:lnSpc>
                <a:spcPct val="120000"/>
              </a:lnSpc>
            </a:pPr>
            <a:r>
              <a:rPr lang="en-GB" b="1" dirty="0">
                <a:solidFill>
                  <a:schemeClr val="tx1"/>
                </a:solidFill>
                <a:latin typeface="Century Gothic"/>
                <a:cs typeface="Arial"/>
              </a:rPr>
              <a:t>Way forward:</a:t>
            </a:r>
            <a:endParaRPr lang="en-GB" b="1">
              <a:solidFill>
                <a:schemeClr val="tx1"/>
              </a:solidFill>
              <a:latin typeface="Century Gothic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chemeClr val="tx1"/>
                </a:solidFill>
                <a:latin typeface="Century Gothic"/>
                <a:cs typeface="Arial"/>
              </a:rPr>
              <a:t>Having a new website built enabling customers to order online as well as look at all flowers and arrangements available online and in-store, having a delivery option available too. Having more online presence and a few promotional initiatives of giveaways and raffles could help regain the growth of the shops sales and towards competitors.</a:t>
            </a:r>
            <a:endParaRPr lang="en-GB" b="1" dirty="0">
              <a:solidFill>
                <a:schemeClr val="tx1"/>
              </a:solidFill>
              <a:latin typeface="Century Gothic"/>
              <a:cs typeface="Arial"/>
            </a:endParaRPr>
          </a:p>
          <a:p>
            <a:pPr>
              <a:lnSpc>
                <a:spcPct val="120000"/>
              </a:lnSpc>
            </a:pPr>
            <a:r>
              <a:rPr lang="en-GB" dirty="0">
                <a:solidFill>
                  <a:schemeClr val="tx1"/>
                </a:solidFill>
                <a:latin typeface="Century Gothic"/>
                <a:cs typeface="Arial"/>
              </a:rPr>
              <a:t>I think it is essential to bring the company up to date whilst at the same time preserving their authenticity and personal touches that identifies them as Green Haven Florists.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15/12/2025).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D68D73-E9CB-8513-4309-C8910DBD0FFD}"/>
              </a:ext>
            </a:extLst>
          </p:cNvPr>
          <p:cNvSpPr txBox="1"/>
          <p:nvPr/>
        </p:nvSpPr>
        <p:spPr>
          <a:xfrm>
            <a:off x="1589706" y="2420620"/>
            <a:ext cx="6098720" cy="132343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>
                <a:latin typeface="Arial"/>
                <a:ea typeface="Roboto"/>
                <a:cs typeface="Roboto"/>
              </a:rPr>
              <a:t>Google, (2025)  Available at: </a:t>
            </a:r>
            <a:r>
              <a:rPr lang="en-GB" sz="2000" dirty="0">
                <a:hlinkClick r:id="rId3"/>
              </a:rPr>
              <a:t>https://www.theweddingedition.co.uk/wp-content/uploads/2021/12/IMG_2641_websize-1140x570.jpg</a:t>
            </a:r>
            <a:r>
              <a:rPr lang="en-GB" sz="2000" dirty="0"/>
              <a:t> </a:t>
            </a:r>
            <a:r>
              <a:rPr lang="en-GB" sz="2000" b="1"/>
              <a:t>(Accessed on: 15/12/2025).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4d956d8-1ffd-4dba-87ce-03f615e16f58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46ACECEF3D0D045B19B01E5B03389C8" ma:contentTypeVersion="9" ma:contentTypeDescription="Create a new document." ma:contentTypeScope="" ma:versionID="3b2af1a03fff97c231d6f4cc6f2ce294">
  <xsd:schema xmlns:xsd="http://www.w3.org/2001/XMLSchema" xmlns:xs="http://www.w3.org/2001/XMLSchema" xmlns:p="http://schemas.microsoft.com/office/2006/metadata/properties" xmlns:ns3="04d956d8-1ffd-4dba-87ce-03f615e16f58" targetNamespace="http://schemas.microsoft.com/office/2006/metadata/properties" ma:root="true" ma:fieldsID="1e03a6c435bc8de26e819c9c26c6c7e8" ns3:_="">
    <xsd:import namespace="04d956d8-1ffd-4dba-87ce-03f615e16f5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d956d8-1ffd-4dba-87ce-03f615e16f5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AACD1D9-01A4-4BD6-9EDB-59043D323C22}">
  <ds:schemaRefs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terms/"/>
    <ds:schemaRef ds:uri="http://www.w3.org/XML/1998/namespace"/>
    <ds:schemaRef ds:uri="http://schemas.microsoft.com/office/2006/documentManagement/types"/>
    <ds:schemaRef ds:uri="04d956d8-1ffd-4dba-87ce-03f615e16f58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86635B25-3623-43F0-900B-012BC82A61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AB438-7F7C-4DFC-9D79-39FB7847C71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4d956d8-1ffd-4dba-87ce-03f615e16f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2854</TotalTime>
  <Words>644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Decision Making MODULE CODE: LCLM4004 STUDENT NAME: Michelle Alderman STUDENT ID: 2438756 LECTURER: Lizeta Demetriou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PESTEL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Michelle Alderman (2438756)</cp:lastModifiedBy>
  <cp:revision>290</cp:revision>
  <dcterms:created xsi:type="dcterms:W3CDTF">2024-10-08T15:58:04Z</dcterms:created>
  <dcterms:modified xsi:type="dcterms:W3CDTF">2026-04-20T11:57:48Z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0x010100946ACECEF3D0D045B19B01E5B03389C8</vt:lpwstr>
  </property>
</Properties>
</file>