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4" r:id="rId5"/>
    <p:sldId id="258"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B4B839-DC72-3849-878E-756685401C6B}" v="74" dt="2022-08-16T16:56:13.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65"/>
  </p:normalViewPr>
  <p:slideViewPr>
    <p:cSldViewPr snapToGrid="0" snapToObjects="1">
      <p:cViewPr varScale="1">
        <p:scale>
          <a:sx n="121" d="100"/>
          <a:sy n="121" d="100"/>
        </p:scale>
        <p:origin x="200"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23.svg"/><Relationship Id="rId3" Type="http://schemas.openxmlformats.org/officeDocument/2006/relationships/image" Target="../media/image14.svg"/><Relationship Id="rId7" Type="http://schemas.openxmlformats.org/officeDocument/2006/relationships/image" Target="../media/image18.svg"/><Relationship Id="rId12" Type="http://schemas.openxmlformats.org/officeDocument/2006/relationships/image" Target="../media/image22.png"/><Relationship Id="rId17" Type="http://schemas.openxmlformats.org/officeDocument/2006/relationships/image" Target="../media/image27.svg"/><Relationship Id="rId2" Type="http://schemas.openxmlformats.org/officeDocument/2006/relationships/image" Target="../media/image13.png"/><Relationship Id="rId16" Type="http://schemas.openxmlformats.org/officeDocument/2006/relationships/image" Target="../media/image26.png"/><Relationship Id="rId1" Type="http://schemas.openxmlformats.org/officeDocument/2006/relationships/hyperlink" Target="https://www.investopedia.com/terms/s/succession-planning.asp" TargetMode="External"/><Relationship Id="rId6" Type="http://schemas.openxmlformats.org/officeDocument/2006/relationships/image" Target="../media/image17.png"/><Relationship Id="rId11" Type="http://schemas.openxmlformats.org/officeDocument/2006/relationships/image" Target="../media/image21.svg"/><Relationship Id="rId5" Type="http://schemas.openxmlformats.org/officeDocument/2006/relationships/image" Target="../media/image16.svg"/><Relationship Id="rId15" Type="http://schemas.openxmlformats.org/officeDocument/2006/relationships/image" Target="../media/image25.svg"/><Relationship Id="rId10" Type="http://schemas.openxmlformats.org/officeDocument/2006/relationships/image" Target="../media/image20.png"/><Relationship Id="rId4" Type="http://schemas.openxmlformats.org/officeDocument/2006/relationships/image" Target="../media/image15.png"/><Relationship Id="rId9" Type="http://schemas.openxmlformats.org/officeDocument/2006/relationships/image" Target="../media/image19.svg"/><Relationship Id="rId14"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3.svg"/><Relationship Id="rId3" Type="http://schemas.openxmlformats.org/officeDocument/2006/relationships/image" Target="../media/image15.png"/><Relationship Id="rId7" Type="http://schemas.openxmlformats.org/officeDocument/2006/relationships/image" Target="../media/image9.png"/><Relationship Id="rId12" Type="http://schemas.openxmlformats.org/officeDocument/2006/relationships/image" Target="../media/image22.png"/><Relationship Id="rId17" Type="http://schemas.openxmlformats.org/officeDocument/2006/relationships/image" Target="../media/image27.svg"/><Relationship Id="rId2" Type="http://schemas.openxmlformats.org/officeDocument/2006/relationships/image" Target="../media/image14.svg"/><Relationship Id="rId16" Type="http://schemas.openxmlformats.org/officeDocument/2006/relationships/image" Target="../media/image26.pn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hyperlink" Target="https://www.investopedia.com/terms/s/succession-planning.asp" TargetMode="External"/><Relationship Id="rId5" Type="http://schemas.openxmlformats.org/officeDocument/2006/relationships/image" Target="../media/image17.png"/><Relationship Id="rId15" Type="http://schemas.openxmlformats.org/officeDocument/2006/relationships/image" Target="../media/image25.svg"/><Relationship Id="rId10" Type="http://schemas.openxmlformats.org/officeDocument/2006/relationships/image" Target="../media/image21.svg"/><Relationship Id="rId4" Type="http://schemas.openxmlformats.org/officeDocument/2006/relationships/image" Target="../media/image16.svg"/><Relationship Id="rId9" Type="http://schemas.openxmlformats.org/officeDocument/2006/relationships/image" Target="../media/image20.png"/><Relationship Id="rId14"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B15990-FDDE-4A63-8D7B-DB7037086F96}"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F9E127ED-CDBC-473E-ACB0-1E1D1983EB0C}">
      <dgm:prSet/>
      <dgm:spPr/>
      <dgm:t>
        <a:bodyPr/>
        <a:lstStyle/>
        <a:p>
          <a:pPr>
            <a:lnSpc>
              <a:spcPct val="100000"/>
            </a:lnSpc>
            <a:defRPr cap="all"/>
          </a:pPr>
          <a:r>
            <a:rPr lang="en-GB" dirty="0"/>
            <a:t>Diverse Teams Boost Creativity and Innovation</a:t>
          </a:r>
          <a:endParaRPr lang="en-US" dirty="0"/>
        </a:p>
      </dgm:t>
    </dgm:pt>
    <dgm:pt modelId="{250FEBF4-FB11-49A9-A480-2DA962852538}" type="parTrans" cxnId="{1238F05A-19EB-4469-88C2-65220452742F}">
      <dgm:prSet/>
      <dgm:spPr/>
      <dgm:t>
        <a:bodyPr/>
        <a:lstStyle/>
        <a:p>
          <a:endParaRPr lang="en-US"/>
        </a:p>
      </dgm:t>
    </dgm:pt>
    <dgm:pt modelId="{6404A8D3-77F2-45FD-9FA7-EC577F25F452}" type="sibTrans" cxnId="{1238F05A-19EB-4469-88C2-65220452742F}">
      <dgm:prSet/>
      <dgm:spPr/>
      <dgm:t>
        <a:bodyPr/>
        <a:lstStyle/>
        <a:p>
          <a:endParaRPr lang="en-US"/>
        </a:p>
      </dgm:t>
    </dgm:pt>
    <dgm:pt modelId="{E6ED18F2-CBC7-401A-BFBE-574185F80B1F}">
      <dgm:prSet/>
      <dgm:spPr/>
      <dgm:t>
        <a:bodyPr/>
        <a:lstStyle/>
        <a:p>
          <a:pPr>
            <a:lnSpc>
              <a:spcPct val="100000"/>
            </a:lnSpc>
            <a:defRPr cap="all"/>
          </a:pPr>
          <a:r>
            <a:rPr lang="en-GB"/>
            <a:t>Workplace Diversity Creates Greater Opportunities for Professional Growth.</a:t>
          </a:r>
          <a:endParaRPr lang="en-US"/>
        </a:p>
      </dgm:t>
    </dgm:pt>
    <dgm:pt modelId="{A8A040E6-9D32-4AA1-B957-AA343A6C31C1}" type="parTrans" cxnId="{E210FF53-C525-4725-81E6-633294BE4383}">
      <dgm:prSet/>
      <dgm:spPr/>
      <dgm:t>
        <a:bodyPr/>
        <a:lstStyle/>
        <a:p>
          <a:endParaRPr lang="en-US"/>
        </a:p>
      </dgm:t>
    </dgm:pt>
    <dgm:pt modelId="{1B69120E-B0CA-430A-A45D-F7E49448D1E3}" type="sibTrans" cxnId="{E210FF53-C525-4725-81E6-633294BE4383}">
      <dgm:prSet/>
      <dgm:spPr/>
      <dgm:t>
        <a:bodyPr/>
        <a:lstStyle/>
        <a:p>
          <a:endParaRPr lang="en-US"/>
        </a:p>
      </dgm:t>
    </dgm:pt>
    <dgm:pt modelId="{CDE4C90B-894B-4BBA-BA28-325355A4FD3F}">
      <dgm:prSet/>
      <dgm:spPr/>
      <dgm:t>
        <a:bodyPr/>
        <a:lstStyle/>
        <a:p>
          <a:pPr>
            <a:lnSpc>
              <a:spcPct val="100000"/>
            </a:lnSpc>
            <a:defRPr cap="all"/>
          </a:pPr>
          <a:r>
            <a:rPr lang="en-GB"/>
            <a:t>Better Decision-Making.</a:t>
          </a:r>
          <a:endParaRPr lang="en-US"/>
        </a:p>
      </dgm:t>
    </dgm:pt>
    <dgm:pt modelId="{404C1F54-E59B-42C4-84C0-D9DBABE01EE8}" type="parTrans" cxnId="{2FBE4842-8AC7-4ABF-93A8-BBFC4416226B}">
      <dgm:prSet/>
      <dgm:spPr/>
      <dgm:t>
        <a:bodyPr/>
        <a:lstStyle/>
        <a:p>
          <a:endParaRPr lang="en-US"/>
        </a:p>
      </dgm:t>
    </dgm:pt>
    <dgm:pt modelId="{206AE444-4394-4803-A7C0-843BECA7AEF0}" type="sibTrans" cxnId="{2FBE4842-8AC7-4ABF-93A8-BBFC4416226B}">
      <dgm:prSet/>
      <dgm:spPr/>
      <dgm:t>
        <a:bodyPr/>
        <a:lstStyle/>
        <a:p>
          <a:endParaRPr lang="en-US"/>
        </a:p>
      </dgm:t>
    </dgm:pt>
    <dgm:pt modelId="{AC5696DA-89B5-4547-8330-CFFEFA2FAC62}">
      <dgm:prSet/>
      <dgm:spPr/>
      <dgm:t>
        <a:bodyPr/>
        <a:lstStyle/>
        <a:p>
          <a:pPr>
            <a:lnSpc>
              <a:spcPct val="100000"/>
            </a:lnSpc>
            <a:defRPr cap="all"/>
          </a:pPr>
          <a:r>
            <a:rPr lang="en-GB"/>
            <a:t>Respecting individual differences will benefit the workplace by </a:t>
          </a:r>
          <a:r>
            <a:rPr lang="en-GB" b="1"/>
            <a:t>creating a competitive edge and increasing work productivity.</a:t>
          </a:r>
          <a:endParaRPr lang="en-US"/>
        </a:p>
      </dgm:t>
    </dgm:pt>
    <dgm:pt modelId="{700ED4D8-D563-45D4-8AB2-97B50325A452}" type="parTrans" cxnId="{61AA7C53-21E3-43BE-B355-7F2AB955096D}">
      <dgm:prSet/>
      <dgm:spPr/>
      <dgm:t>
        <a:bodyPr/>
        <a:lstStyle/>
        <a:p>
          <a:endParaRPr lang="en-US"/>
        </a:p>
      </dgm:t>
    </dgm:pt>
    <dgm:pt modelId="{F831C602-35FD-4428-B174-84464FF31E66}" type="sibTrans" cxnId="{61AA7C53-21E3-43BE-B355-7F2AB955096D}">
      <dgm:prSet/>
      <dgm:spPr/>
      <dgm:t>
        <a:bodyPr/>
        <a:lstStyle/>
        <a:p>
          <a:endParaRPr lang="en-US"/>
        </a:p>
      </dgm:t>
    </dgm:pt>
    <dgm:pt modelId="{E98BBBC3-300C-4006-9174-B1B07AFF9C33}">
      <dgm:prSet/>
      <dgm:spPr/>
      <dgm:t>
        <a:bodyPr/>
        <a:lstStyle/>
        <a:p>
          <a:pPr>
            <a:lnSpc>
              <a:spcPct val="100000"/>
            </a:lnSpc>
            <a:defRPr cap="all"/>
          </a:pPr>
          <a:r>
            <a:rPr lang="en-GB"/>
            <a:t>Diversity management benefits associates by creating a fair and safe environment where everyone has access to opportunities and challenges.</a:t>
          </a:r>
          <a:endParaRPr lang="en-US"/>
        </a:p>
      </dgm:t>
    </dgm:pt>
    <dgm:pt modelId="{F4F69B37-AE22-4801-857C-C808CE6DC65F}" type="parTrans" cxnId="{702BDD11-D6C1-4D1E-AEF8-F82B45928410}">
      <dgm:prSet/>
      <dgm:spPr/>
      <dgm:t>
        <a:bodyPr/>
        <a:lstStyle/>
        <a:p>
          <a:endParaRPr lang="en-US"/>
        </a:p>
      </dgm:t>
    </dgm:pt>
    <dgm:pt modelId="{9F8067C9-C3F3-419E-B234-8B3A41AEFA20}" type="sibTrans" cxnId="{702BDD11-D6C1-4D1E-AEF8-F82B45928410}">
      <dgm:prSet/>
      <dgm:spPr/>
      <dgm:t>
        <a:bodyPr/>
        <a:lstStyle/>
        <a:p>
          <a:endParaRPr lang="en-US"/>
        </a:p>
      </dgm:t>
    </dgm:pt>
    <dgm:pt modelId="{847AEA15-E4FF-43EE-803D-5CA3CD318FB4}" type="pres">
      <dgm:prSet presAssocID="{79B15990-FDDE-4A63-8D7B-DB7037086F96}" presName="root" presStyleCnt="0">
        <dgm:presLayoutVars>
          <dgm:dir/>
          <dgm:resizeHandles val="exact"/>
        </dgm:presLayoutVars>
      </dgm:prSet>
      <dgm:spPr/>
    </dgm:pt>
    <dgm:pt modelId="{F6281010-9927-4ABC-BDAE-7A572B33DC8C}" type="pres">
      <dgm:prSet presAssocID="{F9E127ED-CDBC-473E-ACB0-1E1D1983EB0C}" presName="compNode" presStyleCnt="0"/>
      <dgm:spPr/>
    </dgm:pt>
    <dgm:pt modelId="{52493681-ACB5-499A-8818-B9333D9E5675}" type="pres">
      <dgm:prSet presAssocID="{F9E127ED-CDBC-473E-ACB0-1E1D1983EB0C}" presName="iconBgRect" presStyleLbl="bgShp" presStyleIdx="0" presStyleCnt="5"/>
      <dgm:spPr/>
    </dgm:pt>
    <dgm:pt modelId="{1AEBAE19-A4B1-42FF-A509-85A9DABA5EFD}" type="pres">
      <dgm:prSet presAssocID="{F9E127ED-CDBC-473E-ACB0-1E1D1983EB0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bulb"/>
        </a:ext>
      </dgm:extLst>
    </dgm:pt>
    <dgm:pt modelId="{541B9367-A646-4DB0-A7C5-523C58549E79}" type="pres">
      <dgm:prSet presAssocID="{F9E127ED-CDBC-473E-ACB0-1E1D1983EB0C}" presName="spaceRect" presStyleCnt="0"/>
      <dgm:spPr/>
    </dgm:pt>
    <dgm:pt modelId="{67376647-2900-4017-953F-D59816D6E6B4}" type="pres">
      <dgm:prSet presAssocID="{F9E127ED-CDBC-473E-ACB0-1E1D1983EB0C}" presName="textRect" presStyleLbl="revTx" presStyleIdx="0" presStyleCnt="5">
        <dgm:presLayoutVars>
          <dgm:chMax val="1"/>
          <dgm:chPref val="1"/>
        </dgm:presLayoutVars>
      </dgm:prSet>
      <dgm:spPr/>
    </dgm:pt>
    <dgm:pt modelId="{45B31B70-C6F9-4E4B-A44B-63B6F34E591C}" type="pres">
      <dgm:prSet presAssocID="{6404A8D3-77F2-45FD-9FA7-EC577F25F452}" presName="sibTrans" presStyleCnt="0"/>
      <dgm:spPr/>
    </dgm:pt>
    <dgm:pt modelId="{D4C2FEB7-9CA5-4153-AD42-48D2B7BEA5BE}" type="pres">
      <dgm:prSet presAssocID="{E6ED18F2-CBC7-401A-BFBE-574185F80B1F}" presName="compNode" presStyleCnt="0"/>
      <dgm:spPr/>
    </dgm:pt>
    <dgm:pt modelId="{4E7840C3-15CB-4480-A90D-E115BDAE63D0}" type="pres">
      <dgm:prSet presAssocID="{E6ED18F2-CBC7-401A-BFBE-574185F80B1F}" presName="iconBgRect" presStyleLbl="bgShp" presStyleIdx="1" presStyleCnt="5"/>
      <dgm:spPr/>
    </dgm:pt>
    <dgm:pt modelId="{C9485E19-28BB-4228-B472-33BB9DC1E24E}" type="pres">
      <dgm:prSet presAssocID="{E6ED18F2-CBC7-401A-BFBE-574185F80B1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35549DAA-EC0E-40B5-983B-4921071DCB29}" type="pres">
      <dgm:prSet presAssocID="{E6ED18F2-CBC7-401A-BFBE-574185F80B1F}" presName="spaceRect" presStyleCnt="0"/>
      <dgm:spPr/>
    </dgm:pt>
    <dgm:pt modelId="{DF932569-4BC5-49B1-9948-7097695738B9}" type="pres">
      <dgm:prSet presAssocID="{E6ED18F2-CBC7-401A-BFBE-574185F80B1F}" presName="textRect" presStyleLbl="revTx" presStyleIdx="1" presStyleCnt="5">
        <dgm:presLayoutVars>
          <dgm:chMax val="1"/>
          <dgm:chPref val="1"/>
        </dgm:presLayoutVars>
      </dgm:prSet>
      <dgm:spPr/>
    </dgm:pt>
    <dgm:pt modelId="{650B96F6-220D-4924-9596-BAA7DBE017F1}" type="pres">
      <dgm:prSet presAssocID="{1B69120E-B0CA-430A-A45D-F7E49448D1E3}" presName="sibTrans" presStyleCnt="0"/>
      <dgm:spPr/>
    </dgm:pt>
    <dgm:pt modelId="{D7BE5A08-635F-49BF-A212-98780D8BA6C1}" type="pres">
      <dgm:prSet presAssocID="{CDE4C90B-894B-4BBA-BA28-325355A4FD3F}" presName="compNode" presStyleCnt="0"/>
      <dgm:spPr/>
    </dgm:pt>
    <dgm:pt modelId="{96AFF012-E2F3-4DAD-8218-E902DB78CD91}" type="pres">
      <dgm:prSet presAssocID="{CDE4C90B-894B-4BBA-BA28-325355A4FD3F}" presName="iconBgRect" presStyleLbl="bgShp" presStyleIdx="2" presStyleCnt="5"/>
      <dgm:spPr/>
    </dgm:pt>
    <dgm:pt modelId="{7E50F6A5-7333-4260-BF2B-05BC68419267}" type="pres">
      <dgm:prSet presAssocID="{CDE4C90B-894B-4BBA-BA28-325355A4FD3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sion chart"/>
        </a:ext>
      </dgm:extLst>
    </dgm:pt>
    <dgm:pt modelId="{D3EB6C90-5E71-4E23-82A7-5A1A05AD6F61}" type="pres">
      <dgm:prSet presAssocID="{CDE4C90B-894B-4BBA-BA28-325355A4FD3F}" presName="spaceRect" presStyleCnt="0"/>
      <dgm:spPr/>
    </dgm:pt>
    <dgm:pt modelId="{FFAA1E73-BA73-4E4D-BB92-DD0AA860A93C}" type="pres">
      <dgm:prSet presAssocID="{CDE4C90B-894B-4BBA-BA28-325355A4FD3F}" presName="textRect" presStyleLbl="revTx" presStyleIdx="2" presStyleCnt="5">
        <dgm:presLayoutVars>
          <dgm:chMax val="1"/>
          <dgm:chPref val="1"/>
        </dgm:presLayoutVars>
      </dgm:prSet>
      <dgm:spPr/>
    </dgm:pt>
    <dgm:pt modelId="{43A04840-1B05-4A7C-A3F0-D336651A066A}" type="pres">
      <dgm:prSet presAssocID="{206AE444-4394-4803-A7C0-843BECA7AEF0}" presName="sibTrans" presStyleCnt="0"/>
      <dgm:spPr/>
    </dgm:pt>
    <dgm:pt modelId="{041554AF-EE9F-4A1B-8181-DAD98D56D9E0}" type="pres">
      <dgm:prSet presAssocID="{AC5696DA-89B5-4547-8330-CFFEFA2FAC62}" presName="compNode" presStyleCnt="0"/>
      <dgm:spPr/>
    </dgm:pt>
    <dgm:pt modelId="{31DB3ED7-DFB8-47F6-8CFD-BC71A8AABFAC}" type="pres">
      <dgm:prSet presAssocID="{AC5696DA-89B5-4547-8330-CFFEFA2FAC62}" presName="iconBgRect" presStyleLbl="bgShp" presStyleIdx="3" presStyleCnt="5"/>
      <dgm:spPr/>
    </dgm:pt>
    <dgm:pt modelId="{5EE5F9EE-D76A-4669-BBC9-F2B67D3B7B9F}" type="pres">
      <dgm:prSet presAssocID="{AC5696DA-89B5-4547-8330-CFFEFA2FAC6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135FDD50-2554-44D3-B8DD-C2F3440375F5}" type="pres">
      <dgm:prSet presAssocID="{AC5696DA-89B5-4547-8330-CFFEFA2FAC62}" presName="spaceRect" presStyleCnt="0"/>
      <dgm:spPr/>
    </dgm:pt>
    <dgm:pt modelId="{9D5EE927-7EE6-456B-A63C-20441FC144AB}" type="pres">
      <dgm:prSet presAssocID="{AC5696DA-89B5-4547-8330-CFFEFA2FAC62}" presName="textRect" presStyleLbl="revTx" presStyleIdx="3" presStyleCnt="5">
        <dgm:presLayoutVars>
          <dgm:chMax val="1"/>
          <dgm:chPref val="1"/>
        </dgm:presLayoutVars>
      </dgm:prSet>
      <dgm:spPr/>
    </dgm:pt>
    <dgm:pt modelId="{D00AEAEC-D745-4530-9F09-6AFA798FC6B7}" type="pres">
      <dgm:prSet presAssocID="{F831C602-35FD-4428-B174-84464FF31E66}" presName="sibTrans" presStyleCnt="0"/>
      <dgm:spPr/>
    </dgm:pt>
    <dgm:pt modelId="{DBDD58AD-EC1B-44ED-95E2-2C4A3D57D6D5}" type="pres">
      <dgm:prSet presAssocID="{E98BBBC3-300C-4006-9174-B1B07AFF9C33}" presName="compNode" presStyleCnt="0"/>
      <dgm:spPr/>
    </dgm:pt>
    <dgm:pt modelId="{A2B2B313-1D70-4103-A99F-A0C1A0638451}" type="pres">
      <dgm:prSet presAssocID="{E98BBBC3-300C-4006-9174-B1B07AFF9C33}" presName="iconBgRect" presStyleLbl="bgShp" presStyleIdx="4" presStyleCnt="5"/>
      <dgm:spPr/>
    </dgm:pt>
    <dgm:pt modelId="{6A5DDA32-926E-422E-A2B8-767793B3716E}" type="pres">
      <dgm:prSet presAssocID="{E98BBBC3-300C-4006-9174-B1B07AFF9C3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cales of Justice"/>
        </a:ext>
      </dgm:extLst>
    </dgm:pt>
    <dgm:pt modelId="{8B693586-F2D5-4228-BE05-16E98499196F}" type="pres">
      <dgm:prSet presAssocID="{E98BBBC3-300C-4006-9174-B1B07AFF9C33}" presName="spaceRect" presStyleCnt="0"/>
      <dgm:spPr/>
    </dgm:pt>
    <dgm:pt modelId="{28B67FB1-4DC1-490C-8FA3-6BF6CAAC53A5}" type="pres">
      <dgm:prSet presAssocID="{E98BBBC3-300C-4006-9174-B1B07AFF9C33}" presName="textRect" presStyleLbl="revTx" presStyleIdx="4" presStyleCnt="5">
        <dgm:presLayoutVars>
          <dgm:chMax val="1"/>
          <dgm:chPref val="1"/>
        </dgm:presLayoutVars>
      </dgm:prSet>
      <dgm:spPr/>
    </dgm:pt>
  </dgm:ptLst>
  <dgm:cxnLst>
    <dgm:cxn modelId="{702BDD11-D6C1-4D1E-AEF8-F82B45928410}" srcId="{79B15990-FDDE-4A63-8D7B-DB7037086F96}" destId="{E98BBBC3-300C-4006-9174-B1B07AFF9C33}" srcOrd="4" destOrd="0" parTransId="{F4F69B37-AE22-4801-857C-C808CE6DC65F}" sibTransId="{9F8067C9-C3F3-419E-B234-8B3A41AEFA20}"/>
    <dgm:cxn modelId="{2FBE4842-8AC7-4ABF-93A8-BBFC4416226B}" srcId="{79B15990-FDDE-4A63-8D7B-DB7037086F96}" destId="{CDE4C90B-894B-4BBA-BA28-325355A4FD3F}" srcOrd="2" destOrd="0" parTransId="{404C1F54-E59B-42C4-84C0-D9DBABE01EE8}" sibTransId="{206AE444-4394-4803-A7C0-843BECA7AEF0}"/>
    <dgm:cxn modelId="{61AA7C53-21E3-43BE-B355-7F2AB955096D}" srcId="{79B15990-FDDE-4A63-8D7B-DB7037086F96}" destId="{AC5696DA-89B5-4547-8330-CFFEFA2FAC62}" srcOrd="3" destOrd="0" parTransId="{700ED4D8-D563-45D4-8AB2-97B50325A452}" sibTransId="{F831C602-35FD-4428-B174-84464FF31E66}"/>
    <dgm:cxn modelId="{E210FF53-C525-4725-81E6-633294BE4383}" srcId="{79B15990-FDDE-4A63-8D7B-DB7037086F96}" destId="{E6ED18F2-CBC7-401A-BFBE-574185F80B1F}" srcOrd="1" destOrd="0" parTransId="{A8A040E6-9D32-4AA1-B957-AA343A6C31C1}" sibTransId="{1B69120E-B0CA-430A-A45D-F7E49448D1E3}"/>
    <dgm:cxn modelId="{A1D38259-85F8-2640-B922-8CBD6E3579ED}" type="presOf" srcId="{F9E127ED-CDBC-473E-ACB0-1E1D1983EB0C}" destId="{67376647-2900-4017-953F-D59816D6E6B4}" srcOrd="0" destOrd="0" presId="urn:microsoft.com/office/officeart/2018/5/layout/IconCircleLabelList"/>
    <dgm:cxn modelId="{41A6127A-69E2-594B-9D5D-CA57A578AD69}" type="presOf" srcId="{E98BBBC3-300C-4006-9174-B1B07AFF9C33}" destId="{28B67FB1-4DC1-490C-8FA3-6BF6CAAC53A5}" srcOrd="0" destOrd="0" presId="urn:microsoft.com/office/officeart/2018/5/layout/IconCircleLabelList"/>
    <dgm:cxn modelId="{1238F05A-19EB-4469-88C2-65220452742F}" srcId="{79B15990-FDDE-4A63-8D7B-DB7037086F96}" destId="{F9E127ED-CDBC-473E-ACB0-1E1D1983EB0C}" srcOrd="0" destOrd="0" parTransId="{250FEBF4-FB11-49A9-A480-2DA962852538}" sibTransId="{6404A8D3-77F2-45FD-9FA7-EC577F25F452}"/>
    <dgm:cxn modelId="{349F9091-D04D-A944-B52B-DA1C2FF3A5B5}" type="presOf" srcId="{79B15990-FDDE-4A63-8D7B-DB7037086F96}" destId="{847AEA15-E4FF-43EE-803D-5CA3CD318FB4}" srcOrd="0" destOrd="0" presId="urn:microsoft.com/office/officeart/2018/5/layout/IconCircleLabelList"/>
    <dgm:cxn modelId="{066DECA7-51BA-384B-8965-2F84531CD778}" type="presOf" srcId="{CDE4C90B-894B-4BBA-BA28-325355A4FD3F}" destId="{FFAA1E73-BA73-4E4D-BB92-DD0AA860A93C}" srcOrd="0" destOrd="0" presId="urn:microsoft.com/office/officeart/2018/5/layout/IconCircleLabelList"/>
    <dgm:cxn modelId="{C1729BB2-A67E-5347-9CD8-8E72C5E46BD0}" type="presOf" srcId="{E6ED18F2-CBC7-401A-BFBE-574185F80B1F}" destId="{DF932569-4BC5-49B1-9948-7097695738B9}" srcOrd="0" destOrd="0" presId="urn:microsoft.com/office/officeart/2018/5/layout/IconCircleLabelList"/>
    <dgm:cxn modelId="{F78476E2-4392-194D-9429-F833C28FC292}" type="presOf" srcId="{AC5696DA-89B5-4547-8330-CFFEFA2FAC62}" destId="{9D5EE927-7EE6-456B-A63C-20441FC144AB}" srcOrd="0" destOrd="0" presId="urn:microsoft.com/office/officeart/2018/5/layout/IconCircleLabelList"/>
    <dgm:cxn modelId="{FEC12CA6-91FF-8549-ABDA-A6109F3E8A6F}" type="presParOf" srcId="{847AEA15-E4FF-43EE-803D-5CA3CD318FB4}" destId="{F6281010-9927-4ABC-BDAE-7A572B33DC8C}" srcOrd="0" destOrd="0" presId="urn:microsoft.com/office/officeart/2018/5/layout/IconCircleLabelList"/>
    <dgm:cxn modelId="{04BE39A5-E53D-8745-A2A1-64F52C9D972C}" type="presParOf" srcId="{F6281010-9927-4ABC-BDAE-7A572B33DC8C}" destId="{52493681-ACB5-499A-8818-B9333D9E5675}" srcOrd="0" destOrd="0" presId="urn:microsoft.com/office/officeart/2018/5/layout/IconCircleLabelList"/>
    <dgm:cxn modelId="{01F06097-F1AA-1243-B898-8933C163CBAC}" type="presParOf" srcId="{F6281010-9927-4ABC-BDAE-7A572B33DC8C}" destId="{1AEBAE19-A4B1-42FF-A509-85A9DABA5EFD}" srcOrd="1" destOrd="0" presId="urn:microsoft.com/office/officeart/2018/5/layout/IconCircleLabelList"/>
    <dgm:cxn modelId="{0992EAA5-2645-BF42-BEB0-E4B8B0F06A83}" type="presParOf" srcId="{F6281010-9927-4ABC-BDAE-7A572B33DC8C}" destId="{541B9367-A646-4DB0-A7C5-523C58549E79}" srcOrd="2" destOrd="0" presId="urn:microsoft.com/office/officeart/2018/5/layout/IconCircleLabelList"/>
    <dgm:cxn modelId="{2F9DF865-EB43-F444-A115-0905BA40480A}" type="presParOf" srcId="{F6281010-9927-4ABC-BDAE-7A572B33DC8C}" destId="{67376647-2900-4017-953F-D59816D6E6B4}" srcOrd="3" destOrd="0" presId="urn:microsoft.com/office/officeart/2018/5/layout/IconCircleLabelList"/>
    <dgm:cxn modelId="{15B1C466-BCC1-6747-B15F-2BA3921C904C}" type="presParOf" srcId="{847AEA15-E4FF-43EE-803D-5CA3CD318FB4}" destId="{45B31B70-C6F9-4E4B-A44B-63B6F34E591C}" srcOrd="1" destOrd="0" presId="urn:microsoft.com/office/officeart/2018/5/layout/IconCircleLabelList"/>
    <dgm:cxn modelId="{D9815E92-37B4-654E-ACB6-0BAF173B02CB}" type="presParOf" srcId="{847AEA15-E4FF-43EE-803D-5CA3CD318FB4}" destId="{D4C2FEB7-9CA5-4153-AD42-48D2B7BEA5BE}" srcOrd="2" destOrd="0" presId="urn:microsoft.com/office/officeart/2018/5/layout/IconCircleLabelList"/>
    <dgm:cxn modelId="{C930F89F-6226-C449-BB62-EC1D401E163D}" type="presParOf" srcId="{D4C2FEB7-9CA5-4153-AD42-48D2B7BEA5BE}" destId="{4E7840C3-15CB-4480-A90D-E115BDAE63D0}" srcOrd="0" destOrd="0" presId="urn:microsoft.com/office/officeart/2018/5/layout/IconCircleLabelList"/>
    <dgm:cxn modelId="{D354C307-6A58-324F-8DDE-864E81DABC21}" type="presParOf" srcId="{D4C2FEB7-9CA5-4153-AD42-48D2B7BEA5BE}" destId="{C9485E19-28BB-4228-B472-33BB9DC1E24E}" srcOrd="1" destOrd="0" presId="urn:microsoft.com/office/officeart/2018/5/layout/IconCircleLabelList"/>
    <dgm:cxn modelId="{6F8C1473-26D3-1A49-A958-AD04A15708CB}" type="presParOf" srcId="{D4C2FEB7-9CA5-4153-AD42-48D2B7BEA5BE}" destId="{35549DAA-EC0E-40B5-983B-4921071DCB29}" srcOrd="2" destOrd="0" presId="urn:microsoft.com/office/officeart/2018/5/layout/IconCircleLabelList"/>
    <dgm:cxn modelId="{9B31C471-F735-E34E-B54F-E5BE28BF87E3}" type="presParOf" srcId="{D4C2FEB7-9CA5-4153-AD42-48D2B7BEA5BE}" destId="{DF932569-4BC5-49B1-9948-7097695738B9}" srcOrd="3" destOrd="0" presId="urn:microsoft.com/office/officeart/2018/5/layout/IconCircleLabelList"/>
    <dgm:cxn modelId="{DBB475BF-76E1-4348-B9C5-C6DBA8B5A208}" type="presParOf" srcId="{847AEA15-E4FF-43EE-803D-5CA3CD318FB4}" destId="{650B96F6-220D-4924-9596-BAA7DBE017F1}" srcOrd="3" destOrd="0" presId="urn:microsoft.com/office/officeart/2018/5/layout/IconCircleLabelList"/>
    <dgm:cxn modelId="{F0935DEE-EBD3-C44E-B013-91257D9BEC5A}" type="presParOf" srcId="{847AEA15-E4FF-43EE-803D-5CA3CD318FB4}" destId="{D7BE5A08-635F-49BF-A212-98780D8BA6C1}" srcOrd="4" destOrd="0" presId="urn:microsoft.com/office/officeart/2018/5/layout/IconCircleLabelList"/>
    <dgm:cxn modelId="{23A474F9-43D8-0448-B6BF-A41DBBDF8497}" type="presParOf" srcId="{D7BE5A08-635F-49BF-A212-98780D8BA6C1}" destId="{96AFF012-E2F3-4DAD-8218-E902DB78CD91}" srcOrd="0" destOrd="0" presId="urn:microsoft.com/office/officeart/2018/5/layout/IconCircleLabelList"/>
    <dgm:cxn modelId="{46EB5B80-CEA8-0749-B884-5ABC4301EA6C}" type="presParOf" srcId="{D7BE5A08-635F-49BF-A212-98780D8BA6C1}" destId="{7E50F6A5-7333-4260-BF2B-05BC68419267}" srcOrd="1" destOrd="0" presId="urn:microsoft.com/office/officeart/2018/5/layout/IconCircleLabelList"/>
    <dgm:cxn modelId="{C9946106-BA42-A943-B9E1-4E95425E5CDD}" type="presParOf" srcId="{D7BE5A08-635F-49BF-A212-98780D8BA6C1}" destId="{D3EB6C90-5E71-4E23-82A7-5A1A05AD6F61}" srcOrd="2" destOrd="0" presId="urn:microsoft.com/office/officeart/2018/5/layout/IconCircleLabelList"/>
    <dgm:cxn modelId="{79B8E3FA-D9CC-E94D-AB14-70A8BB543320}" type="presParOf" srcId="{D7BE5A08-635F-49BF-A212-98780D8BA6C1}" destId="{FFAA1E73-BA73-4E4D-BB92-DD0AA860A93C}" srcOrd="3" destOrd="0" presId="urn:microsoft.com/office/officeart/2018/5/layout/IconCircleLabelList"/>
    <dgm:cxn modelId="{ADA39F76-ECAB-0B4B-83D3-CC0AB1F5DF0B}" type="presParOf" srcId="{847AEA15-E4FF-43EE-803D-5CA3CD318FB4}" destId="{43A04840-1B05-4A7C-A3F0-D336651A066A}" srcOrd="5" destOrd="0" presId="urn:microsoft.com/office/officeart/2018/5/layout/IconCircleLabelList"/>
    <dgm:cxn modelId="{1D0AF132-AFD5-B44A-B92D-85153331BC30}" type="presParOf" srcId="{847AEA15-E4FF-43EE-803D-5CA3CD318FB4}" destId="{041554AF-EE9F-4A1B-8181-DAD98D56D9E0}" srcOrd="6" destOrd="0" presId="urn:microsoft.com/office/officeart/2018/5/layout/IconCircleLabelList"/>
    <dgm:cxn modelId="{CC45E9F2-15FE-C44D-A0BC-0BE851EB68F2}" type="presParOf" srcId="{041554AF-EE9F-4A1B-8181-DAD98D56D9E0}" destId="{31DB3ED7-DFB8-47F6-8CFD-BC71A8AABFAC}" srcOrd="0" destOrd="0" presId="urn:microsoft.com/office/officeart/2018/5/layout/IconCircleLabelList"/>
    <dgm:cxn modelId="{BC998C41-5FB2-D24B-BDBD-BC3BBEBCBDFF}" type="presParOf" srcId="{041554AF-EE9F-4A1B-8181-DAD98D56D9E0}" destId="{5EE5F9EE-D76A-4669-BBC9-F2B67D3B7B9F}" srcOrd="1" destOrd="0" presId="urn:microsoft.com/office/officeart/2018/5/layout/IconCircleLabelList"/>
    <dgm:cxn modelId="{7597EB2B-9555-E147-9BB9-7661C695D78A}" type="presParOf" srcId="{041554AF-EE9F-4A1B-8181-DAD98D56D9E0}" destId="{135FDD50-2554-44D3-B8DD-C2F3440375F5}" srcOrd="2" destOrd="0" presId="urn:microsoft.com/office/officeart/2018/5/layout/IconCircleLabelList"/>
    <dgm:cxn modelId="{136672E6-C32C-2C45-B623-98AE414C8774}" type="presParOf" srcId="{041554AF-EE9F-4A1B-8181-DAD98D56D9E0}" destId="{9D5EE927-7EE6-456B-A63C-20441FC144AB}" srcOrd="3" destOrd="0" presId="urn:microsoft.com/office/officeart/2018/5/layout/IconCircleLabelList"/>
    <dgm:cxn modelId="{47612789-37A1-8640-B8A8-93A981CB783D}" type="presParOf" srcId="{847AEA15-E4FF-43EE-803D-5CA3CD318FB4}" destId="{D00AEAEC-D745-4530-9F09-6AFA798FC6B7}" srcOrd="7" destOrd="0" presId="urn:microsoft.com/office/officeart/2018/5/layout/IconCircleLabelList"/>
    <dgm:cxn modelId="{93DF77C0-B67A-BE4C-BAD8-44EC2B7C3247}" type="presParOf" srcId="{847AEA15-E4FF-43EE-803D-5CA3CD318FB4}" destId="{DBDD58AD-EC1B-44ED-95E2-2C4A3D57D6D5}" srcOrd="8" destOrd="0" presId="urn:microsoft.com/office/officeart/2018/5/layout/IconCircleLabelList"/>
    <dgm:cxn modelId="{A9694C48-B12B-6C48-8B05-F09E8AF2520B}" type="presParOf" srcId="{DBDD58AD-EC1B-44ED-95E2-2C4A3D57D6D5}" destId="{A2B2B313-1D70-4103-A99F-A0C1A0638451}" srcOrd="0" destOrd="0" presId="urn:microsoft.com/office/officeart/2018/5/layout/IconCircleLabelList"/>
    <dgm:cxn modelId="{72F77AA9-FEC7-D943-A1D1-D3636F2D3956}" type="presParOf" srcId="{DBDD58AD-EC1B-44ED-95E2-2C4A3D57D6D5}" destId="{6A5DDA32-926E-422E-A2B8-767793B3716E}" srcOrd="1" destOrd="0" presId="urn:microsoft.com/office/officeart/2018/5/layout/IconCircleLabelList"/>
    <dgm:cxn modelId="{7E09C11A-A883-2349-99B2-66386C56A040}" type="presParOf" srcId="{DBDD58AD-EC1B-44ED-95E2-2C4A3D57D6D5}" destId="{8B693586-F2D5-4228-BE05-16E98499196F}" srcOrd="2" destOrd="0" presId="urn:microsoft.com/office/officeart/2018/5/layout/IconCircleLabelList"/>
    <dgm:cxn modelId="{292C75DB-BC48-D54C-A613-89B8F9F0105E}" type="presParOf" srcId="{DBDD58AD-EC1B-44ED-95E2-2C4A3D57D6D5}" destId="{28B67FB1-4DC1-490C-8FA3-6BF6CAAC53A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1703FC-3AA8-4390-A7B8-7AD37C1F3938}"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2F8AB31-A71D-439A-82C3-45007744DAD3}">
      <dgm:prSet/>
      <dgm:spPr/>
      <dgm:t>
        <a:bodyPr/>
        <a:lstStyle/>
        <a:p>
          <a:pPr>
            <a:lnSpc>
              <a:spcPct val="100000"/>
            </a:lnSpc>
            <a:defRPr cap="all"/>
          </a:pPr>
          <a:r>
            <a:rPr lang="en-GB" b="0" i="0" u="none"/>
            <a:t>Managing and using people effectively</a:t>
          </a:r>
          <a:endParaRPr lang="en-US"/>
        </a:p>
      </dgm:t>
    </dgm:pt>
    <dgm:pt modelId="{CD10EAF2-052D-4EA1-B3F2-943C11A3B992}" type="parTrans" cxnId="{BE5DEDE3-7A4B-44A9-A630-1CA38E6EBD51}">
      <dgm:prSet/>
      <dgm:spPr/>
      <dgm:t>
        <a:bodyPr/>
        <a:lstStyle/>
        <a:p>
          <a:endParaRPr lang="en-US"/>
        </a:p>
      </dgm:t>
    </dgm:pt>
    <dgm:pt modelId="{DC81EC3D-F4AF-4C8F-B659-9E432BD9E837}" type="sibTrans" cxnId="{BE5DEDE3-7A4B-44A9-A630-1CA38E6EBD51}">
      <dgm:prSet/>
      <dgm:spPr/>
      <dgm:t>
        <a:bodyPr/>
        <a:lstStyle/>
        <a:p>
          <a:endParaRPr lang="en-US"/>
        </a:p>
      </dgm:t>
    </dgm:pt>
    <dgm:pt modelId="{86620DB0-F926-428C-8F3E-91D54F89AD3E}">
      <dgm:prSet/>
      <dgm:spPr/>
      <dgm:t>
        <a:bodyPr/>
        <a:lstStyle/>
        <a:p>
          <a:pPr>
            <a:lnSpc>
              <a:spcPct val="100000"/>
            </a:lnSpc>
            <a:defRPr cap="all"/>
          </a:pPr>
          <a:r>
            <a:rPr lang="en-GB" b="0" i="0" u="none"/>
            <a:t>Tying performance appraisal and compensation to competencies</a:t>
          </a:r>
          <a:endParaRPr lang="en-US"/>
        </a:p>
      </dgm:t>
    </dgm:pt>
    <dgm:pt modelId="{67652DF9-84E6-4A41-B332-EC4CE362D44B}" type="parTrans" cxnId="{766F7BC9-05E8-4415-BED6-56D1BABF4510}">
      <dgm:prSet/>
      <dgm:spPr/>
      <dgm:t>
        <a:bodyPr/>
        <a:lstStyle/>
        <a:p>
          <a:endParaRPr lang="en-US"/>
        </a:p>
      </dgm:t>
    </dgm:pt>
    <dgm:pt modelId="{32789FF8-D653-4050-B6CA-4577C9A53114}" type="sibTrans" cxnId="{766F7BC9-05E8-4415-BED6-56D1BABF4510}">
      <dgm:prSet/>
      <dgm:spPr/>
      <dgm:t>
        <a:bodyPr/>
        <a:lstStyle/>
        <a:p>
          <a:endParaRPr lang="en-US"/>
        </a:p>
      </dgm:t>
    </dgm:pt>
    <dgm:pt modelId="{E9335B05-B5E5-4F4D-ABDE-A91A63319FCA}">
      <dgm:prSet/>
      <dgm:spPr/>
      <dgm:t>
        <a:bodyPr/>
        <a:lstStyle/>
        <a:p>
          <a:pPr>
            <a:lnSpc>
              <a:spcPct val="100000"/>
            </a:lnSpc>
            <a:defRPr cap="all"/>
          </a:pPr>
          <a:r>
            <a:rPr lang="en-GB" b="0" i="0" u="none"/>
            <a:t>Developing competencies that enhance individual and organizational performance</a:t>
          </a:r>
          <a:endParaRPr lang="en-US"/>
        </a:p>
      </dgm:t>
    </dgm:pt>
    <dgm:pt modelId="{13CF7B7D-F5B2-4AAA-8729-B59E7604CFEF}" type="parTrans" cxnId="{010FD873-8D4B-4B44-8A42-87AA5030A934}">
      <dgm:prSet/>
      <dgm:spPr/>
      <dgm:t>
        <a:bodyPr/>
        <a:lstStyle/>
        <a:p>
          <a:endParaRPr lang="en-US"/>
        </a:p>
      </dgm:t>
    </dgm:pt>
    <dgm:pt modelId="{740D0CED-3E9A-4D7B-9D09-0C87D203AA20}" type="sibTrans" cxnId="{010FD873-8D4B-4B44-8A42-87AA5030A934}">
      <dgm:prSet/>
      <dgm:spPr/>
      <dgm:t>
        <a:bodyPr/>
        <a:lstStyle/>
        <a:p>
          <a:endParaRPr lang="en-US"/>
        </a:p>
      </dgm:t>
    </dgm:pt>
    <dgm:pt modelId="{BD32BAFA-FAB0-4B3E-88A1-CFE66A3F55FB}">
      <dgm:prSet/>
      <dgm:spPr/>
      <dgm:t>
        <a:bodyPr/>
        <a:lstStyle/>
        <a:p>
          <a:pPr>
            <a:lnSpc>
              <a:spcPct val="100000"/>
            </a:lnSpc>
            <a:defRPr cap="all"/>
          </a:pPr>
          <a:r>
            <a:rPr lang="en-GB" b="0" i="0" u="none"/>
            <a:t>Increasing the innovation, creativity, and flexibility necessary to enhance competitiveness</a:t>
          </a:r>
          <a:endParaRPr lang="en-US"/>
        </a:p>
      </dgm:t>
    </dgm:pt>
    <dgm:pt modelId="{CAF40342-AEB2-49D8-8F5A-BF3C5D7B72BF}" type="parTrans" cxnId="{EE844CC5-2340-4A6C-B006-8BD931FBDFFB}">
      <dgm:prSet/>
      <dgm:spPr/>
      <dgm:t>
        <a:bodyPr/>
        <a:lstStyle/>
        <a:p>
          <a:endParaRPr lang="en-US"/>
        </a:p>
      </dgm:t>
    </dgm:pt>
    <dgm:pt modelId="{90F7EE38-96EB-442A-957B-22B987D4C582}" type="sibTrans" cxnId="{EE844CC5-2340-4A6C-B006-8BD931FBDFFB}">
      <dgm:prSet/>
      <dgm:spPr/>
      <dgm:t>
        <a:bodyPr/>
        <a:lstStyle/>
        <a:p>
          <a:endParaRPr lang="en-US"/>
        </a:p>
      </dgm:t>
    </dgm:pt>
    <dgm:pt modelId="{5B217BD6-DA08-4401-9459-2031E7723FC8}">
      <dgm:prSet/>
      <dgm:spPr/>
      <dgm:t>
        <a:bodyPr/>
        <a:lstStyle/>
        <a:p>
          <a:pPr>
            <a:lnSpc>
              <a:spcPct val="100000"/>
            </a:lnSpc>
            <a:defRPr cap="all"/>
          </a:pPr>
          <a:r>
            <a:rPr lang="en-GB" b="0" i="0" u="none"/>
            <a:t>Applying new approaches to work process design, </a:t>
          </a:r>
          <a:r>
            <a:rPr lang="en-GB" b="0" i="0">
              <a:hlinkClick xmlns:r="http://schemas.openxmlformats.org/officeDocument/2006/relationships" r:id="rId1"/>
            </a:rPr>
            <a:t>succession planning</a:t>
          </a:r>
          <a:r>
            <a:rPr lang="en-GB" b="0" i="0" u="none"/>
            <a:t>, career development, and inter-organizational mobility</a:t>
          </a:r>
          <a:endParaRPr lang="en-US"/>
        </a:p>
      </dgm:t>
    </dgm:pt>
    <dgm:pt modelId="{FA2D8E4C-EBC5-44DD-BD6F-9B3392BF11D8}" type="parTrans" cxnId="{A89929E1-8B6E-4C15-BABB-096838D40238}">
      <dgm:prSet/>
      <dgm:spPr/>
      <dgm:t>
        <a:bodyPr/>
        <a:lstStyle/>
        <a:p>
          <a:endParaRPr lang="en-US"/>
        </a:p>
      </dgm:t>
    </dgm:pt>
    <dgm:pt modelId="{3012F3CC-894F-4222-BE84-26535C4A9322}" type="sibTrans" cxnId="{A89929E1-8B6E-4C15-BABB-096838D40238}">
      <dgm:prSet/>
      <dgm:spPr/>
      <dgm:t>
        <a:bodyPr/>
        <a:lstStyle/>
        <a:p>
          <a:endParaRPr lang="en-US"/>
        </a:p>
      </dgm:t>
    </dgm:pt>
    <dgm:pt modelId="{CF21316F-3DC8-42EA-99A6-E26217F4E2A2}">
      <dgm:prSet/>
      <dgm:spPr/>
      <dgm:t>
        <a:bodyPr/>
        <a:lstStyle/>
        <a:p>
          <a:pPr>
            <a:lnSpc>
              <a:spcPct val="100000"/>
            </a:lnSpc>
            <a:defRPr cap="all"/>
          </a:pPr>
          <a:r>
            <a:rPr lang="en-US"/>
            <a:t>Create a Safe Work Enviroment</a:t>
          </a:r>
        </a:p>
      </dgm:t>
    </dgm:pt>
    <dgm:pt modelId="{45112FCA-62D8-4154-A6EA-E2BB9B8FF191}" type="parTrans" cxnId="{01850143-DDF0-4728-B076-CD17887F9D1D}">
      <dgm:prSet/>
      <dgm:spPr/>
      <dgm:t>
        <a:bodyPr/>
        <a:lstStyle/>
        <a:p>
          <a:endParaRPr lang="en-US"/>
        </a:p>
      </dgm:t>
    </dgm:pt>
    <dgm:pt modelId="{3175E704-449B-4DBD-B472-38586A3A66BF}" type="sibTrans" cxnId="{01850143-DDF0-4728-B076-CD17887F9D1D}">
      <dgm:prSet/>
      <dgm:spPr/>
      <dgm:t>
        <a:bodyPr/>
        <a:lstStyle/>
        <a:p>
          <a:endParaRPr lang="en-US"/>
        </a:p>
      </dgm:t>
    </dgm:pt>
    <dgm:pt modelId="{AE4C91AE-6646-4D0D-B103-E5B2D82490A0}">
      <dgm:prSet/>
      <dgm:spPr/>
      <dgm:t>
        <a:bodyPr/>
        <a:lstStyle/>
        <a:p>
          <a:pPr>
            <a:lnSpc>
              <a:spcPct val="100000"/>
            </a:lnSpc>
            <a:defRPr cap="all"/>
          </a:pPr>
          <a:r>
            <a:rPr lang="en-US"/>
            <a:t>Handle Disciplinary Actions.</a:t>
          </a:r>
        </a:p>
      </dgm:t>
    </dgm:pt>
    <dgm:pt modelId="{A327155B-7344-4EF2-8DBE-4A12997C9C99}" type="parTrans" cxnId="{C837EEDE-3FA8-4CC5-8E39-34601C0C0C8D}">
      <dgm:prSet/>
      <dgm:spPr/>
      <dgm:t>
        <a:bodyPr/>
        <a:lstStyle/>
        <a:p>
          <a:endParaRPr lang="en-US"/>
        </a:p>
      </dgm:t>
    </dgm:pt>
    <dgm:pt modelId="{7E607E90-4124-44FC-BAB4-E096F9925CBA}" type="sibTrans" cxnId="{C837EEDE-3FA8-4CC5-8E39-34601C0C0C8D}">
      <dgm:prSet/>
      <dgm:spPr/>
      <dgm:t>
        <a:bodyPr/>
        <a:lstStyle/>
        <a:p>
          <a:endParaRPr lang="en-US"/>
        </a:p>
      </dgm:t>
    </dgm:pt>
    <dgm:pt modelId="{280CA075-B73D-A14E-B5AD-18EE8CBB31E0}">
      <dgm:prSet/>
      <dgm:spPr/>
      <dgm:t>
        <a:bodyPr/>
        <a:lstStyle/>
        <a:p>
          <a:pPr>
            <a:lnSpc>
              <a:spcPct val="100000"/>
            </a:lnSpc>
            <a:defRPr cap="all"/>
          </a:pPr>
          <a:r>
            <a:rPr lang="en-GB" b="0" i="0" u="none"/>
            <a:t>Managing the implementation and integration of technology through improved staffing, training, and communication with employees</a:t>
          </a:r>
          <a:endParaRPr lang="en-US"/>
        </a:p>
      </dgm:t>
    </dgm:pt>
    <dgm:pt modelId="{5B9BA7C9-28AD-DF4C-AA26-5B3851F1EDF4}" type="sibTrans" cxnId="{7BD5BB96-B02D-B24E-8234-6F03BB2A4DDD}">
      <dgm:prSet/>
      <dgm:spPr/>
      <dgm:t>
        <a:bodyPr/>
        <a:lstStyle/>
        <a:p>
          <a:endParaRPr lang="en-GB"/>
        </a:p>
      </dgm:t>
    </dgm:pt>
    <dgm:pt modelId="{9E3AEC52-F617-E444-BDE5-A8BEEE6EEB8D}" type="parTrans" cxnId="{7BD5BB96-B02D-B24E-8234-6F03BB2A4DDD}">
      <dgm:prSet/>
      <dgm:spPr/>
      <dgm:t>
        <a:bodyPr/>
        <a:lstStyle/>
        <a:p>
          <a:endParaRPr lang="en-GB"/>
        </a:p>
      </dgm:t>
    </dgm:pt>
    <dgm:pt modelId="{38E45EE9-446C-45A8-AE21-340CEDF91632}" type="pres">
      <dgm:prSet presAssocID="{A41703FC-3AA8-4390-A7B8-7AD37C1F3938}" presName="root" presStyleCnt="0">
        <dgm:presLayoutVars>
          <dgm:dir/>
          <dgm:resizeHandles val="exact"/>
        </dgm:presLayoutVars>
      </dgm:prSet>
      <dgm:spPr/>
    </dgm:pt>
    <dgm:pt modelId="{24197D0B-8B32-4E65-8B02-19E8C6936033}" type="pres">
      <dgm:prSet presAssocID="{62F8AB31-A71D-439A-82C3-45007744DAD3}" presName="compNode" presStyleCnt="0"/>
      <dgm:spPr/>
    </dgm:pt>
    <dgm:pt modelId="{95ECA6E1-B7CD-4D70-AA74-BA0A8D62D6FF}" type="pres">
      <dgm:prSet presAssocID="{62F8AB31-A71D-439A-82C3-45007744DAD3}" presName="iconBgRect" presStyleLbl="bgShp" presStyleIdx="0" presStyleCnt="8"/>
      <dgm:spPr/>
    </dgm:pt>
    <dgm:pt modelId="{7C664835-AF00-436D-BCBD-09813B1621EA}" type="pres">
      <dgm:prSet presAssocID="{62F8AB31-A71D-439A-82C3-45007744DAD3}" presName="iconRect" presStyleLbl="node1" presStyleIdx="0" presStyleCnt="8"/>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Users"/>
        </a:ext>
      </dgm:extLst>
    </dgm:pt>
    <dgm:pt modelId="{5C3D8755-2849-42FE-BA5E-56DF89E98D33}" type="pres">
      <dgm:prSet presAssocID="{62F8AB31-A71D-439A-82C3-45007744DAD3}" presName="spaceRect" presStyleCnt="0"/>
      <dgm:spPr/>
    </dgm:pt>
    <dgm:pt modelId="{FAB9097D-2ABD-4E8C-A141-EA54DD676744}" type="pres">
      <dgm:prSet presAssocID="{62F8AB31-A71D-439A-82C3-45007744DAD3}" presName="textRect" presStyleLbl="revTx" presStyleIdx="0" presStyleCnt="8">
        <dgm:presLayoutVars>
          <dgm:chMax val="1"/>
          <dgm:chPref val="1"/>
        </dgm:presLayoutVars>
      </dgm:prSet>
      <dgm:spPr/>
    </dgm:pt>
    <dgm:pt modelId="{8E791619-339E-4E11-913D-3E1BE32834DC}" type="pres">
      <dgm:prSet presAssocID="{DC81EC3D-F4AF-4C8F-B659-9E432BD9E837}" presName="sibTrans" presStyleCnt="0"/>
      <dgm:spPr/>
    </dgm:pt>
    <dgm:pt modelId="{15DD76C4-2AA9-4504-BA85-CCCF0E8E423C}" type="pres">
      <dgm:prSet presAssocID="{86620DB0-F926-428C-8F3E-91D54F89AD3E}" presName="compNode" presStyleCnt="0"/>
      <dgm:spPr/>
    </dgm:pt>
    <dgm:pt modelId="{E9C2ED7C-78AC-4800-AAFF-315EC07374FB}" type="pres">
      <dgm:prSet presAssocID="{86620DB0-F926-428C-8F3E-91D54F89AD3E}" presName="iconBgRect" presStyleLbl="bgShp" presStyleIdx="1" presStyleCnt="8"/>
      <dgm:spPr/>
    </dgm:pt>
    <dgm:pt modelId="{34FB832B-C1C3-4FB5-AC06-31F490E8F2FF}" type="pres">
      <dgm:prSet presAssocID="{86620DB0-F926-428C-8F3E-91D54F89AD3E}" presName="iconRect" presStyleLbl="node1" presStyleIdx="1" presStyleCnt="8"/>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Money"/>
        </a:ext>
      </dgm:extLst>
    </dgm:pt>
    <dgm:pt modelId="{EBC21A6B-039F-48D7-9DD2-7A394865BB85}" type="pres">
      <dgm:prSet presAssocID="{86620DB0-F926-428C-8F3E-91D54F89AD3E}" presName="spaceRect" presStyleCnt="0"/>
      <dgm:spPr/>
    </dgm:pt>
    <dgm:pt modelId="{069599A0-F4CB-44B1-A893-94D7D81F8962}" type="pres">
      <dgm:prSet presAssocID="{86620DB0-F926-428C-8F3E-91D54F89AD3E}" presName="textRect" presStyleLbl="revTx" presStyleIdx="1" presStyleCnt="8">
        <dgm:presLayoutVars>
          <dgm:chMax val="1"/>
          <dgm:chPref val="1"/>
        </dgm:presLayoutVars>
      </dgm:prSet>
      <dgm:spPr/>
    </dgm:pt>
    <dgm:pt modelId="{A714C931-5CBF-4B4D-9B1B-F0336C34E0F8}" type="pres">
      <dgm:prSet presAssocID="{32789FF8-D653-4050-B6CA-4577C9A53114}" presName="sibTrans" presStyleCnt="0"/>
      <dgm:spPr/>
    </dgm:pt>
    <dgm:pt modelId="{1C3BA06E-0E50-48CB-BA67-FB1BFE96742D}" type="pres">
      <dgm:prSet presAssocID="{E9335B05-B5E5-4F4D-ABDE-A91A63319FCA}" presName="compNode" presStyleCnt="0"/>
      <dgm:spPr/>
    </dgm:pt>
    <dgm:pt modelId="{7656C471-9394-4428-845B-6EAD782C77E5}" type="pres">
      <dgm:prSet presAssocID="{E9335B05-B5E5-4F4D-ABDE-A91A63319FCA}" presName="iconBgRect" presStyleLbl="bgShp" presStyleIdx="2" presStyleCnt="8"/>
      <dgm:spPr/>
    </dgm:pt>
    <dgm:pt modelId="{96EB090A-873E-42B2-B44B-89A931CE96EC}" type="pres">
      <dgm:prSet presAssocID="{E9335B05-B5E5-4F4D-ABDE-A91A63319FCA}" presName="iconRect" presStyleLbl="node1" presStyleIdx="2" presStyleCnt="8"/>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Head with Gears"/>
        </a:ext>
      </dgm:extLst>
    </dgm:pt>
    <dgm:pt modelId="{6654B9F4-6FD5-4F85-8FC4-4E577109691E}" type="pres">
      <dgm:prSet presAssocID="{E9335B05-B5E5-4F4D-ABDE-A91A63319FCA}" presName="spaceRect" presStyleCnt="0"/>
      <dgm:spPr/>
    </dgm:pt>
    <dgm:pt modelId="{751A1ED5-F220-494D-B103-3E181413BE34}" type="pres">
      <dgm:prSet presAssocID="{E9335B05-B5E5-4F4D-ABDE-A91A63319FCA}" presName="textRect" presStyleLbl="revTx" presStyleIdx="2" presStyleCnt="8">
        <dgm:presLayoutVars>
          <dgm:chMax val="1"/>
          <dgm:chPref val="1"/>
        </dgm:presLayoutVars>
      </dgm:prSet>
      <dgm:spPr/>
    </dgm:pt>
    <dgm:pt modelId="{D592BCDF-46FF-41B5-9949-0B950CF58758}" type="pres">
      <dgm:prSet presAssocID="{740D0CED-3E9A-4D7B-9D09-0C87D203AA20}" presName="sibTrans" presStyleCnt="0"/>
      <dgm:spPr/>
    </dgm:pt>
    <dgm:pt modelId="{9AEA8E90-C6FD-40D3-90C6-D5FC759E6233}" type="pres">
      <dgm:prSet presAssocID="{BD32BAFA-FAB0-4B3E-88A1-CFE66A3F55FB}" presName="compNode" presStyleCnt="0"/>
      <dgm:spPr/>
    </dgm:pt>
    <dgm:pt modelId="{866456DE-818B-4D97-9C0B-EA45EA37FC60}" type="pres">
      <dgm:prSet presAssocID="{BD32BAFA-FAB0-4B3E-88A1-CFE66A3F55FB}" presName="iconBgRect" presStyleLbl="bgShp" presStyleIdx="3" presStyleCnt="8"/>
      <dgm:spPr/>
    </dgm:pt>
    <dgm:pt modelId="{47490BAA-7507-4BD5-9510-DA9594316A95}" type="pres">
      <dgm:prSet presAssocID="{BD32BAFA-FAB0-4B3E-88A1-CFE66A3F55FB}" presName="iconRect" presStyleLbl="node1" presStyleIdx="3" presStyleCnt="8"/>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dgm:spPr>
      <dgm:extLst>
        <a:ext uri="{E40237B7-FDA0-4F09-8148-C483321AD2D9}">
          <dgm14:cNvPr xmlns:dgm14="http://schemas.microsoft.com/office/drawing/2010/diagram" id="0" name="" descr="Business Growth"/>
        </a:ext>
      </dgm:extLst>
    </dgm:pt>
    <dgm:pt modelId="{90C20313-AEFD-49B0-99C4-FF5C6B404AF7}" type="pres">
      <dgm:prSet presAssocID="{BD32BAFA-FAB0-4B3E-88A1-CFE66A3F55FB}" presName="spaceRect" presStyleCnt="0"/>
      <dgm:spPr/>
    </dgm:pt>
    <dgm:pt modelId="{8E7A98E2-EF0B-45D1-97A7-EDE8EDBFDEEA}" type="pres">
      <dgm:prSet presAssocID="{BD32BAFA-FAB0-4B3E-88A1-CFE66A3F55FB}" presName="textRect" presStyleLbl="revTx" presStyleIdx="3" presStyleCnt="8">
        <dgm:presLayoutVars>
          <dgm:chMax val="1"/>
          <dgm:chPref val="1"/>
        </dgm:presLayoutVars>
      </dgm:prSet>
      <dgm:spPr/>
    </dgm:pt>
    <dgm:pt modelId="{9EA020A3-B255-49DF-B0EA-8D4F888E9C9A}" type="pres">
      <dgm:prSet presAssocID="{90F7EE38-96EB-442A-957B-22B987D4C582}" presName="sibTrans" presStyleCnt="0"/>
      <dgm:spPr/>
    </dgm:pt>
    <dgm:pt modelId="{5ED46DD3-24D7-420D-B0BD-2389ADA6B8F4}" type="pres">
      <dgm:prSet presAssocID="{5B217BD6-DA08-4401-9459-2031E7723FC8}" presName="compNode" presStyleCnt="0"/>
      <dgm:spPr/>
    </dgm:pt>
    <dgm:pt modelId="{D256E16A-D98A-40E8-BF3D-0FC950DCF8F9}" type="pres">
      <dgm:prSet presAssocID="{5B217BD6-DA08-4401-9459-2031E7723FC8}" presName="iconBgRect" presStyleLbl="bgShp" presStyleIdx="4" presStyleCnt="8"/>
      <dgm:spPr/>
    </dgm:pt>
    <dgm:pt modelId="{14D622F5-3B64-4F1C-8EFE-C4181BBF55CE}" type="pres">
      <dgm:prSet presAssocID="{5B217BD6-DA08-4401-9459-2031E7723FC8}" presName="iconRect" presStyleLbl="node1" presStyleIdx="4" presStyleCnt="8"/>
      <dgm:spPr>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dgm:spPr>
      <dgm:extLst>
        <a:ext uri="{E40237B7-FDA0-4F09-8148-C483321AD2D9}">
          <dgm14:cNvPr xmlns:dgm14="http://schemas.microsoft.com/office/drawing/2010/diagram" id="0" name="" descr="Branching Diagram"/>
        </a:ext>
      </dgm:extLst>
    </dgm:pt>
    <dgm:pt modelId="{FA1E7E11-4CAD-45EC-8DD4-EA1C8F5D68C3}" type="pres">
      <dgm:prSet presAssocID="{5B217BD6-DA08-4401-9459-2031E7723FC8}" presName="spaceRect" presStyleCnt="0"/>
      <dgm:spPr/>
    </dgm:pt>
    <dgm:pt modelId="{0613179A-74CA-4FF6-9983-8930C8F03D55}" type="pres">
      <dgm:prSet presAssocID="{5B217BD6-DA08-4401-9459-2031E7723FC8}" presName="textRect" presStyleLbl="revTx" presStyleIdx="4" presStyleCnt="8">
        <dgm:presLayoutVars>
          <dgm:chMax val="1"/>
          <dgm:chPref val="1"/>
        </dgm:presLayoutVars>
      </dgm:prSet>
      <dgm:spPr/>
    </dgm:pt>
    <dgm:pt modelId="{F0CD6F4B-D116-4FF0-BDB1-9DCA897E94AC}" type="pres">
      <dgm:prSet presAssocID="{3012F3CC-894F-4222-BE84-26535C4A9322}" presName="sibTrans" presStyleCnt="0"/>
      <dgm:spPr/>
    </dgm:pt>
    <dgm:pt modelId="{7F1340E7-9A2E-4F85-A7AD-9B289CA3190C}" type="pres">
      <dgm:prSet presAssocID="{CF21316F-3DC8-42EA-99A6-E26217F4E2A2}" presName="compNode" presStyleCnt="0"/>
      <dgm:spPr/>
    </dgm:pt>
    <dgm:pt modelId="{EEB5CD58-78AF-465A-9B97-D915477DE864}" type="pres">
      <dgm:prSet presAssocID="{CF21316F-3DC8-42EA-99A6-E26217F4E2A2}" presName="iconBgRect" presStyleLbl="bgShp" presStyleIdx="5" presStyleCnt="8"/>
      <dgm:spPr/>
    </dgm:pt>
    <dgm:pt modelId="{3A56DF1F-B5EE-4017-94B7-441B58E78573}" type="pres">
      <dgm:prSet presAssocID="{CF21316F-3DC8-42EA-99A6-E26217F4E2A2}" presName="iconRect" presStyleLbl="node1" presStyleIdx="5" presStyleCnt="8"/>
      <dgm:spPr>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dgm:spPr>
      <dgm:extLst>
        <a:ext uri="{E40237B7-FDA0-4F09-8148-C483321AD2D9}">
          <dgm14:cNvPr xmlns:dgm14="http://schemas.microsoft.com/office/drawing/2010/diagram" id="0" name="" descr="Tick"/>
        </a:ext>
      </dgm:extLst>
    </dgm:pt>
    <dgm:pt modelId="{135D2B11-CB01-4040-A649-436B0E0A92B6}" type="pres">
      <dgm:prSet presAssocID="{CF21316F-3DC8-42EA-99A6-E26217F4E2A2}" presName="spaceRect" presStyleCnt="0"/>
      <dgm:spPr/>
    </dgm:pt>
    <dgm:pt modelId="{5687292E-9F39-4CB7-B45D-4AFB4D32B52B}" type="pres">
      <dgm:prSet presAssocID="{CF21316F-3DC8-42EA-99A6-E26217F4E2A2}" presName="textRect" presStyleLbl="revTx" presStyleIdx="5" presStyleCnt="8">
        <dgm:presLayoutVars>
          <dgm:chMax val="1"/>
          <dgm:chPref val="1"/>
        </dgm:presLayoutVars>
      </dgm:prSet>
      <dgm:spPr/>
    </dgm:pt>
    <dgm:pt modelId="{652E7B62-BCEC-4782-B022-25542FEB787C}" type="pres">
      <dgm:prSet presAssocID="{3175E704-449B-4DBD-B472-38586A3A66BF}" presName="sibTrans" presStyleCnt="0"/>
      <dgm:spPr/>
    </dgm:pt>
    <dgm:pt modelId="{405DDB4F-3F1E-48F9-A269-47EC10061598}" type="pres">
      <dgm:prSet presAssocID="{AE4C91AE-6646-4D0D-B103-E5B2D82490A0}" presName="compNode" presStyleCnt="0"/>
      <dgm:spPr/>
    </dgm:pt>
    <dgm:pt modelId="{FE49348D-F424-43C1-A7FC-C02B04C1D454}" type="pres">
      <dgm:prSet presAssocID="{AE4C91AE-6646-4D0D-B103-E5B2D82490A0}" presName="iconBgRect" presStyleLbl="bgShp" presStyleIdx="6" presStyleCnt="8"/>
      <dgm:spPr/>
    </dgm:pt>
    <dgm:pt modelId="{5D78ACDB-17A9-4AE8-94F7-1004F1CAA2DD}" type="pres">
      <dgm:prSet presAssocID="{AE4C91AE-6646-4D0D-B103-E5B2D82490A0}" presName="iconRect" presStyleLbl="node1" presStyleIdx="6" presStyleCnt="8"/>
      <dgm:spPr>
        <a:blipFill>
          <a:blip xmlns:r="http://schemas.openxmlformats.org/officeDocument/2006/relationships"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dgm:spPr>
      <dgm:extLst>
        <a:ext uri="{E40237B7-FDA0-4F09-8148-C483321AD2D9}">
          <dgm14:cNvPr xmlns:dgm14="http://schemas.microsoft.com/office/drawing/2010/diagram" id="0" name="" descr="Gavel"/>
        </a:ext>
      </dgm:extLst>
    </dgm:pt>
    <dgm:pt modelId="{F93C595A-B8CB-423B-8DBA-D53E2ACA68CD}" type="pres">
      <dgm:prSet presAssocID="{AE4C91AE-6646-4D0D-B103-E5B2D82490A0}" presName="spaceRect" presStyleCnt="0"/>
      <dgm:spPr/>
    </dgm:pt>
    <dgm:pt modelId="{63875E39-1EC8-4D93-A73E-954BE2D9C498}" type="pres">
      <dgm:prSet presAssocID="{AE4C91AE-6646-4D0D-B103-E5B2D82490A0}" presName="textRect" presStyleLbl="revTx" presStyleIdx="6" presStyleCnt="8">
        <dgm:presLayoutVars>
          <dgm:chMax val="1"/>
          <dgm:chPref val="1"/>
        </dgm:presLayoutVars>
      </dgm:prSet>
      <dgm:spPr/>
    </dgm:pt>
    <dgm:pt modelId="{4DA121E2-F39B-42A1-BF99-764AF0E06DF0}" type="pres">
      <dgm:prSet presAssocID="{7E607E90-4124-44FC-BAB4-E096F9925CBA}" presName="sibTrans" presStyleCnt="0"/>
      <dgm:spPr/>
    </dgm:pt>
    <dgm:pt modelId="{8FDD97B6-CCB9-4A2D-9213-89743D371B44}" type="pres">
      <dgm:prSet presAssocID="{280CA075-B73D-A14E-B5AD-18EE8CBB31E0}" presName="compNode" presStyleCnt="0"/>
      <dgm:spPr/>
    </dgm:pt>
    <dgm:pt modelId="{4BEB2FBF-7CA8-4B22-8FCA-9F29B320BAE6}" type="pres">
      <dgm:prSet presAssocID="{280CA075-B73D-A14E-B5AD-18EE8CBB31E0}" presName="iconBgRect" presStyleLbl="bgShp" presStyleIdx="7" presStyleCnt="8"/>
      <dgm:spPr/>
    </dgm:pt>
    <dgm:pt modelId="{B6831A89-5122-441B-86BE-F52C452B28A1}" type="pres">
      <dgm:prSet presAssocID="{280CA075-B73D-A14E-B5AD-18EE8CBB31E0}" presName="iconRect" presStyleLbl="node1" presStyleIdx="7" presStyleCnt="8"/>
      <dgm:spPr>
        <a:blipFill>
          <a:blip xmlns:r="http://schemas.openxmlformats.org/officeDocument/2006/relationships"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a:blipFill>
      </dgm:spPr>
      <dgm:extLst>
        <a:ext uri="{E40237B7-FDA0-4F09-8148-C483321AD2D9}">
          <dgm14:cNvPr xmlns:dgm14="http://schemas.microsoft.com/office/drawing/2010/diagram" id="0" name="" descr="User Network"/>
        </a:ext>
      </dgm:extLst>
    </dgm:pt>
    <dgm:pt modelId="{388E4DDC-172E-4801-9A1C-68F2B29FF297}" type="pres">
      <dgm:prSet presAssocID="{280CA075-B73D-A14E-B5AD-18EE8CBB31E0}" presName="spaceRect" presStyleCnt="0"/>
      <dgm:spPr/>
    </dgm:pt>
    <dgm:pt modelId="{70DB2858-CE25-4B18-B991-8FEF221FF3B7}" type="pres">
      <dgm:prSet presAssocID="{280CA075-B73D-A14E-B5AD-18EE8CBB31E0}" presName="textRect" presStyleLbl="revTx" presStyleIdx="7" presStyleCnt="8">
        <dgm:presLayoutVars>
          <dgm:chMax val="1"/>
          <dgm:chPref val="1"/>
        </dgm:presLayoutVars>
      </dgm:prSet>
      <dgm:spPr/>
    </dgm:pt>
  </dgm:ptLst>
  <dgm:cxnLst>
    <dgm:cxn modelId="{72D7B43B-5CD3-B044-A64D-EB1138262249}" type="presOf" srcId="{CF21316F-3DC8-42EA-99A6-E26217F4E2A2}" destId="{5687292E-9F39-4CB7-B45D-4AFB4D32B52B}" srcOrd="0" destOrd="0" presId="urn:microsoft.com/office/officeart/2018/5/layout/IconCircleLabelList"/>
    <dgm:cxn modelId="{96A2883C-B609-EC4A-AB83-A4357E5D33B2}" type="presOf" srcId="{E9335B05-B5E5-4F4D-ABDE-A91A63319FCA}" destId="{751A1ED5-F220-494D-B103-3E181413BE34}" srcOrd="0" destOrd="0" presId="urn:microsoft.com/office/officeart/2018/5/layout/IconCircleLabelList"/>
    <dgm:cxn modelId="{FF9F2A5B-090C-8A47-835E-F0268B6B821D}" type="presOf" srcId="{86620DB0-F926-428C-8F3E-91D54F89AD3E}" destId="{069599A0-F4CB-44B1-A893-94D7D81F8962}" srcOrd="0" destOrd="0" presId="urn:microsoft.com/office/officeart/2018/5/layout/IconCircleLabelList"/>
    <dgm:cxn modelId="{01850143-DDF0-4728-B076-CD17887F9D1D}" srcId="{A41703FC-3AA8-4390-A7B8-7AD37C1F3938}" destId="{CF21316F-3DC8-42EA-99A6-E26217F4E2A2}" srcOrd="5" destOrd="0" parTransId="{45112FCA-62D8-4154-A6EA-E2BB9B8FF191}" sibTransId="{3175E704-449B-4DBD-B472-38586A3A66BF}"/>
    <dgm:cxn modelId="{EEE80D49-AA19-0244-AE39-C4FDAE1905D3}" type="presOf" srcId="{280CA075-B73D-A14E-B5AD-18EE8CBB31E0}" destId="{70DB2858-CE25-4B18-B991-8FEF221FF3B7}" srcOrd="0" destOrd="0" presId="urn:microsoft.com/office/officeart/2018/5/layout/IconCircleLabelList"/>
    <dgm:cxn modelId="{010FD873-8D4B-4B44-8A42-87AA5030A934}" srcId="{A41703FC-3AA8-4390-A7B8-7AD37C1F3938}" destId="{E9335B05-B5E5-4F4D-ABDE-A91A63319FCA}" srcOrd="2" destOrd="0" parTransId="{13CF7B7D-F5B2-4AAA-8729-B59E7604CFEF}" sibTransId="{740D0CED-3E9A-4D7B-9D09-0C87D203AA20}"/>
    <dgm:cxn modelId="{87656683-99D6-054B-A4AE-AC71D5CE3D39}" type="presOf" srcId="{A41703FC-3AA8-4390-A7B8-7AD37C1F3938}" destId="{38E45EE9-446C-45A8-AE21-340CEDF91632}" srcOrd="0" destOrd="0" presId="urn:microsoft.com/office/officeart/2018/5/layout/IconCircleLabelList"/>
    <dgm:cxn modelId="{7BD5BB96-B02D-B24E-8234-6F03BB2A4DDD}" srcId="{A41703FC-3AA8-4390-A7B8-7AD37C1F3938}" destId="{280CA075-B73D-A14E-B5AD-18EE8CBB31E0}" srcOrd="7" destOrd="0" parTransId="{9E3AEC52-F617-E444-BDE5-A8BEEE6EEB8D}" sibTransId="{5B9BA7C9-28AD-DF4C-AA26-5B3851F1EDF4}"/>
    <dgm:cxn modelId="{EE844CC5-2340-4A6C-B006-8BD931FBDFFB}" srcId="{A41703FC-3AA8-4390-A7B8-7AD37C1F3938}" destId="{BD32BAFA-FAB0-4B3E-88A1-CFE66A3F55FB}" srcOrd="3" destOrd="0" parTransId="{CAF40342-AEB2-49D8-8F5A-BF3C5D7B72BF}" sibTransId="{90F7EE38-96EB-442A-957B-22B987D4C582}"/>
    <dgm:cxn modelId="{766F7BC9-05E8-4415-BED6-56D1BABF4510}" srcId="{A41703FC-3AA8-4390-A7B8-7AD37C1F3938}" destId="{86620DB0-F926-428C-8F3E-91D54F89AD3E}" srcOrd="1" destOrd="0" parTransId="{67652DF9-84E6-4A41-B332-EC4CE362D44B}" sibTransId="{32789FF8-D653-4050-B6CA-4577C9A53114}"/>
    <dgm:cxn modelId="{C837EEDE-3FA8-4CC5-8E39-34601C0C0C8D}" srcId="{A41703FC-3AA8-4390-A7B8-7AD37C1F3938}" destId="{AE4C91AE-6646-4D0D-B103-E5B2D82490A0}" srcOrd="6" destOrd="0" parTransId="{A327155B-7344-4EF2-8DBE-4A12997C9C99}" sibTransId="{7E607E90-4124-44FC-BAB4-E096F9925CBA}"/>
    <dgm:cxn modelId="{A89929E1-8B6E-4C15-BABB-096838D40238}" srcId="{A41703FC-3AA8-4390-A7B8-7AD37C1F3938}" destId="{5B217BD6-DA08-4401-9459-2031E7723FC8}" srcOrd="4" destOrd="0" parTransId="{FA2D8E4C-EBC5-44DD-BD6F-9B3392BF11D8}" sibTransId="{3012F3CC-894F-4222-BE84-26535C4A9322}"/>
    <dgm:cxn modelId="{BE5DEDE3-7A4B-44A9-A630-1CA38E6EBD51}" srcId="{A41703FC-3AA8-4390-A7B8-7AD37C1F3938}" destId="{62F8AB31-A71D-439A-82C3-45007744DAD3}" srcOrd="0" destOrd="0" parTransId="{CD10EAF2-052D-4EA1-B3F2-943C11A3B992}" sibTransId="{DC81EC3D-F4AF-4C8F-B659-9E432BD9E837}"/>
    <dgm:cxn modelId="{2B122CE9-3E0E-5241-96A1-97DA47DB5B79}" type="presOf" srcId="{62F8AB31-A71D-439A-82C3-45007744DAD3}" destId="{FAB9097D-2ABD-4E8C-A141-EA54DD676744}" srcOrd="0" destOrd="0" presId="urn:microsoft.com/office/officeart/2018/5/layout/IconCircleLabelList"/>
    <dgm:cxn modelId="{41E2D3F1-74F8-3C4A-A55B-811CF3833A08}" type="presOf" srcId="{5B217BD6-DA08-4401-9459-2031E7723FC8}" destId="{0613179A-74CA-4FF6-9983-8930C8F03D55}" srcOrd="0" destOrd="0" presId="urn:microsoft.com/office/officeart/2018/5/layout/IconCircleLabelList"/>
    <dgm:cxn modelId="{5DCC38F9-6D16-9543-A9D5-8654CB17DE97}" type="presOf" srcId="{AE4C91AE-6646-4D0D-B103-E5B2D82490A0}" destId="{63875E39-1EC8-4D93-A73E-954BE2D9C498}" srcOrd="0" destOrd="0" presId="urn:microsoft.com/office/officeart/2018/5/layout/IconCircleLabelList"/>
    <dgm:cxn modelId="{61A4A0FC-A658-B548-84A9-6830B53FB0ED}" type="presOf" srcId="{BD32BAFA-FAB0-4B3E-88A1-CFE66A3F55FB}" destId="{8E7A98E2-EF0B-45D1-97A7-EDE8EDBFDEEA}" srcOrd="0" destOrd="0" presId="urn:microsoft.com/office/officeart/2018/5/layout/IconCircleLabelList"/>
    <dgm:cxn modelId="{9BD25FFC-8BAC-324B-9575-6D7A78682EDB}" type="presParOf" srcId="{38E45EE9-446C-45A8-AE21-340CEDF91632}" destId="{24197D0B-8B32-4E65-8B02-19E8C6936033}" srcOrd="0" destOrd="0" presId="urn:microsoft.com/office/officeart/2018/5/layout/IconCircleLabelList"/>
    <dgm:cxn modelId="{9D509C29-051A-C84D-B52C-F0922DCA3B68}" type="presParOf" srcId="{24197D0B-8B32-4E65-8B02-19E8C6936033}" destId="{95ECA6E1-B7CD-4D70-AA74-BA0A8D62D6FF}" srcOrd="0" destOrd="0" presId="urn:microsoft.com/office/officeart/2018/5/layout/IconCircleLabelList"/>
    <dgm:cxn modelId="{A16CD77F-8B2B-CD4D-BFF2-BBCD66607F34}" type="presParOf" srcId="{24197D0B-8B32-4E65-8B02-19E8C6936033}" destId="{7C664835-AF00-436D-BCBD-09813B1621EA}" srcOrd="1" destOrd="0" presId="urn:microsoft.com/office/officeart/2018/5/layout/IconCircleLabelList"/>
    <dgm:cxn modelId="{3C95ADA9-C2E8-7D46-A5D9-E73222EB45C2}" type="presParOf" srcId="{24197D0B-8B32-4E65-8B02-19E8C6936033}" destId="{5C3D8755-2849-42FE-BA5E-56DF89E98D33}" srcOrd="2" destOrd="0" presId="urn:microsoft.com/office/officeart/2018/5/layout/IconCircleLabelList"/>
    <dgm:cxn modelId="{B32471FD-773C-5347-A5F1-4C9792A973B3}" type="presParOf" srcId="{24197D0B-8B32-4E65-8B02-19E8C6936033}" destId="{FAB9097D-2ABD-4E8C-A141-EA54DD676744}" srcOrd="3" destOrd="0" presId="urn:microsoft.com/office/officeart/2018/5/layout/IconCircleLabelList"/>
    <dgm:cxn modelId="{6AA01F33-72B7-F54C-A16A-DB89D382AC70}" type="presParOf" srcId="{38E45EE9-446C-45A8-AE21-340CEDF91632}" destId="{8E791619-339E-4E11-913D-3E1BE32834DC}" srcOrd="1" destOrd="0" presId="urn:microsoft.com/office/officeart/2018/5/layout/IconCircleLabelList"/>
    <dgm:cxn modelId="{A6B81CC7-3C92-994F-8C13-CEB587FD06E9}" type="presParOf" srcId="{38E45EE9-446C-45A8-AE21-340CEDF91632}" destId="{15DD76C4-2AA9-4504-BA85-CCCF0E8E423C}" srcOrd="2" destOrd="0" presId="urn:microsoft.com/office/officeart/2018/5/layout/IconCircleLabelList"/>
    <dgm:cxn modelId="{8B615E88-5D53-5B4D-AC19-A23E66F5A7A5}" type="presParOf" srcId="{15DD76C4-2AA9-4504-BA85-CCCF0E8E423C}" destId="{E9C2ED7C-78AC-4800-AAFF-315EC07374FB}" srcOrd="0" destOrd="0" presId="urn:microsoft.com/office/officeart/2018/5/layout/IconCircleLabelList"/>
    <dgm:cxn modelId="{1AA4CB0E-B8E6-2B42-808F-0028DCE1CE13}" type="presParOf" srcId="{15DD76C4-2AA9-4504-BA85-CCCF0E8E423C}" destId="{34FB832B-C1C3-4FB5-AC06-31F490E8F2FF}" srcOrd="1" destOrd="0" presId="urn:microsoft.com/office/officeart/2018/5/layout/IconCircleLabelList"/>
    <dgm:cxn modelId="{B5D9ECC0-4ED5-F240-8CD5-F2312B679BD8}" type="presParOf" srcId="{15DD76C4-2AA9-4504-BA85-CCCF0E8E423C}" destId="{EBC21A6B-039F-48D7-9DD2-7A394865BB85}" srcOrd="2" destOrd="0" presId="urn:microsoft.com/office/officeart/2018/5/layout/IconCircleLabelList"/>
    <dgm:cxn modelId="{0504FAAF-5AEC-754A-AD3A-FD5DB98B30FD}" type="presParOf" srcId="{15DD76C4-2AA9-4504-BA85-CCCF0E8E423C}" destId="{069599A0-F4CB-44B1-A893-94D7D81F8962}" srcOrd="3" destOrd="0" presId="urn:microsoft.com/office/officeart/2018/5/layout/IconCircleLabelList"/>
    <dgm:cxn modelId="{EBDEA50B-05C3-B14B-B139-9A1871FAB70B}" type="presParOf" srcId="{38E45EE9-446C-45A8-AE21-340CEDF91632}" destId="{A714C931-5CBF-4B4D-9B1B-F0336C34E0F8}" srcOrd="3" destOrd="0" presId="urn:microsoft.com/office/officeart/2018/5/layout/IconCircleLabelList"/>
    <dgm:cxn modelId="{CA1C250B-0A4C-4644-97BA-34043074A5BE}" type="presParOf" srcId="{38E45EE9-446C-45A8-AE21-340CEDF91632}" destId="{1C3BA06E-0E50-48CB-BA67-FB1BFE96742D}" srcOrd="4" destOrd="0" presId="urn:microsoft.com/office/officeart/2018/5/layout/IconCircleLabelList"/>
    <dgm:cxn modelId="{F9146ECB-E1F6-0543-B028-989571E4A9C3}" type="presParOf" srcId="{1C3BA06E-0E50-48CB-BA67-FB1BFE96742D}" destId="{7656C471-9394-4428-845B-6EAD782C77E5}" srcOrd="0" destOrd="0" presId="urn:microsoft.com/office/officeart/2018/5/layout/IconCircleLabelList"/>
    <dgm:cxn modelId="{58A596A5-D35D-254C-8B4A-C9FFAA1BB8F0}" type="presParOf" srcId="{1C3BA06E-0E50-48CB-BA67-FB1BFE96742D}" destId="{96EB090A-873E-42B2-B44B-89A931CE96EC}" srcOrd="1" destOrd="0" presId="urn:microsoft.com/office/officeart/2018/5/layout/IconCircleLabelList"/>
    <dgm:cxn modelId="{D8C3CCC8-E5DB-6D4A-99A1-8677E9050AFB}" type="presParOf" srcId="{1C3BA06E-0E50-48CB-BA67-FB1BFE96742D}" destId="{6654B9F4-6FD5-4F85-8FC4-4E577109691E}" srcOrd="2" destOrd="0" presId="urn:microsoft.com/office/officeart/2018/5/layout/IconCircleLabelList"/>
    <dgm:cxn modelId="{7A172705-3E7D-0C4F-A764-08DEEC998D3E}" type="presParOf" srcId="{1C3BA06E-0E50-48CB-BA67-FB1BFE96742D}" destId="{751A1ED5-F220-494D-B103-3E181413BE34}" srcOrd="3" destOrd="0" presId="urn:microsoft.com/office/officeart/2018/5/layout/IconCircleLabelList"/>
    <dgm:cxn modelId="{45166320-63B7-2E49-93C7-3CF388A5D16D}" type="presParOf" srcId="{38E45EE9-446C-45A8-AE21-340CEDF91632}" destId="{D592BCDF-46FF-41B5-9949-0B950CF58758}" srcOrd="5" destOrd="0" presId="urn:microsoft.com/office/officeart/2018/5/layout/IconCircleLabelList"/>
    <dgm:cxn modelId="{1B883EC6-A123-DC45-883E-65C5838E7E61}" type="presParOf" srcId="{38E45EE9-446C-45A8-AE21-340CEDF91632}" destId="{9AEA8E90-C6FD-40D3-90C6-D5FC759E6233}" srcOrd="6" destOrd="0" presId="urn:microsoft.com/office/officeart/2018/5/layout/IconCircleLabelList"/>
    <dgm:cxn modelId="{E90FFA2A-80E8-2240-9530-A38918873CD9}" type="presParOf" srcId="{9AEA8E90-C6FD-40D3-90C6-D5FC759E6233}" destId="{866456DE-818B-4D97-9C0B-EA45EA37FC60}" srcOrd="0" destOrd="0" presId="urn:microsoft.com/office/officeart/2018/5/layout/IconCircleLabelList"/>
    <dgm:cxn modelId="{CBBEBF11-57B6-2148-960D-3D3195B8E5D8}" type="presParOf" srcId="{9AEA8E90-C6FD-40D3-90C6-D5FC759E6233}" destId="{47490BAA-7507-4BD5-9510-DA9594316A95}" srcOrd="1" destOrd="0" presId="urn:microsoft.com/office/officeart/2018/5/layout/IconCircleLabelList"/>
    <dgm:cxn modelId="{ED5A24E5-FC2D-534A-A681-08A8D4DB701D}" type="presParOf" srcId="{9AEA8E90-C6FD-40D3-90C6-D5FC759E6233}" destId="{90C20313-AEFD-49B0-99C4-FF5C6B404AF7}" srcOrd="2" destOrd="0" presId="urn:microsoft.com/office/officeart/2018/5/layout/IconCircleLabelList"/>
    <dgm:cxn modelId="{A0EF7906-5DD8-1A43-9383-E1A688638A8E}" type="presParOf" srcId="{9AEA8E90-C6FD-40D3-90C6-D5FC759E6233}" destId="{8E7A98E2-EF0B-45D1-97A7-EDE8EDBFDEEA}" srcOrd="3" destOrd="0" presId="urn:microsoft.com/office/officeart/2018/5/layout/IconCircleLabelList"/>
    <dgm:cxn modelId="{7529C85D-7F5C-C946-819A-2386D5457E22}" type="presParOf" srcId="{38E45EE9-446C-45A8-AE21-340CEDF91632}" destId="{9EA020A3-B255-49DF-B0EA-8D4F888E9C9A}" srcOrd="7" destOrd="0" presId="urn:microsoft.com/office/officeart/2018/5/layout/IconCircleLabelList"/>
    <dgm:cxn modelId="{E16E6373-E60D-7B4F-BE72-2D213CFB7E85}" type="presParOf" srcId="{38E45EE9-446C-45A8-AE21-340CEDF91632}" destId="{5ED46DD3-24D7-420D-B0BD-2389ADA6B8F4}" srcOrd="8" destOrd="0" presId="urn:microsoft.com/office/officeart/2018/5/layout/IconCircleLabelList"/>
    <dgm:cxn modelId="{B964E139-63F9-7F45-ACEC-FF0E5944CC4E}" type="presParOf" srcId="{5ED46DD3-24D7-420D-B0BD-2389ADA6B8F4}" destId="{D256E16A-D98A-40E8-BF3D-0FC950DCF8F9}" srcOrd="0" destOrd="0" presId="urn:microsoft.com/office/officeart/2018/5/layout/IconCircleLabelList"/>
    <dgm:cxn modelId="{5F4FD441-4415-DC42-BC69-6755A7CB0488}" type="presParOf" srcId="{5ED46DD3-24D7-420D-B0BD-2389ADA6B8F4}" destId="{14D622F5-3B64-4F1C-8EFE-C4181BBF55CE}" srcOrd="1" destOrd="0" presId="urn:microsoft.com/office/officeart/2018/5/layout/IconCircleLabelList"/>
    <dgm:cxn modelId="{C4F7D98A-5547-694E-8E8C-9D5FF387DBB0}" type="presParOf" srcId="{5ED46DD3-24D7-420D-B0BD-2389ADA6B8F4}" destId="{FA1E7E11-4CAD-45EC-8DD4-EA1C8F5D68C3}" srcOrd="2" destOrd="0" presId="urn:microsoft.com/office/officeart/2018/5/layout/IconCircleLabelList"/>
    <dgm:cxn modelId="{F902961B-891A-2B46-9F5D-80E28A0FC2FC}" type="presParOf" srcId="{5ED46DD3-24D7-420D-B0BD-2389ADA6B8F4}" destId="{0613179A-74CA-4FF6-9983-8930C8F03D55}" srcOrd="3" destOrd="0" presId="urn:microsoft.com/office/officeart/2018/5/layout/IconCircleLabelList"/>
    <dgm:cxn modelId="{374DB4BD-535E-E14B-AA8E-90A3B3F7115A}" type="presParOf" srcId="{38E45EE9-446C-45A8-AE21-340CEDF91632}" destId="{F0CD6F4B-D116-4FF0-BDB1-9DCA897E94AC}" srcOrd="9" destOrd="0" presId="urn:microsoft.com/office/officeart/2018/5/layout/IconCircleLabelList"/>
    <dgm:cxn modelId="{79853CF6-EFE4-D14B-BF89-2155F0D4DF2E}" type="presParOf" srcId="{38E45EE9-446C-45A8-AE21-340CEDF91632}" destId="{7F1340E7-9A2E-4F85-A7AD-9B289CA3190C}" srcOrd="10" destOrd="0" presId="urn:microsoft.com/office/officeart/2018/5/layout/IconCircleLabelList"/>
    <dgm:cxn modelId="{7D48A676-ED9B-4E43-9BAA-676DE2CCFADA}" type="presParOf" srcId="{7F1340E7-9A2E-4F85-A7AD-9B289CA3190C}" destId="{EEB5CD58-78AF-465A-9B97-D915477DE864}" srcOrd="0" destOrd="0" presId="urn:microsoft.com/office/officeart/2018/5/layout/IconCircleLabelList"/>
    <dgm:cxn modelId="{B7B48024-D2F2-9E40-88AF-929FD8447676}" type="presParOf" srcId="{7F1340E7-9A2E-4F85-A7AD-9B289CA3190C}" destId="{3A56DF1F-B5EE-4017-94B7-441B58E78573}" srcOrd="1" destOrd="0" presId="urn:microsoft.com/office/officeart/2018/5/layout/IconCircleLabelList"/>
    <dgm:cxn modelId="{7B5F1672-03BF-5E4B-9343-6E1FB85D5E9F}" type="presParOf" srcId="{7F1340E7-9A2E-4F85-A7AD-9B289CA3190C}" destId="{135D2B11-CB01-4040-A649-436B0E0A92B6}" srcOrd="2" destOrd="0" presId="urn:microsoft.com/office/officeart/2018/5/layout/IconCircleLabelList"/>
    <dgm:cxn modelId="{431BE026-8E05-F046-8C62-1CD46E2BB6B3}" type="presParOf" srcId="{7F1340E7-9A2E-4F85-A7AD-9B289CA3190C}" destId="{5687292E-9F39-4CB7-B45D-4AFB4D32B52B}" srcOrd="3" destOrd="0" presId="urn:microsoft.com/office/officeart/2018/5/layout/IconCircleLabelList"/>
    <dgm:cxn modelId="{0638AC0D-365C-3445-8FE8-017BF3AFDC04}" type="presParOf" srcId="{38E45EE9-446C-45A8-AE21-340CEDF91632}" destId="{652E7B62-BCEC-4782-B022-25542FEB787C}" srcOrd="11" destOrd="0" presId="urn:microsoft.com/office/officeart/2018/5/layout/IconCircleLabelList"/>
    <dgm:cxn modelId="{E8AD936B-93B3-8543-A922-4A9EF9CB9561}" type="presParOf" srcId="{38E45EE9-446C-45A8-AE21-340CEDF91632}" destId="{405DDB4F-3F1E-48F9-A269-47EC10061598}" srcOrd="12" destOrd="0" presId="urn:microsoft.com/office/officeart/2018/5/layout/IconCircleLabelList"/>
    <dgm:cxn modelId="{09EF65D8-1161-B340-B70D-1E8D8B00455F}" type="presParOf" srcId="{405DDB4F-3F1E-48F9-A269-47EC10061598}" destId="{FE49348D-F424-43C1-A7FC-C02B04C1D454}" srcOrd="0" destOrd="0" presId="urn:microsoft.com/office/officeart/2018/5/layout/IconCircleLabelList"/>
    <dgm:cxn modelId="{DDF2909E-2476-014F-8B01-3290B0E118E9}" type="presParOf" srcId="{405DDB4F-3F1E-48F9-A269-47EC10061598}" destId="{5D78ACDB-17A9-4AE8-94F7-1004F1CAA2DD}" srcOrd="1" destOrd="0" presId="urn:microsoft.com/office/officeart/2018/5/layout/IconCircleLabelList"/>
    <dgm:cxn modelId="{DE5B4DC2-1614-2F4F-B901-1A78901FE1B6}" type="presParOf" srcId="{405DDB4F-3F1E-48F9-A269-47EC10061598}" destId="{F93C595A-B8CB-423B-8DBA-D53E2ACA68CD}" srcOrd="2" destOrd="0" presId="urn:microsoft.com/office/officeart/2018/5/layout/IconCircleLabelList"/>
    <dgm:cxn modelId="{2F46ECC1-753A-334F-B27E-B9792FC88013}" type="presParOf" srcId="{405DDB4F-3F1E-48F9-A269-47EC10061598}" destId="{63875E39-1EC8-4D93-A73E-954BE2D9C498}" srcOrd="3" destOrd="0" presId="urn:microsoft.com/office/officeart/2018/5/layout/IconCircleLabelList"/>
    <dgm:cxn modelId="{7DCCF2D2-5D56-8849-976F-FC653D8E1330}" type="presParOf" srcId="{38E45EE9-446C-45A8-AE21-340CEDF91632}" destId="{4DA121E2-F39B-42A1-BF99-764AF0E06DF0}" srcOrd="13" destOrd="0" presId="urn:microsoft.com/office/officeart/2018/5/layout/IconCircleLabelList"/>
    <dgm:cxn modelId="{A08A6F60-F5AF-9A4D-AF9E-CAC586BEFEE3}" type="presParOf" srcId="{38E45EE9-446C-45A8-AE21-340CEDF91632}" destId="{8FDD97B6-CCB9-4A2D-9213-89743D371B44}" srcOrd="14" destOrd="0" presId="urn:microsoft.com/office/officeart/2018/5/layout/IconCircleLabelList"/>
    <dgm:cxn modelId="{3B418088-C1B3-EA46-86C7-418CD3CA139D}" type="presParOf" srcId="{8FDD97B6-CCB9-4A2D-9213-89743D371B44}" destId="{4BEB2FBF-7CA8-4B22-8FCA-9F29B320BAE6}" srcOrd="0" destOrd="0" presId="urn:microsoft.com/office/officeart/2018/5/layout/IconCircleLabelList"/>
    <dgm:cxn modelId="{CCB0F6ED-BFE1-9E4C-B356-B948EE63C0CC}" type="presParOf" srcId="{8FDD97B6-CCB9-4A2D-9213-89743D371B44}" destId="{B6831A89-5122-441B-86BE-F52C452B28A1}" srcOrd="1" destOrd="0" presId="urn:microsoft.com/office/officeart/2018/5/layout/IconCircleLabelList"/>
    <dgm:cxn modelId="{0CB0ACC4-F46C-2949-B0F7-DA4B57E3DBAA}" type="presParOf" srcId="{8FDD97B6-CCB9-4A2D-9213-89743D371B44}" destId="{388E4DDC-172E-4801-9A1C-68F2B29FF297}" srcOrd="2" destOrd="0" presId="urn:microsoft.com/office/officeart/2018/5/layout/IconCircleLabelList"/>
    <dgm:cxn modelId="{C9D26BEC-F6FD-F94E-B195-2AB93B36088D}" type="presParOf" srcId="{8FDD97B6-CCB9-4A2D-9213-89743D371B44}" destId="{70DB2858-CE25-4B18-B991-8FEF221FF3B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493681-ACB5-499A-8818-B9333D9E5675}">
      <dsp:nvSpPr>
        <dsp:cNvPr id="0" name=""/>
        <dsp:cNvSpPr/>
      </dsp:nvSpPr>
      <dsp:spPr>
        <a:xfrm>
          <a:off x="871705" y="680865"/>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EBAE19-A4B1-42FF-A509-85A9DABA5EFD}">
      <dsp:nvSpPr>
        <dsp:cNvPr id="0" name=""/>
        <dsp:cNvSpPr/>
      </dsp:nvSpPr>
      <dsp:spPr>
        <a:xfrm>
          <a:off x="1105705" y="914865"/>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376647-2900-4017-953F-D59816D6E6B4}">
      <dsp:nvSpPr>
        <dsp:cNvPr id="0" name=""/>
        <dsp:cNvSpPr/>
      </dsp:nvSpPr>
      <dsp:spPr>
        <a:xfrm>
          <a:off x="520705" y="2120865"/>
          <a:ext cx="1800000" cy="129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Diverse Teams Boost Creativity and Innovation</a:t>
          </a:r>
          <a:endParaRPr lang="en-US" sz="1100" kern="1200" dirty="0"/>
        </a:p>
      </dsp:txBody>
      <dsp:txXfrm>
        <a:off x="520705" y="2120865"/>
        <a:ext cx="1800000" cy="1298781"/>
      </dsp:txXfrm>
    </dsp:sp>
    <dsp:sp modelId="{4E7840C3-15CB-4480-A90D-E115BDAE63D0}">
      <dsp:nvSpPr>
        <dsp:cNvPr id="0" name=""/>
        <dsp:cNvSpPr/>
      </dsp:nvSpPr>
      <dsp:spPr>
        <a:xfrm>
          <a:off x="2986705" y="680865"/>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485E19-28BB-4228-B472-33BB9DC1E24E}">
      <dsp:nvSpPr>
        <dsp:cNvPr id="0" name=""/>
        <dsp:cNvSpPr/>
      </dsp:nvSpPr>
      <dsp:spPr>
        <a:xfrm>
          <a:off x="3220705" y="914865"/>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932569-4BC5-49B1-9948-7097695738B9}">
      <dsp:nvSpPr>
        <dsp:cNvPr id="0" name=""/>
        <dsp:cNvSpPr/>
      </dsp:nvSpPr>
      <dsp:spPr>
        <a:xfrm>
          <a:off x="2635705" y="2120865"/>
          <a:ext cx="1800000" cy="129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Workplace Diversity Creates Greater Opportunities for Professional Growth.</a:t>
          </a:r>
          <a:endParaRPr lang="en-US" sz="1100" kern="1200"/>
        </a:p>
      </dsp:txBody>
      <dsp:txXfrm>
        <a:off x="2635705" y="2120865"/>
        <a:ext cx="1800000" cy="1298781"/>
      </dsp:txXfrm>
    </dsp:sp>
    <dsp:sp modelId="{96AFF012-E2F3-4DAD-8218-E902DB78CD91}">
      <dsp:nvSpPr>
        <dsp:cNvPr id="0" name=""/>
        <dsp:cNvSpPr/>
      </dsp:nvSpPr>
      <dsp:spPr>
        <a:xfrm>
          <a:off x="5101706" y="680865"/>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0F6A5-7333-4260-BF2B-05BC68419267}">
      <dsp:nvSpPr>
        <dsp:cNvPr id="0" name=""/>
        <dsp:cNvSpPr/>
      </dsp:nvSpPr>
      <dsp:spPr>
        <a:xfrm>
          <a:off x="5335706" y="914865"/>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AA1E73-BA73-4E4D-BB92-DD0AA860A93C}">
      <dsp:nvSpPr>
        <dsp:cNvPr id="0" name=""/>
        <dsp:cNvSpPr/>
      </dsp:nvSpPr>
      <dsp:spPr>
        <a:xfrm>
          <a:off x="4750706" y="2120865"/>
          <a:ext cx="1800000" cy="129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Better Decision-Making.</a:t>
          </a:r>
          <a:endParaRPr lang="en-US" sz="1100" kern="1200"/>
        </a:p>
      </dsp:txBody>
      <dsp:txXfrm>
        <a:off x="4750706" y="2120865"/>
        <a:ext cx="1800000" cy="1298781"/>
      </dsp:txXfrm>
    </dsp:sp>
    <dsp:sp modelId="{31DB3ED7-DFB8-47F6-8CFD-BC71A8AABFAC}">
      <dsp:nvSpPr>
        <dsp:cNvPr id="0" name=""/>
        <dsp:cNvSpPr/>
      </dsp:nvSpPr>
      <dsp:spPr>
        <a:xfrm>
          <a:off x="7216706" y="680865"/>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E5F9EE-D76A-4669-BBC9-F2B67D3B7B9F}">
      <dsp:nvSpPr>
        <dsp:cNvPr id="0" name=""/>
        <dsp:cNvSpPr/>
      </dsp:nvSpPr>
      <dsp:spPr>
        <a:xfrm>
          <a:off x="7450706" y="914865"/>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5EE927-7EE6-456B-A63C-20441FC144AB}">
      <dsp:nvSpPr>
        <dsp:cNvPr id="0" name=""/>
        <dsp:cNvSpPr/>
      </dsp:nvSpPr>
      <dsp:spPr>
        <a:xfrm>
          <a:off x="6865706" y="2120865"/>
          <a:ext cx="1800000" cy="129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Respecting individual differences will benefit the workplace by </a:t>
          </a:r>
          <a:r>
            <a:rPr lang="en-GB" sz="1100" b="1" kern="1200"/>
            <a:t>creating a competitive edge and increasing work productivity.</a:t>
          </a:r>
          <a:endParaRPr lang="en-US" sz="1100" kern="1200"/>
        </a:p>
      </dsp:txBody>
      <dsp:txXfrm>
        <a:off x="6865706" y="2120865"/>
        <a:ext cx="1800000" cy="1298781"/>
      </dsp:txXfrm>
    </dsp:sp>
    <dsp:sp modelId="{A2B2B313-1D70-4103-A99F-A0C1A0638451}">
      <dsp:nvSpPr>
        <dsp:cNvPr id="0" name=""/>
        <dsp:cNvSpPr/>
      </dsp:nvSpPr>
      <dsp:spPr>
        <a:xfrm>
          <a:off x="9331706" y="680865"/>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5DDA32-926E-422E-A2B8-767793B3716E}">
      <dsp:nvSpPr>
        <dsp:cNvPr id="0" name=""/>
        <dsp:cNvSpPr/>
      </dsp:nvSpPr>
      <dsp:spPr>
        <a:xfrm>
          <a:off x="9565706" y="914865"/>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B67FB1-4DC1-490C-8FA3-6BF6CAAC53A5}">
      <dsp:nvSpPr>
        <dsp:cNvPr id="0" name=""/>
        <dsp:cNvSpPr/>
      </dsp:nvSpPr>
      <dsp:spPr>
        <a:xfrm>
          <a:off x="8980706" y="2120865"/>
          <a:ext cx="1800000" cy="129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Diversity management benefits associates by creating a fair and safe environment where everyone has access to opportunities and challenges.</a:t>
          </a:r>
          <a:endParaRPr lang="en-US" sz="1100" kern="1200"/>
        </a:p>
      </dsp:txBody>
      <dsp:txXfrm>
        <a:off x="8980706" y="2120865"/>
        <a:ext cx="1800000" cy="1298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CA6E1-B7CD-4D70-AA74-BA0A8D62D6FF}">
      <dsp:nvSpPr>
        <dsp:cNvPr id="0" name=""/>
        <dsp:cNvSpPr/>
      </dsp:nvSpPr>
      <dsp:spPr>
        <a:xfrm>
          <a:off x="329103" y="94331"/>
          <a:ext cx="1022941" cy="10229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664835-AF00-436D-BCBD-09813B1621EA}">
      <dsp:nvSpPr>
        <dsp:cNvPr id="0" name=""/>
        <dsp:cNvSpPr/>
      </dsp:nvSpPr>
      <dsp:spPr>
        <a:xfrm>
          <a:off x="547107" y="312335"/>
          <a:ext cx="586933" cy="5869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B9097D-2ABD-4E8C-A141-EA54DD676744}">
      <dsp:nvSpPr>
        <dsp:cNvPr id="0" name=""/>
        <dsp:cNvSpPr/>
      </dsp:nvSpPr>
      <dsp:spPr>
        <a:xfrm>
          <a:off x="2097" y="1435893"/>
          <a:ext cx="1676953" cy="1226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0" i="0" u="none" kern="1200"/>
            <a:t>Managing and using people effectively</a:t>
          </a:r>
          <a:endParaRPr lang="en-US" sz="1100" kern="1200"/>
        </a:p>
      </dsp:txBody>
      <dsp:txXfrm>
        <a:off x="2097" y="1435893"/>
        <a:ext cx="1676953" cy="1226271"/>
      </dsp:txXfrm>
    </dsp:sp>
    <dsp:sp modelId="{E9C2ED7C-78AC-4800-AAFF-315EC07374FB}">
      <dsp:nvSpPr>
        <dsp:cNvPr id="0" name=""/>
        <dsp:cNvSpPr/>
      </dsp:nvSpPr>
      <dsp:spPr>
        <a:xfrm>
          <a:off x="2299523" y="94331"/>
          <a:ext cx="1022941" cy="10229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FB832B-C1C3-4FB5-AC06-31F490E8F2FF}">
      <dsp:nvSpPr>
        <dsp:cNvPr id="0" name=""/>
        <dsp:cNvSpPr/>
      </dsp:nvSpPr>
      <dsp:spPr>
        <a:xfrm>
          <a:off x="2517527" y="312335"/>
          <a:ext cx="586933" cy="586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9599A0-F4CB-44B1-A893-94D7D81F8962}">
      <dsp:nvSpPr>
        <dsp:cNvPr id="0" name=""/>
        <dsp:cNvSpPr/>
      </dsp:nvSpPr>
      <dsp:spPr>
        <a:xfrm>
          <a:off x="1972517" y="1435893"/>
          <a:ext cx="1676953" cy="1226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0" i="0" u="none" kern="1200"/>
            <a:t>Tying performance appraisal and compensation to competencies</a:t>
          </a:r>
          <a:endParaRPr lang="en-US" sz="1100" kern="1200"/>
        </a:p>
      </dsp:txBody>
      <dsp:txXfrm>
        <a:off x="1972517" y="1435893"/>
        <a:ext cx="1676953" cy="1226271"/>
      </dsp:txXfrm>
    </dsp:sp>
    <dsp:sp modelId="{7656C471-9394-4428-845B-6EAD782C77E5}">
      <dsp:nvSpPr>
        <dsp:cNvPr id="0" name=""/>
        <dsp:cNvSpPr/>
      </dsp:nvSpPr>
      <dsp:spPr>
        <a:xfrm>
          <a:off x="4269943" y="94331"/>
          <a:ext cx="1022941" cy="10229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EB090A-873E-42B2-B44B-89A931CE96EC}">
      <dsp:nvSpPr>
        <dsp:cNvPr id="0" name=""/>
        <dsp:cNvSpPr/>
      </dsp:nvSpPr>
      <dsp:spPr>
        <a:xfrm>
          <a:off x="4487947" y="312335"/>
          <a:ext cx="586933" cy="5869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1A1ED5-F220-494D-B103-3E181413BE34}">
      <dsp:nvSpPr>
        <dsp:cNvPr id="0" name=""/>
        <dsp:cNvSpPr/>
      </dsp:nvSpPr>
      <dsp:spPr>
        <a:xfrm>
          <a:off x="3942937" y="1435893"/>
          <a:ext cx="1676953" cy="1226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0" i="0" u="none" kern="1200"/>
            <a:t>Developing competencies that enhance individual and organizational performance</a:t>
          </a:r>
          <a:endParaRPr lang="en-US" sz="1100" kern="1200"/>
        </a:p>
      </dsp:txBody>
      <dsp:txXfrm>
        <a:off x="3942937" y="1435893"/>
        <a:ext cx="1676953" cy="1226271"/>
      </dsp:txXfrm>
    </dsp:sp>
    <dsp:sp modelId="{866456DE-818B-4D97-9C0B-EA45EA37FC60}">
      <dsp:nvSpPr>
        <dsp:cNvPr id="0" name=""/>
        <dsp:cNvSpPr/>
      </dsp:nvSpPr>
      <dsp:spPr>
        <a:xfrm>
          <a:off x="6240363" y="94331"/>
          <a:ext cx="1022941" cy="10229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490BAA-7507-4BD5-9510-DA9594316A95}">
      <dsp:nvSpPr>
        <dsp:cNvPr id="0" name=""/>
        <dsp:cNvSpPr/>
      </dsp:nvSpPr>
      <dsp:spPr>
        <a:xfrm>
          <a:off x="6458367" y="312335"/>
          <a:ext cx="586933" cy="5869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7A98E2-EF0B-45D1-97A7-EDE8EDBFDEEA}">
      <dsp:nvSpPr>
        <dsp:cNvPr id="0" name=""/>
        <dsp:cNvSpPr/>
      </dsp:nvSpPr>
      <dsp:spPr>
        <a:xfrm>
          <a:off x="5913357" y="1435893"/>
          <a:ext cx="1676953" cy="1226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0" i="0" u="none" kern="1200"/>
            <a:t>Increasing the innovation, creativity, and flexibility necessary to enhance competitiveness</a:t>
          </a:r>
          <a:endParaRPr lang="en-US" sz="1100" kern="1200"/>
        </a:p>
      </dsp:txBody>
      <dsp:txXfrm>
        <a:off x="5913357" y="1435893"/>
        <a:ext cx="1676953" cy="1226271"/>
      </dsp:txXfrm>
    </dsp:sp>
    <dsp:sp modelId="{D256E16A-D98A-40E8-BF3D-0FC950DCF8F9}">
      <dsp:nvSpPr>
        <dsp:cNvPr id="0" name=""/>
        <dsp:cNvSpPr/>
      </dsp:nvSpPr>
      <dsp:spPr>
        <a:xfrm>
          <a:off x="329103" y="3081404"/>
          <a:ext cx="1022941" cy="10229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D622F5-3B64-4F1C-8EFE-C4181BBF55CE}">
      <dsp:nvSpPr>
        <dsp:cNvPr id="0" name=""/>
        <dsp:cNvSpPr/>
      </dsp:nvSpPr>
      <dsp:spPr>
        <a:xfrm>
          <a:off x="547107" y="3299408"/>
          <a:ext cx="586933" cy="5869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13179A-74CA-4FF6-9983-8930C8F03D55}">
      <dsp:nvSpPr>
        <dsp:cNvPr id="0" name=""/>
        <dsp:cNvSpPr/>
      </dsp:nvSpPr>
      <dsp:spPr>
        <a:xfrm>
          <a:off x="2097" y="4422966"/>
          <a:ext cx="1676953" cy="1226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0" i="0" u="none" kern="1200"/>
            <a:t>Applying new approaches to work process design, </a:t>
          </a:r>
          <a:r>
            <a:rPr lang="en-GB" sz="1100" b="0" i="0" kern="1200">
              <a:hlinkClick xmlns:r="http://schemas.openxmlformats.org/officeDocument/2006/relationships" r:id="rId11"/>
            </a:rPr>
            <a:t>succession planning</a:t>
          </a:r>
          <a:r>
            <a:rPr lang="en-GB" sz="1100" b="0" i="0" u="none" kern="1200"/>
            <a:t>, career development, and inter-organizational mobility</a:t>
          </a:r>
          <a:endParaRPr lang="en-US" sz="1100" kern="1200"/>
        </a:p>
      </dsp:txBody>
      <dsp:txXfrm>
        <a:off x="2097" y="4422966"/>
        <a:ext cx="1676953" cy="1226271"/>
      </dsp:txXfrm>
    </dsp:sp>
    <dsp:sp modelId="{EEB5CD58-78AF-465A-9B97-D915477DE864}">
      <dsp:nvSpPr>
        <dsp:cNvPr id="0" name=""/>
        <dsp:cNvSpPr/>
      </dsp:nvSpPr>
      <dsp:spPr>
        <a:xfrm>
          <a:off x="2299523" y="3081404"/>
          <a:ext cx="1022941" cy="10229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6DF1F-B5EE-4017-94B7-441B58E78573}">
      <dsp:nvSpPr>
        <dsp:cNvPr id="0" name=""/>
        <dsp:cNvSpPr/>
      </dsp:nvSpPr>
      <dsp:spPr>
        <a:xfrm>
          <a:off x="2517527" y="3299408"/>
          <a:ext cx="586933" cy="586933"/>
        </a:xfrm>
        <a:prstGeom prst="rect">
          <a:avLst/>
        </a:prstGeom>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7292E-9F39-4CB7-B45D-4AFB4D32B52B}">
      <dsp:nvSpPr>
        <dsp:cNvPr id="0" name=""/>
        <dsp:cNvSpPr/>
      </dsp:nvSpPr>
      <dsp:spPr>
        <a:xfrm>
          <a:off x="1972517" y="4422966"/>
          <a:ext cx="1676953" cy="1226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Create a Safe Work Enviroment</a:t>
          </a:r>
        </a:p>
      </dsp:txBody>
      <dsp:txXfrm>
        <a:off x="1972517" y="4422966"/>
        <a:ext cx="1676953" cy="1226271"/>
      </dsp:txXfrm>
    </dsp:sp>
    <dsp:sp modelId="{FE49348D-F424-43C1-A7FC-C02B04C1D454}">
      <dsp:nvSpPr>
        <dsp:cNvPr id="0" name=""/>
        <dsp:cNvSpPr/>
      </dsp:nvSpPr>
      <dsp:spPr>
        <a:xfrm>
          <a:off x="4269943" y="3081404"/>
          <a:ext cx="1022941" cy="10229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8ACDB-17A9-4AE8-94F7-1004F1CAA2DD}">
      <dsp:nvSpPr>
        <dsp:cNvPr id="0" name=""/>
        <dsp:cNvSpPr/>
      </dsp:nvSpPr>
      <dsp:spPr>
        <a:xfrm>
          <a:off x="4487947" y="3299408"/>
          <a:ext cx="586933" cy="586933"/>
        </a:xfrm>
        <a:prstGeom prst="rect">
          <a:avLst/>
        </a:prstGeom>
        <a:blipFill>
          <a:blip xmlns:r="http://schemas.openxmlformats.org/officeDocument/2006/relationships"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875E39-1EC8-4D93-A73E-954BE2D9C498}">
      <dsp:nvSpPr>
        <dsp:cNvPr id="0" name=""/>
        <dsp:cNvSpPr/>
      </dsp:nvSpPr>
      <dsp:spPr>
        <a:xfrm>
          <a:off x="3942937" y="4422966"/>
          <a:ext cx="1676953" cy="1226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Handle Disciplinary Actions.</a:t>
          </a:r>
        </a:p>
      </dsp:txBody>
      <dsp:txXfrm>
        <a:off x="3942937" y="4422966"/>
        <a:ext cx="1676953" cy="1226271"/>
      </dsp:txXfrm>
    </dsp:sp>
    <dsp:sp modelId="{4BEB2FBF-7CA8-4B22-8FCA-9F29B320BAE6}">
      <dsp:nvSpPr>
        <dsp:cNvPr id="0" name=""/>
        <dsp:cNvSpPr/>
      </dsp:nvSpPr>
      <dsp:spPr>
        <a:xfrm>
          <a:off x="6240363" y="3081404"/>
          <a:ext cx="1022941" cy="10229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831A89-5122-441B-86BE-F52C452B28A1}">
      <dsp:nvSpPr>
        <dsp:cNvPr id="0" name=""/>
        <dsp:cNvSpPr/>
      </dsp:nvSpPr>
      <dsp:spPr>
        <a:xfrm>
          <a:off x="6458367" y="3299408"/>
          <a:ext cx="586933" cy="586933"/>
        </a:xfrm>
        <a:prstGeom prst="rect">
          <a:avLst/>
        </a:prstGeom>
        <a:blipFill>
          <a:blip xmlns:r="http://schemas.openxmlformats.org/officeDocument/2006/relationships"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DB2858-CE25-4B18-B991-8FEF221FF3B7}">
      <dsp:nvSpPr>
        <dsp:cNvPr id="0" name=""/>
        <dsp:cNvSpPr/>
      </dsp:nvSpPr>
      <dsp:spPr>
        <a:xfrm>
          <a:off x="5913357" y="4422966"/>
          <a:ext cx="1676953" cy="1226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0" i="0" u="none" kern="1200"/>
            <a:t>Managing the implementation and integration of technology through improved staffing, training, and communication with employees</a:t>
          </a:r>
          <a:endParaRPr lang="en-US" sz="1100" kern="1200"/>
        </a:p>
      </dsp:txBody>
      <dsp:txXfrm>
        <a:off x="5913357" y="4422966"/>
        <a:ext cx="1676953" cy="122627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8/16/2022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8/16/2022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8/16/2022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8/16/2022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8/16/2022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8/16/2022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8/16/2022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www.acas.org.uk/checking-your-employment-rights"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itizensadvice.org.uk/work/rights-at-work/flexible-working/flexible-working-what-is-it/" TargetMode="External"/><Relationship Id="rId2" Type="http://schemas.openxmlformats.org/officeDocument/2006/relationships/hyperlink" Target="https://www.acas.org.uk/making-a-flexible-working-request" TargetMode="External"/><Relationship Id="rId1" Type="http://schemas.openxmlformats.org/officeDocument/2006/relationships/slideLayout" Target="../slideLayouts/slideLayout2.xml"/><Relationship Id="rId5" Type="http://schemas.openxmlformats.org/officeDocument/2006/relationships/hyperlink" Target="https://www.investopedia.com/terms/h/humanresources.asp" TargetMode="External"/><Relationship Id="rId4" Type="http://schemas.openxmlformats.org/officeDocument/2006/relationships/hyperlink" Target="https://www.gov.uk/flexible-wor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80187-768F-E52D-C8DF-D6E55BA5B2D8}"/>
              </a:ext>
            </a:extLst>
          </p:cNvPr>
          <p:cNvSpPr>
            <a:spLocks noGrp="1"/>
          </p:cNvSpPr>
          <p:nvPr>
            <p:ph type="ctrTitle"/>
          </p:nvPr>
        </p:nvSpPr>
        <p:spPr/>
        <p:txBody>
          <a:bodyPr/>
          <a:lstStyle/>
          <a:p>
            <a:r>
              <a:rPr lang="en-US" dirty="0" err="1"/>
              <a:t>tHe</a:t>
            </a:r>
            <a:r>
              <a:rPr lang="en-US" dirty="0"/>
              <a:t> benefits of flexible work</a:t>
            </a:r>
          </a:p>
        </p:txBody>
      </p:sp>
      <p:sp>
        <p:nvSpPr>
          <p:cNvPr id="3" name="Subtitle 2">
            <a:extLst>
              <a:ext uri="{FF2B5EF4-FFF2-40B4-BE49-F238E27FC236}">
                <a16:creationId xmlns:a16="http://schemas.microsoft.com/office/drawing/2014/main" id="{E4C38D13-F6EA-8F86-BC73-9B67A43B606E}"/>
              </a:ext>
            </a:extLst>
          </p:cNvPr>
          <p:cNvSpPr>
            <a:spLocks noGrp="1"/>
          </p:cNvSpPr>
          <p:nvPr>
            <p:ph type="subTitle" idx="1"/>
          </p:nvPr>
        </p:nvSpPr>
        <p:spPr>
          <a:xfrm>
            <a:off x="2085975" y="3531204"/>
            <a:ext cx="8968877" cy="1426559"/>
          </a:xfrm>
        </p:spPr>
        <p:txBody>
          <a:bodyPr>
            <a:normAutofit/>
          </a:bodyPr>
          <a:lstStyle/>
          <a:p>
            <a:r>
              <a:rPr lang="en-US" dirty="0"/>
              <a:t>Lecture: Managing people</a:t>
            </a:r>
          </a:p>
          <a:p>
            <a:r>
              <a:rPr lang="en-US" dirty="0"/>
              <a:t>Made by student </a:t>
            </a:r>
            <a:r>
              <a:rPr lang="en-US" dirty="0" err="1"/>
              <a:t>Olesea</a:t>
            </a:r>
            <a:r>
              <a:rPr lang="en-US" dirty="0"/>
              <a:t> </a:t>
            </a:r>
            <a:r>
              <a:rPr lang="en-US" dirty="0" err="1"/>
              <a:t>pecica</a:t>
            </a:r>
            <a:endParaRPr lang="en-US" dirty="0"/>
          </a:p>
          <a:p>
            <a:r>
              <a:rPr lang="en-US" dirty="0"/>
              <a:t>Id 2027757</a:t>
            </a:r>
          </a:p>
        </p:txBody>
      </p:sp>
    </p:spTree>
    <p:extLst>
      <p:ext uri="{BB962C8B-B14F-4D97-AF65-F5344CB8AC3E}">
        <p14:creationId xmlns:p14="http://schemas.microsoft.com/office/powerpoint/2010/main" val="2735114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CBE32-4C77-0FFA-0D57-3E970143EBE8}"/>
              </a:ext>
            </a:extLst>
          </p:cNvPr>
          <p:cNvSpPr>
            <a:spLocks noGrp="1"/>
          </p:cNvSpPr>
          <p:nvPr>
            <p:ph type="title"/>
          </p:nvPr>
        </p:nvSpPr>
        <p:spPr/>
        <p:txBody>
          <a:bodyPr/>
          <a:lstStyle/>
          <a:p>
            <a:r>
              <a:rPr lang="en-US" dirty="0" err="1"/>
              <a:t>pRESENTATION</a:t>
            </a:r>
            <a:r>
              <a:rPr lang="en-US" dirty="0"/>
              <a:t> structure</a:t>
            </a:r>
          </a:p>
        </p:txBody>
      </p:sp>
      <p:sp>
        <p:nvSpPr>
          <p:cNvPr id="3" name="Content Placeholder 2">
            <a:extLst>
              <a:ext uri="{FF2B5EF4-FFF2-40B4-BE49-F238E27FC236}">
                <a16:creationId xmlns:a16="http://schemas.microsoft.com/office/drawing/2014/main" id="{2439310A-A4B0-B5CA-7740-2D719B18C205}"/>
              </a:ext>
            </a:extLst>
          </p:cNvPr>
          <p:cNvSpPr>
            <a:spLocks noGrp="1"/>
          </p:cNvSpPr>
          <p:nvPr>
            <p:ph idx="1"/>
          </p:nvPr>
        </p:nvSpPr>
        <p:spPr/>
        <p:txBody>
          <a:bodyPr/>
          <a:lstStyle/>
          <a:p>
            <a:pPr marL="457200" indent="-457200">
              <a:buAutoNum type="arabicPeriod"/>
            </a:pPr>
            <a:r>
              <a:rPr lang="en-US" dirty="0"/>
              <a:t>Content</a:t>
            </a:r>
          </a:p>
          <a:p>
            <a:pPr marL="457200" indent="-457200">
              <a:buAutoNum type="arabicPeriod"/>
            </a:pPr>
            <a:r>
              <a:rPr lang="en-US" dirty="0"/>
              <a:t>Introduction to flexible working</a:t>
            </a:r>
          </a:p>
          <a:p>
            <a:pPr marL="457200" indent="-457200">
              <a:buAutoNum type="arabicPeriod"/>
            </a:pPr>
            <a:r>
              <a:rPr lang="en-US" dirty="0"/>
              <a:t>Diversity and it’s importance</a:t>
            </a:r>
          </a:p>
          <a:p>
            <a:pPr marL="457200" indent="-457200">
              <a:buAutoNum type="arabicPeriod"/>
            </a:pPr>
            <a:r>
              <a:rPr lang="en-US" dirty="0"/>
              <a:t>Benefits and flexibility</a:t>
            </a:r>
          </a:p>
          <a:p>
            <a:pPr marL="457200" indent="-457200">
              <a:buAutoNum type="arabicPeriod"/>
            </a:pPr>
            <a:r>
              <a:rPr lang="en-US" dirty="0"/>
              <a:t>Role of HR</a:t>
            </a:r>
          </a:p>
          <a:p>
            <a:pPr marL="457200" indent="-457200">
              <a:buAutoNum type="arabicPeriod"/>
            </a:pPr>
            <a:r>
              <a:rPr lang="en-US" dirty="0"/>
              <a:t>Conclusion</a:t>
            </a:r>
          </a:p>
          <a:p>
            <a:pPr marL="457200" indent="-457200">
              <a:buAutoNum type="arabicPeriod"/>
            </a:pPr>
            <a:r>
              <a:rPr lang="en-US" dirty="0"/>
              <a:t>References</a:t>
            </a:r>
          </a:p>
        </p:txBody>
      </p:sp>
    </p:spTree>
    <p:extLst>
      <p:ext uri="{BB962C8B-B14F-4D97-AF65-F5344CB8AC3E}">
        <p14:creationId xmlns:p14="http://schemas.microsoft.com/office/powerpoint/2010/main" val="2278332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52">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2" name="Picture 54">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3" name="Straight Connector 56">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58">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Content Placeholder 4">
            <a:extLst>
              <a:ext uri="{FF2B5EF4-FFF2-40B4-BE49-F238E27FC236}">
                <a16:creationId xmlns:a16="http://schemas.microsoft.com/office/drawing/2014/main" id="{183D8131-5EB2-D90B-10BE-7AF2E9BFB312}"/>
              </a:ext>
            </a:extLst>
          </p:cNvPr>
          <p:cNvPicPr>
            <a:picLocks noGrp="1" noChangeAspect="1"/>
          </p:cNvPicPr>
          <p:nvPr>
            <p:ph sz="half" idx="1"/>
          </p:nvPr>
        </p:nvPicPr>
        <p:blipFill rotWithShape="1">
          <a:blip r:embed="rId3"/>
          <a:srcRect l="9091" t="20610" b="6854"/>
          <a:stretch/>
        </p:blipFill>
        <p:spPr>
          <a:xfrm>
            <a:off x="2" y="10"/>
            <a:ext cx="12191695" cy="6857990"/>
          </a:xfrm>
          <a:prstGeom prst="rect">
            <a:avLst/>
          </a:prstGeom>
        </p:spPr>
      </p:pic>
      <p:sp>
        <p:nvSpPr>
          <p:cNvPr id="75" name="Rectangle 60">
            <a:extLst>
              <a:ext uri="{FF2B5EF4-FFF2-40B4-BE49-F238E27FC236}">
                <a16:creationId xmlns:a16="http://schemas.microsoft.com/office/drawing/2014/main" id="{368B8211-0B9F-4516-8771-3316E00DB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BDEFB9-C42A-47A8-D892-BF87E17E8B37}"/>
              </a:ext>
            </a:extLst>
          </p:cNvPr>
          <p:cNvSpPr>
            <a:spLocks noGrp="1"/>
          </p:cNvSpPr>
          <p:nvPr>
            <p:ph type="title"/>
          </p:nvPr>
        </p:nvSpPr>
        <p:spPr>
          <a:xfrm>
            <a:off x="4063421" y="804520"/>
            <a:ext cx="6815731" cy="1049235"/>
          </a:xfrm>
        </p:spPr>
        <p:txBody>
          <a:bodyPr vert="horz" lIns="91440" tIns="45720" rIns="91440" bIns="45720" rtlCol="0" anchor="t">
            <a:normAutofit/>
          </a:bodyPr>
          <a:lstStyle/>
          <a:p>
            <a:r>
              <a:rPr lang="en-US">
                <a:solidFill>
                  <a:srgbClr val="FFFFFE"/>
                </a:solidFill>
              </a:rPr>
              <a:t>Introduction</a:t>
            </a:r>
          </a:p>
        </p:txBody>
      </p:sp>
      <p:cxnSp>
        <p:nvCxnSpPr>
          <p:cNvPr id="76" name="Straight Connector 62">
            <a:extLst>
              <a:ext uri="{FF2B5EF4-FFF2-40B4-BE49-F238E27FC236}">
                <a16:creationId xmlns:a16="http://schemas.microsoft.com/office/drawing/2014/main" id="{B7582E73-8B46-4A0E-944E-58357C8088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789" y="1847088"/>
            <a:ext cx="6813363" cy="0"/>
          </a:xfrm>
          <a:prstGeom prst="line">
            <a:avLst/>
          </a:prstGeom>
          <a:ln w="31750">
            <a:solidFill>
              <a:srgbClr val="14539B"/>
            </a:solidFill>
          </a:ln>
        </p:spPr>
        <p:style>
          <a:lnRef idx="3">
            <a:schemeClr val="accent1"/>
          </a:lnRef>
          <a:fillRef idx="0">
            <a:schemeClr val="accent1"/>
          </a:fillRef>
          <a:effectRef idx="2">
            <a:schemeClr val="accent1"/>
          </a:effectRef>
          <a:fontRef idx="minor">
            <a:schemeClr val="tx1"/>
          </a:fontRef>
        </p:style>
      </p:cxnSp>
      <p:sp>
        <p:nvSpPr>
          <p:cNvPr id="48" name="Content Placeholder 3">
            <a:extLst>
              <a:ext uri="{FF2B5EF4-FFF2-40B4-BE49-F238E27FC236}">
                <a16:creationId xmlns:a16="http://schemas.microsoft.com/office/drawing/2014/main" id="{1A895A6C-86B9-033D-C8E7-4AE13F56BBC0}"/>
              </a:ext>
            </a:extLst>
          </p:cNvPr>
          <p:cNvSpPr>
            <a:spLocks noGrp="1"/>
          </p:cNvSpPr>
          <p:nvPr>
            <p:ph sz="half" idx="2"/>
          </p:nvPr>
        </p:nvSpPr>
        <p:spPr>
          <a:xfrm>
            <a:off x="4063421" y="2015733"/>
            <a:ext cx="6815731" cy="4021267"/>
          </a:xfrm>
        </p:spPr>
        <p:txBody>
          <a:bodyPr vert="horz" lIns="91440" tIns="45720" rIns="91440" bIns="45720" rtlCol="0" anchor="t">
            <a:normAutofit/>
          </a:bodyPr>
          <a:lstStyle/>
          <a:p>
            <a:pPr>
              <a:buClr>
                <a:srgbClr val="14539B"/>
              </a:buClr>
            </a:pPr>
            <a:r>
              <a:rPr lang="en-US" dirty="0">
                <a:solidFill>
                  <a:srgbClr val="FFFFFE"/>
                </a:solidFill>
              </a:rPr>
              <a:t>The importance of flexible hours to be introduced in our company is essential tool nowadays. Supporting our employees it will give us different perspective to expand and to be the most loyal company.  Apple has 154.000 employees with 519 stores in 25 countries.  The future plans are to be launch the second-generation AR/VR headset by 2025. Apple has a 14.1 percent share globally of the market in the second quarter 2021 and 55% achieved for apple smartphones.  The biggest competitor is Dell Technologies.</a:t>
            </a:r>
          </a:p>
          <a:p>
            <a:pPr>
              <a:buClr>
                <a:srgbClr val="14539B"/>
              </a:buClr>
            </a:pPr>
            <a:endParaRPr lang="en-US" dirty="0">
              <a:solidFill>
                <a:srgbClr val="FFFFFE"/>
              </a:solidFill>
            </a:endParaRPr>
          </a:p>
        </p:txBody>
      </p:sp>
    </p:spTree>
    <p:extLst>
      <p:ext uri="{BB962C8B-B14F-4D97-AF65-F5344CB8AC3E}">
        <p14:creationId xmlns:p14="http://schemas.microsoft.com/office/powerpoint/2010/main" val="1842519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EF7E9-2418-CA7F-8934-163146AB1991}"/>
              </a:ext>
            </a:extLst>
          </p:cNvPr>
          <p:cNvSpPr>
            <a:spLocks noGrp="1"/>
          </p:cNvSpPr>
          <p:nvPr>
            <p:ph type="title"/>
          </p:nvPr>
        </p:nvSpPr>
        <p:spPr>
          <a:xfrm>
            <a:off x="1657350" y="582930"/>
            <a:ext cx="9401573" cy="1143000"/>
          </a:xfrm>
        </p:spPr>
        <p:txBody>
          <a:bodyPr>
            <a:normAutofit fontScale="90000"/>
          </a:bodyPr>
          <a:lstStyle/>
          <a:p>
            <a:r>
              <a:rPr lang="en-GB" sz="2700" b="1" dirty="0">
                <a:latin typeface="Angsana New" panose="02020603050405020304" pitchFamily="18" charset="-34"/>
                <a:ea typeface="Brush Script MT" panose="03060802040406070304" pitchFamily="66" charset="-122"/>
                <a:cs typeface="Angsana New" panose="02020603050405020304" pitchFamily="18" charset="-34"/>
              </a:rPr>
              <a:t>Flexible working is a way of working that suits an employee’s needs, for example having flexible start and finish times, or working from home - eligible for everyone</a:t>
            </a:r>
            <a:br>
              <a:rPr lang="en-GB" dirty="0"/>
            </a:br>
            <a:br>
              <a:rPr lang="en-GB" dirty="0"/>
            </a:br>
            <a:br>
              <a:rPr lang="en-GB" dirty="0"/>
            </a:br>
            <a:endParaRPr lang="en-US" dirty="0"/>
          </a:p>
        </p:txBody>
      </p:sp>
      <p:sp>
        <p:nvSpPr>
          <p:cNvPr id="3" name="Content Placeholder 2">
            <a:extLst>
              <a:ext uri="{FF2B5EF4-FFF2-40B4-BE49-F238E27FC236}">
                <a16:creationId xmlns:a16="http://schemas.microsoft.com/office/drawing/2014/main" id="{CCA2DDC6-690B-C798-2627-787124D78283}"/>
              </a:ext>
            </a:extLst>
          </p:cNvPr>
          <p:cNvSpPr>
            <a:spLocks noGrp="1"/>
          </p:cNvSpPr>
          <p:nvPr>
            <p:ph sz="half" idx="1"/>
          </p:nvPr>
        </p:nvSpPr>
        <p:spPr/>
        <p:txBody>
          <a:bodyPr>
            <a:normAutofit fontScale="85000" lnSpcReduction="10000"/>
          </a:bodyPr>
          <a:lstStyle/>
          <a:p>
            <a:pPr marL="0" indent="0" fontAlgn="base">
              <a:buNone/>
            </a:pPr>
            <a:r>
              <a:rPr lang="en-GB" dirty="0"/>
              <a:t>By law, you have the right to make a flexible working request if:</a:t>
            </a:r>
          </a:p>
          <a:p>
            <a:pPr fontAlgn="base"/>
            <a:r>
              <a:rPr lang="en-GB" dirty="0"/>
              <a:t>you’ve worked for your employer for at least 26 weeks</a:t>
            </a:r>
          </a:p>
          <a:p>
            <a:pPr fontAlgn="base"/>
            <a:r>
              <a:rPr lang="en-GB" dirty="0"/>
              <a:t>you’re </a:t>
            </a:r>
            <a:r>
              <a:rPr lang="en-GB" u="sng" dirty="0">
                <a:hlinkClick r:id="rId2" tooltip="Checking your employment rights"/>
              </a:rPr>
              <a:t>legally classed as an employee</a:t>
            </a:r>
            <a:endParaRPr lang="en-GB" dirty="0"/>
          </a:p>
          <a:p>
            <a:pPr fontAlgn="base"/>
            <a:r>
              <a:rPr lang="en-GB" dirty="0"/>
              <a:t>you’ve not made any other flexible working request in the last 12 months</a:t>
            </a:r>
          </a:p>
          <a:p>
            <a:endParaRPr lang="en-US" dirty="0"/>
          </a:p>
        </p:txBody>
      </p:sp>
      <p:sp>
        <p:nvSpPr>
          <p:cNvPr id="4" name="Content Placeholder 3">
            <a:extLst>
              <a:ext uri="{FF2B5EF4-FFF2-40B4-BE49-F238E27FC236}">
                <a16:creationId xmlns:a16="http://schemas.microsoft.com/office/drawing/2014/main" id="{1FD73F08-7AC9-58C2-F720-DA7BE1D6F5A5}"/>
              </a:ext>
            </a:extLst>
          </p:cNvPr>
          <p:cNvSpPr>
            <a:spLocks noGrp="1"/>
          </p:cNvSpPr>
          <p:nvPr>
            <p:ph sz="half" idx="2"/>
          </p:nvPr>
        </p:nvSpPr>
        <p:spPr/>
        <p:txBody>
          <a:bodyPr>
            <a:normAutofit fontScale="85000" lnSpcReduction="10000"/>
          </a:bodyPr>
          <a:lstStyle/>
          <a:p>
            <a:pPr marL="0" indent="0">
              <a:buNone/>
            </a:pPr>
            <a:r>
              <a:rPr lang="en-GB" dirty="0"/>
              <a:t>If you work different hours to those you were working before, you should be paid at least the same, but on a ‘pro rata’ basis. </a:t>
            </a:r>
          </a:p>
          <a:p>
            <a:r>
              <a:rPr lang="en-GB" dirty="0"/>
              <a:t>Being paid pro rata is when you get a share of the equivalent full time salary - for example, if the full time role is 35 hours a week and you work 17.5 hours, you get half the pay you’d get if you worked full time.</a:t>
            </a:r>
          </a:p>
          <a:p>
            <a:r>
              <a:rPr lang="en-GB" dirty="0"/>
              <a:t>You should also get at least the same holiday and other benefits pro rata.</a:t>
            </a:r>
          </a:p>
          <a:p>
            <a:endParaRPr lang="en-US" dirty="0"/>
          </a:p>
        </p:txBody>
      </p:sp>
    </p:spTree>
    <p:extLst>
      <p:ext uri="{BB962C8B-B14F-4D97-AF65-F5344CB8AC3E}">
        <p14:creationId xmlns:p14="http://schemas.microsoft.com/office/powerpoint/2010/main" val="340473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F7262-0108-6D95-0A00-C1B316D25718}"/>
              </a:ext>
            </a:extLst>
          </p:cNvPr>
          <p:cNvSpPr>
            <a:spLocks noGrp="1"/>
          </p:cNvSpPr>
          <p:nvPr>
            <p:ph type="title"/>
          </p:nvPr>
        </p:nvSpPr>
        <p:spPr>
          <a:xfrm>
            <a:off x="1314450" y="-242888"/>
            <a:ext cx="9703594" cy="2200275"/>
          </a:xfrm>
        </p:spPr>
        <p:txBody>
          <a:bodyPr>
            <a:noAutofit/>
          </a:bodyPr>
          <a:lstStyle/>
          <a:p>
            <a:br>
              <a:rPr lang="en-GB" sz="1800" dirty="0"/>
            </a:br>
            <a:br>
              <a:rPr lang="en-GB" sz="2000" dirty="0">
                <a:latin typeface="Optima" panose="02000503060000020004" pitchFamily="2" charset="0"/>
              </a:rPr>
            </a:br>
            <a:r>
              <a:rPr lang="en-GB" sz="2000" dirty="0">
                <a:latin typeface="Optima" panose="02000503060000020004" pitchFamily="2" charset="0"/>
              </a:rPr>
              <a:t>A </a:t>
            </a:r>
            <a:r>
              <a:rPr lang="en-GB" sz="2000" b="1" dirty="0">
                <a:latin typeface="Optima" panose="02000503060000020004" pitchFamily="2" charset="0"/>
              </a:rPr>
              <a:t>diverse workplace </a:t>
            </a:r>
            <a:r>
              <a:rPr lang="en-GB" sz="2000" dirty="0">
                <a:latin typeface="Optima" panose="02000503060000020004" pitchFamily="2" charset="0"/>
              </a:rPr>
              <a:t>is an important asset, since it acknowledges the individual strengths of each employee and the potential they bring. Valuing the differences of others is what ultimately brings us all together and can be the secret to a successful, thriving workplace and a fair work culture</a:t>
            </a:r>
            <a:br>
              <a:rPr lang="en-GB" sz="1800" dirty="0"/>
            </a:br>
            <a:endParaRPr lang="en-US" sz="1800" dirty="0"/>
          </a:p>
        </p:txBody>
      </p:sp>
      <p:graphicFrame>
        <p:nvGraphicFramePr>
          <p:cNvPr id="15" name="Content Placeholder 2">
            <a:extLst>
              <a:ext uri="{FF2B5EF4-FFF2-40B4-BE49-F238E27FC236}">
                <a16:creationId xmlns:a16="http://schemas.microsoft.com/office/drawing/2014/main" id="{8490A115-50BD-CE6C-CF17-B6D3CF0702AC}"/>
              </a:ext>
            </a:extLst>
          </p:cNvPr>
          <p:cNvGraphicFramePr>
            <a:graphicFrameLocks noGrp="1"/>
          </p:cNvGraphicFramePr>
          <p:nvPr>
            <p:ph idx="1"/>
            <p:extLst>
              <p:ext uri="{D42A27DB-BD31-4B8C-83A1-F6EECF244321}">
                <p14:modId xmlns:p14="http://schemas.microsoft.com/office/powerpoint/2010/main" val="661391533"/>
              </p:ext>
            </p:extLst>
          </p:nvPr>
        </p:nvGraphicFramePr>
        <p:xfrm>
          <a:off x="400050" y="1828799"/>
          <a:ext cx="11301412" cy="4100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4064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7C2A37-B4DF-5313-88F0-5AA045BD44AB}"/>
              </a:ext>
            </a:extLst>
          </p:cNvPr>
          <p:cNvSpPr>
            <a:spLocks noGrp="1"/>
          </p:cNvSpPr>
          <p:nvPr>
            <p:ph type="title"/>
          </p:nvPr>
        </p:nvSpPr>
        <p:spPr>
          <a:xfrm>
            <a:off x="844476" y="1600199"/>
            <a:ext cx="3539266" cy="4297680"/>
          </a:xfrm>
        </p:spPr>
        <p:txBody>
          <a:bodyPr anchor="ctr">
            <a:normAutofit/>
          </a:bodyPr>
          <a:lstStyle/>
          <a:p>
            <a:r>
              <a:rPr lang="en-US" dirty="0"/>
              <a:t>Benefits of Flexible work </a:t>
            </a:r>
          </a:p>
        </p:txBody>
      </p:sp>
      <p:cxnSp>
        <p:nvCxnSpPr>
          <p:cNvPr id="22"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6B000D37-004E-F356-AE1B-628F40FC4105}"/>
              </a:ext>
            </a:extLst>
          </p:cNvPr>
          <p:cNvSpPr>
            <a:spLocks noGrp="1"/>
          </p:cNvSpPr>
          <p:nvPr>
            <p:ph idx="1"/>
          </p:nvPr>
        </p:nvSpPr>
        <p:spPr>
          <a:xfrm>
            <a:off x="4924851" y="1600199"/>
            <a:ext cx="6130003" cy="4297680"/>
          </a:xfrm>
        </p:spPr>
        <p:txBody>
          <a:bodyPr anchor="ctr">
            <a:normAutofit/>
          </a:bodyPr>
          <a:lstStyle/>
          <a:p>
            <a:r>
              <a:rPr lang="en-US" dirty="0"/>
              <a:t>Improves retention.  Allowing our existing employees to to work flexible schedule can help to retain valuable staff.</a:t>
            </a:r>
          </a:p>
          <a:p>
            <a:r>
              <a:rPr lang="en-US" dirty="0"/>
              <a:t>Attracts Top Talent.</a:t>
            </a:r>
          </a:p>
          <a:p>
            <a:r>
              <a:rPr lang="en-US" dirty="0"/>
              <a:t>Improves Diversity.</a:t>
            </a:r>
          </a:p>
          <a:p>
            <a:r>
              <a:rPr lang="en-US" dirty="0"/>
              <a:t>Increases Productivity.</a:t>
            </a:r>
          </a:p>
          <a:p>
            <a:r>
              <a:rPr lang="en-US" dirty="0"/>
              <a:t>Improves Employee Engagement.</a:t>
            </a:r>
          </a:p>
          <a:p>
            <a:r>
              <a:rPr lang="en-US" dirty="0"/>
              <a:t>Provides a Cost-Efficient and Eco-Friendly Choice.</a:t>
            </a:r>
          </a:p>
          <a:p>
            <a:r>
              <a:rPr lang="en-US" dirty="0" err="1"/>
              <a:t>Reduse</a:t>
            </a:r>
            <a:r>
              <a:rPr lang="en-US" dirty="0"/>
              <a:t> absence rates</a:t>
            </a:r>
          </a:p>
        </p:txBody>
      </p:sp>
    </p:spTree>
    <p:extLst>
      <p:ext uri="{BB962C8B-B14F-4D97-AF65-F5344CB8AC3E}">
        <p14:creationId xmlns:p14="http://schemas.microsoft.com/office/powerpoint/2010/main" val="102855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1" name="Rectangle 39">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41">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B02A69A2-F7E4-BEB6-933C-F187EF47E87C}"/>
              </a:ext>
            </a:extLst>
          </p:cNvPr>
          <p:cNvSpPr>
            <a:spLocks noGrp="1"/>
          </p:cNvSpPr>
          <p:nvPr>
            <p:ph type="title"/>
          </p:nvPr>
        </p:nvSpPr>
        <p:spPr>
          <a:xfrm>
            <a:off x="1071563" y="2146542"/>
            <a:ext cx="2743200" cy="2830702"/>
          </a:xfrm>
          <a:noFill/>
        </p:spPr>
        <p:txBody>
          <a:bodyPr anchor="t">
            <a:normAutofit/>
          </a:bodyPr>
          <a:lstStyle/>
          <a:p>
            <a:r>
              <a:rPr lang="en-US" sz="2200" dirty="0"/>
              <a:t>AN </a:t>
            </a:r>
            <a:r>
              <a:rPr lang="en-US" sz="2200" dirty="0" err="1"/>
              <a:t>hr</a:t>
            </a:r>
            <a:r>
              <a:rPr lang="en-US" sz="2200" dirty="0"/>
              <a:t> </a:t>
            </a:r>
            <a:r>
              <a:rPr lang="en-US" sz="2200" dirty="0" err="1"/>
              <a:t>deparment</a:t>
            </a:r>
            <a:r>
              <a:rPr lang="en-US" sz="2200" dirty="0"/>
              <a:t> can help provide organizational needs by effectively managing the employee lifecycle.</a:t>
            </a:r>
          </a:p>
        </p:txBody>
      </p:sp>
      <p:cxnSp>
        <p:nvCxnSpPr>
          <p:cNvPr id="133" name="Straight Connector 43">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4"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a:p>
        </p:txBody>
      </p:sp>
      <p:pic>
        <p:nvPicPr>
          <p:cNvPr id="135" name="Picture 47">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6" name="Straight Connector 49">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35" name="Content Placeholder 2">
            <a:extLst>
              <a:ext uri="{FF2B5EF4-FFF2-40B4-BE49-F238E27FC236}">
                <a16:creationId xmlns:a16="http://schemas.microsoft.com/office/drawing/2014/main" id="{A5D82FAD-573A-746D-5415-6BE7465DA017}"/>
              </a:ext>
            </a:extLst>
          </p:cNvPr>
          <p:cNvGraphicFramePr>
            <a:graphicFrameLocks noGrp="1"/>
          </p:cNvGraphicFramePr>
          <p:nvPr>
            <p:ph idx="1"/>
            <p:extLst>
              <p:ext uri="{D42A27DB-BD31-4B8C-83A1-F6EECF244321}">
                <p14:modId xmlns:p14="http://schemas.microsoft.com/office/powerpoint/2010/main" val="2474850222"/>
              </p:ext>
            </p:extLst>
          </p:nvPr>
        </p:nvGraphicFramePr>
        <p:xfrm>
          <a:off x="3937605" y="100013"/>
          <a:ext cx="7592408" cy="57435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4439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7682546-2FE0-F1BF-1E0A-D19D68F1B511}"/>
              </a:ext>
            </a:extLst>
          </p:cNvPr>
          <p:cNvPicPr>
            <a:picLocks noChangeAspect="1"/>
          </p:cNvPicPr>
          <p:nvPr/>
        </p:nvPicPr>
        <p:blipFill rotWithShape="1">
          <a:blip r:embed="rId2">
            <a:alphaModFix amt="50000"/>
          </a:blip>
          <a:srcRect l="2"/>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F407A9E-CFBE-15ED-3875-3401B2F01A8F}"/>
              </a:ext>
            </a:extLst>
          </p:cNvPr>
          <p:cNvSpPr>
            <a:spLocks noGrp="1"/>
          </p:cNvSpPr>
          <p:nvPr>
            <p:ph type="title"/>
          </p:nvPr>
        </p:nvSpPr>
        <p:spPr>
          <a:xfrm>
            <a:off x="1130271" y="1193800"/>
            <a:ext cx="3193050" cy="4699000"/>
          </a:xfrm>
        </p:spPr>
        <p:txBody>
          <a:bodyPr anchor="ctr">
            <a:normAutofit/>
          </a:bodyPr>
          <a:lstStyle/>
          <a:p>
            <a:r>
              <a:rPr lang="en-US" dirty="0"/>
              <a:t>Conclusion</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2C53CC-AD59-B71F-1908-0591863D084C}"/>
              </a:ext>
            </a:extLst>
          </p:cNvPr>
          <p:cNvSpPr>
            <a:spLocks noGrp="1"/>
          </p:cNvSpPr>
          <p:nvPr>
            <p:ph idx="1"/>
          </p:nvPr>
        </p:nvSpPr>
        <p:spPr>
          <a:xfrm>
            <a:off x="4976636" y="1193800"/>
            <a:ext cx="6085091" cy="4699000"/>
          </a:xfrm>
        </p:spPr>
        <p:txBody>
          <a:bodyPr anchor="ctr">
            <a:normAutofit/>
          </a:bodyPr>
          <a:lstStyle/>
          <a:p>
            <a:pPr marL="0" indent="0">
              <a:buNone/>
            </a:pPr>
            <a:r>
              <a:rPr lang="en-US" dirty="0"/>
              <a:t>Flexible work hours offers both employees and employers different levels of leverage to attain their respective goals. It makes the workplace productive and upbeat</a:t>
            </a:r>
            <a:r>
              <a:rPr lang="en-US"/>
              <a:t>.  Adopting </a:t>
            </a:r>
            <a:r>
              <a:rPr lang="en-US" dirty="0"/>
              <a:t>strategies like this improves the branding of organizations as they seen to be pro-employees and flexible. It also increased productivity, reduces stress and burnout, promotes healthy work-life balance and job satisfaction.</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68395049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F80F6-6660-5046-E7EF-B4D289C4B38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733B7C9-11AE-AFDD-584E-94466C985D01}"/>
              </a:ext>
            </a:extLst>
          </p:cNvPr>
          <p:cNvSpPr>
            <a:spLocks noGrp="1"/>
          </p:cNvSpPr>
          <p:nvPr>
            <p:ph idx="1"/>
          </p:nvPr>
        </p:nvSpPr>
        <p:spPr/>
        <p:txBody>
          <a:bodyPr>
            <a:normAutofit fontScale="92500" lnSpcReduction="10000"/>
          </a:bodyPr>
          <a:lstStyle/>
          <a:p>
            <a:pPr marL="457200" indent="-457200">
              <a:buAutoNum type="arabicPeriod"/>
            </a:pPr>
            <a:r>
              <a:rPr lang="en-US" dirty="0"/>
              <a:t>‘</a:t>
            </a:r>
            <a:r>
              <a:rPr lang="en-US" dirty="0" err="1"/>
              <a:t>Acas</a:t>
            </a:r>
            <a:r>
              <a:rPr lang="en-US" dirty="0"/>
              <a:t> working for everyone’, </a:t>
            </a:r>
            <a:r>
              <a:rPr lang="en-US" dirty="0" err="1"/>
              <a:t>accesed</a:t>
            </a:r>
            <a:r>
              <a:rPr lang="en-US" dirty="0"/>
              <a:t> on 16</a:t>
            </a:r>
            <a:r>
              <a:rPr lang="en-US" baseline="30000" dirty="0"/>
              <a:t>th</a:t>
            </a:r>
            <a:r>
              <a:rPr lang="en-US" dirty="0"/>
              <a:t> of August, available at: </a:t>
            </a:r>
            <a:r>
              <a:rPr lang="en-US" dirty="0">
                <a:hlinkClick r:id="rId2"/>
              </a:rPr>
              <a:t>https://www.acas.org.uk/making-a-flexible-working-request</a:t>
            </a:r>
            <a:r>
              <a:rPr lang="en-US" dirty="0"/>
              <a:t>.</a:t>
            </a:r>
          </a:p>
          <a:p>
            <a:pPr marL="457200" indent="-457200">
              <a:buAutoNum type="arabicPeriod"/>
            </a:pPr>
            <a:r>
              <a:rPr lang="en-US" dirty="0"/>
              <a:t>‘Citizens advice’, </a:t>
            </a:r>
            <a:r>
              <a:rPr lang="en-US" dirty="0" err="1"/>
              <a:t>accesed</a:t>
            </a:r>
            <a:r>
              <a:rPr lang="en-US" dirty="0"/>
              <a:t> on 16</a:t>
            </a:r>
            <a:r>
              <a:rPr lang="en-US" baseline="30000" dirty="0"/>
              <a:t>th</a:t>
            </a:r>
            <a:r>
              <a:rPr lang="en-US" dirty="0"/>
              <a:t> of August, available at: </a:t>
            </a:r>
            <a:r>
              <a:rPr lang="en-US" dirty="0">
                <a:hlinkClick r:id="rId3"/>
              </a:rPr>
              <a:t>https://www.citizensadvice.org.uk/work/rights-at-work/flexible-working/flexible-working-what-is-it/</a:t>
            </a:r>
            <a:r>
              <a:rPr lang="en-US" dirty="0"/>
              <a:t>.</a:t>
            </a:r>
          </a:p>
          <a:p>
            <a:pPr marL="457200" indent="-457200">
              <a:buAutoNum type="arabicPeriod"/>
            </a:pPr>
            <a:r>
              <a:rPr lang="en-US" dirty="0"/>
              <a:t>‘Flexible working’, official </a:t>
            </a:r>
            <a:r>
              <a:rPr lang="en-US" dirty="0" err="1"/>
              <a:t>governament</a:t>
            </a:r>
            <a:r>
              <a:rPr lang="en-US" dirty="0"/>
              <a:t> website. </a:t>
            </a:r>
            <a:r>
              <a:rPr lang="en-US" dirty="0" err="1"/>
              <a:t>Accesed</a:t>
            </a:r>
            <a:r>
              <a:rPr lang="en-US" dirty="0"/>
              <a:t> on 16</a:t>
            </a:r>
            <a:r>
              <a:rPr lang="en-US" baseline="30000" dirty="0"/>
              <a:t>th</a:t>
            </a:r>
            <a:r>
              <a:rPr lang="en-US" dirty="0"/>
              <a:t> of August, available at: </a:t>
            </a:r>
            <a:r>
              <a:rPr lang="en-US" dirty="0">
                <a:hlinkClick r:id="rId4"/>
              </a:rPr>
              <a:t>https://www.gov.uk/flexible-working</a:t>
            </a:r>
            <a:r>
              <a:rPr lang="en-US" dirty="0"/>
              <a:t>.</a:t>
            </a:r>
          </a:p>
          <a:p>
            <a:pPr marL="457200" indent="-457200">
              <a:buAutoNum type="arabicPeriod"/>
            </a:pPr>
            <a:r>
              <a:rPr lang="en-US" dirty="0"/>
              <a:t>Will Kenton, (2022), Business Essential, Human Resources by Investopedia.  </a:t>
            </a:r>
            <a:r>
              <a:rPr lang="en-US" dirty="0" err="1"/>
              <a:t>Accesed</a:t>
            </a:r>
            <a:r>
              <a:rPr lang="en-US" dirty="0"/>
              <a:t> on 16</a:t>
            </a:r>
            <a:r>
              <a:rPr lang="en-US" baseline="30000" dirty="0"/>
              <a:t>th</a:t>
            </a:r>
            <a:r>
              <a:rPr lang="en-US" dirty="0"/>
              <a:t> of August, available at: </a:t>
            </a:r>
            <a:r>
              <a:rPr lang="en-US" dirty="0">
                <a:hlinkClick r:id="rId5"/>
              </a:rPr>
              <a:t>https://www.investopedia.com/terms/h/humanresources.asp</a:t>
            </a:r>
            <a:endParaRPr lang="en-US" dirty="0"/>
          </a:p>
          <a:p>
            <a:pPr marL="457200" indent="-457200">
              <a:buAutoNum type="arabicPeriod"/>
            </a:pPr>
            <a:endParaRPr lang="en-US" dirty="0"/>
          </a:p>
          <a:p>
            <a:pPr marL="457200" indent="-457200">
              <a:buAutoNum type="arabicPeriod"/>
            </a:pPr>
            <a:endParaRPr lang="en-US" dirty="0"/>
          </a:p>
          <a:p>
            <a:pPr marL="457200" indent="-457200">
              <a:buAutoNum type="arabicPeriod"/>
            </a:pPr>
            <a:endParaRPr lang="en-US" dirty="0"/>
          </a:p>
          <a:p>
            <a:pPr marL="457200" indent="-457200">
              <a:buAutoNum type="arabicPeriod"/>
            </a:pPr>
            <a:endParaRPr lang="en-US" dirty="0"/>
          </a:p>
        </p:txBody>
      </p:sp>
    </p:spTree>
    <p:extLst>
      <p:ext uri="{BB962C8B-B14F-4D97-AF65-F5344CB8AC3E}">
        <p14:creationId xmlns:p14="http://schemas.microsoft.com/office/powerpoint/2010/main" val="102441901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2337</TotalTime>
  <Words>732</Words>
  <Application>Microsoft Office PowerPoint</Application>
  <PresentationFormat>Widescreen</PresentationFormat>
  <Paragraphs>54</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Gallery</vt:lpstr>
      <vt:lpstr>tHe benefits of flexible work</vt:lpstr>
      <vt:lpstr>pRESENTATION structure</vt:lpstr>
      <vt:lpstr>Introduction</vt:lpstr>
      <vt:lpstr>Flexible working is a way of working that suits an employee’s needs, for example having flexible start and finish times, or working from home - eligible for everyone   </vt:lpstr>
      <vt:lpstr>  A diverse workplace is an important asset, since it acknowledges the individual strengths of each employee and the potential they bring. Valuing the differences of others is what ultimately brings us all together and can be the secret to a successful, thriving workplace and a fair work culture </vt:lpstr>
      <vt:lpstr>Benefits of Flexible work </vt:lpstr>
      <vt:lpstr>AN hr deparment can help provide organizational needs by effectively managing the employee lifecycle.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Olesea Pecica (2027757)</dc:creator>
  <cp:lastModifiedBy>Olesea Pecica (2027757)</cp:lastModifiedBy>
  <cp:revision>4</cp:revision>
  <dcterms:created xsi:type="dcterms:W3CDTF">2022-07-17T02:34:45Z</dcterms:created>
  <dcterms:modified xsi:type="dcterms:W3CDTF">2022-08-16T17:47:05Z</dcterms:modified>
</cp:coreProperties>
</file>