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FBD8E0-98AC-4EE4-8C77-C8DF8071CBE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600546E-377B-47DA-BC99-68E89223B975}">
      <dgm:prSet custT="1"/>
      <dgm:spPr/>
      <dgm:t>
        <a:bodyPr/>
        <a:lstStyle/>
        <a:p>
          <a:pPr>
            <a:defRPr cap="all"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Observe the instructions on the equipment to avoid misuse and accidents. </a:t>
          </a:r>
          <a:endParaRPr lang="en-US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9657C9-3AA9-46DF-80B4-457F6E2A55D5}" type="parTrans" cxnId="{D5461F2C-58E3-4F19-ACCD-682B96855463}">
      <dgm:prSet/>
      <dgm:spPr/>
      <dgm:t>
        <a:bodyPr/>
        <a:lstStyle/>
        <a:p>
          <a:endParaRPr lang="en-US"/>
        </a:p>
      </dgm:t>
    </dgm:pt>
    <dgm:pt modelId="{5E0F538D-BA70-42B7-86A3-6F9FCCA4554A}" type="sibTrans" cxnId="{D5461F2C-58E3-4F19-ACCD-682B96855463}">
      <dgm:prSet/>
      <dgm:spPr/>
      <dgm:t>
        <a:bodyPr/>
        <a:lstStyle/>
        <a:p>
          <a:endParaRPr lang="en-US"/>
        </a:p>
      </dgm:t>
    </dgm:pt>
    <dgm:pt modelId="{2163CE74-F1C2-4CC4-8211-E3C999C136FE}">
      <dgm:prSet custT="1"/>
      <dgm:spPr/>
      <dgm:t>
        <a:bodyPr/>
        <a:lstStyle/>
        <a:p>
          <a:pPr>
            <a:defRPr cap="all"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Maintain chemical safety by handling, storing, and disposing of substances appropriately. </a:t>
          </a:r>
          <a:endParaRPr lang="en-US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19A420-EEED-45A0-8827-6E54FA9AF362}" type="parTrans" cxnId="{5A15E458-E782-4EAF-9706-815DD6C7D16B}">
      <dgm:prSet/>
      <dgm:spPr/>
      <dgm:t>
        <a:bodyPr/>
        <a:lstStyle/>
        <a:p>
          <a:endParaRPr lang="en-US"/>
        </a:p>
      </dgm:t>
    </dgm:pt>
    <dgm:pt modelId="{0855C9DA-20FA-4EFC-AFA9-BA0D808BF2DE}" type="sibTrans" cxnId="{5A15E458-E782-4EAF-9706-815DD6C7D16B}">
      <dgm:prSet/>
      <dgm:spPr/>
      <dgm:t>
        <a:bodyPr/>
        <a:lstStyle/>
        <a:p>
          <a:endParaRPr lang="en-US"/>
        </a:p>
      </dgm:t>
    </dgm:pt>
    <dgm:pt modelId="{B3DDC341-8B1B-41A9-B545-047C4C1F3D72}">
      <dgm:prSet custT="1"/>
      <dgm:spPr/>
      <dgm:t>
        <a:bodyPr/>
        <a:lstStyle/>
        <a:p>
          <a:pPr>
            <a:defRPr cap="all"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Utilise ergonomic instruments to reduce the risk of developing musculoskeletal disorders. </a:t>
          </a:r>
          <a:endParaRPr lang="en-US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0E3B78-525D-4EC7-B786-218450F2152B}" type="parTrans" cxnId="{B526EE55-405A-4C37-B7C7-AF2A187AC3FC}">
      <dgm:prSet/>
      <dgm:spPr/>
      <dgm:t>
        <a:bodyPr/>
        <a:lstStyle/>
        <a:p>
          <a:endParaRPr lang="en-US"/>
        </a:p>
      </dgm:t>
    </dgm:pt>
    <dgm:pt modelId="{20CC9791-A7E3-427F-AEAE-D7840C2773E5}" type="sibTrans" cxnId="{B526EE55-405A-4C37-B7C7-AF2A187AC3FC}">
      <dgm:prSet/>
      <dgm:spPr/>
      <dgm:t>
        <a:bodyPr/>
        <a:lstStyle/>
        <a:p>
          <a:endParaRPr lang="en-US"/>
        </a:p>
      </dgm:t>
    </dgm:pt>
    <dgm:pt modelId="{F492F307-0FD4-4878-B7F6-0DDCEC8D6629}">
      <dgm:prSet custT="1"/>
      <dgm:spPr/>
      <dgm:t>
        <a:bodyPr/>
        <a:lstStyle/>
        <a:p>
          <a:pPr>
            <a:defRPr cap="all"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To prevent fatigue and overuse injuries, implement staff rotation</a:t>
          </a:r>
          <a:r>
            <a:rPr lang="en-GB" sz="1300" b="1" dirty="0"/>
            <a:t>.</a:t>
          </a:r>
          <a:endParaRPr lang="en-US" sz="1300" b="1" dirty="0"/>
        </a:p>
      </dgm:t>
    </dgm:pt>
    <dgm:pt modelId="{04D3DA26-33AD-4CE1-8796-A62C9CC2B01C}" type="parTrans" cxnId="{AFBBAC28-80BB-4BC1-BFF6-09DAD0F258BA}">
      <dgm:prSet/>
      <dgm:spPr/>
      <dgm:t>
        <a:bodyPr/>
        <a:lstStyle/>
        <a:p>
          <a:endParaRPr lang="en-US"/>
        </a:p>
      </dgm:t>
    </dgm:pt>
    <dgm:pt modelId="{A088689C-8770-4989-B2FF-10B6E57E06BC}" type="sibTrans" cxnId="{AFBBAC28-80BB-4BC1-BFF6-09DAD0F258BA}">
      <dgm:prSet/>
      <dgm:spPr/>
      <dgm:t>
        <a:bodyPr/>
        <a:lstStyle/>
        <a:p>
          <a:endParaRPr lang="en-US"/>
        </a:p>
      </dgm:t>
    </dgm:pt>
    <dgm:pt modelId="{DD80AAC2-C1B9-4AF4-AC3C-ABB5339B8477}">
      <dgm:prSet custT="1"/>
      <dgm:spPr/>
      <dgm:t>
        <a:bodyPr/>
        <a:lstStyle/>
        <a:p>
          <a:pPr>
            <a:defRPr cap="all"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Increase productivity, employee welfare, and workplace security.</a:t>
          </a:r>
          <a:endParaRPr lang="en-US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86F46B-D1DB-4BB0-A6B9-B5437D459601}" type="parTrans" cxnId="{7D8B30D4-67ED-4E73-B62B-4F2916C25F69}">
      <dgm:prSet/>
      <dgm:spPr/>
      <dgm:t>
        <a:bodyPr/>
        <a:lstStyle/>
        <a:p>
          <a:endParaRPr lang="en-US"/>
        </a:p>
      </dgm:t>
    </dgm:pt>
    <dgm:pt modelId="{4845A2D4-73D6-4C5C-8F06-78BAD21540D7}" type="sibTrans" cxnId="{7D8B30D4-67ED-4E73-B62B-4F2916C25F69}">
      <dgm:prSet/>
      <dgm:spPr/>
      <dgm:t>
        <a:bodyPr/>
        <a:lstStyle/>
        <a:p>
          <a:endParaRPr lang="en-US"/>
        </a:p>
      </dgm:t>
    </dgm:pt>
    <dgm:pt modelId="{6FDFD0C8-72A7-446D-BFD0-A77271E2ACBD}" type="pres">
      <dgm:prSet presAssocID="{D4FBD8E0-98AC-4EE4-8C77-C8DF8071CBE9}" presName="root" presStyleCnt="0">
        <dgm:presLayoutVars>
          <dgm:dir/>
          <dgm:resizeHandles val="exact"/>
        </dgm:presLayoutVars>
      </dgm:prSet>
      <dgm:spPr/>
    </dgm:pt>
    <dgm:pt modelId="{83E76331-A8C6-4231-8562-EFDB560A5214}" type="pres">
      <dgm:prSet presAssocID="{7600546E-377B-47DA-BC99-68E89223B975}" presName="compNode" presStyleCnt="0"/>
      <dgm:spPr/>
    </dgm:pt>
    <dgm:pt modelId="{7A37D7E4-6948-4417-9504-1B2334031015}" type="pres">
      <dgm:prSet presAssocID="{7600546E-377B-47DA-BC99-68E89223B975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470923F-B203-48AB-AD98-6D712D95AC37}" type="pres">
      <dgm:prSet presAssocID="{7600546E-377B-47DA-BC99-68E89223B97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535E4064-9A9C-439F-8875-524A6DA48625}" type="pres">
      <dgm:prSet presAssocID="{7600546E-377B-47DA-BC99-68E89223B975}" presName="spaceRect" presStyleCnt="0"/>
      <dgm:spPr/>
    </dgm:pt>
    <dgm:pt modelId="{769329D1-22CC-4D92-9413-BE39626A6B57}" type="pres">
      <dgm:prSet presAssocID="{7600546E-377B-47DA-BC99-68E89223B975}" presName="textRect" presStyleLbl="revTx" presStyleIdx="0" presStyleCnt="5">
        <dgm:presLayoutVars>
          <dgm:chMax val="1"/>
          <dgm:chPref val="1"/>
        </dgm:presLayoutVars>
      </dgm:prSet>
      <dgm:spPr/>
    </dgm:pt>
    <dgm:pt modelId="{AD92C49A-A1DD-4C05-BF12-07E8A5453EF4}" type="pres">
      <dgm:prSet presAssocID="{5E0F538D-BA70-42B7-86A3-6F9FCCA4554A}" presName="sibTrans" presStyleCnt="0"/>
      <dgm:spPr/>
    </dgm:pt>
    <dgm:pt modelId="{0F2CDCD3-4EB7-47CB-9BFC-9DCA93D362FF}" type="pres">
      <dgm:prSet presAssocID="{2163CE74-F1C2-4CC4-8211-E3C999C136FE}" presName="compNode" presStyleCnt="0"/>
      <dgm:spPr/>
    </dgm:pt>
    <dgm:pt modelId="{D0FA3307-9FDD-4AEA-916D-3FD6DB30E1D8}" type="pres">
      <dgm:prSet presAssocID="{2163CE74-F1C2-4CC4-8211-E3C999C136FE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9454C7A-6337-4489-BCE4-B2811BC01D5C}" type="pres">
      <dgm:prSet presAssocID="{2163CE74-F1C2-4CC4-8211-E3C999C136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FC46ED88-FCDA-40AC-9357-6A885F2F0E41}" type="pres">
      <dgm:prSet presAssocID="{2163CE74-F1C2-4CC4-8211-E3C999C136FE}" presName="spaceRect" presStyleCnt="0"/>
      <dgm:spPr/>
    </dgm:pt>
    <dgm:pt modelId="{41D688A9-5E3C-4466-821F-C741736BDA1E}" type="pres">
      <dgm:prSet presAssocID="{2163CE74-F1C2-4CC4-8211-E3C999C136FE}" presName="textRect" presStyleLbl="revTx" presStyleIdx="1" presStyleCnt="5">
        <dgm:presLayoutVars>
          <dgm:chMax val="1"/>
          <dgm:chPref val="1"/>
        </dgm:presLayoutVars>
      </dgm:prSet>
      <dgm:spPr/>
    </dgm:pt>
    <dgm:pt modelId="{084992A4-AF37-4BE9-9E33-AD4A9B9D6C85}" type="pres">
      <dgm:prSet presAssocID="{0855C9DA-20FA-4EFC-AFA9-BA0D808BF2DE}" presName="sibTrans" presStyleCnt="0"/>
      <dgm:spPr/>
    </dgm:pt>
    <dgm:pt modelId="{CB367785-2C0A-4BAC-AAEA-2D2EFE8D326E}" type="pres">
      <dgm:prSet presAssocID="{B3DDC341-8B1B-41A9-B545-047C4C1F3D72}" presName="compNode" presStyleCnt="0"/>
      <dgm:spPr/>
    </dgm:pt>
    <dgm:pt modelId="{56DC4F49-4C36-4DDF-8697-6FFA88EFE8BB}" type="pres">
      <dgm:prSet presAssocID="{B3DDC341-8B1B-41A9-B545-047C4C1F3D72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D6C276A-E9D0-4D5B-9500-337F98FF427E}" type="pres">
      <dgm:prSet presAssocID="{B3DDC341-8B1B-41A9-B545-047C4C1F3D7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F7D5C9B-961E-4D0F-A733-94D9053F1744}" type="pres">
      <dgm:prSet presAssocID="{B3DDC341-8B1B-41A9-B545-047C4C1F3D72}" presName="spaceRect" presStyleCnt="0"/>
      <dgm:spPr/>
    </dgm:pt>
    <dgm:pt modelId="{A1FA9B57-09A3-45B3-806E-67530A26A303}" type="pres">
      <dgm:prSet presAssocID="{B3DDC341-8B1B-41A9-B545-047C4C1F3D72}" presName="textRect" presStyleLbl="revTx" presStyleIdx="2" presStyleCnt="5">
        <dgm:presLayoutVars>
          <dgm:chMax val="1"/>
          <dgm:chPref val="1"/>
        </dgm:presLayoutVars>
      </dgm:prSet>
      <dgm:spPr/>
    </dgm:pt>
    <dgm:pt modelId="{189A9451-F4D6-4D74-8A7B-B02E65A33B74}" type="pres">
      <dgm:prSet presAssocID="{20CC9791-A7E3-427F-AEAE-D7840C2773E5}" presName="sibTrans" presStyleCnt="0"/>
      <dgm:spPr/>
    </dgm:pt>
    <dgm:pt modelId="{1E1C6FEC-FD24-4705-8759-3F269E101481}" type="pres">
      <dgm:prSet presAssocID="{F492F307-0FD4-4878-B7F6-0DDCEC8D6629}" presName="compNode" presStyleCnt="0"/>
      <dgm:spPr/>
    </dgm:pt>
    <dgm:pt modelId="{4E13536C-3E73-4F98-8412-D2964DA48851}" type="pres">
      <dgm:prSet presAssocID="{F492F307-0FD4-4878-B7F6-0DDCEC8D6629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E9D114A-7729-4180-ACCD-445E73F096A2}" type="pres">
      <dgm:prSet presAssocID="{F492F307-0FD4-4878-B7F6-0DDCEC8D66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0273B6C7-DA9E-4620-AB6A-ADE1061D098E}" type="pres">
      <dgm:prSet presAssocID="{F492F307-0FD4-4878-B7F6-0DDCEC8D6629}" presName="spaceRect" presStyleCnt="0"/>
      <dgm:spPr/>
    </dgm:pt>
    <dgm:pt modelId="{6456BD04-4922-4DD3-ACA9-EB2D056D3914}" type="pres">
      <dgm:prSet presAssocID="{F492F307-0FD4-4878-B7F6-0DDCEC8D6629}" presName="textRect" presStyleLbl="revTx" presStyleIdx="3" presStyleCnt="5">
        <dgm:presLayoutVars>
          <dgm:chMax val="1"/>
          <dgm:chPref val="1"/>
        </dgm:presLayoutVars>
      </dgm:prSet>
      <dgm:spPr/>
    </dgm:pt>
    <dgm:pt modelId="{6969CCB3-3C4B-4365-B9C1-94C59D81CAA6}" type="pres">
      <dgm:prSet presAssocID="{A088689C-8770-4989-B2FF-10B6E57E06BC}" presName="sibTrans" presStyleCnt="0"/>
      <dgm:spPr/>
    </dgm:pt>
    <dgm:pt modelId="{892C7A9E-F714-4EFA-9DF8-B444F9F230E8}" type="pres">
      <dgm:prSet presAssocID="{DD80AAC2-C1B9-4AF4-AC3C-ABB5339B8477}" presName="compNode" presStyleCnt="0"/>
      <dgm:spPr/>
    </dgm:pt>
    <dgm:pt modelId="{FB88FBF0-1861-486E-880C-C2B6AF9556D3}" type="pres">
      <dgm:prSet presAssocID="{DD80AAC2-C1B9-4AF4-AC3C-ABB5339B8477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30E0E28-B306-4E9F-B87D-D9D613857E86}" type="pres">
      <dgm:prSet presAssocID="{DD80AAC2-C1B9-4AF4-AC3C-ABB5339B847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C91651D-6400-44D6-9F40-28F57286FB13}" type="pres">
      <dgm:prSet presAssocID="{DD80AAC2-C1B9-4AF4-AC3C-ABB5339B8477}" presName="spaceRect" presStyleCnt="0"/>
      <dgm:spPr/>
    </dgm:pt>
    <dgm:pt modelId="{A122CF51-AA30-4E8B-AAE8-9361112EE1CF}" type="pres">
      <dgm:prSet presAssocID="{DD80AAC2-C1B9-4AF4-AC3C-ABB5339B847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7280F08-E9D3-47F1-81D1-CE879948B563}" type="presOf" srcId="{7600546E-377B-47DA-BC99-68E89223B975}" destId="{769329D1-22CC-4D92-9413-BE39626A6B57}" srcOrd="0" destOrd="0" presId="urn:microsoft.com/office/officeart/2018/5/layout/IconLeafLabelList"/>
    <dgm:cxn modelId="{AFBBAC28-80BB-4BC1-BFF6-09DAD0F258BA}" srcId="{D4FBD8E0-98AC-4EE4-8C77-C8DF8071CBE9}" destId="{F492F307-0FD4-4878-B7F6-0DDCEC8D6629}" srcOrd="3" destOrd="0" parTransId="{04D3DA26-33AD-4CE1-8796-A62C9CC2B01C}" sibTransId="{A088689C-8770-4989-B2FF-10B6E57E06BC}"/>
    <dgm:cxn modelId="{D5461F2C-58E3-4F19-ACCD-682B96855463}" srcId="{D4FBD8E0-98AC-4EE4-8C77-C8DF8071CBE9}" destId="{7600546E-377B-47DA-BC99-68E89223B975}" srcOrd="0" destOrd="0" parTransId="{E39657C9-3AA9-46DF-80B4-457F6E2A55D5}" sibTransId="{5E0F538D-BA70-42B7-86A3-6F9FCCA4554A}"/>
    <dgm:cxn modelId="{4C4C4934-8D7A-4228-A9C0-4F5D504A1A39}" type="presOf" srcId="{D4FBD8E0-98AC-4EE4-8C77-C8DF8071CBE9}" destId="{6FDFD0C8-72A7-446D-BFD0-A77271E2ACBD}" srcOrd="0" destOrd="0" presId="urn:microsoft.com/office/officeart/2018/5/layout/IconLeafLabelList"/>
    <dgm:cxn modelId="{B526EE55-405A-4C37-B7C7-AF2A187AC3FC}" srcId="{D4FBD8E0-98AC-4EE4-8C77-C8DF8071CBE9}" destId="{B3DDC341-8B1B-41A9-B545-047C4C1F3D72}" srcOrd="2" destOrd="0" parTransId="{760E3B78-525D-4EC7-B786-218450F2152B}" sibTransId="{20CC9791-A7E3-427F-AEAE-D7840C2773E5}"/>
    <dgm:cxn modelId="{5A15E458-E782-4EAF-9706-815DD6C7D16B}" srcId="{D4FBD8E0-98AC-4EE4-8C77-C8DF8071CBE9}" destId="{2163CE74-F1C2-4CC4-8211-E3C999C136FE}" srcOrd="1" destOrd="0" parTransId="{2C19A420-EEED-45A0-8827-6E54FA9AF362}" sibTransId="{0855C9DA-20FA-4EFC-AFA9-BA0D808BF2DE}"/>
    <dgm:cxn modelId="{67E1A38F-6F19-4E04-A20C-D691B70259A1}" type="presOf" srcId="{F492F307-0FD4-4878-B7F6-0DDCEC8D6629}" destId="{6456BD04-4922-4DD3-ACA9-EB2D056D3914}" srcOrd="0" destOrd="0" presId="urn:microsoft.com/office/officeart/2018/5/layout/IconLeafLabelList"/>
    <dgm:cxn modelId="{3511029E-A181-45F2-8985-E72B37B1AAB0}" type="presOf" srcId="{DD80AAC2-C1B9-4AF4-AC3C-ABB5339B8477}" destId="{A122CF51-AA30-4E8B-AAE8-9361112EE1CF}" srcOrd="0" destOrd="0" presId="urn:microsoft.com/office/officeart/2018/5/layout/IconLeafLabelList"/>
    <dgm:cxn modelId="{AA8680B5-2D96-4185-AC8F-8E9DC6B1940B}" type="presOf" srcId="{2163CE74-F1C2-4CC4-8211-E3C999C136FE}" destId="{41D688A9-5E3C-4466-821F-C741736BDA1E}" srcOrd="0" destOrd="0" presId="urn:microsoft.com/office/officeart/2018/5/layout/IconLeafLabelList"/>
    <dgm:cxn modelId="{C64199C8-AABE-4F28-80A1-9582480D1CED}" type="presOf" srcId="{B3DDC341-8B1B-41A9-B545-047C4C1F3D72}" destId="{A1FA9B57-09A3-45B3-806E-67530A26A303}" srcOrd="0" destOrd="0" presId="urn:microsoft.com/office/officeart/2018/5/layout/IconLeafLabelList"/>
    <dgm:cxn modelId="{7D8B30D4-67ED-4E73-B62B-4F2916C25F69}" srcId="{D4FBD8E0-98AC-4EE4-8C77-C8DF8071CBE9}" destId="{DD80AAC2-C1B9-4AF4-AC3C-ABB5339B8477}" srcOrd="4" destOrd="0" parTransId="{5586F46B-D1DB-4BB0-A6B9-B5437D459601}" sibTransId="{4845A2D4-73D6-4C5C-8F06-78BAD21540D7}"/>
    <dgm:cxn modelId="{85A64743-7C03-4F25-9B71-A02379B5127B}" type="presParOf" srcId="{6FDFD0C8-72A7-446D-BFD0-A77271E2ACBD}" destId="{83E76331-A8C6-4231-8562-EFDB560A5214}" srcOrd="0" destOrd="0" presId="urn:microsoft.com/office/officeart/2018/5/layout/IconLeafLabelList"/>
    <dgm:cxn modelId="{26E25BA9-D62D-4FE3-B4E7-35E0D2B6FD50}" type="presParOf" srcId="{83E76331-A8C6-4231-8562-EFDB560A5214}" destId="{7A37D7E4-6948-4417-9504-1B2334031015}" srcOrd="0" destOrd="0" presId="urn:microsoft.com/office/officeart/2018/5/layout/IconLeafLabelList"/>
    <dgm:cxn modelId="{3FAC2B7E-3196-464F-8888-2B4CD5C25556}" type="presParOf" srcId="{83E76331-A8C6-4231-8562-EFDB560A5214}" destId="{A470923F-B203-48AB-AD98-6D712D95AC37}" srcOrd="1" destOrd="0" presId="urn:microsoft.com/office/officeart/2018/5/layout/IconLeafLabelList"/>
    <dgm:cxn modelId="{E8183ED8-AF05-491D-A484-677E413B8A52}" type="presParOf" srcId="{83E76331-A8C6-4231-8562-EFDB560A5214}" destId="{535E4064-9A9C-439F-8875-524A6DA48625}" srcOrd="2" destOrd="0" presId="urn:microsoft.com/office/officeart/2018/5/layout/IconLeafLabelList"/>
    <dgm:cxn modelId="{6063113D-1434-4FE9-A600-6E19DF8DB3BD}" type="presParOf" srcId="{83E76331-A8C6-4231-8562-EFDB560A5214}" destId="{769329D1-22CC-4D92-9413-BE39626A6B57}" srcOrd="3" destOrd="0" presId="urn:microsoft.com/office/officeart/2018/5/layout/IconLeafLabelList"/>
    <dgm:cxn modelId="{DB25BD83-B17E-4A60-8460-AFCDC226ACDB}" type="presParOf" srcId="{6FDFD0C8-72A7-446D-BFD0-A77271E2ACBD}" destId="{AD92C49A-A1DD-4C05-BF12-07E8A5453EF4}" srcOrd="1" destOrd="0" presId="urn:microsoft.com/office/officeart/2018/5/layout/IconLeafLabelList"/>
    <dgm:cxn modelId="{FFAF8CA7-950A-4662-95A8-DD2766601834}" type="presParOf" srcId="{6FDFD0C8-72A7-446D-BFD0-A77271E2ACBD}" destId="{0F2CDCD3-4EB7-47CB-9BFC-9DCA93D362FF}" srcOrd="2" destOrd="0" presId="urn:microsoft.com/office/officeart/2018/5/layout/IconLeafLabelList"/>
    <dgm:cxn modelId="{92F0F438-EBA4-4090-90B5-CBCB9E814FA5}" type="presParOf" srcId="{0F2CDCD3-4EB7-47CB-9BFC-9DCA93D362FF}" destId="{D0FA3307-9FDD-4AEA-916D-3FD6DB30E1D8}" srcOrd="0" destOrd="0" presId="urn:microsoft.com/office/officeart/2018/5/layout/IconLeafLabelList"/>
    <dgm:cxn modelId="{48399274-2FE2-430F-B195-D6E982EC34BE}" type="presParOf" srcId="{0F2CDCD3-4EB7-47CB-9BFC-9DCA93D362FF}" destId="{49454C7A-6337-4489-BCE4-B2811BC01D5C}" srcOrd="1" destOrd="0" presId="urn:microsoft.com/office/officeart/2018/5/layout/IconLeafLabelList"/>
    <dgm:cxn modelId="{9DB26152-7A84-4E94-9BED-B3F0422E8010}" type="presParOf" srcId="{0F2CDCD3-4EB7-47CB-9BFC-9DCA93D362FF}" destId="{FC46ED88-FCDA-40AC-9357-6A885F2F0E41}" srcOrd="2" destOrd="0" presId="urn:microsoft.com/office/officeart/2018/5/layout/IconLeafLabelList"/>
    <dgm:cxn modelId="{9807EB51-05B1-4620-8BB2-9857A5A73B12}" type="presParOf" srcId="{0F2CDCD3-4EB7-47CB-9BFC-9DCA93D362FF}" destId="{41D688A9-5E3C-4466-821F-C741736BDA1E}" srcOrd="3" destOrd="0" presId="urn:microsoft.com/office/officeart/2018/5/layout/IconLeafLabelList"/>
    <dgm:cxn modelId="{84E93140-5468-4367-9A9B-74E73A21DA59}" type="presParOf" srcId="{6FDFD0C8-72A7-446D-BFD0-A77271E2ACBD}" destId="{084992A4-AF37-4BE9-9E33-AD4A9B9D6C85}" srcOrd="3" destOrd="0" presId="urn:microsoft.com/office/officeart/2018/5/layout/IconLeafLabelList"/>
    <dgm:cxn modelId="{66F69510-430E-414E-A58E-63A995B4F480}" type="presParOf" srcId="{6FDFD0C8-72A7-446D-BFD0-A77271E2ACBD}" destId="{CB367785-2C0A-4BAC-AAEA-2D2EFE8D326E}" srcOrd="4" destOrd="0" presId="urn:microsoft.com/office/officeart/2018/5/layout/IconLeafLabelList"/>
    <dgm:cxn modelId="{871478E0-723E-4B3A-A8DC-F63F7DA95E1E}" type="presParOf" srcId="{CB367785-2C0A-4BAC-AAEA-2D2EFE8D326E}" destId="{56DC4F49-4C36-4DDF-8697-6FFA88EFE8BB}" srcOrd="0" destOrd="0" presId="urn:microsoft.com/office/officeart/2018/5/layout/IconLeafLabelList"/>
    <dgm:cxn modelId="{5D9E71C9-A5F4-45AE-9924-24179A8A4EEB}" type="presParOf" srcId="{CB367785-2C0A-4BAC-AAEA-2D2EFE8D326E}" destId="{0D6C276A-E9D0-4D5B-9500-337F98FF427E}" srcOrd="1" destOrd="0" presId="urn:microsoft.com/office/officeart/2018/5/layout/IconLeafLabelList"/>
    <dgm:cxn modelId="{E313E249-B47E-43D6-8D54-9426A45CD135}" type="presParOf" srcId="{CB367785-2C0A-4BAC-AAEA-2D2EFE8D326E}" destId="{EF7D5C9B-961E-4D0F-A733-94D9053F1744}" srcOrd="2" destOrd="0" presId="urn:microsoft.com/office/officeart/2018/5/layout/IconLeafLabelList"/>
    <dgm:cxn modelId="{D2C8A2E7-4F4E-48E3-BE40-6F23CC813BB8}" type="presParOf" srcId="{CB367785-2C0A-4BAC-AAEA-2D2EFE8D326E}" destId="{A1FA9B57-09A3-45B3-806E-67530A26A303}" srcOrd="3" destOrd="0" presId="urn:microsoft.com/office/officeart/2018/5/layout/IconLeafLabelList"/>
    <dgm:cxn modelId="{ADFC6B75-C121-4304-AE2A-ECD660E221B0}" type="presParOf" srcId="{6FDFD0C8-72A7-446D-BFD0-A77271E2ACBD}" destId="{189A9451-F4D6-4D74-8A7B-B02E65A33B74}" srcOrd="5" destOrd="0" presId="urn:microsoft.com/office/officeart/2018/5/layout/IconLeafLabelList"/>
    <dgm:cxn modelId="{CF4C0981-FA10-4D38-8D33-A764C2E11D71}" type="presParOf" srcId="{6FDFD0C8-72A7-446D-BFD0-A77271E2ACBD}" destId="{1E1C6FEC-FD24-4705-8759-3F269E101481}" srcOrd="6" destOrd="0" presId="urn:microsoft.com/office/officeart/2018/5/layout/IconLeafLabelList"/>
    <dgm:cxn modelId="{16262201-9C5F-4DFD-9D21-9C76A71AB55F}" type="presParOf" srcId="{1E1C6FEC-FD24-4705-8759-3F269E101481}" destId="{4E13536C-3E73-4F98-8412-D2964DA48851}" srcOrd="0" destOrd="0" presId="urn:microsoft.com/office/officeart/2018/5/layout/IconLeafLabelList"/>
    <dgm:cxn modelId="{F15C53BB-BFA7-46EB-8B43-6D3813FC12BC}" type="presParOf" srcId="{1E1C6FEC-FD24-4705-8759-3F269E101481}" destId="{9E9D114A-7729-4180-ACCD-445E73F096A2}" srcOrd="1" destOrd="0" presId="urn:microsoft.com/office/officeart/2018/5/layout/IconLeafLabelList"/>
    <dgm:cxn modelId="{29EF80C6-BA34-43B8-A89E-2B967B4B502F}" type="presParOf" srcId="{1E1C6FEC-FD24-4705-8759-3F269E101481}" destId="{0273B6C7-DA9E-4620-AB6A-ADE1061D098E}" srcOrd="2" destOrd="0" presId="urn:microsoft.com/office/officeart/2018/5/layout/IconLeafLabelList"/>
    <dgm:cxn modelId="{A7E668B1-5F62-4FF1-AED4-0511FA5423F5}" type="presParOf" srcId="{1E1C6FEC-FD24-4705-8759-3F269E101481}" destId="{6456BD04-4922-4DD3-ACA9-EB2D056D3914}" srcOrd="3" destOrd="0" presId="urn:microsoft.com/office/officeart/2018/5/layout/IconLeafLabelList"/>
    <dgm:cxn modelId="{9F57193E-479A-4D5A-BCFE-4B6EC5B070C2}" type="presParOf" srcId="{6FDFD0C8-72A7-446D-BFD0-A77271E2ACBD}" destId="{6969CCB3-3C4B-4365-B9C1-94C59D81CAA6}" srcOrd="7" destOrd="0" presId="urn:microsoft.com/office/officeart/2018/5/layout/IconLeafLabelList"/>
    <dgm:cxn modelId="{5AEBA0E2-6218-4B14-AA9F-5490F4D04639}" type="presParOf" srcId="{6FDFD0C8-72A7-446D-BFD0-A77271E2ACBD}" destId="{892C7A9E-F714-4EFA-9DF8-B444F9F230E8}" srcOrd="8" destOrd="0" presId="urn:microsoft.com/office/officeart/2018/5/layout/IconLeafLabelList"/>
    <dgm:cxn modelId="{7E0CA236-27B5-4F75-B726-C39506879B8F}" type="presParOf" srcId="{892C7A9E-F714-4EFA-9DF8-B444F9F230E8}" destId="{FB88FBF0-1861-486E-880C-C2B6AF9556D3}" srcOrd="0" destOrd="0" presId="urn:microsoft.com/office/officeart/2018/5/layout/IconLeafLabelList"/>
    <dgm:cxn modelId="{0BB004AB-6F98-4BB3-BA74-8C341B3C5D07}" type="presParOf" srcId="{892C7A9E-F714-4EFA-9DF8-B444F9F230E8}" destId="{B30E0E28-B306-4E9F-B87D-D9D613857E86}" srcOrd="1" destOrd="0" presId="urn:microsoft.com/office/officeart/2018/5/layout/IconLeafLabelList"/>
    <dgm:cxn modelId="{4D0CB9CC-7688-4B7F-9255-1B7B33AA882C}" type="presParOf" srcId="{892C7A9E-F714-4EFA-9DF8-B444F9F230E8}" destId="{FC91651D-6400-44D6-9F40-28F57286FB13}" srcOrd="2" destOrd="0" presId="urn:microsoft.com/office/officeart/2018/5/layout/IconLeafLabelList"/>
    <dgm:cxn modelId="{4869633C-901E-4B85-B770-ED0E121FA388}" type="presParOf" srcId="{892C7A9E-F714-4EFA-9DF8-B444F9F230E8}" destId="{A122CF51-AA30-4E8B-AAE8-9361112EE1C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7D7E4-6948-4417-9504-1B2334031015}">
      <dsp:nvSpPr>
        <dsp:cNvPr id="0" name=""/>
        <dsp:cNvSpPr/>
      </dsp:nvSpPr>
      <dsp:spPr>
        <a:xfrm>
          <a:off x="684914" y="902584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0923F-B203-48AB-AD98-6D712D95AC37}">
      <dsp:nvSpPr>
        <dsp:cNvPr id="0" name=""/>
        <dsp:cNvSpPr/>
      </dsp:nvSpPr>
      <dsp:spPr>
        <a:xfrm>
          <a:off x="918914" y="1136584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329D1-22CC-4D92-9413-BE39626A6B57}">
      <dsp:nvSpPr>
        <dsp:cNvPr id="0" name=""/>
        <dsp:cNvSpPr/>
      </dsp:nvSpPr>
      <dsp:spPr>
        <a:xfrm>
          <a:off x="333914" y="2342584"/>
          <a:ext cx="1800000" cy="947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Observe the instructions on the equipment to avoid misuse and accidents. </a:t>
          </a:r>
          <a:endParaRPr lang="en-US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914" y="2342584"/>
        <a:ext cx="1800000" cy="947636"/>
      </dsp:txXfrm>
    </dsp:sp>
    <dsp:sp modelId="{D0FA3307-9FDD-4AEA-916D-3FD6DB30E1D8}">
      <dsp:nvSpPr>
        <dsp:cNvPr id="0" name=""/>
        <dsp:cNvSpPr/>
      </dsp:nvSpPr>
      <dsp:spPr>
        <a:xfrm>
          <a:off x="2799914" y="902584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454C7A-6337-4489-BCE4-B2811BC01D5C}">
      <dsp:nvSpPr>
        <dsp:cNvPr id="0" name=""/>
        <dsp:cNvSpPr/>
      </dsp:nvSpPr>
      <dsp:spPr>
        <a:xfrm>
          <a:off x="3033914" y="1136584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688A9-5E3C-4466-821F-C741736BDA1E}">
      <dsp:nvSpPr>
        <dsp:cNvPr id="0" name=""/>
        <dsp:cNvSpPr/>
      </dsp:nvSpPr>
      <dsp:spPr>
        <a:xfrm>
          <a:off x="2448914" y="2342584"/>
          <a:ext cx="1800000" cy="947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Maintain chemical safety by handling, storing, and disposing of substances appropriately. </a:t>
          </a:r>
          <a:endParaRPr lang="en-US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8914" y="2342584"/>
        <a:ext cx="1800000" cy="947636"/>
      </dsp:txXfrm>
    </dsp:sp>
    <dsp:sp modelId="{56DC4F49-4C36-4DDF-8697-6FFA88EFE8BB}">
      <dsp:nvSpPr>
        <dsp:cNvPr id="0" name=""/>
        <dsp:cNvSpPr/>
      </dsp:nvSpPr>
      <dsp:spPr>
        <a:xfrm>
          <a:off x="4914914" y="902584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C276A-E9D0-4D5B-9500-337F98FF427E}">
      <dsp:nvSpPr>
        <dsp:cNvPr id="0" name=""/>
        <dsp:cNvSpPr/>
      </dsp:nvSpPr>
      <dsp:spPr>
        <a:xfrm>
          <a:off x="5148914" y="1136584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A9B57-09A3-45B3-806E-67530A26A303}">
      <dsp:nvSpPr>
        <dsp:cNvPr id="0" name=""/>
        <dsp:cNvSpPr/>
      </dsp:nvSpPr>
      <dsp:spPr>
        <a:xfrm>
          <a:off x="4563914" y="2342584"/>
          <a:ext cx="1800000" cy="947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Utilise ergonomic instruments to reduce the risk of developing musculoskeletal disorders. </a:t>
          </a:r>
          <a:endParaRPr lang="en-US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3914" y="2342584"/>
        <a:ext cx="1800000" cy="947636"/>
      </dsp:txXfrm>
    </dsp:sp>
    <dsp:sp modelId="{4E13536C-3E73-4F98-8412-D2964DA48851}">
      <dsp:nvSpPr>
        <dsp:cNvPr id="0" name=""/>
        <dsp:cNvSpPr/>
      </dsp:nvSpPr>
      <dsp:spPr>
        <a:xfrm>
          <a:off x="7029914" y="902584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D114A-7729-4180-ACCD-445E73F096A2}">
      <dsp:nvSpPr>
        <dsp:cNvPr id="0" name=""/>
        <dsp:cNvSpPr/>
      </dsp:nvSpPr>
      <dsp:spPr>
        <a:xfrm>
          <a:off x="7263914" y="1136584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6BD04-4922-4DD3-ACA9-EB2D056D3914}">
      <dsp:nvSpPr>
        <dsp:cNvPr id="0" name=""/>
        <dsp:cNvSpPr/>
      </dsp:nvSpPr>
      <dsp:spPr>
        <a:xfrm>
          <a:off x="6678914" y="2342584"/>
          <a:ext cx="1800000" cy="947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To prevent fatigue and overuse injuries, implement staff rotation</a:t>
          </a:r>
          <a:r>
            <a:rPr lang="en-GB" sz="1300" b="1" kern="1200" dirty="0"/>
            <a:t>.</a:t>
          </a:r>
          <a:endParaRPr lang="en-US" sz="1300" b="1" kern="1200" dirty="0"/>
        </a:p>
      </dsp:txBody>
      <dsp:txXfrm>
        <a:off x="6678914" y="2342584"/>
        <a:ext cx="1800000" cy="947636"/>
      </dsp:txXfrm>
    </dsp:sp>
    <dsp:sp modelId="{FB88FBF0-1861-486E-880C-C2B6AF9556D3}">
      <dsp:nvSpPr>
        <dsp:cNvPr id="0" name=""/>
        <dsp:cNvSpPr/>
      </dsp:nvSpPr>
      <dsp:spPr>
        <a:xfrm>
          <a:off x="9144914" y="902584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E0E28-B306-4E9F-B87D-D9D613857E86}">
      <dsp:nvSpPr>
        <dsp:cNvPr id="0" name=""/>
        <dsp:cNvSpPr/>
      </dsp:nvSpPr>
      <dsp:spPr>
        <a:xfrm>
          <a:off x="9378914" y="1136584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2CF51-AA30-4E8B-AAE8-9361112EE1CF}">
      <dsp:nvSpPr>
        <dsp:cNvPr id="0" name=""/>
        <dsp:cNvSpPr/>
      </dsp:nvSpPr>
      <dsp:spPr>
        <a:xfrm>
          <a:off x="8793914" y="2342584"/>
          <a:ext cx="1800000" cy="947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Increase productivity, employee welfare, and workplace security.</a:t>
          </a:r>
          <a:endParaRPr lang="en-US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93914" y="2342584"/>
        <a:ext cx="1800000" cy="947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7552D-E420-9B51-E24E-3BFE87888C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B3679-67CA-6877-EF84-6D8CE4E0AE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2A5B48-CD0E-3AFD-3325-4CCD9D612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52DAE-B30E-9DC3-5C20-4403BC3B3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71F64-2200-1F09-0875-60BC93685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49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29D81-5E32-1317-AA9B-B0EA2F536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592C5-58AB-5350-3E0E-097C28955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F9F24-BCB5-8623-AA8B-FAA57AEF1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90E80-6F3A-B799-DBFD-64DC3E355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7039D-43C0-7D89-D9B7-8B685AFEF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56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7E9D-A54B-B8C8-E130-24AD9FCB4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0AB600-9895-68A7-B5E5-1726AE6421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77C17-0564-A5CA-1F57-D16AAF855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070AB-A7B2-741A-EB15-6F54614AA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52BEA-8A32-4A67-58F5-EF85DEAD0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574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6E943-4D5A-67F2-2B3B-8B016EB64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925D8-1F7F-2852-002B-E2B6CB0CC3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EF2E9-E6EA-7C8E-3442-6B1472EA6A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95C7FA-0073-720E-F9E9-9EA685EF7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072315-7A42-057B-D947-A5B17BC16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4870E0-E72D-C423-F5F3-DBC2F1FD0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560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12429-2E87-71AF-342F-529F804C9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840B0A-FB3D-E9A5-10B8-F507B919C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8F5896-E4BE-1AEB-27D6-B94D9E0F1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429308-9204-EC7F-74DB-A8C4FD1752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EF6A43-0946-3053-4307-9D603D3580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7D9512-3912-0D68-B427-3676F6DA4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5FE03E-BE96-F864-A7CA-ED8B30232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FED197-5480-998D-D0B6-4A1978BAC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99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D8FD9-E7B5-458F-CFEF-9A53B9C27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E1270C-6E19-136F-9787-AFE0D5395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32DB81-C3AB-2C50-EB09-C67BC532D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DC7A58-759E-A2DD-65C8-9DCD096C9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572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D33290-2087-71E4-170F-A63E5588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5627D-D1F3-84AD-AB6B-4FDF0BABA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234E3A-AEB4-6C7A-77A2-D045603ED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231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B8D5F-9EC8-27FA-881A-00F21866A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8599C-0A48-AEA8-7EB1-5945F0CF6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3B6C13-9257-658E-1787-DCBDD48AA3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6B0654-0BD9-61AC-E124-1F36E166B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F16F43-858D-7126-52AB-3761B5009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9CA28-827D-0FED-83F1-40824D4B5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39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A825E-FEEF-539D-EDAE-94B656FA1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D36067-FA2F-3CB8-9695-A26ABCE1FF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6134D6-8059-8FB2-10AD-E032D2D3FD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83060-F0AB-E330-3BA0-9378F28CD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654C9-4F86-D3A1-7B17-43371D839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4B38AD-9F8D-B798-7A5B-FDA09346F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535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286C-E512-B670-956D-CDD95EF48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4419BE-FACD-6A94-7C5D-98EB518FD6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582E3-0735-670A-DB19-DC34D5E74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92D22-DDE2-D3CF-F303-6CD955246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51894-7E81-B362-9E95-E69FCA6E0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80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07F121-DC23-E1CA-DF79-3272426284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E52D85-E121-60B3-AC0A-DB1DEE4FF6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A7E02-E591-29FB-A2AA-3FA5ACBA8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06120C-20BB-531D-C8D1-7EE782E1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E74B1-D4BD-1B08-3D3E-2524B7215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6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008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44B8EB-CD9E-4A4D-C39A-D346430F8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C14AD-058C-809A-4136-014935DE1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35448-45C8-6D7D-A24D-D6129FD399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19273B-13BA-4F64-9808-FF3CB105760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AC998-EB4E-942B-4CF6-47A4534ED5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49CEA-3EF6-1C2E-A24B-03B5D2DA6B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45F7F-FC3C-4E40-820B-7B8E3161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1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biosafety/blood-borne-viruses/immunisation.htm" TargetMode="External"/><Relationship Id="rId2" Type="http://schemas.openxmlformats.org/officeDocument/2006/relationships/hyperlink" Target="https://www.hsa.ie/eng/Topics/Slips_Trips_Falls/Environmental_Cleanliness/Housekeep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of a moon and stars&#10;&#10;Description automatically generated">
            <a:extLst>
              <a:ext uri="{FF2B5EF4-FFF2-40B4-BE49-F238E27FC236}">
                <a16:creationId xmlns:a16="http://schemas.microsoft.com/office/drawing/2014/main" id="{25372F6C-D9C9-46DA-268D-D2E6CAC0C5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1" t="9091" r="21863" b="2"/>
          <a:stretch/>
        </p:blipFill>
        <p:spPr>
          <a:xfrm>
            <a:off x="3968334" y="-3048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91179-FE58-E198-C7D8-A89DC898FF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8783" y="291949"/>
            <a:ext cx="5384340" cy="2407334"/>
          </a:xfrm>
          <a:ln>
            <a:noFill/>
          </a:ln>
        </p:spPr>
        <p:txBody>
          <a:bodyPr anchor="b"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3200" b="1" dirty="0">
                <a:solidFill>
                  <a:schemeClr val="bg1"/>
                </a:solidFill>
                <a:latin typeface="Arial "/>
              </a:rPr>
              <a:t>Operating Hotel Facilities</a:t>
            </a:r>
            <a:br>
              <a:rPr lang="en-GB" sz="3200" b="1" dirty="0">
                <a:solidFill>
                  <a:schemeClr val="bg1"/>
                </a:solidFill>
                <a:latin typeface="Arial "/>
              </a:rPr>
            </a:br>
            <a:r>
              <a:rPr lang="en-GB" sz="3200" b="1" dirty="0">
                <a:solidFill>
                  <a:schemeClr val="bg1"/>
                </a:solidFill>
                <a:latin typeface="Arial "/>
              </a:rPr>
              <a:t>BMIH4006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C232AA-6590-4B66-7CDE-C065F6C1F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0543" y="5121061"/>
            <a:ext cx="4023359" cy="1208141"/>
          </a:xfrm>
          <a:ln>
            <a:noFill/>
          </a:ln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Arial "/>
              </a:rPr>
              <a:t>Lecturer: Daniel Payne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  <a:latin typeface="Arial "/>
              </a:rPr>
              <a:t>Student id: 2126974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BBA4F4-ED4F-4ADE-953F-B3B387F20C87}"/>
              </a:ext>
            </a:extLst>
          </p:cNvPr>
          <p:cNvSpPr/>
          <p:nvPr/>
        </p:nvSpPr>
        <p:spPr>
          <a:xfrm>
            <a:off x="1355917" y="3198167"/>
            <a:ext cx="54100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"/>
              </a:rPr>
              <a:t>Premier Inn Tamworth Central Hotel</a:t>
            </a:r>
          </a:p>
        </p:txBody>
      </p:sp>
    </p:spTree>
    <p:extLst>
      <p:ext uri="{BB962C8B-B14F-4D97-AF65-F5344CB8AC3E}">
        <p14:creationId xmlns:p14="http://schemas.microsoft.com/office/powerpoint/2010/main" val="2918175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924D6-C6A2-D533-2A38-94FB3191E767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 "/>
              </a:rPr>
              <a:t>Training in Health and Safety for Housekeeping Teams</a:t>
            </a:r>
          </a:p>
        </p:txBody>
      </p:sp>
      <p:pic>
        <p:nvPicPr>
          <p:cNvPr id="5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40E14B82-AA39-4CE2-98D1-95C8344C0A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07" y="5770880"/>
            <a:ext cx="1458677" cy="91775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FFACE5-CF95-F4AB-7EBB-789382DF1C23}"/>
              </a:ext>
            </a:extLst>
          </p:cNvPr>
          <p:cNvSpPr txBox="1"/>
          <p:nvPr/>
        </p:nvSpPr>
        <p:spPr>
          <a:xfrm>
            <a:off x="767080" y="2477474"/>
            <a:ext cx="6985000" cy="296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"/>
              </a:rPr>
              <a:t>Advocates for the advancement of health, safety, and constructive work environments (HAS, 2018).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"/>
              </a:rPr>
              <a:t>Biological, chemical, physical, and psychosocial hazard prevention.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"/>
              </a:rPr>
              <a:t>Reduces occupational illnesses and injuries, by this means boosting employee morale (Leiter and Bakker, 2010).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"/>
              </a:rPr>
              <a:t>Facilitates the reintegration and rehabilitation of employees following illness or injury (HSA, 2018).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"/>
              </a:rPr>
              <a:t>Protects personnel from potential dangers, facilitating injury prevention and treatment (Casado, 2012).</a:t>
            </a:r>
          </a:p>
        </p:txBody>
      </p:sp>
      <p:pic>
        <p:nvPicPr>
          <p:cNvPr id="8" name="Picture 7" descr="A close-up of a puzzle&#10;&#10;Description automatically generated">
            <a:extLst>
              <a:ext uri="{FF2B5EF4-FFF2-40B4-BE49-F238E27FC236}">
                <a16:creationId xmlns:a16="http://schemas.microsoft.com/office/drawing/2014/main" id="{000192D4-3A78-55A5-85F7-8F656B2552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0560" y="3006177"/>
            <a:ext cx="3540455" cy="19034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A8C664-A655-6421-3C56-6AAB68CBB334}"/>
              </a:ext>
            </a:extLst>
          </p:cNvPr>
          <p:cNvSpPr txBox="1"/>
          <p:nvPr/>
        </p:nvSpPr>
        <p:spPr>
          <a:xfrm>
            <a:off x="8239759" y="5075534"/>
            <a:ext cx="3642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www.linkedin.com. (n.d.). </a:t>
            </a:r>
            <a:r>
              <a:rPr lang="en-GB" sz="1200" b="0" i="1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Health and Safety at Work: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5790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8D757-E20B-E6D5-AEEC-AEBECA205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3263" y="372568"/>
            <a:ext cx="5740399" cy="802329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potential hazards</a:t>
            </a:r>
          </a:p>
        </p:txBody>
      </p:sp>
      <p:pic>
        <p:nvPicPr>
          <p:cNvPr id="8" name="Picture 7" descr="A pair of hands wearing blue gloves&#10;&#10;Description automatically generated">
            <a:extLst>
              <a:ext uri="{FF2B5EF4-FFF2-40B4-BE49-F238E27FC236}">
                <a16:creationId xmlns:a16="http://schemas.microsoft.com/office/drawing/2014/main" id="{2A1CED99-6756-2375-1F81-7E1AEC2C76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8845" b="1"/>
          <a:stretch/>
        </p:blipFill>
        <p:spPr>
          <a:xfrm>
            <a:off x="304" y="-20320"/>
            <a:ext cx="4445462" cy="373071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6" name="Picture 5" descr="A blue face mask on a black background&#10;&#10;Description automatically generated">
            <a:extLst>
              <a:ext uri="{FF2B5EF4-FFF2-40B4-BE49-F238E27FC236}">
                <a16:creationId xmlns:a16="http://schemas.microsoft.com/office/drawing/2014/main" id="{24081825-E97C-47BF-6FDB-A8A50738E5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24" r="-5" b="3824"/>
          <a:stretch/>
        </p:blipFill>
        <p:spPr>
          <a:xfrm>
            <a:off x="8578" y="3917279"/>
            <a:ext cx="344058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9" name="Freeform: Shape 18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8A8E05AC-E830-4EAB-4692-77604A1414E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1" r="15394" b="10"/>
          <a:stretch/>
        </p:blipFill>
        <p:spPr>
          <a:xfrm>
            <a:off x="3125968" y="2564970"/>
            <a:ext cx="3316388" cy="3278632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1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5CA08-0DC4-68A8-AABC-137666579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797" y="1672762"/>
            <a:ext cx="5044222" cy="4994553"/>
          </a:xfrm>
        </p:spPr>
        <p:txBody>
          <a:bodyPr anchor="ctr"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Musculoskeletal injuries are prevalent as a result of improper postures and repetitive motions, which can impact the shoulder blades, lower back, neck, and wrists (Raghubalan and Raghubalan, 2016).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Ergonomic practices and proper lifting techniques are crucial for preventing musculoskeletal disorders (Casado, 2012). 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Personal Protective Equipment (PPE), including hoods and gloves, is necessary for chemical handling in order to prevent exposure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(Chela-Alvarez et al., 2022).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employing the appropriate handling and storage of chemicals, the likelihood of burning or inhalation injuries is reduced. 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possible to reduce the occurrence of slips, trips, and falls by maintaining dry, spotless floors, installing "wet floor" signs, and ensuring adequate lighting.(Jones, 2010).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 a preventative measure against falls, housekeepers ought to put on slip-resistant footwear. 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Consistent hand hygiene, the application of mittens, and appropriate waste management are critical for ensuring bacterial protection..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Vaccinations against critical biological hazards, including hepatitis B, are essential methods of protection (HSE ,n.d.).</a:t>
            </a:r>
          </a:p>
        </p:txBody>
      </p:sp>
    </p:spTree>
    <p:extLst>
      <p:ext uri="{BB962C8B-B14F-4D97-AF65-F5344CB8AC3E}">
        <p14:creationId xmlns:p14="http://schemas.microsoft.com/office/powerpoint/2010/main" val="3263626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2FF76-3193-D6CB-5B05-1E099ED54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987" y="433549"/>
            <a:ext cx="10044023" cy="877729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precautions </a:t>
            </a:r>
          </a:p>
        </p:txBody>
      </p: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52EE9116-AEE6-E040-2C98-7E7ACF4C5F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329" y="5552263"/>
            <a:ext cx="1775814" cy="1117283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C631EFC-8E7A-3DEF-2236-B8EFFF094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114732"/>
              </p:ext>
            </p:extLst>
          </p:nvPr>
        </p:nvGraphicFramePr>
        <p:xfrm>
          <a:off x="632083" y="1803611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31BA683-D7FE-D8F2-8716-5F3F2572F104}"/>
              </a:ext>
            </a:extLst>
          </p:cNvPr>
          <p:cNvSpPr txBox="1"/>
          <p:nvPr/>
        </p:nvSpPr>
        <p:spPr>
          <a:xfrm>
            <a:off x="7112000" y="5996416"/>
            <a:ext cx="462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(Casado, 2012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68467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85A3F-27C4-F72F-0FB8-86761351E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Step by step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FCAED-DC16-0747-4948-2411B9920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0668" y="2398759"/>
            <a:ext cx="6710680" cy="3901123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1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the instructions on the equipment to avoid misuse and accidents (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1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chemical safety by handling, storing, and disposing of substances appropriately (Jones, 2012).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Utilise ergonomic instruments to </a:t>
            </a:r>
            <a:r>
              <a:rPr lang="en-GB" sz="1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the risk of developing musculoskeletal disorders. (Casado, 2012).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To prevent fatigue and overuse injuries, implement staff </a:t>
            </a:r>
            <a:r>
              <a:rPr lang="en-GB" sz="1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rotation.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3DD63189-2121-D863-D5C8-C3CFA6549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04" y="5537199"/>
            <a:ext cx="1775814" cy="1117283"/>
          </a:xfrm>
          <a:prstGeom prst="rect">
            <a:avLst/>
          </a:prstGeom>
        </p:spPr>
      </p:pic>
      <p:pic>
        <p:nvPicPr>
          <p:cNvPr id="6" name="Picture 5" descr="A white circle with black text&#10;&#10;Description automatically generated">
            <a:extLst>
              <a:ext uri="{FF2B5EF4-FFF2-40B4-BE49-F238E27FC236}">
                <a16:creationId xmlns:a16="http://schemas.microsoft.com/office/drawing/2014/main" id="{0554F977-A8A1-9723-9804-F25DFEA95F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50129">
            <a:off x="1018315" y="198062"/>
            <a:ext cx="1563292" cy="2112557"/>
          </a:xfrm>
          <a:prstGeom prst="rect">
            <a:avLst/>
          </a:prstGeom>
        </p:spPr>
      </p:pic>
      <p:pic>
        <p:nvPicPr>
          <p:cNvPr id="8" name="Picture 7" descr="A red arrow going down with black text&#10;&#10;Description automatically generated">
            <a:extLst>
              <a:ext uri="{FF2B5EF4-FFF2-40B4-BE49-F238E27FC236}">
                <a16:creationId xmlns:a16="http://schemas.microsoft.com/office/drawing/2014/main" id="{62DFDB25-57D4-E824-ABB8-E81A2DE065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80010">
            <a:off x="8730476" y="3471518"/>
            <a:ext cx="2879636" cy="28796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86096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C62A3-D204-291C-F0E6-6E3FADC8A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Warning signage and communication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9BCAD-8514-4599-9B0D-48BF67F44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Signage that plainly delineates potential dangers prevents accidents (Johnston, Clark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Shulver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 effectiveness, ensure that signs are visible and unobstructed.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When members of a team communicate effectively, critical safety information is shared (Fallon and Rutherford, 2010).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Regularly discuss potential dangers, maintenance schedules, and safety procedures (Ferdinand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Kitchin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pic>
        <p:nvPicPr>
          <p:cNvPr id="6" name="Picture 5" descr="A yellow caution sign with a black text&#10;&#10;Description automatically generated">
            <a:extLst>
              <a:ext uri="{FF2B5EF4-FFF2-40B4-BE49-F238E27FC236}">
                <a16:creationId xmlns:a16="http://schemas.microsoft.com/office/drawing/2014/main" id="{D8BDC7F3-16DA-6D78-5D84-2681642D07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94266DC9-FA02-F352-6BE8-D83BCBA9F1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4069" y="325369"/>
            <a:ext cx="1015702" cy="63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59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1EDED-0A6A-B65E-32C1-D9129938D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103" y="317830"/>
            <a:ext cx="5120561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Equipment and tools safety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9299D-504C-8938-2A91-D089FE70A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103" y="1643393"/>
            <a:ext cx="6027926" cy="461229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Vacuum Cleaners: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Use: For carpeted areas and upholstery.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Check and sanitise filters on a routine basis, replace bags, and inspect cords for damage (Casado, 2012).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Microfiber mops and cloths: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Use: For dusting and mopping floors.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Preference is given to microfiber materials due to their efficacy and reduced reliance on cleaning chemicals (Jones, 2010).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Inspect for wear and tear and cleanse after each use to ensure optimal cleaning performance.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Protective gloves: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Use: To protect hands from harsh chemicals and potential biological hazards.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Check for tears or degradation before each use.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necessary to replace disposable gloves on a daily basis, whereas reusable gloves require routine washing and inspection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Rosemberg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endParaRPr lang="en-GB" sz="11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black and white illustration of a vacuum&#10;&#10;Description automatically generated">
            <a:extLst>
              <a:ext uri="{FF2B5EF4-FFF2-40B4-BE49-F238E27FC236}">
                <a16:creationId xmlns:a16="http://schemas.microsoft.com/office/drawing/2014/main" id="{C87CB4D2-A114-B432-F086-58B9D1E93B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70" r="2" b="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26328532-EBB8-D1DD-C37E-58792DB2EB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87" r="10399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1695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1CA91-0869-3DD4-8CD1-50F3BF8B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924560"/>
            <a:ext cx="10622280" cy="56384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Cleaning Carts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Use: To organize and transport cleaning supplies and tools efficiently from room to room.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Maintenance: Regularly clean and disinfect the cart itself, check wheels and handles for damage, and ensure the cart is stocked with necessary supplies.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Buckets with Wringer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Use: For mopping tasks, allowing for effective wringing out of mop heads.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Maintenance: Clean and dry buckets after each use to prevent mould growth. Inspect the wringer mechanism regularly for proper function (Jones, 2010).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Safety Signage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Use: To mark wet floors and other potential hazards during and after cleaning.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Maintenance: Ensure signs are visible and legible. Store properly when not in use to avoid damage.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Disinfectants and Cleaners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Use: For cleaning and sanitizing surfaces. Selection should be based on the type of surface and specific cleaning needs.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Maintenance: Follow manufacturer guidelines for storage and use. Ensure containers are properly labelled and stored in a secure, ventilated area (Casado, 2012).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Personal Protective Equipment (PPE)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Use: Includes masks, eye protection, and non-slip shoes, in addition to gloves.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Maintenance: Inspect before each use for integrity and cleanliness. Follow specific maintenance instructions for each type of PPE.</a:t>
            </a:r>
          </a:p>
        </p:txBody>
      </p: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9F691972-337D-B4C3-AF14-9C7F501B11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2384" y="203199"/>
            <a:ext cx="1775814" cy="1117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511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7CDEC-5BD9-856C-FC39-44F743401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369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55737-A26F-ECC9-50B5-35217F696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280" y="2005648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and safety are of crucial significance in maintenance for the protection of employees and the reduction of potential hazards.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implementing safety precautions and providing necessary training, a secure working environment is established.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Choosing and maintaining the appropriate apparatus increases productivity and safety.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Ergonomic procedures and PPE are essential for employee safety.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Ensuring compliance with chemical safety protocols protects both personnel and patrons.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persistent dedication to ensuring safety by means of ongoing training and enhancements.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Safety protocols must be implemented and funded collectively by all stakeholders.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Pursuing excellence in hospitality through the improvement of service quality and guest satisfaction.</a:t>
            </a:r>
          </a:p>
        </p:txBody>
      </p: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936A49AF-8CB9-C2F9-7987-CBE6F70840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1584" y="344645"/>
            <a:ext cx="1775814" cy="1117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08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2CD01-7A5E-8F63-A954-809EE2C86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20" y="385921"/>
            <a:ext cx="10515600" cy="752475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AC6EE-2F82-F718-BF21-159D24616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960" y="1503204"/>
            <a:ext cx="10515600" cy="4351338"/>
          </a:xfrm>
        </p:spPr>
        <p:txBody>
          <a:bodyPr>
            <a:no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Casado, M. (2012) Housekeeping Management. London: Wiley. </a:t>
            </a:r>
          </a:p>
          <a:p>
            <a:pPr algn="just"/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Chela-Alvarez, X., 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Bulilete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O., Garcia-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Illan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Vidal-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Thomàs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Mc. and 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Llobera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(2022). Hotel housekeepers and occupational health: experiences and perceived risks. Annals of Occupational and Environmental Medicine, 34(1). 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://doi.org/10.35371/aoem.2022.34.e29.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Fallon, M. &amp; Rutherford, D. (2010) Hotel Management and Operations. London: Pearson.</a:t>
            </a:r>
            <a:endParaRPr lang="en-GB" sz="1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Ferdinand, N.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Kitchin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(2017) Events Management - An International Approach. 2nd ed. London: SAGE Publications Ltd.</a:t>
            </a:r>
          </a:p>
          <a:p>
            <a:pPr algn="just"/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HSA(2018). Housekeeping to Prevent Slips, Trips and Falls. [online] Health and Safety Authority. Available at: 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https://www.hsa.ie/eng/Topics/Slips_Trips_Falls/Environmental_Cleanliness/Housekeeping/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HSE (n.d.). 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Immunisation - Blood borne viruses (BBV). [online] Available at: 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https://www.hse.gov.uk/biosafety/blood-borne-viruses/immunisation.htm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Johnston, R., Clark, G.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Shulver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(2012) Service Operations Management. London: Pearson.</a:t>
            </a:r>
            <a:endParaRPr lang="en-GB" sz="1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Jones, T. (2010) Professional Management Housekeeping Operations. London: Wiley.</a:t>
            </a:r>
            <a:endParaRPr lang="en-GB" sz="1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Leiter, M. P. and Bakker, A. B. (2010) Work Engagement : A Handbook of Essential Theory and Research. Hove [England]: Psychology Press.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Raghubalan, G. and Raghubalan, S. (2016) Hotel Housekeeping - Operations And Management. 3rd ed. India: Oxford University Press.</a:t>
            </a:r>
          </a:p>
          <a:p>
            <a:pPr algn="just"/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Rosemberg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M.-A.S. (2020). Health and safety considerations for hotel cleaners during Covid-19. Occupational Medicine, 70(5). 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://doi.org/10.1093/</a:t>
            </a:r>
            <a:r>
              <a:rPr lang="en-GB" sz="14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occmed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/kqaa053.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G.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(2012) Managing Hotel Operations. London: Pearson</a:t>
            </a:r>
            <a:endParaRPr lang="en-GB" sz="1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4" descr="A logo of a moon and stars&#10;&#10;Description automatically generated">
            <a:extLst>
              <a:ext uri="{FF2B5EF4-FFF2-40B4-BE49-F238E27FC236}">
                <a16:creationId xmlns:a16="http://schemas.microsoft.com/office/drawing/2014/main" id="{36DAA7D6-9559-4B57-FA8C-572A8B42A3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704" y="203518"/>
            <a:ext cx="1775814" cy="1117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660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1370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</vt:lpstr>
      <vt:lpstr>Calibri</vt:lpstr>
      <vt:lpstr>Calibri Light</vt:lpstr>
      <vt:lpstr>Wingdings</vt:lpstr>
      <vt:lpstr>Office Theme</vt:lpstr>
      <vt:lpstr>Operating Hotel Facilities BMIH4006</vt:lpstr>
      <vt:lpstr>Training in Health and Safety for Housekeeping Teams</vt:lpstr>
      <vt:lpstr>Addressing potential hazards</vt:lpstr>
      <vt:lpstr>Essential precautions </vt:lpstr>
      <vt:lpstr>Step by step measures</vt:lpstr>
      <vt:lpstr>Warning signage and communication</vt:lpstr>
      <vt:lpstr>Equipment and tools safety 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 BMIH4006</dc:title>
  <cp:revision>3</cp:revision>
  <dcterms:created xsi:type="dcterms:W3CDTF">2024-02-20T20:00:29Z</dcterms:created>
  <dcterms:modified xsi:type="dcterms:W3CDTF">2024-02-20T22:52:25Z</dcterms:modified>
</cp:coreProperties>
</file>