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8" r:id="rId3"/>
    <p:sldId id="263" r:id="rId4"/>
    <p:sldId id="266" r:id="rId5"/>
    <p:sldId id="267" r:id="rId6"/>
    <p:sldId id="259" r:id="rId7"/>
    <p:sldId id="265" r:id="rId8"/>
    <p:sldId id="260" r:id="rId9"/>
    <p:sldId id="271" r:id="rId10"/>
    <p:sldId id="269" r:id="rId11"/>
    <p:sldId id="258" r:id="rId12"/>
    <p:sldId id="272" r:id="rId13"/>
    <p:sldId id="273" r:id="rId14"/>
    <p:sldId id="274" r:id="rId15"/>
    <p:sldId id="275" r:id="rId16"/>
    <p:sldId id="277" r:id="rId17"/>
    <p:sldId id="276" r:id="rId18"/>
    <p:sldId id="278" r:id="rId19"/>
    <p:sldId id="279" r:id="rId20"/>
    <p:sldId id="280" r:id="rId21"/>
    <p:sldId id="281" r:id="rId22"/>
    <p:sldId id="282" r:id="rId23"/>
    <p:sldId id="283" r:id="rId24"/>
    <p:sldId id="284" r:id="rId25"/>
    <p:sldId id="285" r:id="rId26"/>
    <p:sldId id="286" r:id="rId27"/>
    <p:sldId id="287" r:id="rId28"/>
    <p:sldId id="288" r:id="rId29"/>
    <p:sldId id="289" r:id="rId30"/>
    <p:sldId id="290"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94660"/>
  </p:normalViewPr>
  <p:slideViewPr>
    <p:cSldViewPr snapToGrid="0">
      <p:cViewPr>
        <p:scale>
          <a:sx n="30" d="100"/>
          <a:sy n="30" d="100"/>
        </p:scale>
        <p:origin x="440" y="7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2/18/2019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2/18/2019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2/18/2019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2/18/2019</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2/18/2019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2/18/2019</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627597/domestic-road-freight-statistics-2016.pdf" TargetMode="External"/><Relationship Id="rId2" Type="http://schemas.openxmlformats.org/officeDocument/2006/relationships/hyperlink" Target="https://ec.europa.eu/eurostat/statistics-explained/index.php/Glossary:Road_freight_transport"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776085/2017_Final_emissions_statistics_-_report.pdf"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F14C-DC89-4A30-A70A-0CE7EABDCF48}"/>
              </a:ext>
            </a:extLst>
          </p:cNvPr>
          <p:cNvSpPr>
            <a:spLocks noGrp="1"/>
          </p:cNvSpPr>
          <p:nvPr>
            <p:ph type="ctrTitle"/>
          </p:nvPr>
        </p:nvSpPr>
        <p:spPr/>
        <p:txBody>
          <a:bodyPr/>
          <a:lstStyle/>
          <a:p>
            <a:r>
              <a:rPr lang="en-US" dirty="0"/>
              <a:t>What are the commercial and environmental impacts of a freight transport interchange (hub).</a:t>
            </a:r>
            <a:endParaRPr lang="en-GB" dirty="0"/>
          </a:p>
        </p:txBody>
      </p:sp>
      <p:sp>
        <p:nvSpPr>
          <p:cNvPr id="3" name="Subtitle 2">
            <a:extLst>
              <a:ext uri="{FF2B5EF4-FFF2-40B4-BE49-F238E27FC236}">
                <a16:creationId xmlns:a16="http://schemas.microsoft.com/office/drawing/2014/main" id="{D989C249-E642-4882-A219-68DE261FCF12}"/>
              </a:ext>
            </a:extLst>
          </p:cNvPr>
          <p:cNvSpPr>
            <a:spLocks noGrp="1"/>
          </p:cNvSpPr>
          <p:nvPr>
            <p:ph type="subTitle" idx="1"/>
          </p:nvPr>
        </p:nvSpPr>
        <p:spPr>
          <a:xfrm>
            <a:off x="810001" y="5280846"/>
            <a:ext cx="10572000" cy="1399353"/>
          </a:xfrm>
        </p:spPr>
        <p:txBody>
          <a:bodyPr>
            <a:noAutofit/>
          </a:bodyPr>
          <a:lstStyle/>
          <a:p>
            <a:r>
              <a:rPr lang="en-GB" sz="800" dirty="0"/>
              <a:t>By </a:t>
            </a:r>
          </a:p>
          <a:p>
            <a:r>
              <a:rPr lang="en-GB" sz="800" dirty="0"/>
              <a:t>Will Clent </a:t>
            </a:r>
          </a:p>
          <a:p>
            <a:r>
              <a:rPr lang="en-GB" sz="800" dirty="0"/>
              <a:t>Mark Reed </a:t>
            </a:r>
          </a:p>
          <a:p>
            <a:r>
              <a:rPr lang="en-GB" sz="800" dirty="0"/>
              <a:t>Sebastian </a:t>
            </a:r>
            <a:r>
              <a:rPr lang="en-GB" sz="800" dirty="0" err="1"/>
              <a:t>Birchmore</a:t>
            </a:r>
            <a:r>
              <a:rPr lang="en-GB" sz="800" dirty="0"/>
              <a:t> </a:t>
            </a:r>
          </a:p>
          <a:p>
            <a:r>
              <a:rPr lang="en-GB" sz="800" dirty="0"/>
              <a:t>Eli Larry </a:t>
            </a:r>
          </a:p>
        </p:txBody>
      </p:sp>
    </p:spTree>
    <p:extLst>
      <p:ext uri="{BB962C8B-B14F-4D97-AF65-F5344CB8AC3E}">
        <p14:creationId xmlns:p14="http://schemas.microsoft.com/office/powerpoint/2010/main" val="2572284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DBC83-EB68-49CC-B15D-4C8E91DE0206}"/>
              </a:ext>
            </a:extLst>
          </p:cNvPr>
          <p:cNvSpPr>
            <a:spLocks noGrp="1"/>
          </p:cNvSpPr>
          <p:nvPr>
            <p:ph type="title"/>
          </p:nvPr>
        </p:nvSpPr>
        <p:spPr/>
        <p:txBody>
          <a:bodyPr/>
          <a:lstStyle/>
          <a:p>
            <a:r>
              <a:rPr lang="en-GB" dirty="0"/>
              <a:t> Interchange Hub</a:t>
            </a:r>
          </a:p>
        </p:txBody>
      </p:sp>
      <p:sp>
        <p:nvSpPr>
          <p:cNvPr id="3" name="Content Placeholder 2">
            <a:extLst>
              <a:ext uri="{FF2B5EF4-FFF2-40B4-BE49-F238E27FC236}">
                <a16:creationId xmlns:a16="http://schemas.microsoft.com/office/drawing/2014/main" id="{06FFB0EB-8562-4915-88BC-C7A2433043AB}"/>
              </a:ext>
            </a:extLst>
          </p:cNvPr>
          <p:cNvSpPr>
            <a:spLocks noGrp="1"/>
          </p:cNvSpPr>
          <p:nvPr>
            <p:ph idx="1"/>
          </p:nvPr>
        </p:nvSpPr>
        <p:spPr/>
        <p:txBody>
          <a:bodyPr/>
          <a:lstStyle/>
          <a:p>
            <a:r>
              <a:rPr lang="en-GB" dirty="0"/>
              <a:t>Transport Interchange Hub is where there are two forms of transport exchanging goods, for example a shipment coming into a port then the stock being transported from the dock in a lorry.</a:t>
            </a:r>
          </a:p>
          <a:p>
            <a:pPr marL="0" indent="0">
              <a:buNone/>
            </a:pPr>
            <a:r>
              <a:rPr lang="en-US" dirty="0"/>
              <a:t>Examples of Freight Interchange Hubs</a:t>
            </a:r>
          </a:p>
          <a:p>
            <a:r>
              <a:rPr lang="en-US" dirty="0"/>
              <a:t>Doncaster </a:t>
            </a:r>
            <a:r>
              <a:rPr lang="en-US" dirty="0" err="1"/>
              <a:t>iPort</a:t>
            </a:r>
            <a:r>
              <a:rPr lang="en-US" dirty="0"/>
              <a:t> is an intermodal rail and freight interchange hub </a:t>
            </a:r>
          </a:p>
          <a:p>
            <a:endParaRPr lang="en-GB" dirty="0"/>
          </a:p>
          <a:p>
            <a:endParaRPr lang="en-GB" dirty="0"/>
          </a:p>
        </p:txBody>
      </p:sp>
    </p:spTree>
    <p:extLst>
      <p:ext uri="{BB962C8B-B14F-4D97-AF65-F5344CB8AC3E}">
        <p14:creationId xmlns:p14="http://schemas.microsoft.com/office/powerpoint/2010/main" val="233393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46D09-4A65-4B4F-B91A-632656215636}"/>
              </a:ext>
            </a:extLst>
          </p:cNvPr>
          <p:cNvSpPr>
            <a:spLocks noGrp="1"/>
          </p:cNvSpPr>
          <p:nvPr>
            <p:ph type="title"/>
          </p:nvPr>
        </p:nvSpPr>
        <p:spPr/>
        <p:txBody>
          <a:bodyPr/>
          <a:lstStyle/>
          <a:p>
            <a:r>
              <a:rPr lang="en-GB" dirty="0"/>
              <a:t>Road Freight Transport </a:t>
            </a:r>
          </a:p>
        </p:txBody>
      </p:sp>
      <p:sp>
        <p:nvSpPr>
          <p:cNvPr id="3" name="Content Placeholder 2">
            <a:extLst>
              <a:ext uri="{FF2B5EF4-FFF2-40B4-BE49-F238E27FC236}">
                <a16:creationId xmlns:a16="http://schemas.microsoft.com/office/drawing/2014/main" id="{EAD19559-BBA6-4CB6-9898-43BCC6BCB2C1}"/>
              </a:ext>
            </a:extLst>
          </p:cNvPr>
          <p:cNvSpPr>
            <a:spLocks noGrp="1"/>
          </p:cNvSpPr>
          <p:nvPr>
            <p:ph idx="1"/>
          </p:nvPr>
        </p:nvSpPr>
        <p:spPr/>
        <p:txBody>
          <a:bodyPr>
            <a:normAutofit fontScale="85000" lnSpcReduction="20000"/>
          </a:bodyPr>
          <a:lstStyle/>
          <a:p>
            <a:pPr marL="0" indent="0">
              <a:buNone/>
            </a:pPr>
            <a:r>
              <a:rPr lang="en-US" sz="2200" b="1" u="sng" dirty="0"/>
              <a:t>4 categories of National and International Road Freight Transport </a:t>
            </a:r>
          </a:p>
          <a:p>
            <a:pPr marL="0" indent="0">
              <a:buNone/>
            </a:pPr>
            <a:r>
              <a:rPr lang="en-US" dirty="0"/>
              <a:t>National Road Freight Transport</a:t>
            </a:r>
          </a:p>
          <a:p>
            <a:r>
              <a:rPr lang="en-US" dirty="0"/>
              <a:t> ‘is defined as road transport between two places (a place of loading and a place of unloading) located in the same country by a vehicle registered in that country.’</a:t>
            </a:r>
          </a:p>
          <a:p>
            <a:pPr marL="0" indent="0">
              <a:buNone/>
            </a:pPr>
            <a:r>
              <a:rPr lang="en-US" dirty="0"/>
              <a:t>International Road Freight Transport</a:t>
            </a:r>
          </a:p>
          <a:p>
            <a:r>
              <a:rPr lang="en-US" dirty="0"/>
              <a:t>‘Place of unloading of goods in reporting country (i.e. country in which the vehicle performing the transport is registered) and place of loading in a different country.’</a:t>
            </a:r>
          </a:p>
          <a:p>
            <a:pPr marL="0" indent="0">
              <a:buNone/>
            </a:pPr>
            <a:r>
              <a:rPr lang="en-GB" dirty="0"/>
              <a:t>Cross-trade Road Freight Transport </a:t>
            </a:r>
          </a:p>
          <a:p>
            <a:r>
              <a:rPr lang="en-GB" dirty="0"/>
              <a:t>‘ </a:t>
            </a:r>
            <a:r>
              <a:rPr lang="en-US" dirty="0"/>
              <a:t>is international road transport between two different countries performed by a road motor vehicle registered in a third country.’</a:t>
            </a:r>
          </a:p>
          <a:p>
            <a:pPr marL="0" indent="0">
              <a:buNone/>
            </a:pPr>
            <a:endParaRPr lang="en-GB" dirty="0"/>
          </a:p>
          <a:p>
            <a:pPr marL="0" indent="0">
              <a:buNone/>
            </a:pPr>
            <a:r>
              <a:rPr lang="en-GB" dirty="0"/>
              <a:t>(EUROSTAT.COM)</a:t>
            </a:r>
          </a:p>
          <a:p>
            <a:endParaRPr lang="en-GB" dirty="0"/>
          </a:p>
        </p:txBody>
      </p:sp>
    </p:spTree>
    <p:extLst>
      <p:ext uri="{BB962C8B-B14F-4D97-AF65-F5344CB8AC3E}">
        <p14:creationId xmlns:p14="http://schemas.microsoft.com/office/powerpoint/2010/main" val="1623790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57933-C1D8-450E-98BB-3871E01FB19E}"/>
              </a:ext>
            </a:extLst>
          </p:cNvPr>
          <p:cNvSpPr>
            <a:spLocks noGrp="1"/>
          </p:cNvSpPr>
          <p:nvPr>
            <p:ph type="title"/>
          </p:nvPr>
        </p:nvSpPr>
        <p:spPr/>
        <p:txBody>
          <a:bodyPr/>
          <a:lstStyle/>
          <a:p>
            <a:r>
              <a:rPr lang="en-GB" dirty="0"/>
              <a:t>Statistics From Gov Survey of Road Freight Transport (2016) </a:t>
            </a:r>
          </a:p>
        </p:txBody>
      </p:sp>
      <p:sp>
        <p:nvSpPr>
          <p:cNvPr id="3" name="Content Placeholder 2">
            <a:extLst>
              <a:ext uri="{FF2B5EF4-FFF2-40B4-BE49-F238E27FC236}">
                <a16:creationId xmlns:a16="http://schemas.microsoft.com/office/drawing/2014/main" id="{A7765785-3524-4371-9CBE-FBBB7BDBDEBC}"/>
              </a:ext>
            </a:extLst>
          </p:cNvPr>
          <p:cNvSpPr>
            <a:spLocks noGrp="1"/>
          </p:cNvSpPr>
          <p:nvPr>
            <p:ph idx="1"/>
          </p:nvPr>
        </p:nvSpPr>
        <p:spPr/>
        <p:txBody>
          <a:bodyPr/>
          <a:lstStyle/>
          <a:p>
            <a:pPr marL="0" indent="0">
              <a:buNone/>
            </a:pPr>
            <a:r>
              <a:rPr lang="en-US" dirty="0"/>
              <a:t>Road freight statistics are from the Continuing Survey of Road Goods Transport Great Britain</a:t>
            </a:r>
            <a:endParaRPr lang="en-GB" dirty="0"/>
          </a:p>
        </p:txBody>
      </p:sp>
    </p:spTree>
    <p:extLst>
      <p:ext uri="{BB962C8B-B14F-4D97-AF65-F5344CB8AC3E}">
        <p14:creationId xmlns:p14="http://schemas.microsoft.com/office/powerpoint/2010/main" val="6781321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C23A1-0ECC-41CE-85A7-C66325BC6345}"/>
              </a:ext>
            </a:extLst>
          </p:cNvPr>
          <p:cNvSpPr>
            <a:spLocks noGrp="1"/>
          </p:cNvSpPr>
          <p:nvPr>
            <p:ph type="title"/>
          </p:nvPr>
        </p:nvSpPr>
        <p:spPr/>
        <p:txBody>
          <a:bodyPr/>
          <a:lstStyle/>
          <a:p>
            <a:r>
              <a:rPr lang="en-GB" dirty="0"/>
              <a:t>Most Active Road Freight Transport Locations in the UK </a:t>
            </a:r>
          </a:p>
        </p:txBody>
      </p:sp>
      <p:sp>
        <p:nvSpPr>
          <p:cNvPr id="3" name="Content Placeholder 2">
            <a:extLst>
              <a:ext uri="{FF2B5EF4-FFF2-40B4-BE49-F238E27FC236}">
                <a16:creationId xmlns:a16="http://schemas.microsoft.com/office/drawing/2014/main" id="{0CE0E34A-135D-4616-9E63-90CC7EEBF982}"/>
              </a:ext>
            </a:extLst>
          </p:cNvPr>
          <p:cNvSpPr>
            <a:spLocks noGrp="1"/>
          </p:cNvSpPr>
          <p:nvPr>
            <p:ph idx="1"/>
          </p:nvPr>
        </p:nvSpPr>
        <p:spPr/>
        <p:txBody>
          <a:bodyPr/>
          <a:lstStyle/>
          <a:p>
            <a:pPr marL="0" indent="0">
              <a:buNone/>
            </a:pPr>
            <a:r>
              <a:rPr lang="en-GB" dirty="0"/>
              <a:t>Product moved in one year  (2016)</a:t>
            </a:r>
          </a:p>
          <a:p>
            <a:r>
              <a:rPr lang="en-GB" dirty="0"/>
              <a:t>‘Suffolk, which contains the UK’s largest container port at Felixstowe (45.4 million tones)’</a:t>
            </a:r>
          </a:p>
          <a:p>
            <a:r>
              <a:rPr lang="en-US" dirty="0"/>
              <a:t>‘Leicestershire &amp; Rutland, a farming and food &amp; drink production area (45.2 million tones)’</a:t>
            </a:r>
          </a:p>
          <a:p>
            <a:r>
              <a:rPr lang="en-US" dirty="0"/>
              <a:t>‘Lincolnshire, a large agricultural food production area (42.9 million tones)’</a:t>
            </a:r>
            <a:endParaRPr lang="en-GB" dirty="0"/>
          </a:p>
          <a:p>
            <a:r>
              <a:rPr lang="en-US" dirty="0"/>
              <a:t>‘</a:t>
            </a:r>
            <a:r>
              <a:rPr lang="en-US" dirty="0" err="1"/>
              <a:t>Thurrock</a:t>
            </a:r>
            <a:r>
              <a:rPr lang="en-US" dirty="0"/>
              <a:t>, which contains the primary port route into London at </a:t>
            </a:r>
            <a:r>
              <a:rPr lang="en-US" dirty="0" err="1"/>
              <a:t>Tilbury</a:t>
            </a:r>
            <a:r>
              <a:rPr lang="en-US" dirty="0"/>
              <a:t> (42.3 million tones)’ </a:t>
            </a:r>
          </a:p>
          <a:p>
            <a:r>
              <a:rPr lang="en-US" dirty="0"/>
              <a:t>‘Staffordshire, a large manufacturing area (45.1 million </a:t>
            </a:r>
            <a:r>
              <a:rPr lang="en-US" dirty="0" err="1"/>
              <a:t>tonnes</a:t>
            </a:r>
            <a:r>
              <a:rPr lang="en-US" dirty="0"/>
              <a:t>)’</a:t>
            </a:r>
          </a:p>
          <a:p>
            <a:pPr marL="0" indent="0">
              <a:buNone/>
            </a:pPr>
            <a:endParaRPr lang="en-US" dirty="0"/>
          </a:p>
          <a:p>
            <a:pPr marL="0" indent="0">
              <a:buNone/>
            </a:pPr>
            <a:r>
              <a:rPr lang="en-US" dirty="0"/>
              <a:t>(Domestic Road Freight Statistics, United Kingdom 2016 GOV.)</a:t>
            </a:r>
          </a:p>
          <a:p>
            <a:pPr marL="0" indent="0">
              <a:buNone/>
            </a:pPr>
            <a:endParaRPr lang="en-GB" dirty="0"/>
          </a:p>
        </p:txBody>
      </p:sp>
    </p:spTree>
    <p:extLst>
      <p:ext uri="{BB962C8B-B14F-4D97-AF65-F5344CB8AC3E}">
        <p14:creationId xmlns:p14="http://schemas.microsoft.com/office/powerpoint/2010/main" val="34613151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7A564-3E7A-4C00-B83F-55FD9298F9E0}"/>
              </a:ext>
            </a:extLst>
          </p:cNvPr>
          <p:cNvSpPr>
            <a:spLocks noGrp="1"/>
          </p:cNvSpPr>
          <p:nvPr>
            <p:ph type="title"/>
          </p:nvPr>
        </p:nvSpPr>
        <p:spPr/>
        <p:txBody>
          <a:bodyPr/>
          <a:lstStyle/>
          <a:p>
            <a:r>
              <a:rPr lang="en-GB" dirty="0"/>
              <a:t>Local (UK) Environmental Impact Road transport</a:t>
            </a:r>
          </a:p>
        </p:txBody>
      </p:sp>
      <p:sp>
        <p:nvSpPr>
          <p:cNvPr id="3" name="Content Placeholder 2">
            <a:extLst>
              <a:ext uri="{FF2B5EF4-FFF2-40B4-BE49-F238E27FC236}">
                <a16:creationId xmlns:a16="http://schemas.microsoft.com/office/drawing/2014/main" id="{2CC34049-5BB2-41A7-A012-36EC1746B90E}"/>
              </a:ext>
            </a:extLst>
          </p:cNvPr>
          <p:cNvSpPr>
            <a:spLocks noGrp="1"/>
          </p:cNvSpPr>
          <p:nvPr>
            <p:ph idx="1"/>
          </p:nvPr>
        </p:nvSpPr>
        <p:spPr/>
        <p:txBody>
          <a:bodyPr/>
          <a:lstStyle/>
          <a:p>
            <a:r>
              <a:rPr lang="en-US" dirty="0"/>
              <a:t>‘HGVs produced 19.6 billion tones of greenhouse gas emissions in 2015’</a:t>
            </a:r>
          </a:p>
          <a:p>
            <a:r>
              <a:rPr lang="en-US" dirty="0"/>
              <a:t>‘98% of all HGVs account for 18% of all greenhouse gas emissions from transport despite only representing 5% of the traffic.’</a:t>
            </a:r>
            <a:endParaRPr lang="en-GB" dirty="0"/>
          </a:p>
          <a:p>
            <a:r>
              <a:rPr lang="en-GB" dirty="0"/>
              <a:t>‘In 2017 Road Transport was the largest GHG emitting sector in the UK’</a:t>
            </a:r>
          </a:p>
          <a:p>
            <a:endParaRPr lang="en-GB" dirty="0"/>
          </a:p>
          <a:p>
            <a:pPr marL="0" indent="0">
              <a:buNone/>
            </a:pPr>
            <a:r>
              <a:rPr lang="en-US" dirty="0"/>
              <a:t>(Domestic Road Freight Statistics, United Kingdom 2016 GOV.)</a:t>
            </a:r>
          </a:p>
          <a:p>
            <a:endParaRPr lang="en-GB" dirty="0"/>
          </a:p>
        </p:txBody>
      </p:sp>
    </p:spTree>
    <p:extLst>
      <p:ext uri="{BB962C8B-B14F-4D97-AF65-F5344CB8AC3E}">
        <p14:creationId xmlns:p14="http://schemas.microsoft.com/office/powerpoint/2010/main" val="3567402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92014-3F2B-4AC9-BA93-3D871B0D4EE0}"/>
              </a:ext>
            </a:extLst>
          </p:cNvPr>
          <p:cNvSpPr>
            <a:spLocks noGrp="1"/>
          </p:cNvSpPr>
          <p:nvPr>
            <p:ph type="title"/>
          </p:nvPr>
        </p:nvSpPr>
        <p:spPr/>
        <p:txBody>
          <a:bodyPr/>
          <a:lstStyle/>
          <a:p>
            <a:r>
              <a:rPr lang="en-GB" dirty="0"/>
              <a:t>What efforts are being made to help the Environment?</a:t>
            </a:r>
          </a:p>
        </p:txBody>
      </p:sp>
      <p:pic>
        <p:nvPicPr>
          <p:cNvPr id="7" name="Content Placeholder 6">
            <a:extLst>
              <a:ext uri="{FF2B5EF4-FFF2-40B4-BE49-F238E27FC236}">
                <a16:creationId xmlns:a16="http://schemas.microsoft.com/office/drawing/2014/main" id="{B3D64A3B-2901-410C-B9EB-A2AB4CC22C4F}"/>
              </a:ext>
            </a:extLst>
          </p:cNvPr>
          <p:cNvPicPr>
            <a:picLocks noGrp="1" noChangeAspect="1"/>
          </p:cNvPicPr>
          <p:nvPr>
            <p:ph idx="1"/>
          </p:nvPr>
        </p:nvPicPr>
        <p:blipFill rotWithShape="1">
          <a:blip r:embed="rId2"/>
          <a:srcRect l="22483" t="37198" r="23579" b="9966"/>
          <a:stretch/>
        </p:blipFill>
        <p:spPr>
          <a:xfrm>
            <a:off x="435612" y="3282215"/>
            <a:ext cx="6062225" cy="3340361"/>
          </a:xfrm>
          <a:prstGeom prst="rect">
            <a:avLst/>
          </a:prstGeom>
        </p:spPr>
      </p:pic>
      <p:sp>
        <p:nvSpPr>
          <p:cNvPr id="9" name="TextBox 8">
            <a:extLst>
              <a:ext uri="{FF2B5EF4-FFF2-40B4-BE49-F238E27FC236}">
                <a16:creationId xmlns:a16="http://schemas.microsoft.com/office/drawing/2014/main" id="{54032D17-6631-4F55-880A-C20650D73362}"/>
              </a:ext>
            </a:extLst>
          </p:cNvPr>
          <p:cNvSpPr txBox="1"/>
          <p:nvPr/>
        </p:nvSpPr>
        <p:spPr>
          <a:xfrm>
            <a:off x="435612" y="2656573"/>
            <a:ext cx="7784503" cy="646331"/>
          </a:xfrm>
          <a:prstGeom prst="rect">
            <a:avLst/>
          </a:prstGeom>
          <a:noFill/>
        </p:spPr>
        <p:txBody>
          <a:bodyPr wrap="none" rtlCol="0">
            <a:spAutoFit/>
          </a:bodyPr>
          <a:lstStyle/>
          <a:p>
            <a:r>
              <a:rPr lang="en-GB" dirty="0"/>
              <a:t>UK road Transport Statistic in  Metric Tones ranging from 1990-2017</a:t>
            </a:r>
          </a:p>
          <a:p>
            <a:endParaRPr lang="en-GB" dirty="0"/>
          </a:p>
        </p:txBody>
      </p:sp>
    </p:spTree>
    <p:extLst>
      <p:ext uri="{BB962C8B-B14F-4D97-AF65-F5344CB8AC3E}">
        <p14:creationId xmlns:p14="http://schemas.microsoft.com/office/powerpoint/2010/main" val="3057343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1F0F4-C818-4F51-A041-2E3F3A5E9955}"/>
              </a:ext>
            </a:extLst>
          </p:cNvPr>
          <p:cNvSpPr>
            <a:spLocks noGrp="1"/>
          </p:cNvSpPr>
          <p:nvPr>
            <p:ph type="title"/>
          </p:nvPr>
        </p:nvSpPr>
        <p:spPr>
          <a:xfrm>
            <a:off x="386488" y="312434"/>
            <a:ext cx="10571998" cy="970450"/>
          </a:xfrm>
        </p:spPr>
        <p:txBody>
          <a:bodyPr/>
          <a:lstStyle/>
          <a:p>
            <a:r>
              <a:rPr lang="en-GB" dirty="0"/>
              <a:t>Vehicle Tracking &amp; Consignment  </a:t>
            </a:r>
          </a:p>
        </p:txBody>
      </p:sp>
      <p:sp>
        <p:nvSpPr>
          <p:cNvPr id="3" name="Content Placeholder 2">
            <a:extLst>
              <a:ext uri="{FF2B5EF4-FFF2-40B4-BE49-F238E27FC236}">
                <a16:creationId xmlns:a16="http://schemas.microsoft.com/office/drawing/2014/main" id="{1207A7E1-7001-4111-AA33-B7E8CDB313AE}"/>
              </a:ext>
            </a:extLst>
          </p:cNvPr>
          <p:cNvSpPr>
            <a:spLocks noGrp="1"/>
          </p:cNvSpPr>
          <p:nvPr>
            <p:ph idx="1"/>
          </p:nvPr>
        </p:nvSpPr>
        <p:spPr/>
        <p:txBody>
          <a:bodyPr/>
          <a:lstStyle/>
          <a:p>
            <a:r>
              <a:rPr lang="en-GB" dirty="0"/>
              <a:t>Reasons for vehicle tracking:</a:t>
            </a:r>
          </a:p>
          <a:p>
            <a:pPr marL="0" indent="0">
              <a:buNone/>
            </a:pPr>
            <a:r>
              <a:rPr lang="en-GB" dirty="0"/>
              <a:t>To ensure drivers aren’t exceeding the legal driving hours </a:t>
            </a:r>
          </a:p>
          <a:p>
            <a:pPr marL="0" indent="0">
              <a:buNone/>
            </a:pPr>
            <a:r>
              <a:rPr lang="en-GB" dirty="0"/>
              <a:t>To track drivers location in case of it being a high value load </a:t>
            </a:r>
          </a:p>
          <a:p>
            <a:pPr marL="0" indent="0">
              <a:buNone/>
            </a:pPr>
            <a:r>
              <a:rPr lang="en-GB" dirty="0"/>
              <a:t>Also ensures the vehicle is on the fastest route, which makes it cost efficient </a:t>
            </a:r>
          </a:p>
          <a:p>
            <a:pPr marL="0" indent="0">
              <a:buNone/>
            </a:pPr>
            <a:r>
              <a:rPr lang="en-GB" dirty="0"/>
              <a:t>Consignment tracks what time the delivery arrives and what condition its in</a:t>
            </a:r>
          </a:p>
          <a:p>
            <a:pPr marL="0" indent="0">
              <a:buNone/>
            </a:pPr>
            <a:endParaRPr lang="en-GB" dirty="0"/>
          </a:p>
        </p:txBody>
      </p:sp>
    </p:spTree>
    <p:extLst>
      <p:ext uri="{BB962C8B-B14F-4D97-AF65-F5344CB8AC3E}">
        <p14:creationId xmlns:p14="http://schemas.microsoft.com/office/powerpoint/2010/main" val="32645243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CD062-EE43-4CAC-A73C-824F6CECFE4B}"/>
              </a:ext>
            </a:extLst>
          </p:cNvPr>
          <p:cNvSpPr>
            <a:spLocks noGrp="1"/>
          </p:cNvSpPr>
          <p:nvPr>
            <p:ph type="title"/>
          </p:nvPr>
        </p:nvSpPr>
        <p:spPr>
          <a:xfrm>
            <a:off x="540493" y="1477091"/>
            <a:ext cx="10571998" cy="970450"/>
          </a:xfrm>
        </p:spPr>
        <p:txBody>
          <a:bodyPr/>
          <a:lstStyle/>
          <a:p>
            <a:r>
              <a:rPr lang="en-US" sz="3600" dirty="0"/>
              <a:t>What are the commercial and environmental impacts of a freight transport interchange of (air) </a:t>
            </a:r>
            <a:br>
              <a:rPr lang="en-US" sz="3600" dirty="0"/>
            </a:br>
            <a:endParaRPr lang="en-GB" sz="3600" dirty="0"/>
          </a:p>
        </p:txBody>
      </p:sp>
    </p:spTree>
    <p:extLst>
      <p:ext uri="{BB962C8B-B14F-4D97-AF65-F5344CB8AC3E}">
        <p14:creationId xmlns:p14="http://schemas.microsoft.com/office/powerpoint/2010/main" val="769473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A5A68-91FE-43F9-81E0-B85267C978CD}"/>
              </a:ext>
            </a:extLst>
          </p:cNvPr>
          <p:cNvSpPr>
            <a:spLocks noGrp="1"/>
          </p:cNvSpPr>
          <p:nvPr>
            <p:ph type="title"/>
          </p:nvPr>
        </p:nvSpPr>
        <p:spPr/>
        <p:txBody>
          <a:bodyPr/>
          <a:lstStyle/>
          <a:p>
            <a:r>
              <a:rPr lang="en-GB" dirty="0"/>
              <a:t>Types of consignment </a:t>
            </a:r>
          </a:p>
        </p:txBody>
      </p:sp>
      <p:sp>
        <p:nvSpPr>
          <p:cNvPr id="3" name="Content Placeholder 2">
            <a:extLst>
              <a:ext uri="{FF2B5EF4-FFF2-40B4-BE49-F238E27FC236}">
                <a16:creationId xmlns:a16="http://schemas.microsoft.com/office/drawing/2014/main" id="{EE3A7F94-991B-4A07-846B-3506870147EC}"/>
              </a:ext>
            </a:extLst>
          </p:cNvPr>
          <p:cNvSpPr>
            <a:spLocks noGrp="1"/>
          </p:cNvSpPr>
          <p:nvPr>
            <p:ph idx="1"/>
          </p:nvPr>
        </p:nvSpPr>
        <p:spPr/>
        <p:txBody>
          <a:bodyPr/>
          <a:lstStyle/>
          <a:p>
            <a:pPr marL="0" indent="0">
              <a:buNone/>
            </a:pPr>
            <a:r>
              <a:rPr lang="en-GB" dirty="0"/>
              <a:t>ISO Intermodal</a:t>
            </a:r>
          </a:p>
          <a:p>
            <a:pPr marL="0" indent="0">
              <a:buNone/>
            </a:pPr>
            <a:r>
              <a:rPr lang="en-GB" dirty="0"/>
              <a:t>Intermodal shipping container, is designed and built for different modes of transport, from ship to rail to truck.</a:t>
            </a:r>
          </a:p>
          <a:p>
            <a:pPr marL="0" indent="0">
              <a:buNone/>
            </a:pPr>
            <a:r>
              <a:rPr lang="en-GB" dirty="0"/>
              <a:t>Last mile delivery </a:t>
            </a:r>
          </a:p>
          <a:p>
            <a:pPr marL="0" indent="0">
              <a:buNone/>
            </a:pPr>
            <a:r>
              <a:rPr lang="en-GB" dirty="0"/>
              <a:t>Is defined as movement of goods from a transportation hub to the final delivery destination. </a:t>
            </a:r>
          </a:p>
        </p:txBody>
      </p:sp>
    </p:spTree>
    <p:extLst>
      <p:ext uri="{BB962C8B-B14F-4D97-AF65-F5344CB8AC3E}">
        <p14:creationId xmlns:p14="http://schemas.microsoft.com/office/powerpoint/2010/main" val="797007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32D9-B370-411B-AEA1-B071F95AF5A4}"/>
              </a:ext>
            </a:extLst>
          </p:cNvPr>
          <p:cNvSpPr>
            <a:spLocks noGrp="1"/>
          </p:cNvSpPr>
          <p:nvPr>
            <p:ph type="title"/>
          </p:nvPr>
        </p:nvSpPr>
        <p:spPr/>
        <p:txBody>
          <a:bodyPr/>
          <a:lstStyle/>
          <a:p>
            <a:r>
              <a:rPr lang="en-GB" dirty="0"/>
              <a:t>Reference Page</a:t>
            </a:r>
          </a:p>
        </p:txBody>
      </p:sp>
      <p:sp>
        <p:nvSpPr>
          <p:cNvPr id="3" name="Content Placeholder 2">
            <a:extLst>
              <a:ext uri="{FF2B5EF4-FFF2-40B4-BE49-F238E27FC236}">
                <a16:creationId xmlns:a16="http://schemas.microsoft.com/office/drawing/2014/main" id="{94B28639-08EB-40FF-9050-EBD4BF2583A1}"/>
              </a:ext>
            </a:extLst>
          </p:cNvPr>
          <p:cNvSpPr>
            <a:spLocks noGrp="1"/>
          </p:cNvSpPr>
          <p:nvPr>
            <p:ph idx="1"/>
          </p:nvPr>
        </p:nvSpPr>
        <p:spPr>
          <a:xfrm>
            <a:off x="810000" y="2414792"/>
            <a:ext cx="10554574" cy="3636511"/>
          </a:xfrm>
        </p:spPr>
        <p:txBody>
          <a:bodyPr>
            <a:normAutofit/>
          </a:bodyPr>
          <a:lstStyle/>
          <a:p>
            <a:pPr marL="0" indent="0">
              <a:buNone/>
            </a:pPr>
            <a:r>
              <a:rPr lang="en-GB" sz="1400" dirty="0">
                <a:hlinkClick r:id="rId2"/>
              </a:rPr>
              <a:t>Slide 2 information on Road Freight</a:t>
            </a:r>
          </a:p>
          <a:p>
            <a:r>
              <a:rPr lang="en-GB" sz="1400" dirty="0">
                <a:hlinkClick r:id="rId2"/>
              </a:rPr>
              <a:t>Eurostat (2012)</a:t>
            </a:r>
          </a:p>
          <a:p>
            <a:pPr marL="0" indent="0">
              <a:buNone/>
            </a:pPr>
            <a:r>
              <a:rPr lang="en-GB" sz="1400" dirty="0"/>
              <a:t>Slide 3, 4, and 5 information </a:t>
            </a:r>
          </a:p>
          <a:p>
            <a:r>
              <a:rPr lang="en-GB" sz="1400" dirty="0">
                <a:hlinkClick r:id="rId3"/>
              </a:rPr>
              <a:t>https://assets.publishing.service.gov.uk/government/uploads/system/uploads/attachment_data/file/627597/domestic-road-freight-statistics-2016.pdf</a:t>
            </a:r>
            <a:endParaRPr lang="en-GB" sz="1400" dirty="0"/>
          </a:p>
          <a:p>
            <a:pPr marL="0" indent="0">
              <a:buNone/>
            </a:pPr>
            <a:r>
              <a:rPr lang="en-GB" sz="1400" dirty="0">
                <a:hlinkClick r:id="rId4"/>
              </a:rPr>
              <a:t>Slide 6 Table</a:t>
            </a:r>
          </a:p>
          <a:p>
            <a:r>
              <a:rPr lang="en-GB" sz="1400" dirty="0">
                <a:hlinkClick r:id="rId4"/>
              </a:rPr>
              <a:t>https://assets.publishing.service.gov.uk/government/uploads/system/uploads/attachment_data/file/776085/2017_Final_emissions_statistics_-_report.pdf</a:t>
            </a:r>
            <a:endParaRPr lang="en-GB" sz="1400" dirty="0"/>
          </a:p>
          <a:p>
            <a:pPr marL="0" indent="0">
              <a:buNone/>
            </a:pPr>
            <a:endParaRPr lang="en-GB" sz="1400"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4626408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17EF0-C66B-4239-99FD-232983BE9B19}"/>
              </a:ext>
            </a:extLst>
          </p:cNvPr>
          <p:cNvSpPr>
            <a:spLocks noGrp="1"/>
          </p:cNvSpPr>
          <p:nvPr>
            <p:ph type="title"/>
          </p:nvPr>
        </p:nvSpPr>
        <p:spPr/>
        <p:txBody>
          <a:bodyPr/>
          <a:lstStyle/>
          <a:p>
            <a:r>
              <a:rPr lang="en-GB" dirty="0"/>
              <a:t>commercial</a:t>
            </a:r>
          </a:p>
        </p:txBody>
      </p:sp>
      <p:sp>
        <p:nvSpPr>
          <p:cNvPr id="3" name="Content Placeholder 2">
            <a:extLst>
              <a:ext uri="{FF2B5EF4-FFF2-40B4-BE49-F238E27FC236}">
                <a16:creationId xmlns:a16="http://schemas.microsoft.com/office/drawing/2014/main" id="{7290687A-64D8-4A43-8C7B-8A310903CE13}"/>
              </a:ext>
            </a:extLst>
          </p:cNvPr>
          <p:cNvSpPr>
            <a:spLocks noGrp="1"/>
          </p:cNvSpPr>
          <p:nvPr>
            <p:ph idx="1"/>
          </p:nvPr>
        </p:nvSpPr>
        <p:spPr/>
        <p:txBody>
          <a:bodyPr/>
          <a:lstStyle/>
          <a:p>
            <a:pPr marL="0" indent="0">
              <a:buNone/>
            </a:pPr>
            <a:r>
              <a:rPr lang="en-US" dirty="0"/>
              <a:t>95% of the global economy is with in reach of a direct flight from Heathrow airport meaning that its a vital freight transport interchange. </a:t>
            </a:r>
          </a:p>
          <a:p>
            <a:pPr marL="0" indent="0">
              <a:buNone/>
            </a:pPr>
            <a:r>
              <a:rPr lang="en-US" dirty="0"/>
              <a:t>They are streamlining there systems for transferring the freight to and from the plane with other forms of transport to speed up the process which will reduce c </a:t>
            </a:r>
            <a:r>
              <a:rPr lang="en-US" dirty="0" err="1"/>
              <a:t>osts</a:t>
            </a:r>
            <a:r>
              <a:rPr lang="en-US" dirty="0"/>
              <a:t> for the companies.</a:t>
            </a:r>
          </a:p>
          <a:p>
            <a:pPr marL="0" indent="0">
              <a:buNone/>
            </a:pPr>
            <a:endParaRPr lang="en-GB" dirty="0"/>
          </a:p>
        </p:txBody>
      </p:sp>
    </p:spTree>
    <p:extLst>
      <p:ext uri="{BB962C8B-B14F-4D97-AF65-F5344CB8AC3E}">
        <p14:creationId xmlns:p14="http://schemas.microsoft.com/office/powerpoint/2010/main" val="37763799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FA605-568E-42CA-B9AD-DD27EFFC1EE9}"/>
              </a:ext>
            </a:extLst>
          </p:cNvPr>
          <p:cNvSpPr>
            <a:spLocks noGrp="1"/>
          </p:cNvSpPr>
          <p:nvPr>
            <p:ph type="title"/>
          </p:nvPr>
        </p:nvSpPr>
        <p:spPr/>
        <p:txBody>
          <a:bodyPr/>
          <a:lstStyle/>
          <a:p>
            <a:r>
              <a:rPr lang="en-GB" dirty="0"/>
              <a:t>environmental</a:t>
            </a:r>
          </a:p>
        </p:txBody>
      </p:sp>
      <p:sp>
        <p:nvSpPr>
          <p:cNvPr id="3" name="Content Placeholder 2">
            <a:extLst>
              <a:ext uri="{FF2B5EF4-FFF2-40B4-BE49-F238E27FC236}">
                <a16:creationId xmlns:a16="http://schemas.microsoft.com/office/drawing/2014/main" id="{9EB16314-8A78-4DFF-ADC9-F380733B1866}"/>
              </a:ext>
            </a:extLst>
          </p:cNvPr>
          <p:cNvSpPr>
            <a:spLocks noGrp="1"/>
          </p:cNvSpPr>
          <p:nvPr>
            <p:ph idx="1"/>
          </p:nvPr>
        </p:nvSpPr>
        <p:spPr/>
        <p:txBody>
          <a:bodyPr/>
          <a:lstStyle/>
          <a:p>
            <a:r>
              <a:rPr lang="en-US" dirty="0"/>
              <a:t>They are reducing emissions because they don’t need as much warehouse space.</a:t>
            </a:r>
          </a:p>
          <a:p>
            <a:r>
              <a:rPr lang="en-US" dirty="0"/>
              <a:t>There are changing the vehicles that they use for moving the freight around the airport using alternative fuels to reduce carbon output.</a:t>
            </a:r>
          </a:p>
          <a:p>
            <a:r>
              <a:rPr lang="en-US" dirty="0"/>
              <a:t> Since 95% of freight travels in passenger aircraft it is important that the aircrafts are reducing there co2 output.</a:t>
            </a:r>
          </a:p>
          <a:p>
            <a:endParaRPr lang="en-GB" dirty="0"/>
          </a:p>
        </p:txBody>
      </p:sp>
    </p:spTree>
    <p:extLst>
      <p:ext uri="{BB962C8B-B14F-4D97-AF65-F5344CB8AC3E}">
        <p14:creationId xmlns:p14="http://schemas.microsoft.com/office/powerpoint/2010/main" val="334736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72079-75F3-4632-BD6F-1E4C24EC636B}"/>
              </a:ext>
            </a:extLst>
          </p:cNvPr>
          <p:cNvSpPr>
            <a:spLocks noGrp="1"/>
          </p:cNvSpPr>
          <p:nvPr>
            <p:ph type="title"/>
          </p:nvPr>
        </p:nvSpPr>
        <p:spPr/>
        <p:txBody>
          <a:bodyPr/>
          <a:lstStyle/>
          <a:p>
            <a:r>
              <a:rPr lang="en-GB" dirty="0"/>
              <a:t>environmental</a:t>
            </a:r>
          </a:p>
        </p:txBody>
      </p:sp>
      <p:sp>
        <p:nvSpPr>
          <p:cNvPr id="3" name="Content Placeholder 2">
            <a:extLst>
              <a:ext uri="{FF2B5EF4-FFF2-40B4-BE49-F238E27FC236}">
                <a16:creationId xmlns:a16="http://schemas.microsoft.com/office/drawing/2014/main" id="{4EC2F200-A938-4594-BE75-8B621ACCE14F}"/>
              </a:ext>
            </a:extLst>
          </p:cNvPr>
          <p:cNvSpPr>
            <a:spLocks noGrp="1"/>
          </p:cNvSpPr>
          <p:nvPr>
            <p:ph idx="1"/>
          </p:nvPr>
        </p:nvSpPr>
        <p:spPr/>
        <p:txBody>
          <a:bodyPr/>
          <a:lstStyle/>
          <a:p>
            <a:r>
              <a:rPr lang="en-US" dirty="0"/>
              <a:t>According to Airbus between 2009 and 2020 the fuel efficiency on their planes will have improved but 1.5% pre year. </a:t>
            </a:r>
          </a:p>
          <a:p>
            <a:r>
              <a:rPr lang="en-US" dirty="0"/>
              <a:t>With the new aircrafts the co2 emissions have been redacted by 25%to take it below the industry standard.</a:t>
            </a:r>
          </a:p>
          <a:p>
            <a:endParaRPr lang="en-GB" dirty="0"/>
          </a:p>
        </p:txBody>
      </p:sp>
    </p:spTree>
    <p:extLst>
      <p:ext uri="{BB962C8B-B14F-4D97-AF65-F5344CB8AC3E}">
        <p14:creationId xmlns:p14="http://schemas.microsoft.com/office/powerpoint/2010/main" val="38722814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A2A47-B746-4E7F-AF81-87F973BBB808}"/>
              </a:ext>
            </a:extLst>
          </p:cNvPr>
          <p:cNvSpPr>
            <a:spLocks noGrp="1"/>
          </p:cNvSpPr>
          <p:nvPr>
            <p:ph type="title"/>
          </p:nvPr>
        </p:nvSpPr>
        <p:spPr>
          <a:xfrm>
            <a:off x="708400" y="999202"/>
            <a:ext cx="10571998" cy="970450"/>
          </a:xfrm>
        </p:spPr>
        <p:txBody>
          <a:bodyPr/>
          <a:lstStyle/>
          <a:p>
            <a:r>
              <a:rPr lang="en-GB" dirty="0"/>
              <a:t>Used links</a:t>
            </a:r>
            <a:br>
              <a:rPr lang="en-GB" dirty="0"/>
            </a:br>
            <a:endParaRPr lang="en-GB" dirty="0"/>
          </a:p>
        </p:txBody>
      </p:sp>
      <p:sp>
        <p:nvSpPr>
          <p:cNvPr id="3" name="Content Placeholder 2">
            <a:extLst>
              <a:ext uri="{FF2B5EF4-FFF2-40B4-BE49-F238E27FC236}">
                <a16:creationId xmlns:a16="http://schemas.microsoft.com/office/drawing/2014/main" id="{AE018039-C2B7-4E3F-B811-890806EBE55C}"/>
              </a:ext>
            </a:extLst>
          </p:cNvPr>
          <p:cNvSpPr>
            <a:spLocks noGrp="1"/>
          </p:cNvSpPr>
          <p:nvPr>
            <p:ph idx="1"/>
          </p:nvPr>
        </p:nvSpPr>
        <p:spPr/>
        <p:txBody>
          <a:bodyPr/>
          <a:lstStyle/>
          <a:p>
            <a:r>
              <a:rPr lang="en-GB" dirty="0"/>
              <a:t>https://www.heathrow.com/file_source/Company/Static/PDF/Partnersandsuppliers/cargo-strategy.pdf</a:t>
            </a:r>
          </a:p>
          <a:p>
            <a:r>
              <a:rPr lang="en-GB" dirty="0"/>
              <a:t>https://www.airbus.com/company/responsibility-sustainability/minimising-environmental-impact.html </a:t>
            </a:r>
          </a:p>
          <a:p>
            <a:endParaRPr lang="en-GB" dirty="0"/>
          </a:p>
        </p:txBody>
      </p:sp>
    </p:spTree>
    <p:extLst>
      <p:ext uri="{BB962C8B-B14F-4D97-AF65-F5344CB8AC3E}">
        <p14:creationId xmlns:p14="http://schemas.microsoft.com/office/powerpoint/2010/main" val="41522921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A97C6-64EE-4591-BA72-409B9DAC06AC}"/>
              </a:ext>
            </a:extLst>
          </p:cNvPr>
          <p:cNvSpPr>
            <a:spLocks noGrp="1"/>
          </p:cNvSpPr>
          <p:nvPr>
            <p:ph type="title"/>
          </p:nvPr>
        </p:nvSpPr>
        <p:spPr/>
        <p:txBody>
          <a:bodyPr/>
          <a:lstStyle/>
          <a:p>
            <a:r>
              <a:rPr lang="en-GB" dirty="0"/>
              <a:t>Rail Freight Interchange</a:t>
            </a:r>
          </a:p>
        </p:txBody>
      </p:sp>
      <p:sp>
        <p:nvSpPr>
          <p:cNvPr id="3" name="Content Placeholder 2">
            <a:extLst>
              <a:ext uri="{FF2B5EF4-FFF2-40B4-BE49-F238E27FC236}">
                <a16:creationId xmlns:a16="http://schemas.microsoft.com/office/drawing/2014/main" id="{1D8BD47B-2B4B-48F2-9D8D-6DD19D8E2DB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9260083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3E55F-6DD3-4BB0-9898-23FF8DBEF9EB}"/>
              </a:ext>
            </a:extLst>
          </p:cNvPr>
          <p:cNvSpPr>
            <a:spLocks noGrp="1"/>
          </p:cNvSpPr>
          <p:nvPr>
            <p:ph type="title"/>
          </p:nvPr>
        </p:nvSpPr>
        <p:spPr/>
        <p:txBody>
          <a:bodyPr/>
          <a:lstStyle/>
          <a:p>
            <a:br>
              <a:rPr lang="en-GB" dirty="0"/>
            </a:br>
            <a:r>
              <a:rPr lang="en-US" dirty="0"/>
              <a:t>What is a rail freight interchange?</a:t>
            </a:r>
            <a:endParaRPr lang="en-GB" dirty="0"/>
          </a:p>
        </p:txBody>
      </p:sp>
      <p:sp>
        <p:nvSpPr>
          <p:cNvPr id="3" name="Content Placeholder 2">
            <a:extLst>
              <a:ext uri="{FF2B5EF4-FFF2-40B4-BE49-F238E27FC236}">
                <a16:creationId xmlns:a16="http://schemas.microsoft.com/office/drawing/2014/main" id="{6FFC3A59-1409-45BA-B437-A66364458AF8}"/>
              </a:ext>
            </a:extLst>
          </p:cNvPr>
          <p:cNvSpPr>
            <a:spLocks noGrp="1"/>
          </p:cNvSpPr>
          <p:nvPr>
            <p:ph idx="1"/>
          </p:nvPr>
        </p:nvSpPr>
        <p:spPr/>
        <p:txBody>
          <a:bodyPr/>
          <a:lstStyle/>
          <a:p>
            <a:r>
              <a:rPr lang="en-US" dirty="0"/>
              <a:t>Connects rail network with road transport networks</a:t>
            </a:r>
          </a:p>
          <a:p>
            <a:endParaRPr lang="en-US" dirty="0"/>
          </a:p>
          <a:p>
            <a:r>
              <a:rPr lang="en-US" dirty="0"/>
              <a:t>Uses existing rail network</a:t>
            </a:r>
          </a:p>
          <a:p>
            <a:endParaRPr lang="en-US" dirty="0"/>
          </a:p>
          <a:p>
            <a:r>
              <a:rPr lang="en-US" dirty="0"/>
              <a:t>Eases the amount of road traffics</a:t>
            </a:r>
          </a:p>
          <a:p>
            <a:endParaRPr lang="en-GB" dirty="0"/>
          </a:p>
        </p:txBody>
      </p:sp>
    </p:spTree>
    <p:extLst>
      <p:ext uri="{BB962C8B-B14F-4D97-AF65-F5344CB8AC3E}">
        <p14:creationId xmlns:p14="http://schemas.microsoft.com/office/powerpoint/2010/main" val="17018560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3737A-8CB3-4081-BB12-4BFC8294F3D3}"/>
              </a:ext>
            </a:extLst>
          </p:cNvPr>
          <p:cNvSpPr>
            <a:spLocks noGrp="1"/>
          </p:cNvSpPr>
          <p:nvPr>
            <p:ph type="title"/>
          </p:nvPr>
        </p:nvSpPr>
        <p:spPr/>
        <p:txBody>
          <a:bodyPr/>
          <a:lstStyle/>
          <a:p>
            <a:r>
              <a:rPr lang="en-GB" dirty="0"/>
              <a:t>Advantages</a:t>
            </a:r>
          </a:p>
        </p:txBody>
      </p:sp>
      <p:sp>
        <p:nvSpPr>
          <p:cNvPr id="3" name="Content Placeholder 2">
            <a:extLst>
              <a:ext uri="{FF2B5EF4-FFF2-40B4-BE49-F238E27FC236}">
                <a16:creationId xmlns:a16="http://schemas.microsoft.com/office/drawing/2014/main" id="{687FF03E-8417-4318-AD90-211C9FBF0052}"/>
              </a:ext>
            </a:extLst>
          </p:cNvPr>
          <p:cNvSpPr>
            <a:spLocks noGrp="1"/>
          </p:cNvSpPr>
          <p:nvPr>
            <p:ph idx="1"/>
          </p:nvPr>
        </p:nvSpPr>
        <p:spPr/>
        <p:txBody>
          <a:bodyPr/>
          <a:lstStyle/>
          <a:p>
            <a:r>
              <a:rPr lang="en-US" dirty="0"/>
              <a:t>Reduce road congestion - to deliver goods quickly, efficiently and reliably by rail and help to reduce congestion on our roads</a:t>
            </a:r>
          </a:p>
          <a:p>
            <a:r>
              <a:rPr lang="en-US" dirty="0"/>
              <a:t>Reduce carbon emissions – to meet the Government’s vision for a greener transport system as part of a low carbon economy</a:t>
            </a:r>
          </a:p>
          <a:p>
            <a:r>
              <a:rPr lang="en-US" dirty="0"/>
              <a:t>Support long-term development of efficient rail freight distribution logistics - to ensure a network of SRFI - modern distribution </a:t>
            </a:r>
            <a:r>
              <a:rPr lang="en-US" dirty="0" err="1"/>
              <a:t>centres</a:t>
            </a:r>
            <a:r>
              <a:rPr lang="en-US" dirty="0"/>
              <a:t> linked into both the rail and trunk road system in appropriate locations to serve our major conurbations</a:t>
            </a:r>
          </a:p>
          <a:p>
            <a:r>
              <a:rPr lang="en-US" dirty="0"/>
              <a:t>Support growth and create employment – through the transfer of freight from road to rail, where this is practical and economic. </a:t>
            </a:r>
          </a:p>
          <a:p>
            <a:endParaRPr lang="en-GB" dirty="0"/>
          </a:p>
        </p:txBody>
      </p:sp>
      <p:sp>
        <p:nvSpPr>
          <p:cNvPr id="4" name="TextBox 3">
            <a:extLst>
              <a:ext uri="{FF2B5EF4-FFF2-40B4-BE49-F238E27FC236}">
                <a16:creationId xmlns:a16="http://schemas.microsoft.com/office/drawing/2014/main" id="{31C5EC84-C9EA-4BB5-8AC9-280B505AA570}"/>
              </a:ext>
            </a:extLst>
          </p:cNvPr>
          <p:cNvSpPr txBox="1"/>
          <p:nvPr/>
        </p:nvSpPr>
        <p:spPr>
          <a:xfrm>
            <a:off x="2852584" y="6401369"/>
            <a:ext cx="9339416" cy="369332"/>
          </a:xfrm>
          <a:prstGeom prst="rect">
            <a:avLst/>
          </a:prstGeom>
          <a:noFill/>
        </p:spPr>
        <p:txBody>
          <a:bodyPr wrap="none" rtlCol="0">
            <a:spAutoFit/>
          </a:bodyPr>
          <a:lstStyle/>
          <a:p>
            <a:r>
              <a:rPr lang="en-US"/>
              <a:t>Strategic Rail Freight Interchange Policy Guidance, Department for Transport 2011</a:t>
            </a:r>
          </a:p>
        </p:txBody>
      </p:sp>
    </p:spTree>
    <p:extLst>
      <p:ext uri="{BB962C8B-B14F-4D97-AF65-F5344CB8AC3E}">
        <p14:creationId xmlns:p14="http://schemas.microsoft.com/office/powerpoint/2010/main" val="22723643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51DB1-8AFB-4EAF-B8C8-BBF572E7DFF6}"/>
              </a:ext>
            </a:extLst>
          </p:cNvPr>
          <p:cNvSpPr>
            <a:spLocks noGrp="1"/>
          </p:cNvSpPr>
          <p:nvPr>
            <p:ph type="title"/>
          </p:nvPr>
        </p:nvSpPr>
        <p:spPr/>
        <p:txBody>
          <a:bodyPr/>
          <a:lstStyle/>
          <a:p>
            <a:r>
              <a:rPr lang="en-GB" dirty="0"/>
              <a:t>Advantages</a:t>
            </a:r>
          </a:p>
        </p:txBody>
      </p:sp>
      <p:sp>
        <p:nvSpPr>
          <p:cNvPr id="3" name="Content Placeholder 2">
            <a:extLst>
              <a:ext uri="{FF2B5EF4-FFF2-40B4-BE49-F238E27FC236}">
                <a16:creationId xmlns:a16="http://schemas.microsoft.com/office/drawing/2014/main" id="{02CDDE17-658B-4F94-B5E3-34C94F8C8D1A}"/>
              </a:ext>
            </a:extLst>
          </p:cNvPr>
          <p:cNvSpPr>
            <a:spLocks noGrp="1"/>
          </p:cNvSpPr>
          <p:nvPr>
            <p:ph idx="1"/>
          </p:nvPr>
        </p:nvSpPr>
        <p:spPr/>
        <p:txBody>
          <a:bodyPr/>
          <a:lstStyle/>
          <a:p>
            <a:r>
              <a:rPr lang="en-US" dirty="0"/>
              <a:t>‘The rail freight industry secured over £1.7bn of economic benefits for Britain’</a:t>
            </a:r>
          </a:p>
          <a:p>
            <a:r>
              <a:rPr lang="en-US" dirty="0"/>
              <a:t>Rail freight carries more than £30bn of goods around Britain each year.</a:t>
            </a:r>
          </a:p>
          <a:p>
            <a:r>
              <a:rPr lang="en-US" dirty="0"/>
              <a:t>Each freight train takes about 76 HGVs off the roads. </a:t>
            </a:r>
          </a:p>
          <a:p>
            <a:r>
              <a:rPr lang="en-US" dirty="0"/>
              <a:t>This translates to 1.66 billion fewer HGV </a:t>
            </a:r>
            <a:r>
              <a:rPr lang="en-US" dirty="0" err="1"/>
              <a:t>kilometres</a:t>
            </a:r>
            <a:r>
              <a:rPr lang="en-US" dirty="0"/>
              <a:t> a year</a:t>
            </a:r>
          </a:p>
          <a:p>
            <a:endParaRPr lang="en-GB" dirty="0"/>
          </a:p>
        </p:txBody>
      </p:sp>
    </p:spTree>
    <p:extLst>
      <p:ext uri="{BB962C8B-B14F-4D97-AF65-F5344CB8AC3E}">
        <p14:creationId xmlns:p14="http://schemas.microsoft.com/office/powerpoint/2010/main" val="12032696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FE7A9-A275-4FCF-8C06-962EACDE1482}"/>
              </a:ext>
            </a:extLst>
          </p:cNvPr>
          <p:cNvSpPr>
            <a:spLocks noGrp="1"/>
          </p:cNvSpPr>
          <p:nvPr>
            <p:ph type="title"/>
          </p:nvPr>
        </p:nvSpPr>
        <p:spPr/>
        <p:txBody>
          <a:bodyPr/>
          <a:lstStyle/>
          <a:p>
            <a:r>
              <a:rPr lang="en-GB" dirty="0"/>
              <a:t>Northampton Gateway</a:t>
            </a:r>
          </a:p>
        </p:txBody>
      </p:sp>
      <p:sp>
        <p:nvSpPr>
          <p:cNvPr id="3" name="Content Placeholder 2">
            <a:extLst>
              <a:ext uri="{FF2B5EF4-FFF2-40B4-BE49-F238E27FC236}">
                <a16:creationId xmlns:a16="http://schemas.microsoft.com/office/drawing/2014/main" id="{AF0AC1EF-5015-4F66-A0D2-758DF76A4FD5}"/>
              </a:ext>
            </a:extLst>
          </p:cNvPr>
          <p:cNvSpPr>
            <a:spLocks noGrp="1"/>
          </p:cNvSpPr>
          <p:nvPr>
            <p:ph idx="1"/>
          </p:nvPr>
        </p:nvSpPr>
        <p:spPr/>
        <p:txBody>
          <a:bodyPr/>
          <a:lstStyle/>
          <a:p>
            <a:r>
              <a:rPr lang="en-US" dirty="0"/>
              <a:t>A proposed site for a rail freight interchange</a:t>
            </a:r>
          </a:p>
          <a:p>
            <a:endParaRPr lang="en-US" dirty="0"/>
          </a:p>
          <a:p>
            <a:r>
              <a:rPr lang="en-US" dirty="0"/>
              <a:t>Site with ‘Up to 468,000 </a:t>
            </a:r>
            <a:r>
              <a:rPr lang="en-US" dirty="0" err="1"/>
              <a:t>sq</a:t>
            </a:r>
            <a:r>
              <a:rPr lang="en-US" dirty="0"/>
              <a:t> m’ of warehousing</a:t>
            </a:r>
          </a:p>
          <a:p>
            <a:endParaRPr lang="en-US" dirty="0"/>
          </a:p>
          <a:p>
            <a:r>
              <a:rPr lang="en-US" dirty="0"/>
              <a:t>Links to A508, A45, M1</a:t>
            </a:r>
          </a:p>
          <a:p>
            <a:endParaRPr lang="en-GB" dirty="0"/>
          </a:p>
        </p:txBody>
      </p:sp>
    </p:spTree>
    <p:extLst>
      <p:ext uri="{BB962C8B-B14F-4D97-AF65-F5344CB8AC3E}">
        <p14:creationId xmlns:p14="http://schemas.microsoft.com/office/powerpoint/2010/main" val="38059571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5FF61-E8F7-4152-AC31-7E9769A4293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1C77B9E-3314-4C35-827B-CA963FCA077A}"/>
              </a:ext>
            </a:extLst>
          </p:cNvPr>
          <p:cNvSpPr>
            <a:spLocks noGrp="1"/>
          </p:cNvSpPr>
          <p:nvPr>
            <p:ph idx="1"/>
          </p:nvPr>
        </p:nvSpPr>
        <p:spPr/>
        <p:txBody>
          <a:bodyPr/>
          <a:lstStyle/>
          <a:p>
            <a:r>
              <a:rPr lang="en-GB" dirty="0"/>
              <a:t>https://assets.publishing.service.gov.uk/government/uploads/system/uploads/attachment_data/file/694825/strategic-rail-freight-interchange.pdf</a:t>
            </a:r>
          </a:p>
          <a:p>
            <a:r>
              <a:rPr lang="en-GB" dirty="0"/>
              <a:t>http://www.northampton-gateway.co.uk/overview.php</a:t>
            </a:r>
          </a:p>
          <a:p>
            <a:endParaRPr lang="en-GB" dirty="0"/>
          </a:p>
        </p:txBody>
      </p:sp>
    </p:spTree>
    <p:extLst>
      <p:ext uri="{BB962C8B-B14F-4D97-AF65-F5344CB8AC3E}">
        <p14:creationId xmlns:p14="http://schemas.microsoft.com/office/powerpoint/2010/main" val="21950526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51D93-6649-4616-9B56-7F6BE4443E2C}"/>
              </a:ext>
            </a:extLst>
          </p:cNvPr>
          <p:cNvSpPr>
            <a:spLocks noGrp="1"/>
          </p:cNvSpPr>
          <p:nvPr>
            <p:ph type="title"/>
          </p:nvPr>
        </p:nvSpPr>
        <p:spPr>
          <a:xfrm>
            <a:off x="810000" y="447187"/>
            <a:ext cx="10571998" cy="1775099"/>
          </a:xfrm>
        </p:spPr>
        <p:txBody>
          <a:bodyPr/>
          <a:lstStyle/>
          <a:p>
            <a:br>
              <a:rPr lang="en-US" dirty="0"/>
            </a:br>
            <a:r>
              <a:rPr lang="en-US" dirty="0"/>
              <a:t>Shipping Ports &amp; </a:t>
            </a:r>
            <a:r>
              <a:rPr lang="en-US" dirty="0" err="1"/>
              <a:t>Harbour</a:t>
            </a:r>
            <a:br>
              <a:rPr lang="en-US" dirty="0"/>
            </a:br>
            <a:endParaRPr lang="en-GB" dirty="0"/>
          </a:p>
        </p:txBody>
      </p:sp>
      <p:sp>
        <p:nvSpPr>
          <p:cNvPr id="3" name="Content Placeholder 2">
            <a:extLst>
              <a:ext uri="{FF2B5EF4-FFF2-40B4-BE49-F238E27FC236}">
                <a16:creationId xmlns:a16="http://schemas.microsoft.com/office/drawing/2014/main" id="{08F2D1F9-0E7A-4AF6-83F2-8F5A7A82F24E}"/>
              </a:ext>
            </a:extLst>
          </p:cNvPr>
          <p:cNvSpPr>
            <a:spLocks noGrp="1"/>
          </p:cNvSpPr>
          <p:nvPr>
            <p:ph idx="1"/>
          </p:nvPr>
        </p:nvSpPr>
        <p:spPr/>
        <p:txBody>
          <a:bodyPr/>
          <a:lstStyle/>
          <a:p>
            <a:r>
              <a:rPr lang="en-US" dirty="0"/>
              <a:t>According to a report by </a:t>
            </a:r>
            <a:r>
              <a:rPr lang="en-US" dirty="0" err="1"/>
              <a:t>worldatlas</a:t>
            </a:r>
            <a:r>
              <a:rPr lang="en-US" dirty="0"/>
              <a:t>, the busiest shipping port in the UK is Grimsby and </a:t>
            </a:r>
            <a:r>
              <a:rPr lang="en-US" dirty="0" err="1"/>
              <a:t>Immingham</a:t>
            </a:r>
            <a:r>
              <a:rPr lang="en-US" dirty="0"/>
              <a:t>. The port is located on the south bank of Humber in between </a:t>
            </a:r>
            <a:r>
              <a:rPr lang="en-US" dirty="0" err="1"/>
              <a:t>Immingham</a:t>
            </a:r>
            <a:r>
              <a:rPr lang="en-US" dirty="0"/>
              <a:t> and Grimsby. The port handles the loading and unloading and estimated 59 million tons of cargo every year. In the early 1900s the port predominantly only exported coal, however today the port receives materials like oil, iron ore and coal. (</a:t>
            </a:r>
            <a:r>
              <a:rPr lang="en-US" dirty="0" err="1"/>
              <a:t>Mwaniki</a:t>
            </a:r>
            <a:r>
              <a:rPr lang="en-US" dirty="0"/>
              <a:t>, 2018)</a:t>
            </a:r>
          </a:p>
          <a:p>
            <a:endParaRPr lang="en-GB" dirty="0"/>
          </a:p>
        </p:txBody>
      </p:sp>
    </p:spTree>
    <p:extLst>
      <p:ext uri="{BB962C8B-B14F-4D97-AF65-F5344CB8AC3E}">
        <p14:creationId xmlns:p14="http://schemas.microsoft.com/office/powerpoint/2010/main" val="2006147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C1FCC-8053-4238-B17D-5087AE51DA4D}"/>
              </a:ext>
            </a:extLst>
          </p:cNvPr>
          <p:cNvSpPr>
            <a:spLocks noGrp="1"/>
          </p:cNvSpPr>
          <p:nvPr>
            <p:ph type="title"/>
          </p:nvPr>
        </p:nvSpPr>
        <p:spPr>
          <a:xfrm>
            <a:off x="810000" y="447188"/>
            <a:ext cx="10571998" cy="1556710"/>
          </a:xfrm>
        </p:spPr>
        <p:txBody>
          <a:bodyPr/>
          <a:lstStyle/>
          <a:p>
            <a:r>
              <a:rPr lang="en-US" dirty="0"/>
              <a:t>Examples of Shipping Ports &amp; </a:t>
            </a:r>
            <a:r>
              <a:rPr lang="en-US" dirty="0" err="1"/>
              <a:t>Harbour</a:t>
            </a:r>
            <a:r>
              <a:rPr lang="en-US" dirty="0"/>
              <a:t> Environmental Impacts </a:t>
            </a:r>
            <a:br>
              <a:rPr lang="en-US" dirty="0"/>
            </a:br>
            <a:endParaRPr lang="en-GB" dirty="0"/>
          </a:p>
        </p:txBody>
      </p:sp>
      <p:sp>
        <p:nvSpPr>
          <p:cNvPr id="3" name="Content Placeholder 2">
            <a:extLst>
              <a:ext uri="{FF2B5EF4-FFF2-40B4-BE49-F238E27FC236}">
                <a16:creationId xmlns:a16="http://schemas.microsoft.com/office/drawing/2014/main" id="{4DA0AAA1-66EA-4E5C-B797-F5B7A682D8E4}"/>
              </a:ext>
            </a:extLst>
          </p:cNvPr>
          <p:cNvSpPr>
            <a:spLocks noGrp="1"/>
          </p:cNvSpPr>
          <p:nvPr>
            <p:ph idx="1"/>
          </p:nvPr>
        </p:nvSpPr>
        <p:spPr/>
        <p:txBody>
          <a:bodyPr>
            <a:normAutofit lnSpcReduction="10000"/>
          </a:bodyPr>
          <a:lstStyle/>
          <a:p>
            <a:r>
              <a:rPr lang="en-US" dirty="0"/>
              <a:t>Shipping ports are generally located at the seaside, for easy loading and offloading of goods. There are many short-term and long-term environmental factors are affected by their location. </a:t>
            </a:r>
          </a:p>
          <a:p>
            <a:r>
              <a:rPr lang="en-US" dirty="0"/>
              <a:t>Natural Coastal Habitats – Natural habitats of for example, birds. Their habitats could be destroyed to make way for construction of the port</a:t>
            </a:r>
          </a:p>
          <a:p>
            <a:r>
              <a:rPr lang="en-US" dirty="0"/>
              <a:t>Sewage build up in the port could lead to leakage of waste or harmful substances from ships or the goods they carry could spill.</a:t>
            </a:r>
          </a:p>
          <a:p>
            <a:r>
              <a:rPr lang="en-US" dirty="0"/>
              <a:t>Human and marine animals can be affected by waste being discharged from a nearby urban area.</a:t>
            </a:r>
          </a:p>
          <a:p>
            <a:r>
              <a:rPr lang="en-US" dirty="0"/>
              <a:t>Air pollutants and noise caused by vehicles or machines in the port can cause complications to humans and animals. (Gupta et all, 2005)</a:t>
            </a:r>
          </a:p>
          <a:p>
            <a:endParaRPr lang="en-GB" dirty="0"/>
          </a:p>
        </p:txBody>
      </p:sp>
    </p:spTree>
    <p:extLst>
      <p:ext uri="{BB962C8B-B14F-4D97-AF65-F5344CB8AC3E}">
        <p14:creationId xmlns:p14="http://schemas.microsoft.com/office/powerpoint/2010/main" val="37974268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46065-4231-413A-BBB9-D3C49165A5B5}"/>
              </a:ext>
            </a:extLst>
          </p:cNvPr>
          <p:cNvSpPr>
            <a:spLocks noGrp="1"/>
          </p:cNvSpPr>
          <p:nvPr>
            <p:ph type="title"/>
          </p:nvPr>
        </p:nvSpPr>
        <p:spPr>
          <a:xfrm>
            <a:off x="810000" y="447187"/>
            <a:ext cx="10571998" cy="1775099"/>
          </a:xfrm>
        </p:spPr>
        <p:txBody>
          <a:bodyPr/>
          <a:lstStyle/>
          <a:p>
            <a:r>
              <a:rPr lang="en-US" dirty="0"/>
              <a:t>Shipping Ports &amp; </a:t>
            </a:r>
            <a:r>
              <a:rPr lang="en-US" dirty="0" err="1"/>
              <a:t>Harbour</a:t>
            </a:r>
            <a:r>
              <a:rPr lang="en-US" dirty="0"/>
              <a:t> Commercial Impact</a:t>
            </a:r>
            <a:br>
              <a:rPr lang="en-US" dirty="0"/>
            </a:br>
            <a:endParaRPr lang="en-GB" dirty="0"/>
          </a:p>
        </p:txBody>
      </p:sp>
      <p:sp>
        <p:nvSpPr>
          <p:cNvPr id="3" name="Content Placeholder 2">
            <a:extLst>
              <a:ext uri="{FF2B5EF4-FFF2-40B4-BE49-F238E27FC236}">
                <a16:creationId xmlns:a16="http://schemas.microsoft.com/office/drawing/2014/main" id="{EB1769D4-411A-4A1B-83F2-9DCBA8B97CB5}"/>
              </a:ext>
            </a:extLst>
          </p:cNvPr>
          <p:cNvSpPr>
            <a:spLocks noGrp="1"/>
          </p:cNvSpPr>
          <p:nvPr>
            <p:ph idx="1"/>
          </p:nvPr>
        </p:nvSpPr>
        <p:spPr/>
        <p:txBody>
          <a:bodyPr/>
          <a:lstStyle/>
          <a:p>
            <a:r>
              <a:rPr lang="en-US" dirty="0"/>
              <a:t>Shipping ports also bring positive opportunities to the UK economy. The Belfast </a:t>
            </a:r>
            <a:r>
              <a:rPr lang="en-US" dirty="0" err="1"/>
              <a:t>Harbour</a:t>
            </a:r>
            <a:r>
              <a:rPr lang="en-US" dirty="0"/>
              <a:t> in Northern Ireland leads the UK with developing Offshore renewable energy sources. (Gov, 2013)</a:t>
            </a:r>
          </a:p>
          <a:p>
            <a:r>
              <a:rPr lang="en-US" dirty="0"/>
              <a:t>In 2013 the Belfast </a:t>
            </a:r>
            <a:r>
              <a:rPr lang="en-US" dirty="0" err="1"/>
              <a:t>harbour</a:t>
            </a:r>
            <a:r>
              <a:rPr lang="en-US" dirty="0"/>
              <a:t> they finished developing their offshore wind terminal. According to a report by the </a:t>
            </a:r>
            <a:r>
              <a:rPr lang="en-US" dirty="0" err="1"/>
              <a:t>Belffasttelegraph</a:t>
            </a:r>
            <a:r>
              <a:rPr lang="en-US" dirty="0"/>
              <a:t>. Just one of these turbines can produce 192 MWh in just a 24-hour working period. The same amount of energy that can be produced by using 22.600 </a:t>
            </a:r>
            <a:r>
              <a:rPr lang="en-US" dirty="0" err="1"/>
              <a:t>litres</a:t>
            </a:r>
            <a:r>
              <a:rPr lang="en-US" dirty="0"/>
              <a:t> of oil. (Stewart, 2016)</a:t>
            </a:r>
          </a:p>
          <a:p>
            <a:r>
              <a:rPr lang="en-US" dirty="0"/>
              <a:t>This also brings job opportunities an article by the </a:t>
            </a:r>
            <a:r>
              <a:rPr lang="en-US" dirty="0" err="1"/>
              <a:t>Belfastharbour</a:t>
            </a:r>
            <a:r>
              <a:rPr lang="en-US" dirty="0"/>
              <a:t>, the development of their wind farm has created an opportunity to open 300 jobs. They job opportunities range from welders, engineering’s and electricians. (</a:t>
            </a:r>
            <a:r>
              <a:rPr lang="en-US" dirty="0" err="1"/>
              <a:t>belfastharbour</a:t>
            </a:r>
            <a:r>
              <a:rPr lang="en-US" dirty="0"/>
              <a:t>, 2017)</a:t>
            </a:r>
          </a:p>
          <a:p>
            <a:endParaRPr lang="en-GB" dirty="0"/>
          </a:p>
        </p:txBody>
      </p:sp>
    </p:spTree>
    <p:extLst>
      <p:ext uri="{BB962C8B-B14F-4D97-AF65-F5344CB8AC3E}">
        <p14:creationId xmlns:p14="http://schemas.microsoft.com/office/powerpoint/2010/main" val="6524020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E6B8E-7B76-49B1-AB31-4D9E041084EE}"/>
              </a:ext>
            </a:extLst>
          </p:cNvPr>
          <p:cNvSpPr>
            <a:spLocks noGrp="1"/>
          </p:cNvSpPr>
          <p:nvPr>
            <p:ph type="title"/>
          </p:nvPr>
        </p:nvSpPr>
        <p:spPr/>
        <p:txBody>
          <a:bodyPr/>
          <a:lstStyle/>
          <a:p>
            <a:r>
              <a:rPr lang="en-GB" dirty="0"/>
              <a:t>Sea Freight</a:t>
            </a:r>
            <a:br>
              <a:rPr lang="en-GB" dirty="0"/>
            </a:br>
            <a:endParaRPr lang="en-GB" dirty="0"/>
          </a:p>
        </p:txBody>
      </p:sp>
      <p:sp>
        <p:nvSpPr>
          <p:cNvPr id="3" name="Content Placeholder 2">
            <a:extLst>
              <a:ext uri="{FF2B5EF4-FFF2-40B4-BE49-F238E27FC236}">
                <a16:creationId xmlns:a16="http://schemas.microsoft.com/office/drawing/2014/main" id="{19E1B2CF-206D-43FA-AAB1-96969D7A4634}"/>
              </a:ext>
            </a:extLst>
          </p:cNvPr>
          <p:cNvSpPr>
            <a:spLocks noGrp="1"/>
          </p:cNvSpPr>
          <p:nvPr>
            <p:ph idx="1"/>
          </p:nvPr>
        </p:nvSpPr>
        <p:spPr/>
        <p:txBody>
          <a:bodyPr/>
          <a:lstStyle/>
          <a:p>
            <a:r>
              <a:rPr lang="en-US" dirty="0"/>
              <a:t>Sea freight is the main mode of transport to get logistics across to different countries. One ship is estimated to produce the same amount of Co2 as 50 million cars in its lifetime. ‘Ocean going vessels are also responsible for around 17% of total emissions of NOx.’ (McKinnon et al, 2015). Environmental Campaigners are doing their best to persuade the shipping industry to reduce carbon emissions by 50% in by the next 30 years. However, because of growing demands caused by the increase of population and economic growth the industries are finding it difficult to achieve that target. (</a:t>
            </a:r>
            <a:r>
              <a:rPr lang="en-US" dirty="0" err="1"/>
              <a:t>Piesing</a:t>
            </a:r>
            <a:r>
              <a:rPr lang="en-US" dirty="0"/>
              <a:t>, 2018)</a:t>
            </a:r>
          </a:p>
          <a:p>
            <a:endParaRPr lang="en-GB" dirty="0"/>
          </a:p>
        </p:txBody>
      </p:sp>
    </p:spTree>
    <p:extLst>
      <p:ext uri="{BB962C8B-B14F-4D97-AF65-F5344CB8AC3E}">
        <p14:creationId xmlns:p14="http://schemas.microsoft.com/office/powerpoint/2010/main" val="11540824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4FEFE-45A5-4DA2-B853-5A945AAD9C0C}"/>
              </a:ext>
            </a:extLst>
          </p:cNvPr>
          <p:cNvSpPr>
            <a:spLocks noGrp="1"/>
          </p:cNvSpPr>
          <p:nvPr>
            <p:ph type="title"/>
          </p:nvPr>
        </p:nvSpPr>
        <p:spPr>
          <a:xfrm>
            <a:off x="810000" y="447187"/>
            <a:ext cx="10571998" cy="1775099"/>
          </a:xfrm>
        </p:spPr>
        <p:txBody>
          <a:bodyPr/>
          <a:lstStyle/>
          <a:p>
            <a:r>
              <a:rPr lang="en-US" dirty="0"/>
              <a:t>Example of Sea Freight Environmental Impacts</a:t>
            </a:r>
            <a:br>
              <a:rPr lang="en-US" dirty="0"/>
            </a:br>
            <a:endParaRPr lang="en-GB" dirty="0"/>
          </a:p>
        </p:txBody>
      </p:sp>
      <p:sp>
        <p:nvSpPr>
          <p:cNvPr id="6" name="Content Placeholder 5">
            <a:extLst>
              <a:ext uri="{FF2B5EF4-FFF2-40B4-BE49-F238E27FC236}">
                <a16:creationId xmlns:a16="http://schemas.microsoft.com/office/drawing/2014/main" id="{8BB55A5C-33CE-4F87-A801-1F65E61D4B36}"/>
              </a:ext>
            </a:extLst>
          </p:cNvPr>
          <p:cNvSpPr>
            <a:spLocks noGrp="1"/>
          </p:cNvSpPr>
          <p:nvPr>
            <p:ph idx="1"/>
          </p:nvPr>
        </p:nvSpPr>
        <p:spPr/>
        <p:txBody>
          <a:bodyPr/>
          <a:lstStyle/>
          <a:p>
            <a:r>
              <a:rPr lang="en-US" dirty="0"/>
              <a:t>Oil spills – Very dangerous to maritime creatures, for example, fish. The oil can accumulate into their gills this eventually kills them. There is also the chance that it could transfer to a different animal like a bird that hunts fish. As well as the human consumption of an oil contaminated fish. If this occurs this could lead to health problems in the respiratory system or in some cases, death. (Hook et al, 2016)</a:t>
            </a:r>
          </a:p>
          <a:p>
            <a:endParaRPr lang="en-GB" dirty="0"/>
          </a:p>
        </p:txBody>
      </p:sp>
    </p:spTree>
    <p:extLst>
      <p:ext uri="{BB962C8B-B14F-4D97-AF65-F5344CB8AC3E}">
        <p14:creationId xmlns:p14="http://schemas.microsoft.com/office/powerpoint/2010/main" val="15175134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4161E-8ED3-4027-8BA9-33D1C11905DF}"/>
              </a:ext>
            </a:extLst>
          </p:cNvPr>
          <p:cNvSpPr>
            <a:spLocks noGrp="1"/>
          </p:cNvSpPr>
          <p:nvPr>
            <p:ph type="title"/>
          </p:nvPr>
        </p:nvSpPr>
        <p:spPr/>
        <p:txBody>
          <a:bodyPr/>
          <a:lstStyle/>
          <a:p>
            <a:r>
              <a:rPr lang="en-GB" dirty="0"/>
              <a:t>Future for the environment </a:t>
            </a:r>
            <a:br>
              <a:rPr lang="en-GB" dirty="0"/>
            </a:br>
            <a:endParaRPr lang="en-GB" dirty="0"/>
          </a:p>
        </p:txBody>
      </p:sp>
      <p:sp>
        <p:nvSpPr>
          <p:cNvPr id="3" name="Content Placeholder 2">
            <a:extLst>
              <a:ext uri="{FF2B5EF4-FFF2-40B4-BE49-F238E27FC236}">
                <a16:creationId xmlns:a16="http://schemas.microsoft.com/office/drawing/2014/main" id="{0055C321-8A1D-497F-8028-A21C793F4ECC}"/>
              </a:ext>
            </a:extLst>
          </p:cNvPr>
          <p:cNvSpPr>
            <a:spLocks noGrp="1"/>
          </p:cNvSpPr>
          <p:nvPr>
            <p:ph idx="1"/>
          </p:nvPr>
        </p:nvSpPr>
        <p:spPr/>
        <p:txBody>
          <a:bodyPr/>
          <a:lstStyle/>
          <a:p>
            <a:r>
              <a:rPr lang="en-US" dirty="0"/>
              <a:t>According to a report by </a:t>
            </a:r>
            <a:r>
              <a:rPr lang="en-US" dirty="0" err="1"/>
              <a:t>shiptechnology</a:t>
            </a:r>
            <a:r>
              <a:rPr lang="en-US" dirty="0"/>
              <a:t>. The UK’s Transport Secretary Chris Grayling stated that the UK’s shipping industry is almost at a break through to make shipping much more environmentally friendly. The secretary has stated that the government has allocated over 6 Million pounds for technologies and fuels to reduce maritime pollution. (Grey, 2018)</a:t>
            </a:r>
          </a:p>
          <a:p>
            <a:endParaRPr lang="en-GB" dirty="0"/>
          </a:p>
        </p:txBody>
      </p:sp>
    </p:spTree>
    <p:extLst>
      <p:ext uri="{BB962C8B-B14F-4D97-AF65-F5344CB8AC3E}">
        <p14:creationId xmlns:p14="http://schemas.microsoft.com/office/powerpoint/2010/main" val="9141461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9774E-EDD7-429B-ABD6-1140F506C63F}"/>
              </a:ext>
            </a:extLst>
          </p:cNvPr>
          <p:cNvSpPr>
            <a:spLocks noGrp="1"/>
          </p:cNvSpPr>
          <p:nvPr>
            <p:ph type="title"/>
          </p:nvPr>
        </p:nvSpPr>
        <p:spPr>
          <a:xfrm>
            <a:off x="810000" y="447188"/>
            <a:ext cx="10571998" cy="1498344"/>
          </a:xfrm>
        </p:spPr>
        <p:txBody>
          <a:bodyPr/>
          <a:lstStyle/>
          <a:p>
            <a:r>
              <a:rPr lang="en-GB" dirty="0"/>
              <a:t> </a:t>
            </a:r>
            <a:br>
              <a:rPr lang="en-GB" dirty="0"/>
            </a:br>
            <a:r>
              <a:rPr lang="en-GB" dirty="0"/>
              <a:t> Freight Cargo Commercial Impact</a:t>
            </a:r>
            <a:br>
              <a:rPr lang="en-GB" dirty="0"/>
            </a:br>
            <a:endParaRPr lang="en-GB" dirty="0"/>
          </a:p>
        </p:txBody>
      </p:sp>
      <p:sp>
        <p:nvSpPr>
          <p:cNvPr id="3" name="Content Placeholder 2">
            <a:extLst>
              <a:ext uri="{FF2B5EF4-FFF2-40B4-BE49-F238E27FC236}">
                <a16:creationId xmlns:a16="http://schemas.microsoft.com/office/drawing/2014/main" id="{4B94C8BE-A392-4D79-8DA3-23C2C6053401}"/>
              </a:ext>
            </a:extLst>
          </p:cNvPr>
          <p:cNvSpPr>
            <a:spLocks noGrp="1"/>
          </p:cNvSpPr>
          <p:nvPr>
            <p:ph idx="1"/>
          </p:nvPr>
        </p:nvSpPr>
        <p:spPr/>
        <p:txBody>
          <a:bodyPr/>
          <a:lstStyle/>
          <a:p>
            <a:r>
              <a:rPr lang="en-US" dirty="0"/>
              <a:t>In February 2019, British ship building company </a:t>
            </a:r>
            <a:r>
              <a:rPr lang="en-US" dirty="0" err="1"/>
              <a:t>Cammell</a:t>
            </a:r>
            <a:r>
              <a:rPr lang="en-US" dirty="0"/>
              <a:t> Laird, have launched a new RO/RO vessel that will work between Southampton and Isle of Wight. It is designed to carry cargo such as semi-trailers, trucks or rail road cars. During the effort the build the vessel the shipping company employed 200 workers, 200 contractors and 10 apprentices. (Ashmore, 2019)</a:t>
            </a:r>
          </a:p>
          <a:p>
            <a:endParaRPr lang="en-GB" dirty="0"/>
          </a:p>
        </p:txBody>
      </p:sp>
    </p:spTree>
    <p:extLst>
      <p:ext uri="{BB962C8B-B14F-4D97-AF65-F5344CB8AC3E}">
        <p14:creationId xmlns:p14="http://schemas.microsoft.com/office/powerpoint/2010/main" val="11893386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77B8D-5610-4987-A17B-3441B2E1DAB9}"/>
              </a:ext>
            </a:extLst>
          </p:cNvPr>
          <p:cNvSpPr>
            <a:spLocks noGrp="1"/>
          </p:cNvSpPr>
          <p:nvPr>
            <p:ph type="title"/>
          </p:nvPr>
        </p:nvSpPr>
        <p:spPr/>
        <p:txBody>
          <a:bodyPr/>
          <a:lstStyle/>
          <a:p>
            <a:r>
              <a:rPr lang="en-GB" dirty="0"/>
              <a:t>Reference</a:t>
            </a:r>
            <a:br>
              <a:rPr lang="en-GB" dirty="0"/>
            </a:br>
            <a:endParaRPr lang="en-GB" dirty="0"/>
          </a:p>
        </p:txBody>
      </p:sp>
      <p:sp>
        <p:nvSpPr>
          <p:cNvPr id="3" name="Content Placeholder 2">
            <a:extLst>
              <a:ext uri="{FF2B5EF4-FFF2-40B4-BE49-F238E27FC236}">
                <a16:creationId xmlns:a16="http://schemas.microsoft.com/office/drawing/2014/main" id="{A0ADB414-6FCB-4129-B95C-C28820A54C8C}"/>
              </a:ext>
            </a:extLst>
          </p:cNvPr>
          <p:cNvSpPr>
            <a:spLocks noGrp="1"/>
          </p:cNvSpPr>
          <p:nvPr>
            <p:ph idx="1"/>
          </p:nvPr>
        </p:nvSpPr>
        <p:spPr>
          <a:xfrm>
            <a:off x="818712" y="2222287"/>
            <a:ext cx="11068488" cy="4635713"/>
          </a:xfrm>
        </p:spPr>
        <p:txBody>
          <a:bodyPr>
            <a:normAutofit fontScale="70000" lnSpcReduction="20000"/>
          </a:bodyPr>
          <a:lstStyle/>
          <a:p>
            <a:r>
              <a:rPr lang="en-GB" dirty="0"/>
              <a:t>Andrew </a:t>
            </a:r>
            <a:r>
              <a:rPr lang="en-GB" dirty="0" err="1"/>
              <a:t>Mwaniki</a:t>
            </a:r>
            <a:r>
              <a:rPr lang="en-GB" dirty="0"/>
              <a:t> (2018) </a:t>
            </a:r>
            <a:r>
              <a:rPr lang="en-GB" dirty="0" err="1"/>
              <a:t>worldatlas</a:t>
            </a:r>
            <a:r>
              <a:rPr lang="en-GB" dirty="0"/>
              <a:t> The Busiest Cargo Ports in United Kingdom (Online) Available at: https://www.worldatlas.com/articles/the-busiest-cargo-ports-in-the-united-kingdom.html (Accessed 24/2/2019)</a:t>
            </a:r>
          </a:p>
          <a:p>
            <a:r>
              <a:rPr lang="en-GB" dirty="0"/>
              <a:t>A Gupta, S. K. Gupta, Rashmi Patil (2005) Environmental plan for port &amp; harbour projects. (Online) (7) pp.134 Available at: https://www.researchgate.net/publication/225963315_Environmental_management_plan_for_port_and_harbour_projects (Accessed, 24/2/19)</a:t>
            </a:r>
          </a:p>
          <a:p>
            <a:r>
              <a:rPr lang="en-GB" dirty="0"/>
              <a:t>GOV (2013) The UK Ports Sector (Online) Available at: https://assets.publishing.service.gov.uk/government/uploads/system/uploads/attachment_data/file/295039/The_UK_ports_sector-_A_showcase_of_world_class_expertise.pdf (Accessed 23/2/2019)</a:t>
            </a:r>
          </a:p>
          <a:p>
            <a:r>
              <a:rPr lang="en-GB" dirty="0"/>
              <a:t>Linda Stewart (2016) </a:t>
            </a:r>
            <a:r>
              <a:rPr lang="en-GB" dirty="0" err="1"/>
              <a:t>Belfasttlelegraph</a:t>
            </a:r>
            <a:r>
              <a:rPr lang="en-GB" dirty="0"/>
              <a:t> (Online) Available at: https://www.belfasttelegraph.co.uk/news/northern-ireland/worlds-most-powerful-turbine-blades-arrive-in-belfast-to-become-new-stateofart-wind-farm-34920932.html (Accessed 23/2/2019)</a:t>
            </a:r>
          </a:p>
          <a:p>
            <a:r>
              <a:rPr lang="en-GB" dirty="0"/>
              <a:t>Belfast Harbour (2017) Annual Reports &amp; Accounts (Online) Available at: https://www.belfast-harbour.co.uk/documents/download/1456 (Accessed 23/2/2019)</a:t>
            </a:r>
          </a:p>
          <a:p>
            <a:r>
              <a:rPr lang="en-GB" dirty="0"/>
              <a:t>Mark </a:t>
            </a:r>
            <a:r>
              <a:rPr lang="en-GB" dirty="0" err="1"/>
              <a:t>Piesing</a:t>
            </a:r>
            <a:r>
              <a:rPr lang="en-GB" dirty="0"/>
              <a:t> (2018) </a:t>
            </a:r>
            <a:r>
              <a:rPr lang="en-GB" dirty="0" err="1"/>
              <a:t>Inews</a:t>
            </a:r>
            <a:r>
              <a:rPr lang="en-GB" dirty="0"/>
              <a:t>: Cargo Ships are the world’s worst polluter, so how can the y be made to go green? Available at: https://inews.co.uk/news/long-reads/cargo-container-shipping-carbon-pollution/ Accessed (24/2/2019)</a:t>
            </a:r>
          </a:p>
          <a:p>
            <a:r>
              <a:rPr lang="en-GB" dirty="0"/>
              <a:t>Sharon Hook, Graeme Batley, Michael Holloway, Paul Irving &amp; Andrew Ross (2016)</a:t>
            </a:r>
          </a:p>
          <a:p>
            <a:r>
              <a:rPr lang="en-GB" dirty="0"/>
              <a:t>Oil Spill Monitoring Handbook. CSIRO Publishing. Clayton, Australia</a:t>
            </a:r>
          </a:p>
          <a:p>
            <a:r>
              <a:rPr lang="en-GB" dirty="0"/>
              <a:t>Alan </a:t>
            </a:r>
            <a:r>
              <a:rPr lang="en-GB" dirty="0" err="1"/>
              <a:t>Mckinnon</a:t>
            </a:r>
            <a:r>
              <a:rPr lang="en-GB" dirty="0"/>
              <a:t>, Michael Browne, Maja </a:t>
            </a:r>
            <a:r>
              <a:rPr lang="en-GB" dirty="0" err="1"/>
              <a:t>Piecyk</a:t>
            </a:r>
            <a:r>
              <a:rPr lang="en-GB" dirty="0"/>
              <a:t> &amp; Anthony </a:t>
            </a:r>
            <a:r>
              <a:rPr lang="en-GB" dirty="0" err="1"/>
              <a:t>Whiteing</a:t>
            </a:r>
            <a:r>
              <a:rPr lang="en-GB" dirty="0"/>
              <a:t> (2015) Green Logistics 3rd Edition. Kogan Page Limited. Great Britain &amp; United States</a:t>
            </a:r>
          </a:p>
          <a:p>
            <a:r>
              <a:rPr lang="en-GB" dirty="0"/>
              <a:t>Eva Grey (2018) </a:t>
            </a:r>
            <a:r>
              <a:rPr lang="en-GB" dirty="0" err="1"/>
              <a:t>Shiptechnology</a:t>
            </a:r>
            <a:r>
              <a:rPr lang="en-GB" dirty="0"/>
              <a:t>: Improving air quality at UK ports. (Online) Available at: https://www.ship-technology.com/features/improving-air-quality-uk-ports/ (Accessed 25/2/2019)</a:t>
            </a:r>
          </a:p>
          <a:p>
            <a:endParaRPr lang="en-GB" dirty="0"/>
          </a:p>
        </p:txBody>
      </p:sp>
    </p:spTree>
    <p:extLst>
      <p:ext uri="{BB962C8B-B14F-4D97-AF65-F5344CB8AC3E}">
        <p14:creationId xmlns:p14="http://schemas.microsoft.com/office/powerpoint/2010/main" val="928476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4ECF0-2B03-44A6-8D58-641FABC1520C}"/>
              </a:ext>
            </a:extLst>
          </p:cNvPr>
          <p:cNvSpPr>
            <a:spLocks noGrp="1"/>
          </p:cNvSpPr>
          <p:nvPr>
            <p:ph type="title"/>
          </p:nvPr>
        </p:nvSpPr>
        <p:spPr>
          <a:xfrm>
            <a:off x="3042838" y="3429000"/>
            <a:ext cx="10571998" cy="970450"/>
          </a:xfrm>
        </p:spPr>
        <p:txBody>
          <a:bodyPr/>
          <a:lstStyle/>
          <a:p>
            <a:r>
              <a:rPr lang="en-GB" sz="8000" dirty="0"/>
              <a:t>THANK YOU </a:t>
            </a:r>
          </a:p>
        </p:txBody>
      </p:sp>
    </p:spTree>
    <p:extLst>
      <p:ext uri="{BB962C8B-B14F-4D97-AF65-F5344CB8AC3E}">
        <p14:creationId xmlns:p14="http://schemas.microsoft.com/office/powerpoint/2010/main" val="32562350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Quotable</Template>
  <TotalTime>21344</TotalTime>
  <Words>2164</Words>
  <Application>Microsoft Office PowerPoint</Application>
  <PresentationFormat>Widescreen</PresentationFormat>
  <Paragraphs>132</Paragraphs>
  <Slides>30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Century Gothic</vt:lpstr>
      <vt:lpstr>Wingdings 2</vt:lpstr>
      <vt:lpstr>Quotable</vt:lpstr>
      <vt:lpstr>What are the commercial and environmental impacts of a freight transport interchange (hub).</vt:lpstr>
      <vt:lpstr> Interchange Hub</vt:lpstr>
      <vt:lpstr>Road Freight Transport </vt:lpstr>
      <vt:lpstr>Statistics From Gov Survey of Road Freight Transport (2016) </vt:lpstr>
      <vt:lpstr>Most Active Road Freight Transport Locations in the UK </vt:lpstr>
      <vt:lpstr>Local (UK) Environmental Impact Road transport</vt:lpstr>
      <vt:lpstr>What efforts are being made to help the Environment?</vt:lpstr>
      <vt:lpstr>Vehicle Tracking &amp; Consignment  </vt:lpstr>
      <vt:lpstr>What are the commercial and environmental impacts of a freight transport interchange of (air)  </vt:lpstr>
      <vt:lpstr>Types of consignment </vt:lpstr>
      <vt:lpstr>Reference Page</vt:lpstr>
      <vt:lpstr>commercial</vt:lpstr>
      <vt:lpstr>environmental</vt:lpstr>
      <vt:lpstr>environmental</vt:lpstr>
      <vt:lpstr>Used links </vt:lpstr>
      <vt:lpstr>Rail Freight Interchange</vt:lpstr>
      <vt:lpstr> What is a rail freight interchange?</vt:lpstr>
      <vt:lpstr>Advantages</vt:lpstr>
      <vt:lpstr>Advantages</vt:lpstr>
      <vt:lpstr>Northampton Gateway</vt:lpstr>
      <vt:lpstr>References</vt:lpstr>
      <vt:lpstr> Shipping Ports &amp; Harbour </vt:lpstr>
      <vt:lpstr>Examples of Shipping Ports &amp; Harbour Environmental Impacts  </vt:lpstr>
      <vt:lpstr>Shipping Ports &amp; Harbour Commercial Impact </vt:lpstr>
      <vt:lpstr>Sea Freight </vt:lpstr>
      <vt:lpstr>Example of Sea Freight Environmental Impacts </vt:lpstr>
      <vt:lpstr>Future for the environment  </vt:lpstr>
      <vt:lpstr>   Freight Cargo Commercial Impact </vt:lpstr>
      <vt:lpstr>Reference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Clentty Clent</dc:creator>
  <cp:lastModifiedBy>Clentty Clent</cp:lastModifiedBy>
  <cp:revision>32</cp:revision>
  <dcterms:created xsi:type="dcterms:W3CDTF">2019-02-11T11:43:27Z</dcterms:created>
  <dcterms:modified xsi:type="dcterms:W3CDTF">2019-02-26T10:45:59Z</dcterms:modified>
</cp:coreProperties>
</file>