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 id="272" r:id="rId15"/>
    <p:sldId id="269" r:id="rId16"/>
    <p:sldId id="270" r:id="rId17"/>
  </p:sldIdLst>
  <p:sldSz cx="9144000" cy="5143500" type="screen16x9"/>
  <p:notesSz cx="6858000" cy="9144000"/>
  <p:embeddedFontLst>
    <p:embeddedFont>
      <p:font typeface="Lato" panose="020F0502020204030203" pitchFamily="34" charset="0"/>
      <p:regular r:id="rId19"/>
      <p:bold r:id="rId20"/>
      <p:italic r:id="rId21"/>
      <p:boldItalic r:id="rId22"/>
    </p:embeddedFont>
    <p:embeddedFont>
      <p:font typeface="Raleway" pitchFamily="2" charset="0"/>
      <p:regular r:id="rId23"/>
      <p:bold r:id="rId24"/>
      <p:italic r:id="rId25"/>
      <p:boldItalic r:id="rId26"/>
    </p:embeddedFont>
    <p:embeddedFont>
      <p:font typeface="Raleway Light" pitchFamily="2" charset="0"/>
      <p:regular r:id="rId27"/>
      <p:bold r:id="rId28"/>
      <p:italic r:id="rId29"/>
      <p:boldItalic r:id="rId30"/>
    </p:embeddedFont>
    <p:embeddedFont>
      <p:font typeface="Raleway Medium" pitchFamily="2" charset="0"/>
      <p:regular r:id="rId31"/>
      <p:bold r:id="rId32"/>
      <p:italic r:id="rId33"/>
      <p:boldItalic r:id="rId34"/>
    </p:embeddedFont>
    <p:embeddedFont>
      <p:font typeface="Roboto" panose="02000000000000000000" pitchFamily="2" charset="0"/>
      <p:regular r:id="rId35"/>
      <p:bold r:id="rId36"/>
      <p:italic r:id="rId37"/>
      <p:boldItalic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864" y="10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9" Type="http://schemas.openxmlformats.org/officeDocument/2006/relationships/presProps" Target="presProps.xml"/><Relationship Id="rId21" Type="http://schemas.openxmlformats.org/officeDocument/2006/relationships/font" Target="fonts/font3.fntdata"/><Relationship Id="rId34" Type="http://schemas.openxmlformats.org/officeDocument/2006/relationships/font" Target="fonts/font16.fntdata"/><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font" Target="fonts/font14.fntdata"/><Relationship Id="rId37" Type="http://schemas.openxmlformats.org/officeDocument/2006/relationships/font" Target="fonts/font19.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36" Type="http://schemas.openxmlformats.org/officeDocument/2006/relationships/font" Target="fonts/font18.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font" Target="fonts/font17.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font" Target="fonts/font15.fntdata"/><Relationship Id="rId38" Type="http://schemas.openxmlformats.org/officeDocument/2006/relationships/font" Target="fonts/font20.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cb9a0b074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cb9a0b074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cb9a0b074_1_1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cb9a0b074_1_1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d5b15f0a3_5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d5b15f0a3_5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d251bb473_0_6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d251bb473_0_6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e965474a9_3_3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e965474a9_3_3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cb9a0b074_1_1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cb9a0b074_1_1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d251bb473_0_6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d251bb473_0_6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cb9a0b074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cb9a0b074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e965474a9_3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e965474a9_3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e965474a9_3_3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e965474a9_3_3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25395acf48a_0_2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25395acf48a_0_2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723630543_3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723630543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cb9a0b074_1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cb9a0b074_1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cb9a0b074_1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cb9a0b074_1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224381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cb9a0b074_1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cb9a0b074_1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e965474a9_3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 name="Google Shape;206;ge965474a9_3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w="38100" cap="flat" cmpd="sng">
            <a:solidFill>
              <a:schemeClr val="lt1"/>
            </a:solidFill>
            <a:prstDash val="solid"/>
            <a:round/>
            <a:headEnd type="none" w="sm" len="sm"/>
            <a:tailEnd type="none" w="sm" len="sm"/>
          </a:ln>
        </p:spPr>
      </p:cxnSp>
      <p:cxnSp>
        <p:nvCxnSpPr>
          <p:cNvPr id="11" name="Google Shape;11;p2"/>
          <p:cNvCxnSpPr/>
          <p:nvPr/>
        </p:nvCxnSpPr>
        <p:spPr>
          <a:xfrm>
            <a:off x="2477724" y="4740000"/>
            <a:ext cx="6244200" cy="0"/>
          </a:xfrm>
          <a:prstGeom prst="straightConnector1">
            <a:avLst/>
          </a:prstGeom>
          <a:noFill/>
          <a:ln w="19050" cap="flat" cmpd="sng">
            <a:solidFill>
              <a:schemeClr val="lt1"/>
            </a:solidFill>
            <a:prstDash val="solid"/>
            <a:round/>
            <a:headEnd type="none" w="sm" len="sm"/>
            <a:tailEnd type="none" w="sm" len="sm"/>
          </a:ln>
        </p:spPr>
      </p:cxnSp>
      <p:cxnSp>
        <p:nvCxnSpPr>
          <p:cNvPr id="12" name="Google Shape;12;p2"/>
          <p:cNvCxnSpPr/>
          <p:nvPr/>
        </p:nvCxnSpPr>
        <p:spPr>
          <a:xfrm>
            <a:off x="425198" y="415650"/>
            <a:ext cx="183300" cy="0"/>
          </a:xfrm>
          <a:prstGeom prst="straightConnector1">
            <a:avLst/>
          </a:prstGeom>
          <a:noFill/>
          <a:ln w="19050" cap="flat" cmpd="sng">
            <a:solidFill>
              <a:schemeClr val="lt1"/>
            </a:solidFill>
            <a:prstDash val="solid"/>
            <a:round/>
            <a:headEnd type="none" w="sm" len="sm"/>
            <a:tailEnd type="none" w="sm" len="sm"/>
          </a:ln>
        </p:spPr>
      </p:cxnSp>
      <p:sp>
        <p:nvSpPr>
          <p:cNvPr id="13" name="Google Shape;13;p2"/>
          <p:cNvSpPr txBox="1">
            <a:spLocks noGrp="1"/>
          </p:cNvSpPr>
          <p:nvPr>
            <p:ph type="ctrTitle"/>
          </p:nvPr>
        </p:nvSpPr>
        <p:spPr>
          <a:xfrm>
            <a:off x="2371725" y="630225"/>
            <a:ext cx="6331500" cy="15420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a:endParaRPr/>
          </a:p>
        </p:txBody>
      </p:sp>
      <p:sp>
        <p:nvSpPr>
          <p:cNvPr id="14" name="Google Shape;14;p2"/>
          <p:cNvSpPr txBox="1">
            <a:spLocks noGrp="1"/>
          </p:cNvSpPr>
          <p:nvPr>
            <p:ph type="subTitle" idx="1"/>
          </p:nvPr>
        </p:nvSpPr>
        <p:spPr>
          <a:xfrm>
            <a:off x="2390267" y="3238450"/>
            <a:ext cx="6331500" cy="1241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1800"/>
              <a:buNone/>
              <a:defRPr>
                <a:solidFill>
                  <a:schemeClr val="lt1"/>
                </a:solidFill>
              </a:defRPr>
            </a:lvl1pPr>
            <a:lvl2pPr lvl="1" rtl="0">
              <a:lnSpc>
                <a:spcPct val="100000"/>
              </a:lnSpc>
              <a:spcBef>
                <a:spcPts val="0"/>
              </a:spcBef>
              <a:spcAft>
                <a:spcPts val="0"/>
              </a:spcAft>
              <a:buClr>
                <a:schemeClr val="lt1"/>
              </a:buClr>
              <a:buSzPts val="1800"/>
              <a:buNone/>
              <a:defRPr sz="1800">
                <a:solidFill>
                  <a:schemeClr val="lt1"/>
                </a:solidFill>
              </a:defRPr>
            </a:lvl2pPr>
            <a:lvl3pPr lvl="2" rtl="0">
              <a:lnSpc>
                <a:spcPct val="100000"/>
              </a:lnSpc>
              <a:spcBef>
                <a:spcPts val="0"/>
              </a:spcBef>
              <a:spcAft>
                <a:spcPts val="0"/>
              </a:spcAft>
              <a:buClr>
                <a:schemeClr val="lt1"/>
              </a:buClr>
              <a:buSzPts val="1800"/>
              <a:buNone/>
              <a:defRPr sz="1800">
                <a:solidFill>
                  <a:schemeClr val="lt1"/>
                </a:solidFill>
              </a:defRPr>
            </a:lvl3pPr>
            <a:lvl4pPr lvl="3" rtl="0">
              <a:lnSpc>
                <a:spcPct val="100000"/>
              </a:lnSpc>
              <a:spcBef>
                <a:spcPts val="0"/>
              </a:spcBef>
              <a:spcAft>
                <a:spcPts val="0"/>
              </a:spcAft>
              <a:buClr>
                <a:schemeClr val="lt1"/>
              </a:buClr>
              <a:buSzPts val="1800"/>
              <a:buNone/>
              <a:defRPr sz="1800">
                <a:solidFill>
                  <a:schemeClr val="lt1"/>
                </a:solidFill>
              </a:defRPr>
            </a:lvl4pPr>
            <a:lvl5pPr lvl="4" rtl="0">
              <a:lnSpc>
                <a:spcPct val="100000"/>
              </a:lnSpc>
              <a:spcBef>
                <a:spcPts val="0"/>
              </a:spcBef>
              <a:spcAft>
                <a:spcPts val="0"/>
              </a:spcAft>
              <a:buClr>
                <a:schemeClr val="lt1"/>
              </a:buClr>
              <a:buSzPts val="1800"/>
              <a:buNone/>
              <a:defRPr sz="1800">
                <a:solidFill>
                  <a:schemeClr val="lt1"/>
                </a:solidFill>
              </a:defRPr>
            </a:lvl5pPr>
            <a:lvl6pPr lvl="5" rtl="0">
              <a:lnSpc>
                <a:spcPct val="100000"/>
              </a:lnSpc>
              <a:spcBef>
                <a:spcPts val="0"/>
              </a:spcBef>
              <a:spcAft>
                <a:spcPts val="0"/>
              </a:spcAft>
              <a:buClr>
                <a:schemeClr val="lt1"/>
              </a:buClr>
              <a:buSzPts val="1800"/>
              <a:buNone/>
              <a:defRPr sz="1800">
                <a:solidFill>
                  <a:schemeClr val="lt1"/>
                </a:solidFill>
              </a:defRPr>
            </a:lvl6pPr>
            <a:lvl7pPr lvl="6" rtl="0">
              <a:lnSpc>
                <a:spcPct val="100000"/>
              </a:lnSpc>
              <a:spcBef>
                <a:spcPts val="0"/>
              </a:spcBef>
              <a:spcAft>
                <a:spcPts val="0"/>
              </a:spcAft>
              <a:buClr>
                <a:schemeClr val="lt1"/>
              </a:buClr>
              <a:buSzPts val="1800"/>
              <a:buNone/>
              <a:defRPr sz="1800">
                <a:solidFill>
                  <a:schemeClr val="lt1"/>
                </a:solidFill>
              </a:defRPr>
            </a:lvl7pPr>
            <a:lvl8pPr lvl="7" rtl="0">
              <a:lnSpc>
                <a:spcPct val="100000"/>
              </a:lnSpc>
              <a:spcBef>
                <a:spcPts val="0"/>
              </a:spcBef>
              <a:spcAft>
                <a:spcPts val="0"/>
              </a:spcAft>
              <a:buClr>
                <a:schemeClr val="lt1"/>
              </a:buClr>
              <a:buSzPts val="1800"/>
              <a:buNone/>
              <a:defRPr sz="1800">
                <a:solidFill>
                  <a:schemeClr val="lt1"/>
                </a:solidFill>
              </a:defRPr>
            </a:lvl8pPr>
            <a:lvl9pPr lvl="8" rtl="0">
              <a:lnSpc>
                <a:spcPct val="100000"/>
              </a:lnSpc>
              <a:spcBef>
                <a:spcPts val="0"/>
              </a:spcBef>
              <a:spcAft>
                <a:spcPts val="0"/>
              </a:spcAft>
              <a:buClr>
                <a:schemeClr val="lt1"/>
              </a:buClr>
              <a:buSzPts val="1800"/>
              <a:buNone/>
              <a:defRPr sz="1800">
                <a:solidFill>
                  <a:schemeClr val="lt1"/>
                </a:solidFill>
              </a:defRPr>
            </a:lvl9pPr>
          </a:lstStyle>
          <a:p>
            <a:endParaRPr/>
          </a:p>
        </p:txBody>
      </p:sp>
      <p:sp>
        <p:nvSpPr>
          <p:cNvPr id="15" name="Google Shape;15;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6"/>
        <p:cNvGrpSpPr/>
        <p:nvPr/>
      </p:nvGrpSpPr>
      <p:grpSpPr>
        <a:xfrm>
          <a:off x="0" y="0"/>
          <a:ext cx="0" cy="0"/>
          <a:chOff x="0" y="0"/>
          <a:chExt cx="0" cy="0"/>
        </a:xfrm>
      </p:grpSpPr>
      <p:cxnSp>
        <p:nvCxnSpPr>
          <p:cNvPr id="17" name="Google Shape;17;p3"/>
          <p:cNvCxnSpPr/>
          <p:nvPr/>
        </p:nvCxnSpPr>
        <p:spPr>
          <a:xfrm>
            <a:off x="425200" y="415650"/>
            <a:ext cx="8296800" cy="0"/>
          </a:xfrm>
          <a:prstGeom prst="straightConnector1">
            <a:avLst/>
          </a:prstGeom>
          <a:noFill/>
          <a:ln w="38100" cap="flat" cmpd="sng">
            <a:solidFill>
              <a:schemeClr val="lt1"/>
            </a:solidFill>
            <a:prstDash val="solid"/>
            <a:round/>
            <a:headEnd type="none" w="sm" len="sm"/>
            <a:tailEnd type="none" w="sm" len="sm"/>
          </a:ln>
        </p:spPr>
      </p:cxnSp>
      <p:cxnSp>
        <p:nvCxnSpPr>
          <p:cNvPr id="18" name="Google Shape;18;p3"/>
          <p:cNvCxnSpPr/>
          <p:nvPr/>
        </p:nvCxnSpPr>
        <p:spPr>
          <a:xfrm>
            <a:off x="425200" y="4740000"/>
            <a:ext cx="8296800" cy="0"/>
          </a:xfrm>
          <a:prstGeom prst="straightConnector1">
            <a:avLst/>
          </a:prstGeom>
          <a:noFill/>
          <a:ln w="19050" cap="flat" cmpd="sng">
            <a:solidFill>
              <a:schemeClr val="lt1"/>
            </a:solidFill>
            <a:prstDash val="solid"/>
            <a:round/>
            <a:headEnd type="none" w="sm" len="sm"/>
            <a:tailEnd type="none" w="sm" len="sm"/>
          </a:ln>
        </p:spPr>
      </p:cxnSp>
      <p:sp>
        <p:nvSpPr>
          <p:cNvPr id="19" name="Google Shape;19;p3"/>
          <p:cNvSpPr txBox="1">
            <a:spLocks noGrp="1"/>
          </p:cNvSpPr>
          <p:nvPr>
            <p:ph type="title"/>
          </p:nvPr>
        </p:nvSpPr>
        <p:spPr>
          <a:xfrm>
            <a:off x="406425" y="1806825"/>
            <a:ext cx="8296800" cy="1542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1"/>
              </a:buClr>
              <a:buSzPts val="4800"/>
              <a:buNone/>
              <a:defRPr sz="4800">
                <a:solidFill>
                  <a:schemeClr val="lt1"/>
                </a:solidFill>
              </a:defRPr>
            </a:lvl1pPr>
            <a:lvl2pPr lvl="1" algn="ctr" rtl="0">
              <a:spcBef>
                <a:spcPts val="0"/>
              </a:spcBef>
              <a:spcAft>
                <a:spcPts val="0"/>
              </a:spcAft>
              <a:buClr>
                <a:schemeClr val="lt1"/>
              </a:buClr>
              <a:buSzPts val="4800"/>
              <a:buNone/>
              <a:defRPr sz="4800">
                <a:solidFill>
                  <a:schemeClr val="lt1"/>
                </a:solidFill>
              </a:defRPr>
            </a:lvl2pPr>
            <a:lvl3pPr lvl="2" algn="ctr" rtl="0">
              <a:spcBef>
                <a:spcPts val="0"/>
              </a:spcBef>
              <a:spcAft>
                <a:spcPts val="0"/>
              </a:spcAft>
              <a:buClr>
                <a:schemeClr val="lt1"/>
              </a:buClr>
              <a:buSzPts val="4800"/>
              <a:buNone/>
              <a:defRPr sz="4800">
                <a:solidFill>
                  <a:schemeClr val="lt1"/>
                </a:solidFill>
              </a:defRPr>
            </a:lvl3pPr>
            <a:lvl4pPr lvl="3" algn="ctr" rtl="0">
              <a:spcBef>
                <a:spcPts val="0"/>
              </a:spcBef>
              <a:spcAft>
                <a:spcPts val="0"/>
              </a:spcAft>
              <a:buClr>
                <a:schemeClr val="lt1"/>
              </a:buClr>
              <a:buSzPts val="4800"/>
              <a:buNone/>
              <a:defRPr sz="4800">
                <a:solidFill>
                  <a:schemeClr val="lt1"/>
                </a:solidFill>
              </a:defRPr>
            </a:lvl4pPr>
            <a:lvl5pPr lvl="4" algn="ctr" rtl="0">
              <a:spcBef>
                <a:spcPts val="0"/>
              </a:spcBef>
              <a:spcAft>
                <a:spcPts val="0"/>
              </a:spcAft>
              <a:buClr>
                <a:schemeClr val="lt1"/>
              </a:buClr>
              <a:buSzPts val="4800"/>
              <a:buNone/>
              <a:defRPr sz="4800">
                <a:solidFill>
                  <a:schemeClr val="lt1"/>
                </a:solidFill>
              </a:defRPr>
            </a:lvl5pPr>
            <a:lvl6pPr lvl="5" algn="ctr" rtl="0">
              <a:spcBef>
                <a:spcPts val="0"/>
              </a:spcBef>
              <a:spcAft>
                <a:spcPts val="0"/>
              </a:spcAft>
              <a:buClr>
                <a:schemeClr val="lt1"/>
              </a:buClr>
              <a:buSzPts val="4800"/>
              <a:buNone/>
              <a:defRPr sz="4800">
                <a:solidFill>
                  <a:schemeClr val="lt1"/>
                </a:solidFill>
              </a:defRPr>
            </a:lvl6pPr>
            <a:lvl7pPr lvl="6" algn="ctr" rtl="0">
              <a:spcBef>
                <a:spcPts val="0"/>
              </a:spcBef>
              <a:spcAft>
                <a:spcPts val="0"/>
              </a:spcAft>
              <a:buClr>
                <a:schemeClr val="lt1"/>
              </a:buClr>
              <a:buSzPts val="4800"/>
              <a:buNone/>
              <a:defRPr sz="4800">
                <a:solidFill>
                  <a:schemeClr val="lt1"/>
                </a:solidFill>
              </a:defRPr>
            </a:lvl7pPr>
            <a:lvl8pPr lvl="7" algn="ctr" rtl="0">
              <a:spcBef>
                <a:spcPts val="0"/>
              </a:spcBef>
              <a:spcAft>
                <a:spcPts val="0"/>
              </a:spcAft>
              <a:buClr>
                <a:schemeClr val="lt1"/>
              </a:buClr>
              <a:buSzPts val="4800"/>
              <a:buNone/>
              <a:defRPr sz="4800">
                <a:solidFill>
                  <a:schemeClr val="lt1"/>
                </a:solidFill>
              </a:defRPr>
            </a:lvl8pPr>
            <a:lvl9pPr lvl="8" algn="ctr" rtl="0">
              <a:spcBef>
                <a:spcPts val="0"/>
              </a:spcBef>
              <a:spcAft>
                <a:spcPts val="0"/>
              </a:spcAft>
              <a:buClr>
                <a:schemeClr val="lt1"/>
              </a:buClr>
              <a:buSzPts val="4800"/>
              <a:buNone/>
              <a:defRPr sz="4800">
                <a:solidFill>
                  <a:schemeClr val="lt1"/>
                </a:solidFill>
              </a:defRPr>
            </a:lvl9pPr>
          </a:lstStyle>
          <a:p>
            <a:endParaRPr/>
          </a:p>
        </p:txBody>
      </p:sp>
      <p:sp>
        <p:nvSpPr>
          <p:cNvPr id="20" name="Google Shape;20;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
        <p:cNvGrpSpPr/>
        <p:nvPr/>
      </p:nvGrpSpPr>
      <p:grpSpPr>
        <a:xfrm>
          <a:off x="0" y="0"/>
          <a:ext cx="0" cy="0"/>
          <a:chOff x="0" y="0"/>
          <a:chExt cx="0" cy="0"/>
        </a:xfrm>
      </p:grpSpPr>
      <p:cxnSp>
        <p:nvCxnSpPr>
          <p:cNvPr id="22" name="Google Shape;22;p4"/>
          <p:cNvCxnSpPr/>
          <p:nvPr/>
        </p:nvCxnSpPr>
        <p:spPr>
          <a:xfrm>
            <a:off x="2477724" y="415650"/>
            <a:ext cx="6244200" cy="0"/>
          </a:xfrm>
          <a:prstGeom prst="straightConnector1">
            <a:avLst/>
          </a:prstGeom>
          <a:noFill/>
          <a:ln w="38100" cap="flat" cmpd="sng">
            <a:solidFill>
              <a:schemeClr val="dk2"/>
            </a:solidFill>
            <a:prstDash val="solid"/>
            <a:round/>
            <a:headEnd type="none" w="sm" len="sm"/>
            <a:tailEnd type="none" w="sm" len="sm"/>
          </a:ln>
        </p:spPr>
      </p:cxnSp>
      <p:cxnSp>
        <p:nvCxnSpPr>
          <p:cNvPr id="23" name="Google Shape;23;p4"/>
          <p:cNvCxnSpPr/>
          <p:nvPr/>
        </p:nvCxnSpPr>
        <p:spPr>
          <a:xfrm>
            <a:off x="2477724" y="4740000"/>
            <a:ext cx="6244200" cy="0"/>
          </a:xfrm>
          <a:prstGeom prst="straightConnector1">
            <a:avLst/>
          </a:prstGeom>
          <a:noFill/>
          <a:ln w="19050" cap="flat" cmpd="sng">
            <a:solidFill>
              <a:schemeClr val="dk2"/>
            </a:solidFill>
            <a:prstDash val="solid"/>
            <a:round/>
            <a:headEnd type="none" w="sm" len="sm"/>
            <a:tailEnd type="none" w="sm" len="sm"/>
          </a:ln>
        </p:spPr>
      </p:cxnSp>
      <p:cxnSp>
        <p:nvCxnSpPr>
          <p:cNvPr id="24" name="Google Shape;24;p4"/>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25" name="Google Shape;25;p4"/>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6" name="Google Shape;26;p4"/>
          <p:cNvSpPr txBox="1">
            <a:spLocks noGrp="1"/>
          </p:cNvSpPr>
          <p:nvPr>
            <p:ph type="body" idx="1"/>
          </p:nvPr>
        </p:nvSpPr>
        <p:spPr>
          <a:xfrm>
            <a:off x="2410112" y="1595776"/>
            <a:ext cx="6321600" cy="3002400"/>
          </a:xfrm>
          <a:prstGeom prst="rect">
            <a:avLst/>
          </a:prstGeom>
        </p:spPr>
        <p:txBody>
          <a:bodyPr spcFirstLastPara="1" wrap="square" lIns="91425" tIns="91425" rIns="91425" bIns="91425" anchor="t" anchorCtr="0">
            <a:noAutofit/>
          </a:bodyPr>
          <a:lstStyle>
            <a:lvl1pPr marL="457200" lvl="0" indent="-342900" rtl="0">
              <a:spcBef>
                <a:spcPts val="0"/>
              </a:spcBef>
              <a:spcAft>
                <a:spcPts val="0"/>
              </a:spcAft>
              <a:buSzPts val="1800"/>
              <a:buChar char="●"/>
              <a:defRPr/>
            </a:lvl1pPr>
            <a:lvl2pPr marL="914400" lvl="1" indent="-317500" rtl="0">
              <a:spcBef>
                <a:spcPts val="160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27" name="Google Shape;27;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8"/>
        <p:cNvGrpSpPr/>
        <p:nvPr/>
      </p:nvGrpSpPr>
      <p:grpSpPr>
        <a:xfrm>
          <a:off x="0" y="0"/>
          <a:ext cx="0" cy="0"/>
          <a:chOff x="0" y="0"/>
          <a:chExt cx="0" cy="0"/>
        </a:xfrm>
      </p:grpSpPr>
      <p:cxnSp>
        <p:nvCxnSpPr>
          <p:cNvPr id="29" name="Google Shape;29;p5"/>
          <p:cNvCxnSpPr/>
          <p:nvPr/>
        </p:nvCxnSpPr>
        <p:spPr>
          <a:xfrm>
            <a:off x="2477724" y="415650"/>
            <a:ext cx="6244200" cy="0"/>
          </a:xfrm>
          <a:prstGeom prst="straightConnector1">
            <a:avLst/>
          </a:prstGeom>
          <a:noFill/>
          <a:ln w="38100" cap="flat" cmpd="sng">
            <a:solidFill>
              <a:schemeClr val="dk2"/>
            </a:solidFill>
            <a:prstDash val="solid"/>
            <a:round/>
            <a:headEnd type="none" w="sm" len="sm"/>
            <a:tailEnd type="none" w="sm" len="sm"/>
          </a:ln>
        </p:spPr>
      </p:cxnSp>
      <p:cxnSp>
        <p:nvCxnSpPr>
          <p:cNvPr id="30" name="Google Shape;30;p5"/>
          <p:cNvCxnSpPr/>
          <p:nvPr/>
        </p:nvCxnSpPr>
        <p:spPr>
          <a:xfrm>
            <a:off x="2477724" y="4740000"/>
            <a:ext cx="6244200" cy="0"/>
          </a:xfrm>
          <a:prstGeom prst="straightConnector1">
            <a:avLst/>
          </a:prstGeom>
          <a:noFill/>
          <a:ln w="19050" cap="flat" cmpd="sng">
            <a:solidFill>
              <a:schemeClr val="dk2"/>
            </a:solidFill>
            <a:prstDash val="solid"/>
            <a:round/>
            <a:headEnd type="none" w="sm" len="sm"/>
            <a:tailEnd type="none" w="sm" len="sm"/>
          </a:ln>
        </p:spPr>
      </p:cxnSp>
      <p:cxnSp>
        <p:nvCxnSpPr>
          <p:cNvPr id="31" name="Google Shape;31;p5"/>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32" name="Google Shape;32;p5"/>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3" name="Google Shape;33;p5"/>
          <p:cNvSpPr txBox="1">
            <a:spLocks noGrp="1"/>
          </p:cNvSpPr>
          <p:nvPr>
            <p:ph type="body" idx="1"/>
          </p:nvPr>
        </p:nvSpPr>
        <p:spPr>
          <a:xfrm>
            <a:off x="2400303" y="1602675"/>
            <a:ext cx="3071400" cy="3002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34" name="Google Shape;34;p5"/>
          <p:cNvSpPr txBox="1">
            <a:spLocks noGrp="1"/>
          </p:cNvSpPr>
          <p:nvPr>
            <p:ph type="body" idx="2"/>
          </p:nvPr>
        </p:nvSpPr>
        <p:spPr>
          <a:xfrm>
            <a:off x="5650572" y="1602675"/>
            <a:ext cx="3071400" cy="3002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35" name="Google Shape;35;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303300" y="411575"/>
            <a:ext cx="8520600" cy="639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8" name="Google Shape;38;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9"/>
        <p:cNvGrpSpPr/>
        <p:nvPr/>
      </p:nvGrpSpPr>
      <p:grpSpPr>
        <a:xfrm>
          <a:off x="0" y="0"/>
          <a:ext cx="0" cy="0"/>
          <a:chOff x="0" y="0"/>
          <a:chExt cx="0" cy="0"/>
        </a:xfrm>
      </p:grpSpPr>
      <p:cxnSp>
        <p:nvCxnSpPr>
          <p:cNvPr id="40" name="Google Shape;40;p7"/>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41" name="Google Shape;41;p7"/>
          <p:cNvSpPr txBox="1">
            <a:spLocks noGrp="1"/>
          </p:cNvSpPr>
          <p:nvPr>
            <p:ph type="title"/>
          </p:nvPr>
        </p:nvSpPr>
        <p:spPr>
          <a:xfrm>
            <a:off x="319500" y="936600"/>
            <a:ext cx="2808000" cy="7557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2" name="Google Shape;42;p7"/>
          <p:cNvSpPr txBox="1">
            <a:spLocks noGrp="1"/>
          </p:cNvSpPr>
          <p:nvPr>
            <p:ph type="body" idx="1"/>
          </p:nvPr>
        </p:nvSpPr>
        <p:spPr>
          <a:xfrm>
            <a:off x="319500" y="1846804"/>
            <a:ext cx="2808000" cy="28062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Char char="●"/>
              <a:defRPr sz="12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43" name="Google Shape;43;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rgbClr val="353535"/>
        </a:solidFill>
        <a:effectLst/>
      </p:bgPr>
    </p:bg>
    <p:spTree>
      <p:nvGrpSpPr>
        <p:cNvPr id="1" name="Shape 44"/>
        <p:cNvGrpSpPr/>
        <p:nvPr/>
      </p:nvGrpSpPr>
      <p:grpSpPr>
        <a:xfrm>
          <a:off x="0" y="0"/>
          <a:ext cx="0" cy="0"/>
          <a:chOff x="0" y="0"/>
          <a:chExt cx="0" cy="0"/>
        </a:xfrm>
      </p:grpSpPr>
      <p:cxnSp>
        <p:nvCxnSpPr>
          <p:cNvPr id="45" name="Google Shape;45;p8"/>
          <p:cNvCxnSpPr/>
          <p:nvPr/>
        </p:nvCxnSpPr>
        <p:spPr>
          <a:xfrm>
            <a:off x="425198" y="415650"/>
            <a:ext cx="183300" cy="0"/>
          </a:xfrm>
          <a:prstGeom prst="straightConnector1">
            <a:avLst/>
          </a:prstGeom>
          <a:noFill/>
          <a:ln w="19050" cap="flat" cmpd="sng">
            <a:solidFill>
              <a:schemeClr val="lt1"/>
            </a:solidFill>
            <a:prstDash val="solid"/>
            <a:round/>
            <a:headEnd type="none" w="sm" len="sm"/>
            <a:tailEnd type="none" w="sm" len="sm"/>
          </a:ln>
        </p:spPr>
      </p:cxnSp>
      <p:sp>
        <p:nvSpPr>
          <p:cNvPr id="46" name="Google Shape;46;p8"/>
          <p:cNvSpPr txBox="1">
            <a:spLocks noGrp="1"/>
          </p:cNvSpPr>
          <p:nvPr>
            <p:ph type="title"/>
          </p:nvPr>
        </p:nvSpPr>
        <p:spPr>
          <a:xfrm>
            <a:off x="283103" y="712141"/>
            <a:ext cx="6244200" cy="38355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a:endParaRPr/>
          </a:p>
        </p:txBody>
      </p:sp>
      <p:sp>
        <p:nvSpPr>
          <p:cNvPr id="47" name="Google Shape;47;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8"/>
        <p:cNvGrpSpPr/>
        <p:nvPr/>
      </p:nvGrpSpPr>
      <p:grpSpPr>
        <a:xfrm>
          <a:off x="0" y="0"/>
          <a:ext cx="0" cy="0"/>
          <a:chOff x="0" y="0"/>
          <a:chExt cx="0" cy="0"/>
        </a:xfrm>
      </p:grpSpPr>
      <p:sp>
        <p:nvSpPr>
          <p:cNvPr id="49" name="Google Shape;49;p9"/>
          <p:cNvSpPr/>
          <p:nvPr/>
        </p:nvSpPr>
        <p:spPr>
          <a:xfrm>
            <a:off x="4572000" y="1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50" name="Google Shape;50;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51" name="Google Shape;51;p9"/>
          <p:cNvSpPr txBox="1">
            <a:spLocks noGrp="1"/>
          </p:cNvSpPr>
          <p:nvPr>
            <p:ph type="title"/>
          </p:nvPr>
        </p:nvSpPr>
        <p:spPr>
          <a:xfrm>
            <a:off x="265500" y="1397350"/>
            <a:ext cx="4045200" cy="13182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3600"/>
              <a:buNone/>
              <a:defRPr sz="3600">
                <a:solidFill>
                  <a:schemeClr val="dk1"/>
                </a:solidFill>
              </a:defRPr>
            </a:lvl1pPr>
            <a:lvl2pPr lvl="1" algn="ctr" rtl="0">
              <a:spcBef>
                <a:spcPts val="0"/>
              </a:spcBef>
              <a:spcAft>
                <a:spcPts val="0"/>
              </a:spcAft>
              <a:buClr>
                <a:schemeClr val="dk1"/>
              </a:buClr>
              <a:buSzPts val="3600"/>
              <a:buNone/>
              <a:defRPr sz="3600">
                <a:solidFill>
                  <a:schemeClr val="dk1"/>
                </a:solidFill>
              </a:defRPr>
            </a:lvl2pPr>
            <a:lvl3pPr lvl="2" algn="ctr" rtl="0">
              <a:spcBef>
                <a:spcPts val="0"/>
              </a:spcBef>
              <a:spcAft>
                <a:spcPts val="0"/>
              </a:spcAft>
              <a:buClr>
                <a:schemeClr val="dk1"/>
              </a:buClr>
              <a:buSzPts val="3600"/>
              <a:buNone/>
              <a:defRPr sz="3600">
                <a:solidFill>
                  <a:schemeClr val="dk1"/>
                </a:solidFill>
              </a:defRPr>
            </a:lvl3pPr>
            <a:lvl4pPr lvl="3" algn="ctr" rtl="0">
              <a:spcBef>
                <a:spcPts val="0"/>
              </a:spcBef>
              <a:spcAft>
                <a:spcPts val="0"/>
              </a:spcAft>
              <a:buClr>
                <a:schemeClr val="dk1"/>
              </a:buClr>
              <a:buSzPts val="3600"/>
              <a:buNone/>
              <a:defRPr sz="3600">
                <a:solidFill>
                  <a:schemeClr val="dk1"/>
                </a:solidFill>
              </a:defRPr>
            </a:lvl4pPr>
            <a:lvl5pPr lvl="4" algn="ctr" rtl="0">
              <a:spcBef>
                <a:spcPts val="0"/>
              </a:spcBef>
              <a:spcAft>
                <a:spcPts val="0"/>
              </a:spcAft>
              <a:buClr>
                <a:schemeClr val="dk1"/>
              </a:buClr>
              <a:buSzPts val="3600"/>
              <a:buNone/>
              <a:defRPr sz="3600">
                <a:solidFill>
                  <a:schemeClr val="dk1"/>
                </a:solidFill>
              </a:defRPr>
            </a:lvl5pPr>
            <a:lvl6pPr lvl="5" algn="ctr" rtl="0">
              <a:spcBef>
                <a:spcPts val="0"/>
              </a:spcBef>
              <a:spcAft>
                <a:spcPts val="0"/>
              </a:spcAft>
              <a:buClr>
                <a:schemeClr val="dk1"/>
              </a:buClr>
              <a:buSzPts val="3600"/>
              <a:buNone/>
              <a:defRPr sz="3600">
                <a:solidFill>
                  <a:schemeClr val="dk1"/>
                </a:solidFill>
              </a:defRPr>
            </a:lvl6pPr>
            <a:lvl7pPr lvl="6" algn="ctr" rtl="0">
              <a:spcBef>
                <a:spcPts val="0"/>
              </a:spcBef>
              <a:spcAft>
                <a:spcPts val="0"/>
              </a:spcAft>
              <a:buClr>
                <a:schemeClr val="dk1"/>
              </a:buClr>
              <a:buSzPts val="3600"/>
              <a:buNone/>
              <a:defRPr sz="3600">
                <a:solidFill>
                  <a:schemeClr val="dk1"/>
                </a:solidFill>
              </a:defRPr>
            </a:lvl7pPr>
            <a:lvl8pPr lvl="7" algn="ctr" rtl="0">
              <a:spcBef>
                <a:spcPts val="0"/>
              </a:spcBef>
              <a:spcAft>
                <a:spcPts val="0"/>
              </a:spcAft>
              <a:buClr>
                <a:schemeClr val="dk1"/>
              </a:buClr>
              <a:buSzPts val="3600"/>
              <a:buNone/>
              <a:defRPr sz="3600">
                <a:solidFill>
                  <a:schemeClr val="dk1"/>
                </a:solidFill>
              </a:defRPr>
            </a:lvl8pPr>
            <a:lvl9pPr lvl="8" algn="ctr" rtl="0">
              <a:spcBef>
                <a:spcPts val="0"/>
              </a:spcBef>
              <a:spcAft>
                <a:spcPts val="0"/>
              </a:spcAft>
              <a:buClr>
                <a:schemeClr val="dk1"/>
              </a:buClr>
              <a:buSzPts val="3600"/>
              <a:buNone/>
              <a:defRPr sz="3600">
                <a:solidFill>
                  <a:schemeClr val="dk1"/>
                </a:solidFill>
              </a:defRPr>
            </a:lvl9pPr>
          </a:lstStyle>
          <a:p>
            <a:endParaRPr/>
          </a:p>
        </p:txBody>
      </p:sp>
      <p:sp>
        <p:nvSpPr>
          <p:cNvPr id="52" name="Google Shape;52;p9"/>
          <p:cNvSpPr txBox="1">
            <a:spLocks noGrp="1"/>
          </p:cNvSpPr>
          <p:nvPr>
            <p:ph type="subTitle" idx="1"/>
          </p:nvPr>
        </p:nvSpPr>
        <p:spPr>
          <a:xfrm>
            <a:off x="265500" y="2735371"/>
            <a:ext cx="4045200" cy="1345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21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53" name="Google Shape;5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lvl1pPr marL="457200" lvl="0" indent="-342900" rtl="0">
              <a:spcBef>
                <a:spcPts val="0"/>
              </a:spcBef>
              <a:spcAft>
                <a:spcPts val="0"/>
              </a:spcAft>
              <a:buClr>
                <a:schemeClr val="lt1"/>
              </a:buClr>
              <a:buSzPts val="1800"/>
              <a:buChar char="●"/>
              <a:defRPr>
                <a:solidFill>
                  <a:schemeClr val="lt1"/>
                </a:solidFill>
              </a:defRPr>
            </a:lvl1pPr>
            <a:lvl2pPr marL="914400" lvl="1" indent="-317500" rtl="0">
              <a:spcBef>
                <a:spcPts val="1600"/>
              </a:spcBef>
              <a:spcAft>
                <a:spcPts val="0"/>
              </a:spcAft>
              <a:buClr>
                <a:schemeClr val="lt1"/>
              </a:buClr>
              <a:buSzPts val="1400"/>
              <a:buChar char="○"/>
              <a:defRPr>
                <a:solidFill>
                  <a:schemeClr val="lt1"/>
                </a:solidFill>
              </a:defRPr>
            </a:lvl2pPr>
            <a:lvl3pPr marL="1371600" lvl="2" indent="-317500" rtl="0">
              <a:spcBef>
                <a:spcPts val="1600"/>
              </a:spcBef>
              <a:spcAft>
                <a:spcPts val="0"/>
              </a:spcAft>
              <a:buClr>
                <a:schemeClr val="lt1"/>
              </a:buClr>
              <a:buSzPts val="1400"/>
              <a:buChar char="■"/>
              <a:defRPr>
                <a:solidFill>
                  <a:schemeClr val="lt1"/>
                </a:solidFill>
              </a:defRPr>
            </a:lvl3pPr>
            <a:lvl4pPr marL="1828800" lvl="3" indent="-317500" rtl="0">
              <a:spcBef>
                <a:spcPts val="1600"/>
              </a:spcBef>
              <a:spcAft>
                <a:spcPts val="0"/>
              </a:spcAft>
              <a:buClr>
                <a:schemeClr val="lt1"/>
              </a:buClr>
              <a:buSzPts val="1400"/>
              <a:buChar char="●"/>
              <a:defRPr>
                <a:solidFill>
                  <a:schemeClr val="lt1"/>
                </a:solidFill>
              </a:defRPr>
            </a:lvl4pPr>
            <a:lvl5pPr marL="2286000" lvl="4" indent="-317500" rtl="0">
              <a:spcBef>
                <a:spcPts val="1600"/>
              </a:spcBef>
              <a:spcAft>
                <a:spcPts val="0"/>
              </a:spcAft>
              <a:buClr>
                <a:schemeClr val="lt1"/>
              </a:buClr>
              <a:buSzPts val="1400"/>
              <a:buChar char="○"/>
              <a:defRPr>
                <a:solidFill>
                  <a:schemeClr val="lt1"/>
                </a:solidFill>
              </a:defRPr>
            </a:lvl5pPr>
            <a:lvl6pPr marL="2743200" lvl="5" indent="-317500" rtl="0">
              <a:spcBef>
                <a:spcPts val="1600"/>
              </a:spcBef>
              <a:spcAft>
                <a:spcPts val="0"/>
              </a:spcAft>
              <a:buClr>
                <a:schemeClr val="lt1"/>
              </a:buClr>
              <a:buSzPts val="1400"/>
              <a:buChar char="■"/>
              <a:defRPr>
                <a:solidFill>
                  <a:schemeClr val="lt1"/>
                </a:solidFill>
              </a:defRPr>
            </a:lvl6pPr>
            <a:lvl7pPr marL="3200400" lvl="6" indent="-317500" rtl="0">
              <a:spcBef>
                <a:spcPts val="1600"/>
              </a:spcBef>
              <a:spcAft>
                <a:spcPts val="0"/>
              </a:spcAft>
              <a:buClr>
                <a:schemeClr val="lt1"/>
              </a:buClr>
              <a:buSzPts val="1400"/>
              <a:buChar char="●"/>
              <a:defRPr>
                <a:solidFill>
                  <a:schemeClr val="lt1"/>
                </a:solidFill>
              </a:defRPr>
            </a:lvl7pPr>
            <a:lvl8pPr marL="3657600" lvl="7" indent="-317500" rtl="0">
              <a:spcBef>
                <a:spcPts val="1600"/>
              </a:spcBef>
              <a:spcAft>
                <a:spcPts val="0"/>
              </a:spcAft>
              <a:buClr>
                <a:schemeClr val="lt1"/>
              </a:buClr>
              <a:buSzPts val="1400"/>
              <a:buChar char="○"/>
              <a:defRPr>
                <a:solidFill>
                  <a:schemeClr val="lt1"/>
                </a:solidFill>
              </a:defRPr>
            </a:lvl8pPr>
            <a:lvl9pPr marL="4114800" lvl="8" indent="-317500" rtl="0">
              <a:spcBef>
                <a:spcPts val="1600"/>
              </a:spcBef>
              <a:spcAft>
                <a:spcPts val="1600"/>
              </a:spcAft>
              <a:buClr>
                <a:schemeClr val="lt1"/>
              </a:buClr>
              <a:buSzPts val="1400"/>
              <a:buChar char="■"/>
              <a:defRPr>
                <a:solidFill>
                  <a:schemeClr val="lt1"/>
                </a:solidFill>
              </a:defRPr>
            </a:lvl9pPr>
          </a:lstStyle>
          <a:p>
            <a:endParaRPr/>
          </a:p>
        </p:txBody>
      </p:sp>
      <p:sp>
        <p:nvSpPr>
          <p:cNvPr id="54" name="Google Shape;54;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5"/>
        <p:cNvGrpSpPr/>
        <p:nvPr/>
      </p:nvGrpSpPr>
      <p:grpSpPr>
        <a:xfrm>
          <a:off x="0" y="0"/>
          <a:ext cx="0" cy="0"/>
          <a:chOff x="0" y="0"/>
          <a:chExt cx="0" cy="0"/>
        </a:xfrm>
      </p:grpSpPr>
      <p:cxnSp>
        <p:nvCxnSpPr>
          <p:cNvPr id="56" name="Google Shape;56;p10"/>
          <p:cNvCxnSpPr/>
          <p:nvPr/>
        </p:nvCxnSpPr>
        <p:spPr>
          <a:xfrm>
            <a:off x="425200" y="4740000"/>
            <a:ext cx="8296800" cy="0"/>
          </a:xfrm>
          <a:prstGeom prst="straightConnector1">
            <a:avLst/>
          </a:prstGeom>
          <a:noFill/>
          <a:ln w="19050" cap="flat" cmpd="sng">
            <a:solidFill>
              <a:schemeClr val="dk2"/>
            </a:solidFill>
            <a:prstDash val="solid"/>
            <a:round/>
            <a:headEnd type="none" w="sm" len="sm"/>
            <a:tailEnd type="none" w="sm" len="sm"/>
          </a:ln>
        </p:spPr>
      </p:cxnSp>
      <p:cxnSp>
        <p:nvCxnSpPr>
          <p:cNvPr id="57" name="Google Shape;57;p10"/>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58" name="Google Shape;58;p10"/>
          <p:cNvSpPr txBox="1">
            <a:spLocks noGrp="1"/>
          </p:cNvSpPr>
          <p:nvPr>
            <p:ph type="body" idx="1"/>
          </p:nvPr>
        </p:nvSpPr>
        <p:spPr>
          <a:xfrm>
            <a:off x="328017" y="4226025"/>
            <a:ext cx="8388600" cy="393600"/>
          </a:xfrm>
          <a:prstGeom prst="rect">
            <a:avLst/>
          </a:prstGeom>
        </p:spPr>
        <p:txBody>
          <a:bodyPr spcFirstLastPara="1" wrap="square" lIns="91425" tIns="91425" rIns="91425" bIns="91425" anchor="ctr" anchorCtr="0">
            <a:noAutofit/>
          </a:bodyPr>
          <a:lstStyle>
            <a:lvl1pPr marL="457200" lvl="0" indent="-228600" rtl="0">
              <a:lnSpc>
                <a:spcPct val="100000"/>
              </a:lnSpc>
              <a:spcBef>
                <a:spcPts val="0"/>
              </a:spcBef>
              <a:spcAft>
                <a:spcPts val="0"/>
              </a:spcAft>
              <a:buSzPts val="1800"/>
              <a:buNone/>
              <a:defRPr/>
            </a:lvl1pPr>
          </a:lstStyle>
          <a:p>
            <a:endParaRPr/>
          </a:p>
        </p:txBody>
      </p:sp>
      <p:sp>
        <p:nvSpPr>
          <p:cNvPr id="59" name="Google Shape;59;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0"/>
        <p:cNvGrpSpPr/>
        <p:nvPr/>
      </p:nvGrpSpPr>
      <p:grpSpPr>
        <a:xfrm>
          <a:off x="0" y="0"/>
          <a:ext cx="0" cy="0"/>
          <a:chOff x="0" y="0"/>
          <a:chExt cx="0" cy="0"/>
        </a:xfrm>
      </p:grpSpPr>
      <p:cxnSp>
        <p:nvCxnSpPr>
          <p:cNvPr id="61" name="Google Shape;61;p11"/>
          <p:cNvCxnSpPr/>
          <p:nvPr/>
        </p:nvCxnSpPr>
        <p:spPr>
          <a:xfrm>
            <a:off x="425200" y="4740000"/>
            <a:ext cx="8296800" cy="0"/>
          </a:xfrm>
          <a:prstGeom prst="straightConnector1">
            <a:avLst/>
          </a:prstGeom>
          <a:noFill/>
          <a:ln w="19050" cap="flat" cmpd="sng">
            <a:solidFill>
              <a:schemeClr val="dk2"/>
            </a:solidFill>
            <a:prstDash val="solid"/>
            <a:round/>
            <a:headEnd type="none" w="sm" len="sm"/>
            <a:tailEnd type="none" w="sm" len="sm"/>
          </a:ln>
        </p:spPr>
      </p:cxnSp>
      <p:cxnSp>
        <p:nvCxnSpPr>
          <p:cNvPr id="62" name="Google Shape;62;p11"/>
          <p:cNvCxnSpPr/>
          <p:nvPr/>
        </p:nvCxnSpPr>
        <p:spPr>
          <a:xfrm>
            <a:off x="425200" y="415650"/>
            <a:ext cx="8296800" cy="0"/>
          </a:xfrm>
          <a:prstGeom prst="straightConnector1">
            <a:avLst/>
          </a:prstGeom>
          <a:noFill/>
          <a:ln w="38100" cap="flat" cmpd="sng">
            <a:solidFill>
              <a:schemeClr val="dk2"/>
            </a:solidFill>
            <a:prstDash val="solid"/>
            <a:round/>
            <a:headEnd type="none" w="sm" len="sm"/>
            <a:tailEnd type="none" w="sm" len="sm"/>
          </a:ln>
        </p:spPr>
      </p:cxnSp>
      <p:sp>
        <p:nvSpPr>
          <p:cNvPr id="63" name="Google Shape;63;p11"/>
          <p:cNvSpPr txBox="1">
            <a:spLocks noGrp="1"/>
          </p:cNvSpPr>
          <p:nvPr>
            <p:ph type="title" hasCustomPrompt="1"/>
          </p:nvPr>
        </p:nvSpPr>
        <p:spPr>
          <a:xfrm>
            <a:off x="853950" y="1304850"/>
            <a:ext cx="7436100" cy="1538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Google Shape;64;p11"/>
          <p:cNvSpPr txBox="1">
            <a:spLocks noGrp="1"/>
          </p:cNvSpPr>
          <p:nvPr>
            <p:ph type="body" idx="1"/>
          </p:nvPr>
        </p:nvSpPr>
        <p:spPr>
          <a:xfrm>
            <a:off x="853950" y="2919450"/>
            <a:ext cx="7436100" cy="1071600"/>
          </a:xfrm>
          <a:prstGeom prst="rect">
            <a:avLst/>
          </a:prstGeom>
        </p:spPr>
        <p:txBody>
          <a:bodyPr spcFirstLastPara="1" wrap="square" lIns="91425" tIns="91425" rIns="91425" bIns="91425" anchor="t" anchorCtr="0">
            <a:noAutofit/>
          </a:bodyPr>
          <a:lstStyle>
            <a:lvl1pPr marL="457200" lvl="0" indent="-342900" algn="ctr" rtl="0">
              <a:spcBef>
                <a:spcPts val="0"/>
              </a:spcBef>
              <a:spcAft>
                <a:spcPts val="0"/>
              </a:spcAft>
              <a:buSzPts val="1800"/>
              <a:buChar char="●"/>
              <a:defRPr/>
            </a:lvl1pPr>
            <a:lvl2pPr marL="914400" lvl="1" indent="-317500" algn="ctr" rtl="0">
              <a:spcBef>
                <a:spcPts val="1600"/>
              </a:spcBef>
              <a:spcAft>
                <a:spcPts val="0"/>
              </a:spcAft>
              <a:buSzPts val="1400"/>
              <a:buChar char="○"/>
              <a:defRPr/>
            </a:lvl2pPr>
            <a:lvl3pPr marL="1371600" lvl="2" indent="-317500" algn="ctr" rtl="0">
              <a:spcBef>
                <a:spcPts val="1600"/>
              </a:spcBef>
              <a:spcAft>
                <a:spcPts val="0"/>
              </a:spcAft>
              <a:buSzPts val="1400"/>
              <a:buChar char="■"/>
              <a:defRPr/>
            </a:lvl3pPr>
            <a:lvl4pPr marL="1828800" lvl="3" indent="-317500" algn="ctr" rtl="0">
              <a:spcBef>
                <a:spcPts val="1600"/>
              </a:spcBef>
              <a:spcAft>
                <a:spcPts val="0"/>
              </a:spcAft>
              <a:buSzPts val="1400"/>
              <a:buChar char="●"/>
              <a:defRPr/>
            </a:lvl4pPr>
            <a:lvl5pPr marL="2286000" lvl="4" indent="-317500" algn="ctr" rtl="0">
              <a:spcBef>
                <a:spcPts val="1600"/>
              </a:spcBef>
              <a:spcAft>
                <a:spcPts val="0"/>
              </a:spcAft>
              <a:buSzPts val="1400"/>
              <a:buChar char="○"/>
              <a:defRPr/>
            </a:lvl5pPr>
            <a:lvl6pPr marL="2743200" lvl="5" indent="-317500" algn="ctr" rtl="0">
              <a:spcBef>
                <a:spcPts val="1600"/>
              </a:spcBef>
              <a:spcAft>
                <a:spcPts val="0"/>
              </a:spcAft>
              <a:buSzPts val="1400"/>
              <a:buChar char="■"/>
              <a:defRPr/>
            </a:lvl6pPr>
            <a:lvl7pPr marL="3200400" lvl="6" indent="-317500" algn="ctr" rtl="0">
              <a:spcBef>
                <a:spcPts val="1600"/>
              </a:spcBef>
              <a:spcAft>
                <a:spcPts val="0"/>
              </a:spcAft>
              <a:buSzPts val="1400"/>
              <a:buChar char="●"/>
              <a:defRPr/>
            </a:lvl7pPr>
            <a:lvl8pPr marL="3657600" lvl="7" indent="-317500" algn="ctr" rtl="0">
              <a:spcBef>
                <a:spcPts val="1600"/>
              </a:spcBef>
              <a:spcAft>
                <a:spcPts val="0"/>
              </a:spcAft>
              <a:buSzPts val="1400"/>
              <a:buChar char="○"/>
              <a:defRPr/>
            </a:lvl8pPr>
            <a:lvl9pPr marL="4114800" lvl="8" indent="-317500" algn="ctr" rtl="0">
              <a:spcBef>
                <a:spcPts val="1600"/>
              </a:spcBef>
              <a:spcAft>
                <a:spcPts val="1600"/>
              </a:spcAft>
              <a:buSzPts val="1400"/>
              <a:buChar char="■"/>
              <a:defRPr/>
            </a:lvl9pPr>
          </a:lstStyle>
          <a:p>
            <a:endParaRPr/>
          </a:p>
        </p:txBody>
      </p:sp>
      <p:sp>
        <p:nvSpPr>
          <p:cNvPr id="65" name="Google Shape;65;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wiss-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400250" y="575950"/>
            <a:ext cx="6321600" cy="6354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1pPr>
            <a:lvl2pPr lvl="1"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2pPr>
            <a:lvl3pPr lvl="2"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3pPr>
            <a:lvl4pPr lvl="3"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4pPr>
            <a:lvl5pPr lvl="4"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5pPr>
            <a:lvl6pPr lvl="5"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6pPr>
            <a:lvl7pPr lvl="6"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7pPr>
            <a:lvl8pPr lvl="7"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8pPr>
            <a:lvl9pPr lvl="8"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2410112" y="1595776"/>
            <a:ext cx="6321600" cy="3002400"/>
          </a:xfrm>
          <a:prstGeom prst="rect">
            <a:avLst/>
          </a:prstGeom>
          <a:noFill/>
          <a:ln>
            <a:noFill/>
          </a:ln>
        </p:spPr>
        <p:txBody>
          <a:bodyPr spcFirstLastPara="1" wrap="square" lIns="91425" tIns="91425" rIns="91425" bIns="91425" anchor="t" anchorCtr="0">
            <a:noAutofit/>
          </a:bodyPr>
          <a:lstStyle>
            <a:lvl1pPr marL="457200" lvl="0" indent="-342900" rtl="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marL="914400" lvl="1" indent="-3175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rtl="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lvl="0" algn="r" rtl="0">
              <a:buNone/>
              <a:defRPr sz="1000">
                <a:solidFill>
                  <a:schemeClr val="dk2"/>
                </a:solidFill>
                <a:latin typeface="Lato"/>
                <a:ea typeface="Lato"/>
                <a:cs typeface="Lato"/>
                <a:sym typeface="Lato"/>
              </a:defRPr>
            </a:lvl1pPr>
            <a:lvl2pPr lvl="1" algn="r" rtl="0">
              <a:buNone/>
              <a:defRPr sz="1000">
                <a:solidFill>
                  <a:schemeClr val="dk2"/>
                </a:solidFill>
                <a:latin typeface="Lato"/>
                <a:ea typeface="Lato"/>
                <a:cs typeface="Lato"/>
                <a:sym typeface="Lato"/>
              </a:defRPr>
            </a:lvl2pPr>
            <a:lvl3pPr lvl="2" algn="r" rtl="0">
              <a:buNone/>
              <a:defRPr sz="1000">
                <a:solidFill>
                  <a:schemeClr val="dk2"/>
                </a:solidFill>
                <a:latin typeface="Lato"/>
                <a:ea typeface="Lato"/>
                <a:cs typeface="Lato"/>
                <a:sym typeface="Lato"/>
              </a:defRPr>
            </a:lvl3pPr>
            <a:lvl4pPr lvl="3" algn="r" rtl="0">
              <a:buNone/>
              <a:defRPr sz="1000">
                <a:solidFill>
                  <a:schemeClr val="dk2"/>
                </a:solidFill>
                <a:latin typeface="Lato"/>
                <a:ea typeface="Lato"/>
                <a:cs typeface="Lato"/>
                <a:sym typeface="Lato"/>
              </a:defRPr>
            </a:lvl4pPr>
            <a:lvl5pPr lvl="4" algn="r" rtl="0">
              <a:buNone/>
              <a:defRPr sz="1000">
                <a:solidFill>
                  <a:schemeClr val="dk2"/>
                </a:solidFill>
                <a:latin typeface="Lato"/>
                <a:ea typeface="Lato"/>
                <a:cs typeface="Lato"/>
                <a:sym typeface="Lato"/>
              </a:defRPr>
            </a:lvl5pPr>
            <a:lvl6pPr lvl="5" algn="r" rtl="0">
              <a:buNone/>
              <a:defRPr sz="1000">
                <a:solidFill>
                  <a:schemeClr val="dk2"/>
                </a:solidFill>
                <a:latin typeface="Lato"/>
                <a:ea typeface="Lato"/>
                <a:cs typeface="Lato"/>
                <a:sym typeface="Lato"/>
              </a:defRPr>
            </a:lvl6pPr>
            <a:lvl7pPr lvl="6" algn="r" rtl="0">
              <a:buNone/>
              <a:defRPr sz="1000">
                <a:solidFill>
                  <a:schemeClr val="dk2"/>
                </a:solidFill>
                <a:latin typeface="Lato"/>
                <a:ea typeface="Lato"/>
                <a:cs typeface="Lato"/>
                <a:sym typeface="Lato"/>
              </a:defRPr>
            </a:lvl7pPr>
            <a:lvl8pPr lvl="7" algn="r" rtl="0">
              <a:buNone/>
              <a:defRPr sz="1000">
                <a:solidFill>
                  <a:schemeClr val="dk2"/>
                </a:solidFill>
                <a:latin typeface="Lato"/>
                <a:ea typeface="Lato"/>
                <a:cs typeface="Lato"/>
                <a:sym typeface="Lato"/>
              </a:defRPr>
            </a:lvl8pPr>
            <a:lvl9pPr lvl="8" algn="r" rtl="0">
              <a:buNone/>
              <a:defRPr sz="1000">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1.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www.jstor.org/stable/40861844"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doi.org/10.1177/0734371X0102100301" TargetMode="External"/><Relationship Id="rId5" Type="http://schemas.openxmlformats.org/officeDocument/2006/relationships/hyperlink" Target="https://doi.org/10.1177/014920630102700607" TargetMode="External"/><Relationship Id="rId4" Type="http://schemas.openxmlformats.org/officeDocument/2006/relationships/hyperlink" Target="http://doi.org/10.22495/cgobrv4i2p2"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asa.gov/offices/human-capital-management/index.html"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hyperlink" Target="https://nodis3.gsfc.nasa.gov/NASA_Standards_Directive_Lib/DisplayStandard?stdid=N_PR_8715_001C" TargetMode="External"/><Relationship Id="rId4" Type="http://schemas.openxmlformats.org/officeDocument/2006/relationships/hyperlink" Target="https://www.nasa.gov/sites/default/files/atoms/files/nasas-collaboration-strategy-2016.pdf"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3"/>
          <p:cNvSpPr txBox="1">
            <a:spLocks noGrp="1"/>
          </p:cNvSpPr>
          <p:nvPr>
            <p:ph type="ctrTitle"/>
          </p:nvPr>
        </p:nvSpPr>
        <p:spPr>
          <a:xfrm>
            <a:off x="2371725" y="630225"/>
            <a:ext cx="6331500" cy="1542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HR Strategies for Public and Private Sector</a:t>
            </a:r>
            <a:endParaRPr dirty="0"/>
          </a:p>
        </p:txBody>
      </p:sp>
      <p:sp>
        <p:nvSpPr>
          <p:cNvPr id="73" name="Google Shape;73;p13"/>
          <p:cNvSpPr txBox="1">
            <a:spLocks noGrp="1"/>
          </p:cNvSpPr>
          <p:nvPr>
            <p:ph type="subTitle" idx="1"/>
          </p:nvPr>
        </p:nvSpPr>
        <p:spPr>
          <a:xfrm>
            <a:off x="2390267" y="3238450"/>
            <a:ext cx="6331500" cy="1241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2400"/>
              <a:t>Enter your name here. </a:t>
            </a:r>
            <a:endParaRPr sz="2400"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4"/>
          <p:cNvSpPr txBox="1">
            <a:spLocks noGrp="1"/>
          </p:cNvSpPr>
          <p:nvPr>
            <p:ph type="title"/>
          </p:nvPr>
        </p:nvSpPr>
        <p:spPr>
          <a:xfrm>
            <a:off x="197975" y="135200"/>
            <a:ext cx="5836800" cy="1219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dk2"/>
                </a:solidFill>
              </a:rPr>
              <a:t>TABLE OF CONTENTS</a:t>
            </a:r>
            <a:endParaRPr>
              <a:solidFill>
                <a:schemeClr val="dk2"/>
              </a:solidFill>
            </a:endParaRPr>
          </a:p>
        </p:txBody>
      </p:sp>
      <p:pic>
        <p:nvPicPr>
          <p:cNvPr id="79" name="Google Shape;79;p14"/>
          <p:cNvPicPr preferRelativeResize="0"/>
          <p:nvPr/>
        </p:nvPicPr>
        <p:blipFill>
          <a:blip r:embed="rId3">
            <a:alphaModFix amt="54000"/>
          </a:blip>
          <a:stretch>
            <a:fillRect/>
          </a:stretch>
        </p:blipFill>
        <p:spPr>
          <a:xfrm>
            <a:off x="6259750" y="476100"/>
            <a:ext cx="2480925" cy="2480925"/>
          </a:xfrm>
          <a:prstGeom prst="rect">
            <a:avLst/>
          </a:prstGeom>
          <a:noFill/>
          <a:ln>
            <a:noFill/>
          </a:ln>
        </p:spPr>
      </p:pic>
      <p:pic>
        <p:nvPicPr>
          <p:cNvPr id="80" name="Google Shape;80;p14"/>
          <p:cNvPicPr preferRelativeResize="0"/>
          <p:nvPr/>
        </p:nvPicPr>
        <p:blipFill>
          <a:blip r:embed="rId4">
            <a:alphaModFix amt="42000"/>
          </a:blip>
          <a:stretch>
            <a:fillRect/>
          </a:stretch>
        </p:blipFill>
        <p:spPr>
          <a:xfrm>
            <a:off x="4932750" y="1297750"/>
            <a:ext cx="3031200" cy="3031200"/>
          </a:xfrm>
          <a:prstGeom prst="rect">
            <a:avLst/>
          </a:prstGeom>
          <a:noFill/>
          <a:ln>
            <a:noFill/>
          </a:ln>
        </p:spPr>
      </p:pic>
      <p:sp>
        <p:nvSpPr>
          <p:cNvPr id="81" name="Google Shape;81;p14"/>
          <p:cNvSpPr txBox="1"/>
          <p:nvPr/>
        </p:nvSpPr>
        <p:spPr>
          <a:xfrm>
            <a:off x="294875" y="1220025"/>
            <a:ext cx="4119300" cy="3632700"/>
          </a:xfrm>
          <a:prstGeom prst="rect">
            <a:avLst/>
          </a:prstGeom>
          <a:noFill/>
          <a:ln>
            <a:noFill/>
          </a:ln>
        </p:spPr>
        <p:txBody>
          <a:bodyPr spcFirstLastPara="1" wrap="square" lIns="91425" tIns="91425" rIns="91425" bIns="91425" anchor="t" anchorCtr="0">
            <a:spAutoFit/>
          </a:bodyPr>
          <a:lstStyle/>
          <a:p>
            <a:pPr marL="457200" lvl="0" indent="-317500" algn="just" rtl="0">
              <a:spcBef>
                <a:spcPts val="0"/>
              </a:spcBef>
              <a:spcAft>
                <a:spcPts val="0"/>
              </a:spcAft>
              <a:buSzPts val="1400"/>
              <a:buFont typeface="Lato"/>
              <a:buAutoNum type="arabicPeriod"/>
            </a:pPr>
            <a:r>
              <a:rPr lang="en">
                <a:latin typeface="Lato"/>
                <a:ea typeface="Lato"/>
                <a:cs typeface="Lato"/>
                <a:sym typeface="Lato"/>
              </a:rPr>
              <a:t>ROLE OF HRM IN ORGANIZATIONS</a:t>
            </a:r>
            <a:endParaRPr>
              <a:latin typeface="Lato"/>
              <a:ea typeface="Lato"/>
              <a:cs typeface="Lato"/>
              <a:sym typeface="Lato"/>
            </a:endParaRPr>
          </a:p>
          <a:p>
            <a:pPr marL="457200" lvl="0" indent="-317500" algn="just" rtl="0">
              <a:spcBef>
                <a:spcPts val="0"/>
              </a:spcBef>
              <a:spcAft>
                <a:spcPts val="0"/>
              </a:spcAft>
              <a:buSzPts val="1400"/>
              <a:buFont typeface="Lato"/>
              <a:buAutoNum type="arabicPeriod"/>
            </a:pPr>
            <a:r>
              <a:rPr lang="en">
                <a:latin typeface="Lato"/>
                <a:ea typeface="Lato"/>
                <a:cs typeface="Lato"/>
                <a:sym typeface="Lato"/>
              </a:rPr>
              <a:t>IMPORTANCE OF ALIGNING HRM WITH OVERALL ORGANIZATIONAL STRATEGY</a:t>
            </a:r>
            <a:endParaRPr>
              <a:latin typeface="Lato"/>
              <a:ea typeface="Lato"/>
              <a:cs typeface="Lato"/>
              <a:sym typeface="Lato"/>
            </a:endParaRPr>
          </a:p>
          <a:p>
            <a:pPr marL="457200" lvl="0" indent="-317500" algn="just" rtl="0">
              <a:spcBef>
                <a:spcPts val="0"/>
              </a:spcBef>
              <a:spcAft>
                <a:spcPts val="0"/>
              </a:spcAft>
              <a:buSzPts val="1400"/>
              <a:buFont typeface="Lato"/>
              <a:buAutoNum type="arabicPeriod"/>
            </a:pPr>
            <a:r>
              <a:rPr lang="en">
                <a:latin typeface="Lato"/>
                <a:ea typeface="Lato"/>
                <a:cs typeface="Lato"/>
                <a:sym typeface="Lato"/>
              </a:rPr>
              <a:t>HR STRATEGY OF PRIVATE SECTOR COMPANY - APPLE</a:t>
            </a:r>
            <a:endParaRPr>
              <a:latin typeface="Lato"/>
              <a:ea typeface="Lato"/>
              <a:cs typeface="Lato"/>
              <a:sym typeface="Lato"/>
            </a:endParaRPr>
          </a:p>
          <a:p>
            <a:pPr marL="457200" lvl="0" indent="-317500" algn="just" rtl="0">
              <a:spcBef>
                <a:spcPts val="0"/>
              </a:spcBef>
              <a:spcAft>
                <a:spcPts val="0"/>
              </a:spcAft>
              <a:buSzPts val="1400"/>
              <a:buFont typeface="Lato"/>
              <a:buAutoNum type="arabicPeriod"/>
            </a:pPr>
            <a:r>
              <a:rPr lang="en">
                <a:solidFill>
                  <a:schemeClr val="dk2"/>
                </a:solidFill>
                <a:latin typeface="Lato"/>
                <a:ea typeface="Lato"/>
                <a:cs typeface="Lato"/>
                <a:sym typeface="Lato"/>
              </a:rPr>
              <a:t>HR STRATEGY OF PUBLIC SECTOR COMPANY - NASA</a:t>
            </a:r>
            <a:endParaRPr>
              <a:solidFill>
                <a:schemeClr val="dk2"/>
              </a:solidFill>
              <a:latin typeface="Lato"/>
              <a:ea typeface="Lato"/>
              <a:cs typeface="Lato"/>
              <a:sym typeface="Lato"/>
            </a:endParaRPr>
          </a:p>
          <a:p>
            <a:pPr marL="457200" lvl="0" indent="-317500" algn="just" rtl="0">
              <a:spcBef>
                <a:spcPts val="0"/>
              </a:spcBef>
              <a:spcAft>
                <a:spcPts val="0"/>
              </a:spcAft>
              <a:buClr>
                <a:schemeClr val="dk2"/>
              </a:buClr>
              <a:buSzPts val="1400"/>
              <a:buFont typeface="Lato"/>
              <a:buAutoNum type="arabicPeriod"/>
            </a:pPr>
            <a:r>
              <a:rPr lang="en">
                <a:solidFill>
                  <a:schemeClr val="dk2"/>
                </a:solidFill>
                <a:latin typeface="Lato"/>
                <a:ea typeface="Lato"/>
                <a:cs typeface="Lato"/>
                <a:sym typeface="Lato"/>
              </a:rPr>
              <a:t>MODEL FOR LINKING HR STRATEGY</a:t>
            </a:r>
            <a:endParaRPr>
              <a:solidFill>
                <a:schemeClr val="dk2"/>
              </a:solidFill>
              <a:latin typeface="Lato"/>
              <a:ea typeface="Lato"/>
              <a:cs typeface="Lato"/>
              <a:sym typeface="Lato"/>
            </a:endParaRPr>
          </a:p>
          <a:p>
            <a:pPr marL="457200" lvl="0" indent="-317500" algn="just" rtl="0">
              <a:spcBef>
                <a:spcPts val="0"/>
              </a:spcBef>
              <a:spcAft>
                <a:spcPts val="0"/>
              </a:spcAft>
              <a:buClr>
                <a:schemeClr val="dk2"/>
              </a:buClr>
              <a:buSzPts val="1400"/>
              <a:buFont typeface="Lato"/>
              <a:buAutoNum type="arabicPeriod"/>
            </a:pPr>
            <a:r>
              <a:rPr lang="en">
                <a:solidFill>
                  <a:schemeClr val="dk2"/>
                </a:solidFill>
                <a:latin typeface="Lato"/>
                <a:ea typeface="Lato"/>
                <a:cs typeface="Lato"/>
                <a:sym typeface="Lato"/>
              </a:rPr>
              <a:t>PRIVATE SECTOR ORGANIZATION - COMPETITIVE ADVANTAGE</a:t>
            </a:r>
            <a:endParaRPr>
              <a:solidFill>
                <a:schemeClr val="dk2"/>
              </a:solidFill>
              <a:latin typeface="Lato"/>
              <a:ea typeface="Lato"/>
              <a:cs typeface="Lato"/>
              <a:sym typeface="Lato"/>
            </a:endParaRPr>
          </a:p>
          <a:p>
            <a:pPr marL="457200" lvl="0" indent="-317500" algn="just" rtl="0">
              <a:spcBef>
                <a:spcPts val="0"/>
              </a:spcBef>
              <a:spcAft>
                <a:spcPts val="0"/>
              </a:spcAft>
              <a:buClr>
                <a:schemeClr val="dk2"/>
              </a:buClr>
              <a:buSzPts val="1400"/>
              <a:buFont typeface="Lato"/>
              <a:buAutoNum type="arabicPeriod"/>
            </a:pPr>
            <a:r>
              <a:rPr lang="en">
                <a:solidFill>
                  <a:schemeClr val="dk2"/>
                </a:solidFill>
                <a:latin typeface="Lato"/>
                <a:ea typeface="Lato"/>
                <a:cs typeface="Lato"/>
                <a:sym typeface="Lato"/>
              </a:rPr>
              <a:t>PUBLIC SECTOR ORGANIZATION - COMPETITIVE ADVANTAGE</a:t>
            </a:r>
            <a:endParaRPr>
              <a:solidFill>
                <a:schemeClr val="dk2"/>
              </a:solidFill>
              <a:latin typeface="Lato"/>
              <a:ea typeface="Lato"/>
              <a:cs typeface="Lato"/>
              <a:sym typeface="Lato"/>
            </a:endParaRPr>
          </a:p>
          <a:p>
            <a:pPr marL="457200" lvl="0" indent="-317500" algn="just" rtl="0">
              <a:spcBef>
                <a:spcPts val="0"/>
              </a:spcBef>
              <a:spcAft>
                <a:spcPts val="0"/>
              </a:spcAft>
              <a:buClr>
                <a:schemeClr val="dk2"/>
              </a:buClr>
              <a:buSzPts val="1400"/>
              <a:buFont typeface="Lato"/>
              <a:buAutoNum type="arabicPeriod"/>
            </a:pPr>
            <a:r>
              <a:rPr lang="en">
                <a:solidFill>
                  <a:schemeClr val="dk2"/>
                </a:solidFill>
                <a:latin typeface="Lato"/>
                <a:ea typeface="Lato"/>
                <a:cs typeface="Lato"/>
                <a:sym typeface="Lato"/>
              </a:rPr>
              <a:t>COMPARATIVE ANALYSIS</a:t>
            </a:r>
            <a:endParaRPr>
              <a:solidFill>
                <a:schemeClr val="dk2"/>
              </a:solidFill>
              <a:latin typeface="Lato"/>
              <a:ea typeface="Lato"/>
              <a:cs typeface="Lato"/>
              <a:sym typeface="Lato"/>
            </a:endParaRPr>
          </a:p>
          <a:p>
            <a:pPr marL="457200" lvl="0" indent="-317500" algn="just" rtl="0">
              <a:spcBef>
                <a:spcPts val="0"/>
              </a:spcBef>
              <a:spcAft>
                <a:spcPts val="0"/>
              </a:spcAft>
              <a:buClr>
                <a:schemeClr val="dk2"/>
              </a:buClr>
              <a:buSzPts val="1400"/>
              <a:buFont typeface="Lato"/>
              <a:buAutoNum type="arabicPeriod"/>
            </a:pPr>
            <a:r>
              <a:rPr lang="en">
                <a:solidFill>
                  <a:schemeClr val="dk2"/>
                </a:solidFill>
                <a:latin typeface="Lato"/>
                <a:ea typeface="Lato"/>
                <a:cs typeface="Lato"/>
                <a:sym typeface="Lato"/>
              </a:rPr>
              <a:t>CONCLUSION</a:t>
            </a:r>
            <a:endParaRPr>
              <a:solidFill>
                <a:schemeClr val="dk2"/>
              </a:solidFill>
              <a:latin typeface="Lato"/>
              <a:ea typeface="Lato"/>
              <a:cs typeface="Lato"/>
              <a:sym typeface="Lato"/>
            </a:endParaRPr>
          </a:p>
          <a:p>
            <a:pPr marL="457200" lvl="0" indent="-317500" algn="just" rtl="0">
              <a:spcBef>
                <a:spcPts val="0"/>
              </a:spcBef>
              <a:spcAft>
                <a:spcPts val="0"/>
              </a:spcAft>
              <a:buClr>
                <a:schemeClr val="dk2"/>
              </a:buClr>
              <a:buSzPts val="1400"/>
              <a:buFont typeface="Lato"/>
              <a:buAutoNum type="arabicPeriod"/>
            </a:pPr>
            <a:r>
              <a:rPr lang="en">
                <a:solidFill>
                  <a:schemeClr val="dk2"/>
                </a:solidFill>
                <a:latin typeface="Lato"/>
                <a:ea typeface="Lato"/>
                <a:cs typeface="Lato"/>
                <a:sym typeface="Lato"/>
              </a:rPr>
              <a:t>RECOMMENDATIONS</a:t>
            </a:r>
            <a:endParaRPr>
              <a:solidFill>
                <a:schemeClr val="dk2"/>
              </a:solidFill>
              <a:latin typeface="Lato"/>
              <a:ea typeface="Lato"/>
              <a:cs typeface="Lato"/>
              <a:sym typeface="Lato"/>
            </a:endParaRPr>
          </a:p>
          <a:p>
            <a:pPr marL="457200" lvl="0" indent="-317500" algn="just" rtl="0">
              <a:spcBef>
                <a:spcPts val="0"/>
              </a:spcBef>
              <a:spcAft>
                <a:spcPts val="0"/>
              </a:spcAft>
              <a:buClr>
                <a:schemeClr val="dk2"/>
              </a:buClr>
              <a:buSzPts val="1400"/>
              <a:buFont typeface="Lato"/>
              <a:buAutoNum type="arabicPeriod"/>
            </a:pPr>
            <a:r>
              <a:rPr lang="en">
                <a:solidFill>
                  <a:schemeClr val="dk2"/>
                </a:solidFill>
                <a:latin typeface="Lato"/>
                <a:ea typeface="Lato"/>
                <a:cs typeface="Lato"/>
                <a:sym typeface="Lato"/>
              </a:rPr>
              <a:t>REFERENCES</a:t>
            </a:r>
            <a:endParaRPr>
              <a:solidFill>
                <a:schemeClr val="dk2"/>
              </a:solidFill>
              <a:latin typeface="Lato"/>
              <a:ea typeface="Lato"/>
              <a:cs typeface="Lato"/>
              <a:sym typeface="Lat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5"/>
          <p:cNvSpPr txBox="1">
            <a:spLocks noGrp="1"/>
          </p:cNvSpPr>
          <p:nvPr>
            <p:ph type="title" idx="4294967295"/>
          </p:nvPr>
        </p:nvSpPr>
        <p:spPr>
          <a:xfrm>
            <a:off x="535775" y="712150"/>
            <a:ext cx="8042700" cy="768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sz="3600">
                <a:solidFill>
                  <a:schemeClr val="dk1"/>
                </a:solidFill>
              </a:rPr>
              <a:t>Role of HRM in organizations</a:t>
            </a:r>
            <a:endParaRPr sz="2400"/>
          </a:p>
        </p:txBody>
      </p:sp>
      <p:grpSp>
        <p:nvGrpSpPr>
          <p:cNvPr id="87" name="Google Shape;87;p15"/>
          <p:cNvGrpSpPr/>
          <p:nvPr/>
        </p:nvGrpSpPr>
        <p:grpSpPr>
          <a:xfrm>
            <a:off x="797160" y="1852850"/>
            <a:ext cx="1683000" cy="1360125"/>
            <a:chOff x="3386760" y="1852850"/>
            <a:chExt cx="1683000" cy="1360125"/>
          </a:xfrm>
        </p:grpSpPr>
        <p:sp>
          <p:nvSpPr>
            <p:cNvPr id="88" name="Google Shape;88;p15"/>
            <p:cNvSpPr/>
            <p:nvPr/>
          </p:nvSpPr>
          <p:spPr>
            <a:xfrm>
              <a:off x="3485717" y="3079475"/>
              <a:ext cx="1294800" cy="133500"/>
            </a:xfrm>
            <a:prstGeom prst="rect">
              <a:avLst/>
            </a:prstGeom>
            <a:solidFill>
              <a:srgbClr val="0E94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15"/>
            <p:cNvSpPr txBox="1"/>
            <p:nvPr/>
          </p:nvSpPr>
          <p:spPr>
            <a:xfrm>
              <a:off x="3386760" y="1852850"/>
              <a:ext cx="1683000" cy="943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1200" b="1">
                  <a:solidFill>
                    <a:schemeClr val="dk1"/>
                  </a:solidFill>
                  <a:latin typeface="Roboto"/>
                  <a:ea typeface="Roboto"/>
                  <a:cs typeface="Roboto"/>
                  <a:sym typeface="Roboto"/>
                </a:rPr>
                <a:t>Developing Skills for Future</a:t>
              </a:r>
              <a:endParaRPr sz="800" b="1">
                <a:solidFill>
                  <a:schemeClr val="dk1"/>
                </a:solidFill>
                <a:latin typeface="Roboto"/>
                <a:ea typeface="Roboto"/>
                <a:cs typeface="Roboto"/>
                <a:sym typeface="Roboto"/>
              </a:endParaRPr>
            </a:p>
          </p:txBody>
        </p:sp>
        <p:grpSp>
          <p:nvGrpSpPr>
            <p:cNvPr id="90" name="Google Shape;90;p15"/>
            <p:cNvGrpSpPr/>
            <p:nvPr/>
          </p:nvGrpSpPr>
          <p:grpSpPr>
            <a:xfrm>
              <a:off x="3435870" y="2800065"/>
              <a:ext cx="92400" cy="411825"/>
              <a:chOff x="845575" y="2563700"/>
              <a:chExt cx="92400" cy="411825"/>
            </a:xfrm>
          </p:grpSpPr>
          <p:sp>
            <p:nvSpPr>
              <p:cNvPr id="91" name="Google Shape;91;p15"/>
              <p:cNvSpPr/>
              <p:nvPr/>
            </p:nvSpPr>
            <p:spPr>
              <a:xfrm>
                <a:off x="845575" y="2563700"/>
                <a:ext cx="92400" cy="92400"/>
              </a:xfrm>
              <a:prstGeom prst="ellipse">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2" name="Google Shape;92;p15"/>
              <p:cNvCxnSpPr/>
              <p:nvPr/>
            </p:nvCxnSpPr>
            <p:spPr>
              <a:xfrm>
                <a:off x="891775" y="2616125"/>
                <a:ext cx="0" cy="359400"/>
              </a:xfrm>
              <a:prstGeom prst="straightConnector1">
                <a:avLst/>
              </a:prstGeom>
              <a:noFill/>
              <a:ln w="9525" cap="flat" cmpd="sng">
                <a:solidFill>
                  <a:srgbClr val="000000"/>
                </a:solidFill>
                <a:prstDash val="solid"/>
                <a:round/>
                <a:headEnd type="none" w="sm" len="sm"/>
                <a:tailEnd type="none" w="sm" len="sm"/>
              </a:ln>
            </p:spPr>
          </p:cxnSp>
        </p:grpSp>
      </p:grpSp>
      <p:grpSp>
        <p:nvGrpSpPr>
          <p:cNvPr id="93" name="Google Shape;93;p15"/>
          <p:cNvGrpSpPr/>
          <p:nvPr/>
        </p:nvGrpSpPr>
        <p:grpSpPr>
          <a:xfrm>
            <a:off x="2073426" y="3079467"/>
            <a:ext cx="1683000" cy="1367335"/>
            <a:chOff x="2073401" y="3079467"/>
            <a:chExt cx="1683000" cy="1367335"/>
          </a:xfrm>
        </p:grpSpPr>
        <p:sp>
          <p:nvSpPr>
            <p:cNvPr id="94" name="Google Shape;94;p15"/>
            <p:cNvSpPr/>
            <p:nvPr/>
          </p:nvSpPr>
          <p:spPr>
            <a:xfrm>
              <a:off x="2191011" y="3079475"/>
              <a:ext cx="1294800" cy="133500"/>
            </a:xfrm>
            <a:prstGeom prst="rect">
              <a:avLst/>
            </a:prstGeom>
            <a:solidFill>
              <a:srgbClr val="0856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5"/>
            <p:cNvSpPr txBox="1"/>
            <p:nvPr/>
          </p:nvSpPr>
          <p:spPr>
            <a:xfrm>
              <a:off x="2073401" y="3503002"/>
              <a:ext cx="1683000" cy="9438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2"/>
                </a:buClr>
                <a:buSzPts val="1100"/>
                <a:buFont typeface="Arial"/>
                <a:buNone/>
              </a:pPr>
              <a:r>
                <a:rPr lang="en" sz="1200" b="1">
                  <a:solidFill>
                    <a:schemeClr val="dk1"/>
                  </a:solidFill>
                  <a:latin typeface="Roboto"/>
                  <a:ea typeface="Roboto"/>
                  <a:cs typeface="Roboto"/>
                  <a:sym typeface="Roboto"/>
                </a:rPr>
                <a:t>Building Loyalty and Commitment</a:t>
              </a:r>
              <a:endParaRPr sz="1200" b="1">
                <a:solidFill>
                  <a:schemeClr val="dk1"/>
                </a:solidFill>
                <a:latin typeface="Roboto"/>
                <a:ea typeface="Roboto"/>
                <a:cs typeface="Roboto"/>
                <a:sym typeface="Roboto"/>
              </a:endParaRPr>
            </a:p>
            <a:p>
              <a:pPr marL="0" lvl="0" indent="0" algn="l" rtl="0">
                <a:spcBef>
                  <a:spcPts val="0"/>
                </a:spcBef>
                <a:spcAft>
                  <a:spcPts val="1600"/>
                </a:spcAft>
                <a:buNone/>
              </a:pPr>
              <a:endParaRPr sz="800" b="1">
                <a:solidFill>
                  <a:schemeClr val="dk1"/>
                </a:solidFill>
                <a:latin typeface="Roboto"/>
                <a:ea typeface="Roboto"/>
                <a:cs typeface="Roboto"/>
                <a:sym typeface="Roboto"/>
              </a:endParaRPr>
            </a:p>
          </p:txBody>
        </p:sp>
        <p:grpSp>
          <p:nvGrpSpPr>
            <p:cNvPr id="96" name="Google Shape;96;p15"/>
            <p:cNvGrpSpPr/>
            <p:nvPr/>
          </p:nvGrpSpPr>
          <p:grpSpPr>
            <a:xfrm rot="10800000">
              <a:off x="2149293" y="3079467"/>
              <a:ext cx="92400" cy="411825"/>
              <a:chOff x="2072481" y="2563700"/>
              <a:chExt cx="92400" cy="411825"/>
            </a:xfrm>
          </p:grpSpPr>
          <p:cxnSp>
            <p:nvCxnSpPr>
              <p:cNvPr id="97" name="Google Shape;97;p15"/>
              <p:cNvCxnSpPr/>
              <p:nvPr/>
            </p:nvCxnSpPr>
            <p:spPr>
              <a:xfrm>
                <a:off x="2118681" y="2616125"/>
                <a:ext cx="0" cy="359400"/>
              </a:xfrm>
              <a:prstGeom prst="straightConnector1">
                <a:avLst/>
              </a:prstGeom>
              <a:noFill/>
              <a:ln w="9525" cap="flat" cmpd="sng">
                <a:solidFill>
                  <a:srgbClr val="000000"/>
                </a:solidFill>
                <a:prstDash val="solid"/>
                <a:round/>
                <a:headEnd type="none" w="sm" len="sm"/>
                <a:tailEnd type="none" w="sm" len="sm"/>
              </a:ln>
            </p:spPr>
          </p:cxnSp>
          <p:sp>
            <p:nvSpPr>
              <p:cNvPr id="98" name="Google Shape;98;p15"/>
              <p:cNvSpPr/>
              <p:nvPr/>
            </p:nvSpPr>
            <p:spPr>
              <a:xfrm>
                <a:off x="2072481" y="2563700"/>
                <a:ext cx="92400" cy="92400"/>
              </a:xfrm>
              <a:prstGeom prst="ellipse">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9" name="Google Shape;99;p15"/>
          <p:cNvGrpSpPr/>
          <p:nvPr/>
        </p:nvGrpSpPr>
        <p:grpSpPr>
          <a:xfrm>
            <a:off x="3386760" y="1852850"/>
            <a:ext cx="1683000" cy="1360125"/>
            <a:chOff x="3386760" y="1852850"/>
            <a:chExt cx="1683000" cy="1360125"/>
          </a:xfrm>
        </p:grpSpPr>
        <p:sp>
          <p:nvSpPr>
            <p:cNvPr id="100" name="Google Shape;100;p15"/>
            <p:cNvSpPr/>
            <p:nvPr/>
          </p:nvSpPr>
          <p:spPr>
            <a:xfrm>
              <a:off x="3485717" y="3079475"/>
              <a:ext cx="1294800" cy="133500"/>
            </a:xfrm>
            <a:prstGeom prst="rect">
              <a:avLst/>
            </a:prstGeom>
            <a:solidFill>
              <a:srgbClr val="0E94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5"/>
            <p:cNvSpPr txBox="1"/>
            <p:nvPr/>
          </p:nvSpPr>
          <p:spPr>
            <a:xfrm>
              <a:off x="3386760" y="1852850"/>
              <a:ext cx="1683000" cy="943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2"/>
                </a:buClr>
                <a:buSzPts val="1100"/>
                <a:buFont typeface="Arial"/>
                <a:buNone/>
              </a:pPr>
              <a:r>
                <a:rPr lang="en" sz="1200" b="1">
                  <a:solidFill>
                    <a:schemeClr val="dk1"/>
                  </a:solidFill>
                  <a:latin typeface="Roboto"/>
                  <a:ea typeface="Roboto"/>
                  <a:cs typeface="Roboto"/>
                  <a:sym typeface="Roboto"/>
                </a:rPr>
                <a:t>Building a Talent Pipeline</a:t>
              </a:r>
              <a:endParaRPr sz="1200" b="1">
                <a:solidFill>
                  <a:schemeClr val="dk1"/>
                </a:solidFill>
                <a:latin typeface="Roboto"/>
                <a:ea typeface="Roboto"/>
                <a:cs typeface="Roboto"/>
                <a:sym typeface="Roboto"/>
              </a:endParaRPr>
            </a:p>
            <a:p>
              <a:pPr marL="0" lvl="0" indent="0" algn="l" rtl="0">
                <a:spcBef>
                  <a:spcPts val="0"/>
                </a:spcBef>
                <a:spcAft>
                  <a:spcPts val="1600"/>
                </a:spcAft>
                <a:buNone/>
              </a:pPr>
              <a:endParaRPr sz="800" b="1">
                <a:solidFill>
                  <a:schemeClr val="dk1"/>
                </a:solidFill>
                <a:latin typeface="Roboto"/>
                <a:ea typeface="Roboto"/>
                <a:cs typeface="Roboto"/>
                <a:sym typeface="Roboto"/>
              </a:endParaRPr>
            </a:p>
          </p:txBody>
        </p:sp>
        <p:grpSp>
          <p:nvGrpSpPr>
            <p:cNvPr id="102" name="Google Shape;102;p15"/>
            <p:cNvGrpSpPr/>
            <p:nvPr/>
          </p:nvGrpSpPr>
          <p:grpSpPr>
            <a:xfrm>
              <a:off x="3435870" y="2800065"/>
              <a:ext cx="92400" cy="411825"/>
              <a:chOff x="845575" y="2563700"/>
              <a:chExt cx="92400" cy="411825"/>
            </a:xfrm>
          </p:grpSpPr>
          <p:sp>
            <p:nvSpPr>
              <p:cNvPr id="103" name="Google Shape;103;p15"/>
              <p:cNvSpPr/>
              <p:nvPr/>
            </p:nvSpPr>
            <p:spPr>
              <a:xfrm>
                <a:off x="845575" y="2563700"/>
                <a:ext cx="92400" cy="92400"/>
              </a:xfrm>
              <a:prstGeom prst="ellipse">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04" name="Google Shape;104;p15"/>
              <p:cNvCxnSpPr/>
              <p:nvPr/>
            </p:nvCxnSpPr>
            <p:spPr>
              <a:xfrm>
                <a:off x="891775" y="2616125"/>
                <a:ext cx="0" cy="359400"/>
              </a:xfrm>
              <a:prstGeom prst="straightConnector1">
                <a:avLst/>
              </a:prstGeom>
              <a:noFill/>
              <a:ln w="9525" cap="flat" cmpd="sng">
                <a:solidFill>
                  <a:srgbClr val="000000"/>
                </a:solidFill>
                <a:prstDash val="solid"/>
                <a:round/>
                <a:headEnd type="none" w="sm" len="sm"/>
                <a:tailEnd type="none" w="sm" len="sm"/>
              </a:ln>
            </p:spPr>
          </p:cxnSp>
        </p:grpSp>
      </p:grpSp>
      <p:grpSp>
        <p:nvGrpSpPr>
          <p:cNvPr id="105" name="Google Shape;105;p15"/>
          <p:cNvGrpSpPr/>
          <p:nvPr/>
        </p:nvGrpSpPr>
        <p:grpSpPr>
          <a:xfrm>
            <a:off x="5978530" y="1852850"/>
            <a:ext cx="1683000" cy="1360125"/>
            <a:chOff x="5978530" y="1852850"/>
            <a:chExt cx="1683000" cy="1360125"/>
          </a:xfrm>
        </p:grpSpPr>
        <p:sp>
          <p:nvSpPr>
            <p:cNvPr id="106" name="Google Shape;106;p15"/>
            <p:cNvSpPr/>
            <p:nvPr/>
          </p:nvSpPr>
          <p:spPr>
            <a:xfrm>
              <a:off x="6075125" y="3079475"/>
              <a:ext cx="1294800" cy="133500"/>
            </a:xfrm>
            <a:prstGeom prst="rect">
              <a:avLst/>
            </a:prstGeom>
            <a:solidFill>
              <a:srgbClr val="0E94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7" name="Google Shape;107;p15"/>
            <p:cNvGrpSpPr/>
            <p:nvPr/>
          </p:nvGrpSpPr>
          <p:grpSpPr>
            <a:xfrm>
              <a:off x="6031394" y="2800065"/>
              <a:ext cx="92400" cy="411825"/>
              <a:chOff x="845575" y="2563700"/>
              <a:chExt cx="92400" cy="411825"/>
            </a:xfrm>
          </p:grpSpPr>
          <p:cxnSp>
            <p:nvCxnSpPr>
              <p:cNvPr id="108" name="Google Shape;108;p15"/>
              <p:cNvCxnSpPr/>
              <p:nvPr/>
            </p:nvCxnSpPr>
            <p:spPr>
              <a:xfrm>
                <a:off x="891775" y="2616125"/>
                <a:ext cx="0" cy="359400"/>
              </a:xfrm>
              <a:prstGeom prst="straightConnector1">
                <a:avLst/>
              </a:prstGeom>
              <a:noFill/>
              <a:ln w="9525" cap="flat" cmpd="sng">
                <a:solidFill>
                  <a:srgbClr val="000000"/>
                </a:solidFill>
                <a:prstDash val="solid"/>
                <a:round/>
                <a:headEnd type="none" w="sm" len="sm"/>
                <a:tailEnd type="none" w="sm" len="sm"/>
              </a:ln>
            </p:spPr>
          </p:cxnSp>
          <p:sp>
            <p:nvSpPr>
              <p:cNvPr id="109" name="Google Shape;109;p15"/>
              <p:cNvSpPr/>
              <p:nvPr/>
            </p:nvSpPr>
            <p:spPr>
              <a:xfrm>
                <a:off x="845575" y="2563700"/>
                <a:ext cx="92400" cy="92400"/>
              </a:xfrm>
              <a:prstGeom prst="ellipse">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0" name="Google Shape;110;p15"/>
            <p:cNvSpPr txBox="1"/>
            <p:nvPr/>
          </p:nvSpPr>
          <p:spPr>
            <a:xfrm>
              <a:off x="5978530" y="1852850"/>
              <a:ext cx="1683000" cy="9438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2"/>
                </a:buClr>
                <a:buSzPts val="1100"/>
                <a:buFont typeface="Arial"/>
                <a:buNone/>
              </a:pPr>
              <a:r>
                <a:rPr lang="en" sz="1200" b="1">
                  <a:solidFill>
                    <a:schemeClr val="dk1"/>
                  </a:solidFill>
                  <a:latin typeface="Roboto"/>
                  <a:ea typeface="Roboto"/>
                  <a:cs typeface="Roboto"/>
                  <a:sym typeface="Roboto"/>
                </a:rPr>
                <a:t>Building Industrial Relations</a:t>
              </a:r>
              <a:endParaRPr sz="1200" b="1">
                <a:solidFill>
                  <a:schemeClr val="dk1"/>
                </a:solidFill>
                <a:latin typeface="Roboto"/>
                <a:ea typeface="Roboto"/>
                <a:cs typeface="Roboto"/>
                <a:sym typeface="Roboto"/>
              </a:endParaRPr>
            </a:p>
            <a:p>
              <a:pPr marL="0" lvl="0" indent="0" algn="l" rtl="0">
                <a:spcBef>
                  <a:spcPts val="0"/>
                </a:spcBef>
                <a:spcAft>
                  <a:spcPts val="1600"/>
                </a:spcAft>
                <a:buNone/>
              </a:pPr>
              <a:endParaRPr sz="800" b="1">
                <a:solidFill>
                  <a:schemeClr val="dk1"/>
                </a:solidFill>
                <a:latin typeface="Roboto"/>
                <a:ea typeface="Roboto"/>
                <a:cs typeface="Roboto"/>
                <a:sym typeface="Roboto"/>
              </a:endParaRPr>
            </a:p>
          </p:txBody>
        </p:sp>
      </p:grpSp>
      <p:grpSp>
        <p:nvGrpSpPr>
          <p:cNvPr id="111" name="Google Shape;111;p15"/>
          <p:cNvGrpSpPr/>
          <p:nvPr/>
        </p:nvGrpSpPr>
        <p:grpSpPr>
          <a:xfrm>
            <a:off x="7256967" y="3079467"/>
            <a:ext cx="1889470" cy="1367335"/>
            <a:chOff x="7256967" y="3079467"/>
            <a:chExt cx="1889470" cy="1367335"/>
          </a:xfrm>
        </p:grpSpPr>
        <p:sp>
          <p:nvSpPr>
            <p:cNvPr id="112" name="Google Shape;112;p15"/>
            <p:cNvSpPr/>
            <p:nvPr/>
          </p:nvSpPr>
          <p:spPr>
            <a:xfrm>
              <a:off x="7369837" y="3079475"/>
              <a:ext cx="1776600" cy="133500"/>
            </a:xfrm>
            <a:prstGeom prst="rect">
              <a:avLst/>
            </a:prstGeom>
            <a:solidFill>
              <a:srgbClr val="0856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 name="Google Shape;113;p15"/>
            <p:cNvGrpSpPr/>
            <p:nvPr/>
          </p:nvGrpSpPr>
          <p:grpSpPr>
            <a:xfrm rot="10800000">
              <a:off x="7328221" y="3079467"/>
              <a:ext cx="92400" cy="411825"/>
              <a:chOff x="2070100" y="2563700"/>
              <a:chExt cx="92400" cy="411825"/>
            </a:xfrm>
          </p:grpSpPr>
          <p:cxnSp>
            <p:nvCxnSpPr>
              <p:cNvPr id="114" name="Google Shape;114;p15"/>
              <p:cNvCxnSpPr/>
              <p:nvPr/>
            </p:nvCxnSpPr>
            <p:spPr>
              <a:xfrm>
                <a:off x="2116300" y="2616125"/>
                <a:ext cx="0" cy="359400"/>
              </a:xfrm>
              <a:prstGeom prst="straightConnector1">
                <a:avLst/>
              </a:prstGeom>
              <a:noFill/>
              <a:ln w="9525" cap="flat" cmpd="sng">
                <a:solidFill>
                  <a:srgbClr val="000000"/>
                </a:solidFill>
                <a:prstDash val="solid"/>
                <a:round/>
                <a:headEnd type="none" w="sm" len="sm"/>
                <a:tailEnd type="none" w="sm" len="sm"/>
              </a:ln>
            </p:spPr>
          </p:cxnSp>
          <p:sp>
            <p:nvSpPr>
              <p:cNvPr id="115" name="Google Shape;115;p15"/>
              <p:cNvSpPr/>
              <p:nvPr/>
            </p:nvSpPr>
            <p:spPr>
              <a:xfrm>
                <a:off x="2070100" y="2563700"/>
                <a:ext cx="92400" cy="92400"/>
              </a:xfrm>
              <a:prstGeom prst="ellipse">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6" name="Google Shape;116;p15"/>
            <p:cNvSpPr txBox="1"/>
            <p:nvPr/>
          </p:nvSpPr>
          <p:spPr>
            <a:xfrm>
              <a:off x="7256967" y="3503002"/>
              <a:ext cx="1683000" cy="9438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2"/>
                </a:buClr>
                <a:buSzPts val="1100"/>
                <a:buFont typeface="Arial"/>
                <a:buNone/>
              </a:pPr>
              <a:r>
                <a:rPr lang="en" sz="1200" b="1">
                  <a:solidFill>
                    <a:schemeClr val="dk1"/>
                  </a:solidFill>
                  <a:latin typeface="Roboto"/>
                  <a:ea typeface="Roboto"/>
                  <a:cs typeface="Roboto"/>
                  <a:sym typeface="Roboto"/>
                </a:rPr>
                <a:t>Policy Formulation and Conflict Resolution</a:t>
              </a:r>
              <a:endParaRPr sz="1200" b="1">
                <a:solidFill>
                  <a:schemeClr val="dk1"/>
                </a:solidFill>
                <a:latin typeface="Roboto"/>
                <a:ea typeface="Roboto"/>
                <a:cs typeface="Roboto"/>
                <a:sym typeface="Roboto"/>
              </a:endParaRPr>
            </a:p>
            <a:p>
              <a:pPr marL="0" lvl="0" indent="0" algn="l" rtl="0">
                <a:spcBef>
                  <a:spcPts val="0"/>
                </a:spcBef>
                <a:spcAft>
                  <a:spcPts val="1600"/>
                </a:spcAft>
                <a:buNone/>
              </a:pPr>
              <a:endParaRPr sz="800" b="1">
                <a:solidFill>
                  <a:schemeClr val="dk1"/>
                </a:solidFill>
                <a:latin typeface="Roboto"/>
                <a:ea typeface="Roboto"/>
                <a:cs typeface="Roboto"/>
                <a:sym typeface="Roboto"/>
              </a:endParaRPr>
            </a:p>
          </p:txBody>
        </p:sp>
      </p:grpSp>
      <p:grpSp>
        <p:nvGrpSpPr>
          <p:cNvPr id="117" name="Google Shape;117;p15"/>
          <p:cNvGrpSpPr/>
          <p:nvPr/>
        </p:nvGrpSpPr>
        <p:grpSpPr>
          <a:xfrm>
            <a:off x="4665197" y="3079467"/>
            <a:ext cx="1683000" cy="1367335"/>
            <a:chOff x="4665197" y="3079467"/>
            <a:chExt cx="1683000" cy="1367335"/>
          </a:xfrm>
        </p:grpSpPr>
        <p:sp>
          <p:nvSpPr>
            <p:cNvPr id="118" name="Google Shape;118;p15"/>
            <p:cNvSpPr/>
            <p:nvPr/>
          </p:nvSpPr>
          <p:spPr>
            <a:xfrm>
              <a:off x="4780421" y="3079475"/>
              <a:ext cx="1294800" cy="133500"/>
            </a:xfrm>
            <a:prstGeom prst="rect">
              <a:avLst/>
            </a:prstGeom>
            <a:solidFill>
              <a:srgbClr val="0856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9" name="Google Shape;119;p15"/>
            <p:cNvGrpSpPr/>
            <p:nvPr/>
          </p:nvGrpSpPr>
          <p:grpSpPr>
            <a:xfrm rot="10800000">
              <a:off x="4737413" y="3079467"/>
              <a:ext cx="92400" cy="411825"/>
              <a:chOff x="2070100" y="2563700"/>
              <a:chExt cx="92400" cy="411825"/>
            </a:xfrm>
          </p:grpSpPr>
          <p:cxnSp>
            <p:nvCxnSpPr>
              <p:cNvPr id="120" name="Google Shape;120;p15"/>
              <p:cNvCxnSpPr/>
              <p:nvPr/>
            </p:nvCxnSpPr>
            <p:spPr>
              <a:xfrm>
                <a:off x="2116300" y="2616125"/>
                <a:ext cx="0" cy="359400"/>
              </a:xfrm>
              <a:prstGeom prst="straightConnector1">
                <a:avLst/>
              </a:prstGeom>
              <a:noFill/>
              <a:ln w="9525" cap="flat" cmpd="sng">
                <a:solidFill>
                  <a:srgbClr val="000000"/>
                </a:solidFill>
                <a:prstDash val="solid"/>
                <a:round/>
                <a:headEnd type="none" w="sm" len="sm"/>
                <a:tailEnd type="none" w="sm" len="sm"/>
              </a:ln>
            </p:spPr>
          </p:cxnSp>
          <p:sp>
            <p:nvSpPr>
              <p:cNvPr id="121" name="Google Shape;121;p15"/>
              <p:cNvSpPr/>
              <p:nvPr/>
            </p:nvSpPr>
            <p:spPr>
              <a:xfrm>
                <a:off x="2070100" y="2563700"/>
                <a:ext cx="92400" cy="92400"/>
              </a:xfrm>
              <a:prstGeom prst="ellipse">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2" name="Google Shape;122;p15"/>
            <p:cNvSpPr txBox="1"/>
            <p:nvPr/>
          </p:nvSpPr>
          <p:spPr>
            <a:xfrm>
              <a:off x="4665197" y="3503002"/>
              <a:ext cx="1683000" cy="9438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 sz="1200" b="1">
                  <a:solidFill>
                    <a:schemeClr val="dk1"/>
                  </a:solidFill>
                  <a:latin typeface="Roboto"/>
                  <a:ea typeface="Roboto"/>
                  <a:cs typeface="Roboto"/>
                  <a:sym typeface="Roboto"/>
                </a:rPr>
                <a:t>Staying Current and Competitive</a:t>
              </a:r>
              <a:endParaRPr sz="1200" b="1">
                <a:solidFill>
                  <a:schemeClr val="dk1"/>
                </a:solidFill>
                <a:latin typeface="Roboto"/>
                <a:ea typeface="Roboto"/>
                <a:cs typeface="Roboto"/>
                <a:sym typeface="Roboto"/>
              </a:endParaRPr>
            </a:p>
            <a:p>
              <a:pPr marL="0" lvl="0" indent="0" algn="l" rtl="0">
                <a:spcBef>
                  <a:spcPts val="0"/>
                </a:spcBef>
                <a:spcAft>
                  <a:spcPts val="1600"/>
                </a:spcAft>
                <a:buNone/>
              </a:pPr>
              <a:endParaRPr sz="800" b="1">
                <a:solidFill>
                  <a:schemeClr val="dk1"/>
                </a:solidFill>
                <a:latin typeface="Roboto"/>
                <a:ea typeface="Roboto"/>
                <a:cs typeface="Roboto"/>
                <a:sym typeface="Roboto"/>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16"/>
          <p:cNvSpPr txBox="1">
            <a:spLocks noGrp="1"/>
          </p:cNvSpPr>
          <p:nvPr>
            <p:ph type="title"/>
          </p:nvPr>
        </p:nvSpPr>
        <p:spPr>
          <a:xfrm>
            <a:off x="260849" y="385750"/>
            <a:ext cx="8622300" cy="38355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sz="3600">
                <a:solidFill>
                  <a:schemeClr val="accent5"/>
                </a:solidFill>
              </a:rPr>
              <a:t>Importance of aligning HRM with overall Organizational Strategy</a:t>
            </a:r>
            <a:endParaRPr sz="3600">
              <a:solidFill>
                <a:schemeClr val="accent5"/>
              </a:solidFill>
            </a:endParaRPr>
          </a:p>
          <a:p>
            <a:pPr marL="457200" lvl="0" indent="-330200" algn="just" rtl="0">
              <a:lnSpc>
                <a:spcPct val="115000"/>
              </a:lnSpc>
              <a:spcBef>
                <a:spcPts val="1600"/>
              </a:spcBef>
              <a:spcAft>
                <a:spcPts val="0"/>
              </a:spcAft>
              <a:buClr>
                <a:schemeClr val="lt1"/>
              </a:buClr>
              <a:buSzPts val="1600"/>
              <a:buFont typeface="Raleway"/>
              <a:buAutoNum type="arabicPeriod"/>
            </a:pPr>
            <a:r>
              <a:rPr lang="en" sz="1600" b="0"/>
              <a:t>Strategic Integration: HRM becomes a strategic partner in the organization, working alongside other functions to achieve business objectives.</a:t>
            </a:r>
            <a:endParaRPr sz="1600" b="0"/>
          </a:p>
          <a:p>
            <a:pPr marL="457200" lvl="0" indent="-330200" algn="just" rtl="0">
              <a:lnSpc>
                <a:spcPct val="115000"/>
              </a:lnSpc>
              <a:spcBef>
                <a:spcPts val="0"/>
              </a:spcBef>
              <a:spcAft>
                <a:spcPts val="0"/>
              </a:spcAft>
              <a:buClr>
                <a:schemeClr val="lt1"/>
              </a:buClr>
              <a:buSzPts val="1600"/>
              <a:buFont typeface="Raleway"/>
              <a:buAutoNum type="arabicPeriod"/>
            </a:pPr>
            <a:r>
              <a:rPr lang="en" sz="1600" b="0"/>
              <a:t>Competitive Advantage: By aligning HR practices with the overall strategy, organizations can attract, develop, and retain top talent. </a:t>
            </a:r>
            <a:endParaRPr sz="1600" b="0"/>
          </a:p>
          <a:p>
            <a:pPr marL="457200" lvl="0" indent="-330200" algn="just" rtl="0">
              <a:lnSpc>
                <a:spcPct val="115000"/>
              </a:lnSpc>
              <a:spcBef>
                <a:spcPts val="0"/>
              </a:spcBef>
              <a:spcAft>
                <a:spcPts val="0"/>
              </a:spcAft>
              <a:buClr>
                <a:schemeClr val="lt1"/>
              </a:buClr>
              <a:buSzPts val="1600"/>
              <a:buFont typeface="Raleway"/>
              <a:buAutoNum type="arabicPeriod"/>
            </a:pPr>
            <a:r>
              <a:rPr lang="en" sz="1600" b="0"/>
              <a:t>Organizational Effectiveness: Aligning HRM with the overall strategy enhances organizational effectiveness. </a:t>
            </a:r>
            <a:endParaRPr sz="1600" b="0"/>
          </a:p>
          <a:p>
            <a:pPr marL="457200" lvl="0" indent="-330200" algn="just" rtl="0">
              <a:lnSpc>
                <a:spcPct val="115000"/>
              </a:lnSpc>
              <a:spcBef>
                <a:spcPts val="0"/>
              </a:spcBef>
              <a:spcAft>
                <a:spcPts val="0"/>
              </a:spcAft>
              <a:buClr>
                <a:schemeClr val="lt1"/>
              </a:buClr>
              <a:buSzPts val="1600"/>
              <a:buFont typeface="Raleway"/>
              <a:buAutoNum type="arabicPeriod"/>
            </a:pPr>
            <a:r>
              <a:rPr lang="en" sz="1600" b="0"/>
              <a:t>Talent Management: Effective alignment of HRM with the organizational strategy enables strategic talent management. HR can identify and attract top talent, develop succession plans, and provide opportunities for employee growth and advancement. </a:t>
            </a:r>
            <a:endParaRPr sz="1600" b="0"/>
          </a:p>
          <a:p>
            <a:pPr marL="457200" lvl="0" indent="-330200" algn="just" rtl="0">
              <a:lnSpc>
                <a:spcPct val="115000"/>
              </a:lnSpc>
              <a:spcBef>
                <a:spcPts val="0"/>
              </a:spcBef>
              <a:spcAft>
                <a:spcPts val="0"/>
              </a:spcAft>
              <a:buClr>
                <a:schemeClr val="lt1"/>
              </a:buClr>
              <a:buSzPts val="1600"/>
              <a:buFont typeface="Raleway"/>
              <a:buAutoNum type="arabicPeriod"/>
            </a:pPr>
            <a:r>
              <a:rPr lang="en" sz="1600" b="0"/>
              <a:t>Employee Engagement: When HR practices align with employees' needs and aspirations, it fosters a sense of commitment, motivation, and loyalty. </a:t>
            </a:r>
            <a:endParaRPr sz="3600" b="0">
              <a:solidFill>
                <a:schemeClr val="accent5"/>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1"/>
        <p:cNvGrpSpPr/>
        <p:nvPr/>
      </p:nvGrpSpPr>
      <p:grpSpPr>
        <a:xfrm>
          <a:off x="0" y="0"/>
          <a:ext cx="0" cy="0"/>
          <a:chOff x="0" y="0"/>
          <a:chExt cx="0" cy="0"/>
        </a:xfrm>
      </p:grpSpPr>
      <p:sp>
        <p:nvSpPr>
          <p:cNvPr id="132" name="Google Shape;132;p17"/>
          <p:cNvSpPr txBox="1">
            <a:spLocks noGrp="1"/>
          </p:cNvSpPr>
          <p:nvPr>
            <p:ph type="body" idx="1"/>
          </p:nvPr>
        </p:nvSpPr>
        <p:spPr>
          <a:xfrm>
            <a:off x="303075" y="502750"/>
            <a:ext cx="8967900" cy="1264500"/>
          </a:xfrm>
          <a:prstGeom prst="rect">
            <a:avLst/>
          </a:prstGeom>
        </p:spPr>
        <p:txBody>
          <a:bodyPr spcFirstLastPara="1" wrap="square" lIns="91425" tIns="91425" rIns="91425" bIns="91425" anchor="ctr" anchorCtr="0">
            <a:noAutofit/>
          </a:bodyPr>
          <a:lstStyle/>
          <a:p>
            <a:pPr marL="0" lvl="0" indent="0" algn="l" rtl="0">
              <a:spcBef>
                <a:spcPts val="0"/>
              </a:spcBef>
              <a:spcAft>
                <a:spcPts val="1600"/>
              </a:spcAft>
              <a:buClr>
                <a:schemeClr val="dk2"/>
              </a:buClr>
              <a:buSzPts val="1100"/>
              <a:buFont typeface="Arial"/>
              <a:buNone/>
            </a:pPr>
            <a:r>
              <a:rPr lang="en" sz="3600" b="1">
                <a:solidFill>
                  <a:schemeClr val="dk1"/>
                </a:solidFill>
                <a:latin typeface="Raleway"/>
                <a:ea typeface="Raleway"/>
                <a:cs typeface="Raleway"/>
                <a:sym typeface="Raleway"/>
              </a:rPr>
              <a:t>HR Strategy of Private Sector Company - Apple</a:t>
            </a:r>
            <a:endParaRPr sz="3600">
              <a:solidFill>
                <a:srgbClr val="000000"/>
              </a:solidFill>
              <a:latin typeface="Raleway"/>
              <a:ea typeface="Raleway"/>
              <a:cs typeface="Raleway"/>
              <a:sym typeface="Raleway"/>
            </a:endParaRPr>
          </a:p>
        </p:txBody>
      </p:sp>
      <p:pic>
        <p:nvPicPr>
          <p:cNvPr id="133" name="Google Shape;133;p17"/>
          <p:cNvPicPr preferRelativeResize="0"/>
          <p:nvPr/>
        </p:nvPicPr>
        <p:blipFill>
          <a:blip r:embed="rId3">
            <a:alphaModFix/>
          </a:blip>
          <a:stretch>
            <a:fillRect/>
          </a:stretch>
        </p:blipFill>
        <p:spPr>
          <a:xfrm>
            <a:off x="187050" y="3068374"/>
            <a:ext cx="2408125" cy="1809525"/>
          </a:xfrm>
          <a:prstGeom prst="rect">
            <a:avLst/>
          </a:prstGeom>
          <a:noFill/>
          <a:ln>
            <a:noFill/>
          </a:ln>
        </p:spPr>
      </p:pic>
      <p:sp>
        <p:nvSpPr>
          <p:cNvPr id="134" name="Google Shape;134;p17"/>
          <p:cNvSpPr txBox="1"/>
          <p:nvPr/>
        </p:nvSpPr>
        <p:spPr>
          <a:xfrm>
            <a:off x="3468775" y="1602675"/>
            <a:ext cx="5098500" cy="24012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1800">
                <a:solidFill>
                  <a:schemeClr val="dk2"/>
                </a:solidFill>
                <a:latin typeface="Raleway Medium"/>
                <a:ea typeface="Raleway Medium"/>
                <a:cs typeface="Raleway Medium"/>
                <a:sym typeface="Raleway Medium"/>
              </a:rPr>
              <a:t>Apple's HR strategy supports its overall organizational strategy by fostering a culture of innovation, attracting and retaining top talent, and developing a highly skilled workforce. This strategic alignment enables Apple to continuously deliver innovative products, maintain a competitive edge, and drive its global success.</a:t>
            </a:r>
            <a:endParaRPr sz="1800">
              <a:solidFill>
                <a:schemeClr val="dk2"/>
              </a:solidFill>
              <a:latin typeface="Raleway Medium"/>
              <a:ea typeface="Raleway Medium"/>
              <a:cs typeface="Raleway Medium"/>
              <a:sym typeface="Raleway Medium"/>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38"/>
        <p:cNvGrpSpPr/>
        <p:nvPr/>
      </p:nvGrpSpPr>
      <p:grpSpPr>
        <a:xfrm>
          <a:off x="0" y="0"/>
          <a:ext cx="0" cy="0"/>
          <a:chOff x="0" y="0"/>
          <a:chExt cx="0" cy="0"/>
        </a:xfrm>
      </p:grpSpPr>
      <p:pic>
        <p:nvPicPr>
          <p:cNvPr id="139" name="Google Shape;139;p18"/>
          <p:cNvPicPr preferRelativeResize="0"/>
          <p:nvPr/>
        </p:nvPicPr>
        <p:blipFill>
          <a:blip r:embed="rId3">
            <a:alphaModFix/>
          </a:blip>
          <a:stretch>
            <a:fillRect/>
          </a:stretch>
        </p:blipFill>
        <p:spPr>
          <a:xfrm>
            <a:off x="4706925" y="1433875"/>
            <a:ext cx="4254600" cy="3496726"/>
          </a:xfrm>
          <a:prstGeom prst="rect">
            <a:avLst/>
          </a:prstGeom>
          <a:noFill/>
          <a:ln>
            <a:noFill/>
          </a:ln>
        </p:spPr>
      </p:pic>
      <p:sp>
        <p:nvSpPr>
          <p:cNvPr id="140" name="Google Shape;140;p18"/>
          <p:cNvSpPr txBox="1"/>
          <p:nvPr/>
        </p:nvSpPr>
        <p:spPr>
          <a:xfrm>
            <a:off x="261000" y="1895325"/>
            <a:ext cx="4311000" cy="29553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1800">
                <a:solidFill>
                  <a:schemeClr val="lt1"/>
                </a:solidFill>
                <a:latin typeface="Roboto"/>
                <a:ea typeface="Roboto"/>
                <a:cs typeface="Roboto"/>
                <a:sym typeface="Roboto"/>
              </a:rPr>
              <a:t>The HR strategy of a public sector organization supports its overall organizational strategy by ensuring a capable and motivated workforce, fostering ethical behavior, and delivering high-quality public services. Strategic HR practices help public sector organizations address societal needs, promote public trust, and achieve their mission of serving the community.</a:t>
            </a:r>
            <a:endParaRPr sz="1800">
              <a:solidFill>
                <a:schemeClr val="lt1"/>
              </a:solidFill>
              <a:latin typeface="Lato"/>
              <a:ea typeface="Lato"/>
              <a:cs typeface="Lato"/>
              <a:sym typeface="Lato"/>
            </a:endParaRPr>
          </a:p>
        </p:txBody>
      </p:sp>
      <p:pic>
        <p:nvPicPr>
          <p:cNvPr id="141" name="Google Shape;141;p18"/>
          <p:cNvPicPr preferRelativeResize="0"/>
          <p:nvPr/>
        </p:nvPicPr>
        <p:blipFill>
          <a:blip r:embed="rId4">
            <a:alphaModFix/>
          </a:blip>
          <a:stretch>
            <a:fillRect/>
          </a:stretch>
        </p:blipFill>
        <p:spPr>
          <a:xfrm>
            <a:off x="5452919" y="2374800"/>
            <a:ext cx="2762624" cy="1839051"/>
          </a:xfrm>
          <a:prstGeom prst="rect">
            <a:avLst/>
          </a:prstGeom>
          <a:noFill/>
          <a:ln>
            <a:noFill/>
          </a:ln>
        </p:spPr>
      </p:pic>
      <p:sp>
        <p:nvSpPr>
          <p:cNvPr id="142" name="Google Shape;142;p18"/>
          <p:cNvSpPr txBox="1">
            <a:spLocks noGrp="1"/>
          </p:cNvSpPr>
          <p:nvPr>
            <p:ph type="body" idx="4294967295"/>
          </p:nvPr>
        </p:nvSpPr>
        <p:spPr>
          <a:xfrm>
            <a:off x="164850" y="473925"/>
            <a:ext cx="8672400" cy="1061100"/>
          </a:xfrm>
          <a:prstGeom prst="rect">
            <a:avLst/>
          </a:prstGeom>
        </p:spPr>
        <p:txBody>
          <a:bodyPr spcFirstLastPara="1" wrap="square" lIns="91425" tIns="91425" rIns="91425" bIns="91425" anchor="ctr" anchorCtr="0">
            <a:noAutofit/>
          </a:bodyPr>
          <a:lstStyle/>
          <a:p>
            <a:pPr marL="0" lvl="0" indent="0" algn="l" rtl="0">
              <a:spcBef>
                <a:spcPts val="0"/>
              </a:spcBef>
              <a:spcAft>
                <a:spcPts val="1600"/>
              </a:spcAft>
              <a:buClr>
                <a:schemeClr val="dk2"/>
              </a:buClr>
              <a:buSzPts val="1100"/>
              <a:buFont typeface="Arial"/>
              <a:buNone/>
            </a:pPr>
            <a:r>
              <a:rPr lang="en" sz="3600" b="1">
                <a:solidFill>
                  <a:schemeClr val="lt1"/>
                </a:solidFill>
                <a:latin typeface="Raleway"/>
                <a:ea typeface="Raleway"/>
                <a:cs typeface="Raleway"/>
                <a:sym typeface="Raleway"/>
              </a:rPr>
              <a:t>HR Strategy of Public Sector Company - NASA</a:t>
            </a:r>
            <a:endParaRPr sz="3600" b="1">
              <a:solidFill>
                <a:schemeClr val="lt1"/>
              </a:solidFill>
              <a:latin typeface="Raleway"/>
              <a:ea typeface="Raleway"/>
              <a:cs typeface="Raleway"/>
              <a:sym typeface="Raleway"/>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0"/>
          <p:cNvSpPr txBox="1">
            <a:spLocks noGrp="1"/>
          </p:cNvSpPr>
          <p:nvPr>
            <p:ph type="title"/>
          </p:nvPr>
        </p:nvSpPr>
        <p:spPr>
          <a:xfrm>
            <a:off x="711950" y="125775"/>
            <a:ext cx="8628900" cy="115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2"/>
              </a:buClr>
              <a:buSzPts val="1100"/>
              <a:buFont typeface="Arial"/>
              <a:buNone/>
            </a:pPr>
            <a:r>
              <a:rPr lang="en" sz="3000"/>
              <a:t>Private Sector Organization - Competitive Advantage</a:t>
            </a:r>
            <a:endParaRPr sz="3000"/>
          </a:p>
          <a:p>
            <a:pPr marL="0" lvl="0" indent="0" algn="l" rtl="0">
              <a:spcBef>
                <a:spcPts val="0"/>
              </a:spcBef>
              <a:spcAft>
                <a:spcPts val="0"/>
              </a:spcAft>
              <a:buNone/>
            </a:pPr>
            <a:endParaRPr sz="3000"/>
          </a:p>
        </p:txBody>
      </p:sp>
      <p:sp>
        <p:nvSpPr>
          <p:cNvPr id="161" name="Google Shape;161;p20"/>
          <p:cNvSpPr txBox="1"/>
          <p:nvPr/>
        </p:nvSpPr>
        <p:spPr>
          <a:xfrm>
            <a:off x="167400" y="1113925"/>
            <a:ext cx="8809200" cy="43653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500"/>
              </a:spcBef>
              <a:spcAft>
                <a:spcPts val="0"/>
              </a:spcAft>
              <a:buNone/>
            </a:pPr>
            <a:r>
              <a:rPr lang="en" sz="1200" dirty="0">
                <a:solidFill>
                  <a:schemeClr val="lt1"/>
                </a:solidFill>
                <a:latin typeface="Roboto"/>
                <a:ea typeface="Roboto"/>
                <a:cs typeface="Roboto"/>
                <a:sym typeface="Roboto"/>
              </a:rPr>
              <a:t>HR strategy serves as a catalyst for competitive advantage and adaptation to changing market dynamics and emerging opportunities through continuous improvement of HR initiatives.</a:t>
            </a:r>
            <a:endParaRPr sz="1200" b="1" dirty="0">
              <a:solidFill>
                <a:schemeClr val="lt1"/>
              </a:solidFill>
              <a:latin typeface="Roboto"/>
              <a:ea typeface="Roboto"/>
              <a:cs typeface="Roboto"/>
              <a:sym typeface="Roboto"/>
            </a:endParaRPr>
          </a:p>
          <a:p>
            <a:pPr marL="457200" lvl="0" indent="-304800" algn="l" rtl="0">
              <a:lnSpc>
                <a:spcPct val="115000"/>
              </a:lnSpc>
              <a:spcBef>
                <a:spcPts val="1500"/>
              </a:spcBef>
              <a:spcAft>
                <a:spcPts val="0"/>
              </a:spcAft>
              <a:buClr>
                <a:schemeClr val="lt1"/>
              </a:buClr>
              <a:buSzPts val="1200"/>
              <a:buFont typeface="Roboto"/>
              <a:buAutoNum type="arabicPeriod"/>
            </a:pPr>
            <a:r>
              <a:rPr lang="en" sz="1200" b="1" dirty="0">
                <a:solidFill>
                  <a:schemeClr val="lt1"/>
                </a:solidFill>
                <a:latin typeface="Roboto"/>
                <a:ea typeface="Roboto"/>
                <a:cs typeface="Roboto"/>
                <a:sym typeface="Roboto"/>
              </a:rPr>
              <a:t>HR Strategy: Driving Success</a:t>
            </a:r>
            <a:endParaRPr sz="1200" b="1" dirty="0">
              <a:solidFill>
                <a:schemeClr val="lt1"/>
              </a:solidFill>
              <a:latin typeface="Roboto"/>
              <a:ea typeface="Roboto"/>
              <a:cs typeface="Roboto"/>
              <a:sym typeface="Roboto"/>
            </a:endParaRPr>
          </a:p>
          <a:p>
            <a:pPr marL="914400" lvl="1" indent="-304800" algn="l" rtl="0">
              <a:lnSpc>
                <a:spcPct val="115000"/>
              </a:lnSpc>
              <a:spcBef>
                <a:spcPts val="0"/>
              </a:spcBef>
              <a:spcAft>
                <a:spcPts val="0"/>
              </a:spcAft>
              <a:buClr>
                <a:schemeClr val="lt1"/>
              </a:buClr>
              <a:buSzPts val="1200"/>
              <a:buFont typeface="Roboto"/>
              <a:buChar char="●"/>
            </a:pPr>
            <a:r>
              <a:rPr lang="en" sz="1200" dirty="0">
                <a:solidFill>
                  <a:schemeClr val="lt1"/>
                </a:solidFill>
                <a:latin typeface="Roboto"/>
                <a:ea typeface="Roboto"/>
                <a:cs typeface="Roboto"/>
                <a:sym typeface="Roboto"/>
              </a:rPr>
              <a:t>Attracting, developing, and retaining top talent.</a:t>
            </a:r>
            <a:endParaRPr sz="1200" dirty="0">
              <a:solidFill>
                <a:schemeClr val="lt1"/>
              </a:solidFill>
              <a:latin typeface="Roboto"/>
              <a:ea typeface="Roboto"/>
              <a:cs typeface="Roboto"/>
              <a:sym typeface="Roboto"/>
            </a:endParaRPr>
          </a:p>
          <a:p>
            <a:pPr marL="914400" lvl="1" indent="-304800" algn="l" rtl="0">
              <a:lnSpc>
                <a:spcPct val="115000"/>
              </a:lnSpc>
              <a:spcBef>
                <a:spcPts val="0"/>
              </a:spcBef>
              <a:spcAft>
                <a:spcPts val="0"/>
              </a:spcAft>
              <a:buClr>
                <a:schemeClr val="lt1"/>
              </a:buClr>
              <a:buSzPts val="1200"/>
              <a:buFont typeface="Roboto"/>
              <a:buChar char="●"/>
            </a:pPr>
            <a:r>
              <a:rPr lang="en" sz="1200" dirty="0">
                <a:solidFill>
                  <a:schemeClr val="lt1"/>
                </a:solidFill>
                <a:latin typeface="Roboto"/>
                <a:ea typeface="Roboto"/>
                <a:cs typeface="Roboto"/>
                <a:sym typeface="Roboto"/>
              </a:rPr>
              <a:t>Creating a culture of continuous learning and collaboration.</a:t>
            </a:r>
            <a:endParaRPr sz="1200" dirty="0">
              <a:solidFill>
                <a:schemeClr val="lt1"/>
              </a:solidFill>
              <a:latin typeface="Roboto"/>
              <a:ea typeface="Roboto"/>
              <a:cs typeface="Roboto"/>
              <a:sym typeface="Roboto"/>
            </a:endParaRPr>
          </a:p>
          <a:p>
            <a:pPr marL="457200" lvl="0" indent="-304800" algn="l" rtl="0">
              <a:lnSpc>
                <a:spcPct val="115000"/>
              </a:lnSpc>
              <a:spcBef>
                <a:spcPts val="0"/>
              </a:spcBef>
              <a:spcAft>
                <a:spcPts val="0"/>
              </a:spcAft>
              <a:buClr>
                <a:schemeClr val="lt1"/>
              </a:buClr>
              <a:buSzPts val="1200"/>
              <a:buFont typeface="Roboto"/>
              <a:buAutoNum type="arabicPeriod"/>
            </a:pPr>
            <a:r>
              <a:rPr lang="en" sz="1200" b="1" dirty="0">
                <a:solidFill>
                  <a:schemeClr val="lt1"/>
                </a:solidFill>
                <a:latin typeface="Roboto"/>
                <a:ea typeface="Roboto"/>
                <a:cs typeface="Roboto"/>
                <a:sym typeface="Roboto"/>
              </a:rPr>
              <a:t>Supporting Competitive Advantage:</a:t>
            </a:r>
            <a:endParaRPr sz="1200" b="1" dirty="0">
              <a:solidFill>
                <a:schemeClr val="lt1"/>
              </a:solidFill>
              <a:latin typeface="Roboto"/>
              <a:ea typeface="Roboto"/>
              <a:cs typeface="Roboto"/>
              <a:sym typeface="Roboto"/>
            </a:endParaRPr>
          </a:p>
          <a:p>
            <a:pPr marL="914400" lvl="1" indent="-304800" algn="l" rtl="0">
              <a:lnSpc>
                <a:spcPct val="115000"/>
              </a:lnSpc>
              <a:spcBef>
                <a:spcPts val="0"/>
              </a:spcBef>
              <a:spcAft>
                <a:spcPts val="0"/>
              </a:spcAft>
              <a:buClr>
                <a:schemeClr val="lt1"/>
              </a:buClr>
              <a:buSzPts val="1200"/>
              <a:buFont typeface="Roboto"/>
              <a:buChar char="●"/>
            </a:pPr>
            <a:r>
              <a:rPr lang="en" sz="1200" dirty="0">
                <a:solidFill>
                  <a:schemeClr val="lt1"/>
                </a:solidFill>
                <a:latin typeface="Roboto"/>
                <a:ea typeface="Roboto"/>
                <a:cs typeface="Roboto"/>
                <a:sym typeface="Roboto"/>
              </a:rPr>
              <a:t>Talent Acquisition: Robust recruitment processes, data-driven approaches.</a:t>
            </a:r>
            <a:endParaRPr sz="1200" dirty="0">
              <a:solidFill>
                <a:schemeClr val="lt1"/>
              </a:solidFill>
              <a:latin typeface="Roboto"/>
              <a:ea typeface="Roboto"/>
              <a:cs typeface="Roboto"/>
              <a:sym typeface="Roboto"/>
            </a:endParaRPr>
          </a:p>
          <a:p>
            <a:pPr marL="914400" lvl="1" indent="-304800" algn="l" rtl="0">
              <a:lnSpc>
                <a:spcPct val="115000"/>
              </a:lnSpc>
              <a:spcBef>
                <a:spcPts val="0"/>
              </a:spcBef>
              <a:spcAft>
                <a:spcPts val="0"/>
              </a:spcAft>
              <a:buClr>
                <a:schemeClr val="lt1"/>
              </a:buClr>
              <a:buSzPts val="1200"/>
              <a:buFont typeface="Roboto"/>
              <a:buChar char="●"/>
            </a:pPr>
            <a:r>
              <a:rPr lang="en" sz="1200" dirty="0">
                <a:solidFill>
                  <a:schemeClr val="lt1"/>
                </a:solidFill>
                <a:latin typeface="Roboto"/>
                <a:ea typeface="Roboto"/>
                <a:cs typeface="Roboto"/>
                <a:sym typeface="Roboto"/>
              </a:rPr>
              <a:t>Employee Development: Tailored training programs, coaching, and mentorship.</a:t>
            </a:r>
            <a:endParaRPr sz="1200" dirty="0">
              <a:solidFill>
                <a:schemeClr val="lt1"/>
              </a:solidFill>
              <a:latin typeface="Roboto"/>
              <a:ea typeface="Roboto"/>
              <a:cs typeface="Roboto"/>
              <a:sym typeface="Roboto"/>
            </a:endParaRPr>
          </a:p>
          <a:p>
            <a:pPr marL="914400" lvl="1" indent="-304800" algn="l" rtl="0">
              <a:lnSpc>
                <a:spcPct val="115000"/>
              </a:lnSpc>
              <a:spcBef>
                <a:spcPts val="0"/>
              </a:spcBef>
              <a:spcAft>
                <a:spcPts val="0"/>
              </a:spcAft>
              <a:buClr>
                <a:schemeClr val="lt1"/>
              </a:buClr>
              <a:buSzPts val="1200"/>
              <a:buFont typeface="Roboto"/>
              <a:buChar char="●"/>
            </a:pPr>
            <a:r>
              <a:rPr lang="en" sz="1200" dirty="0">
                <a:solidFill>
                  <a:schemeClr val="lt1"/>
                </a:solidFill>
                <a:latin typeface="Roboto"/>
                <a:ea typeface="Roboto"/>
                <a:cs typeface="Roboto"/>
                <a:sym typeface="Roboto"/>
              </a:rPr>
              <a:t>Performance Management: Aligning individual goals with organizational objectives.</a:t>
            </a:r>
            <a:endParaRPr sz="1200" dirty="0">
              <a:solidFill>
                <a:schemeClr val="lt1"/>
              </a:solidFill>
              <a:latin typeface="Roboto"/>
              <a:ea typeface="Roboto"/>
              <a:cs typeface="Roboto"/>
              <a:sym typeface="Roboto"/>
            </a:endParaRPr>
          </a:p>
          <a:p>
            <a:pPr marL="457200" lvl="0" indent="-304800" algn="l" rtl="0">
              <a:lnSpc>
                <a:spcPct val="115000"/>
              </a:lnSpc>
              <a:spcBef>
                <a:spcPts val="0"/>
              </a:spcBef>
              <a:spcAft>
                <a:spcPts val="0"/>
              </a:spcAft>
              <a:buClr>
                <a:schemeClr val="lt1"/>
              </a:buClr>
              <a:buSzPts val="1200"/>
              <a:buFont typeface="Roboto"/>
              <a:buAutoNum type="arabicPeriod"/>
            </a:pPr>
            <a:r>
              <a:rPr lang="en" sz="1200" b="1" dirty="0">
                <a:solidFill>
                  <a:schemeClr val="lt1"/>
                </a:solidFill>
                <a:latin typeface="Roboto"/>
                <a:ea typeface="Roboto"/>
                <a:cs typeface="Roboto"/>
                <a:sym typeface="Roboto"/>
              </a:rPr>
              <a:t>HR Initiatives and Programs:</a:t>
            </a:r>
            <a:endParaRPr sz="1200" b="1" dirty="0">
              <a:solidFill>
                <a:schemeClr val="lt1"/>
              </a:solidFill>
              <a:latin typeface="Roboto"/>
              <a:ea typeface="Roboto"/>
              <a:cs typeface="Roboto"/>
              <a:sym typeface="Roboto"/>
            </a:endParaRPr>
          </a:p>
          <a:p>
            <a:pPr marL="914400" lvl="1" indent="-304800" algn="l" rtl="0">
              <a:lnSpc>
                <a:spcPct val="115000"/>
              </a:lnSpc>
              <a:spcBef>
                <a:spcPts val="0"/>
              </a:spcBef>
              <a:spcAft>
                <a:spcPts val="0"/>
              </a:spcAft>
              <a:buClr>
                <a:schemeClr val="lt1"/>
              </a:buClr>
              <a:buSzPts val="1200"/>
              <a:buFont typeface="Roboto"/>
              <a:buChar char="●"/>
            </a:pPr>
            <a:r>
              <a:rPr lang="en" sz="1200" dirty="0">
                <a:solidFill>
                  <a:schemeClr val="lt1"/>
                </a:solidFill>
                <a:latin typeface="Roboto"/>
                <a:ea typeface="Roboto"/>
                <a:cs typeface="Roboto"/>
                <a:sym typeface="Roboto"/>
              </a:rPr>
              <a:t>Leadership Development: Nurturing emerging leaders.</a:t>
            </a:r>
            <a:endParaRPr sz="1200" dirty="0">
              <a:solidFill>
                <a:schemeClr val="lt1"/>
              </a:solidFill>
              <a:latin typeface="Roboto"/>
              <a:ea typeface="Roboto"/>
              <a:cs typeface="Roboto"/>
              <a:sym typeface="Roboto"/>
            </a:endParaRPr>
          </a:p>
          <a:p>
            <a:pPr marL="914400" lvl="1" indent="-304800" algn="l" rtl="0">
              <a:lnSpc>
                <a:spcPct val="115000"/>
              </a:lnSpc>
              <a:spcBef>
                <a:spcPts val="0"/>
              </a:spcBef>
              <a:spcAft>
                <a:spcPts val="0"/>
              </a:spcAft>
              <a:buClr>
                <a:schemeClr val="lt1"/>
              </a:buClr>
              <a:buSzPts val="1200"/>
              <a:buFont typeface="Roboto"/>
              <a:buChar char="●"/>
            </a:pPr>
            <a:r>
              <a:rPr lang="en" sz="1200" dirty="0">
                <a:solidFill>
                  <a:schemeClr val="lt1"/>
                </a:solidFill>
                <a:latin typeface="Roboto"/>
                <a:ea typeface="Roboto"/>
                <a:cs typeface="Roboto"/>
                <a:sym typeface="Roboto"/>
              </a:rPr>
              <a:t>Employee Engagement: Regular surveys, open-door policies, cross-functional collaboration.</a:t>
            </a:r>
            <a:endParaRPr sz="1200" dirty="0">
              <a:solidFill>
                <a:schemeClr val="lt1"/>
              </a:solidFill>
              <a:latin typeface="Roboto"/>
              <a:ea typeface="Roboto"/>
              <a:cs typeface="Roboto"/>
              <a:sym typeface="Roboto"/>
            </a:endParaRPr>
          </a:p>
          <a:p>
            <a:pPr marL="914400" lvl="1" indent="-304800" algn="l" rtl="0">
              <a:lnSpc>
                <a:spcPct val="115000"/>
              </a:lnSpc>
              <a:spcBef>
                <a:spcPts val="0"/>
              </a:spcBef>
              <a:spcAft>
                <a:spcPts val="0"/>
              </a:spcAft>
              <a:buClr>
                <a:schemeClr val="lt1"/>
              </a:buClr>
              <a:buSzPts val="1200"/>
              <a:buFont typeface="Roboto"/>
              <a:buChar char="●"/>
            </a:pPr>
            <a:r>
              <a:rPr lang="en" sz="1200" dirty="0">
                <a:solidFill>
                  <a:schemeClr val="lt1"/>
                </a:solidFill>
                <a:latin typeface="Roboto"/>
                <a:ea typeface="Roboto"/>
                <a:cs typeface="Roboto"/>
                <a:sym typeface="Roboto"/>
              </a:rPr>
              <a:t>Innovation Labs: Fostering creativity, collaboration, and breakthrough ideas.</a:t>
            </a:r>
            <a:endParaRPr sz="1200" dirty="0">
              <a:solidFill>
                <a:schemeClr val="lt1"/>
              </a:solidFill>
              <a:latin typeface="Roboto"/>
              <a:ea typeface="Roboto"/>
              <a:cs typeface="Roboto"/>
              <a:sym typeface="Roboto"/>
            </a:endParaRPr>
          </a:p>
          <a:p>
            <a:pPr marL="457200" lvl="0" indent="-304800" algn="l" rtl="0">
              <a:lnSpc>
                <a:spcPct val="115000"/>
              </a:lnSpc>
              <a:spcBef>
                <a:spcPts val="0"/>
              </a:spcBef>
              <a:spcAft>
                <a:spcPts val="0"/>
              </a:spcAft>
              <a:buClr>
                <a:schemeClr val="lt1"/>
              </a:buClr>
              <a:buSzPts val="1200"/>
              <a:buFont typeface="Roboto"/>
              <a:buAutoNum type="arabicPeriod"/>
            </a:pPr>
            <a:r>
              <a:rPr lang="en" sz="1200" b="1" dirty="0">
                <a:solidFill>
                  <a:schemeClr val="lt1"/>
                </a:solidFill>
                <a:latin typeface="Roboto"/>
                <a:ea typeface="Roboto"/>
                <a:cs typeface="Roboto"/>
                <a:sym typeface="Roboto"/>
              </a:rPr>
              <a:t>Results and Impact:</a:t>
            </a:r>
            <a:endParaRPr sz="1200" b="1" dirty="0">
              <a:solidFill>
                <a:schemeClr val="lt1"/>
              </a:solidFill>
              <a:latin typeface="Roboto"/>
              <a:ea typeface="Roboto"/>
              <a:cs typeface="Roboto"/>
              <a:sym typeface="Roboto"/>
            </a:endParaRPr>
          </a:p>
          <a:p>
            <a:pPr marL="914400" lvl="1" indent="-304800" algn="l" rtl="0">
              <a:lnSpc>
                <a:spcPct val="115000"/>
              </a:lnSpc>
              <a:spcBef>
                <a:spcPts val="0"/>
              </a:spcBef>
              <a:spcAft>
                <a:spcPts val="0"/>
              </a:spcAft>
              <a:buClr>
                <a:schemeClr val="lt1"/>
              </a:buClr>
              <a:buSzPts val="1200"/>
              <a:buFont typeface="Roboto"/>
              <a:buChar char="●"/>
            </a:pPr>
            <a:r>
              <a:rPr lang="en" sz="1200" dirty="0">
                <a:solidFill>
                  <a:schemeClr val="lt1"/>
                </a:solidFill>
                <a:latin typeface="Roboto"/>
                <a:ea typeface="Roboto"/>
                <a:cs typeface="Roboto"/>
                <a:sym typeface="Roboto"/>
              </a:rPr>
              <a:t>Increased employee satisfaction and retention.</a:t>
            </a:r>
            <a:endParaRPr sz="1200" dirty="0">
              <a:solidFill>
                <a:schemeClr val="lt1"/>
              </a:solidFill>
              <a:latin typeface="Roboto"/>
              <a:ea typeface="Roboto"/>
              <a:cs typeface="Roboto"/>
              <a:sym typeface="Roboto"/>
            </a:endParaRPr>
          </a:p>
          <a:p>
            <a:pPr marL="914400" lvl="1" indent="-304800" algn="l" rtl="0">
              <a:lnSpc>
                <a:spcPct val="115000"/>
              </a:lnSpc>
              <a:spcBef>
                <a:spcPts val="0"/>
              </a:spcBef>
              <a:spcAft>
                <a:spcPts val="0"/>
              </a:spcAft>
              <a:buClr>
                <a:schemeClr val="lt1"/>
              </a:buClr>
              <a:buSzPts val="1200"/>
              <a:buFont typeface="Roboto"/>
              <a:buChar char="●"/>
            </a:pPr>
            <a:r>
              <a:rPr lang="en" sz="1200" dirty="0">
                <a:solidFill>
                  <a:schemeClr val="lt1"/>
                </a:solidFill>
                <a:latin typeface="Roboto"/>
                <a:ea typeface="Roboto"/>
                <a:cs typeface="Roboto"/>
                <a:sym typeface="Roboto"/>
              </a:rPr>
              <a:t>Enhanced market position through improved quality and service.</a:t>
            </a:r>
            <a:endParaRPr sz="1200" dirty="0">
              <a:solidFill>
                <a:schemeClr val="lt1"/>
              </a:solidFill>
              <a:latin typeface="Roboto"/>
              <a:ea typeface="Roboto"/>
              <a:cs typeface="Roboto"/>
              <a:sym typeface="Roboto"/>
            </a:endParaRPr>
          </a:p>
          <a:p>
            <a:pPr marL="914400" lvl="1" indent="-304800" algn="l" rtl="0">
              <a:lnSpc>
                <a:spcPct val="115000"/>
              </a:lnSpc>
              <a:spcBef>
                <a:spcPts val="0"/>
              </a:spcBef>
              <a:spcAft>
                <a:spcPts val="0"/>
              </a:spcAft>
              <a:buClr>
                <a:schemeClr val="lt1"/>
              </a:buClr>
              <a:buSzPts val="1200"/>
              <a:buFont typeface="Roboto"/>
              <a:buChar char="●"/>
            </a:pPr>
            <a:r>
              <a:rPr lang="en" sz="1200" dirty="0">
                <a:solidFill>
                  <a:schemeClr val="lt1"/>
                </a:solidFill>
                <a:latin typeface="Roboto"/>
                <a:ea typeface="Roboto"/>
                <a:cs typeface="Roboto"/>
                <a:sym typeface="Roboto"/>
              </a:rPr>
              <a:t>Greater innovation and agility leading to new product development.</a:t>
            </a:r>
            <a:endParaRPr sz="1200" dirty="0">
              <a:solidFill>
                <a:schemeClr val="lt1"/>
              </a:solidFill>
              <a:latin typeface="Roboto"/>
              <a:ea typeface="Roboto"/>
              <a:cs typeface="Roboto"/>
              <a:sym typeface="Roboto"/>
            </a:endParaRPr>
          </a:p>
          <a:p>
            <a:pPr marL="457200" lvl="0" indent="0" algn="l" rtl="0">
              <a:lnSpc>
                <a:spcPct val="115000"/>
              </a:lnSpc>
              <a:spcBef>
                <a:spcPts val="1500"/>
              </a:spcBef>
              <a:spcAft>
                <a:spcPts val="1500"/>
              </a:spcAft>
              <a:buNone/>
            </a:pPr>
            <a:endParaRPr sz="1200" b="1" dirty="0">
              <a:solidFill>
                <a:schemeClr val="lt1"/>
              </a:solidFill>
              <a:latin typeface="Roboto"/>
              <a:ea typeface="Roboto"/>
              <a:cs typeface="Roboto"/>
              <a:sym typeface="Robot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9"/>
          <p:cNvSpPr txBox="1">
            <a:spLocks noGrp="1"/>
          </p:cNvSpPr>
          <p:nvPr>
            <p:ph type="title"/>
          </p:nvPr>
        </p:nvSpPr>
        <p:spPr>
          <a:xfrm>
            <a:off x="261750" y="454925"/>
            <a:ext cx="8620500" cy="1019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600"/>
              <a:t>MODEL FOR LINKING HR STRATEGY </a:t>
            </a:r>
            <a:endParaRPr sz="3600"/>
          </a:p>
        </p:txBody>
      </p:sp>
      <p:sp>
        <p:nvSpPr>
          <p:cNvPr id="148" name="Google Shape;148;p19"/>
          <p:cNvSpPr/>
          <p:nvPr/>
        </p:nvSpPr>
        <p:spPr>
          <a:xfrm>
            <a:off x="371775" y="1988900"/>
            <a:ext cx="1948500" cy="1663500"/>
          </a:xfrm>
          <a:prstGeom prst="wedgeRectCallout">
            <a:avLst>
              <a:gd name="adj1" fmla="val -20833"/>
              <a:gd name="adj2" fmla="val 625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9"/>
          <p:cNvSpPr/>
          <p:nvPr/>
        </p:nvSpPr>
        <p:spPr>
          <a:xfrm>
            <a:off x="2475280" y="1988900"/>
            <a:ext cx="1948500" cy="1663500"/>
          </a:xfrm>
          <a:prstGeom prst="wedgeRectCallout">
            <a:avLst>
              <a:gd name="adj1" fmla="val -20833"/>
              <a:gd name="adj2" fmla="val 62500"/>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9"/>
          <p:cNvSpPr/>
          <p:nvPr/>
        </p:nvSpPr>
        <p:spPr>
          <a:xfrm>
            <a:off x="4578785" y="1988900"/>
            <a:ext cx="1948500" cy="1663500"/>
          </a:xfrm>
          <a:prstGeom prst="wedgeRectCallout">
            <a:avLst>
              <a:gd name="adj1" fmla="val -20833"/>
              <a:gd name="adj2" fmla="val 625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9"/>
          <p:cNvSpPr txBox="1">
            <a:spLocks noGrp="1"/>
          </p:cNvSpPr>
          <p:nvPr>
            <p:ph type="title"/>
          </p:nvPr>
        </p:nvSpPr>
        <p:spPr>
          <a:xfrm>
            <a:off x="428241" y="2042994"/>
            <a:ext cx="1839000" cy="1486200"/>
          </a:xfrm>
          <a:prstGeom prst="rect">
            <a:avLst/>
          </a:prstGeom>
        </p:spPr>
        <p:txBody>
          <a:bodyPr spcFirstLastPara="1" wrap="square" lIns="91425" tIns="91425" rIns="91425" bIns="91425" anchor="t" anchorCtr="0">
            <a:noAutofit/>
          </a:bodyPr>
          <a:lstStyle/>
          <a:p>
            <a:pPr marL="0" lvl="0" indent="0" algn="l" rtl="0">
              <a:spcBef>
                <a:spcPts val="0"/>
              </a:spcBef>
              <a:spcAft>
                <a:spcPts val="1200"/>
              </a:spcAft>
              <a:buNone/>
            </a:pPr>
            <a:r>
              <a:rPr lang="en" sz="1800"/>
              <a:t>Organizational Strategy</a:t>
            </a:r>
            <a:endParaRPr sz="1800">
              <a:solidFill>
                <a:schemeClr val="lt1"/>
              </a:solidFill>
            </a:endParaRPr>
          </a:p>
        </p:txBody>
      </p:sp>
      <p:sp>
        <p:nvSpPr>
          <p:cNvPr id="152" name="Google Shape;152;p19"/>
          <p:cNvSpPr txBox="1">
            <a:spLocks noGrp="1"/>
          </p:cNvSpPr>
          <p:nvPr>
            <p:ph type="title"/>
          </p:nvPr>
        </p:nvSpPr>
        <p:spPr>
          <a:xfrm>
            <a:off x="2531740" y="2042994"/>
            <a:ext cx="1839000" cy="1486200"/>
          </a:xfrm>
          <a:prstGeom prst="rect">
            <a:avLst/>
          </a:prstGeom>
        </p:spPr>
        <p:txBody>
          <a:bodyPr spcFirstLastPara="1" wrap="square" lIns="91425" tIns="91425" rIns="91425" bIns="91425" anchor="t" anchorCtr="0">
            <a:noAutofit/>
          </a:bodyPr>
          <a:lstStyle/>
          <a:p>
            <a:pPr marL="0" lvl="0" indent="0" algn="l" rtl="0">
              <a:spcBef>
                <a:spcPts val="0"/>
              </a:spcBef>
              <a:spcAft>
                <a:spcPts val="1200"/>
              </a:spcAft>
              <a:buNone/>
            </a:pPr>
            <a:r>
              <a:rPr lang="en" sz="1800"/>
              <a:t>HR Strategy Development</a:t>
            </a:r>
            <a:endParaRPr sz="1800" b="0">
              <a:solidFill>
                <a:schemeClr val="lt1"/>
              </a:solidFill>
            </a:endParaRPr>
          </a:p>
        </p:txBody>
      </p:sp>
      <p:sp>
        <p:nvSpPr>
          <p:cNvPr id="153" name="Google Shape;153;p19"/>
          <p:cNvSpPr/>
          <p:nvPr/>
        </p:nvSpPr>
        <p:spPr>
          <a:xfrm>
            <a:off x="6682285" y="1988900"/>
            <a:ext cx="1948500" cy="1663500"/>
          </a:xfrm>
          <a:prstGeom prst="wedgeRectCallout">
            <a:avLst>
              <a:gd name="adj1" fmla="val -20833"/>
              <a:gd name="adj2" fmla="val 625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19"/>
          <p:cNvSpPr txBox="1">
            <a:spLocks noGrp="1"/>
          </p:cNvSpPr>
          <p:nvPr>
            <p:ph type="title"/>
          </p:nvPr>
        </p:nvSpPr>
        <p:spPr>
          <a:xfrm>
            <a:off x="4605288" y="2077550"/>
            <a:ext cx="1948500" cy="1486200"/>
          </a:xfrm>
          <a:prstGeom prst="rect">
            <a:avLst/>
          </a:prstGeom>
        </p:spPr>
        <p:txBody>
          <a:bodyPr spcFirstLastPara="1" wrap="square" lIns="91425" tIns="91425" rIns="91425" bIns="91425" anchor="t" anchorCtr="0">
            <a:noAutofit/>
          </a:bodyPr>
          <a:lstStyle/>
          <a:p>
            <a:pPr marL="0" lvl="0" indent="0" algn="l" rtl="0">
              <a:spcBef>
                <a:spcPts val="0"/>
              </a:spcBef>
              <a:spcAft>
                <a:spcPts val="1200"/>
              </a:spcAft>
              <a:buNone/>
            </a:pPr>
            <a:r>
              <a:rPr lang="en" sz="1800"/>
              <a:t>HR Practices Implementation</a:t>
            </a:r>
            <a:endParaRPr sz="1800" b="0">
              <a:solidFill>
                <a:schemeClr val="lt1"/>
              </a:solidFill>
            </a:endParaRPr>
          </a:p>
        </p:txBody>
      </p:sp>
      <p:sp>
        <p:nvSpPr>
          <p:cNvPr id="155" name="Google Shape;155;p19"/>
          <p:cNvSpPr txBox="1">
            <a:spLocks noGrp="1"/>
          </p:cNvSpPr>
          <p:nvPr>
            <p:ph type="title"/>
          </p:nvPr>
        </p:nvSpPr>
        <p:spPr>
          <a:xfrm>
            <a:off x="6735290" y="2077544"/>
            <a:ext cx="1839000" cy="1486200"/>
          </a:xfrm>
          <a:prstGeom prst="rect">
            <a:avLst/>
          </a:prstGeom>
        </p:spPr>
        <p:txBody>
          <a:bodyPr spcFirstLastPara="1" wrap="square" lIns="91425" tIns="91425" rIns="91425" bIns="91425" anchor="t" anchorCtr="0">
            <a:noAutofit/>
          </a:bodyPr>
          <a:lstStyle/>
          <a:p>
            <a:pPr marL="0" lvl="0" indent="0" algn="l" rtl="0">
              <a:spcBef>
                <a:spcPts val="0"/>
              </a:spcBef>
              <a:spcAft>
                <a:spcPts val="1200"/>
              </a:spcAft>
              <a:buNone/>
            </a:pPr>
            <a:r>
              <a:rPr lang="en" sz="1800"/>
              <a:t>Employee Performance &amp; Capabilities</a:t>
            </a:r>
            <a:endParaRPr sz="1800" b="0">
              <a:solidFill>
                <a:schemeClr val="lt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1"/>
          <p:cNvSpPr txBox="1">
            <a:spLocks noGrp="1"/>
          </p:cNvSpPr>
          <p:nvPr>
            <p:ph type="title"/>
          </p:nvPr>
        </p:nvSpPr>
        <p:spPr>
          <a:xfrm>
            <a:off x="0" y="986150"/>
            <a:ext cx="4488600" cy="4099200"/>
          </a:xfrm>
          <a:prstGeom prst="rect">
            <a:avLst/>
          </a:prstGeom>
        </p:spPr>
        <p:txBody>
          <a:bodyPr spcFirstLastPara="1" wrap="square" lIns="91425" tIns="91425" rIns="91425" bIns="91425" anchor="ctr" anchorCtr="0">
            <a:noAutofit/>
          </a:bodyPr>
          <a:lstStyle/>
          <a:p>
            <a:pPr marL="457200" lvl="0" indent="-304800" algn="l" rtl="0">
              <a:lnSpc>
                <a:spcPct val="115000"/>
              </a:lnSpc>
              <a:spcBef>
                <a:spcPts val="1500"/>
              </a:spcBef>
              <a:spcAft>
                <a:spcPts val="0"/>
              </a:spcAft>
              <a:buClr>
                <a:schemeClr val="dk2"/>
              </a:buClr>
              <a:buSzPts val="1200"/>
              <a:buFont typeface="Roboto"/>
              <a:buChar char="❏"/>
            </a:pPr>
            <a:r>
              <a:rPr lang="en" sz="1200">
                <a:solidFill>
                  <a:schemeClr val="dk2"/>
                </a:solidFill>
                <a:latin typeface="Roboto"/>
                <a:ea typeface="Roboto"/>
                <a:cs typeface="Roboto"/>
                <a:sym typeface="Roboto"/>
              </a:rPr>
              <a:t>HR Strategy: Driving Competitive Advantage</a:t>
            </a:r>
            <a:endParaRPr sz="1200">
              <a:solidFill>
                <a:schemeClr val="dk2"/>
              </a:solidFill>
              <a:latin typeface="Roboto"/>
              <a:ea typeface="Roboto"/>
              <a:cs typeface="Roboto"/>
              <a:sym typeface="Roboto"/>
            </a:endParaRPr>
          </a:p>
          <a:p>
            <a:pPr marL="914400" lvl="1" indent="-304800" algn="l" rtl="0">
              <a:lnSpc>
                <a:spcPct val="115000"/>
              </a:lnSpc>
              <a:spcBef>
                <a:spcPts val="0"/>
              </a:spcBef>
              <a:spcAft>
                <a:spcPts val="0"/>
              </a:spcAft>
              <a:buClr>
                <a:schemeClr val="dk2"/>
              </a:buClr>
              <a:buSzPts val="1200"/>
              <a:buFont typeface="Roboto"/>
              <a:buChar char="❏"/>
            </a:pPr>
            <a:r>
              <a:rPr lang="en" sz="1200" b="0">
                <a:solidFill>
                  <a:schemeClr val="dk2"/>
                </a:solidFill>
                <a:latin typeface="Roboto"/>
                <a:ea typeface="Roboto"/>
                <a:cs typeface="Roboto"/>
                <a:sym typeface="Roboto"/>
              </a:rPr>
              <a:t>Attracting, developing, and retaining talented individuals committed to public service</a:t>
            </a:r>
            <a:endParaRPr sz="1200" b="0">
              <a:solidFill>
                <a:schemeClr val="dk2"/>
              </a:solidFill>
              <a:latin typeface="Roboto"/>
              <a:ea typeface="Roboto"/>
              <a:cs typeface="Roboto"/>
              <a:sym typeface="Roboto"/>
            </a:endParaRPr>
          </a:p>
          <a:p>
            <a:pPr marL="914400" lvl="1" indent="-304800" algn="l" rtl="0">
              <a:lnSpc>
                <a:spcPct val="115000"/>
              </a:lnSpc>
              <a:spcBef>
                <a:spcPts val="0"/>
              </a:spcBef>
              <a:spcAft>
                <a:spcPts val="0"/>
              </a:spcAft>
              <a:buClr>
                <a:schemeClr val="dk2"/>
              </a:buClr>
              <a:buSzPts val="1200"/>
              <a:buFont typeface="Roboto"/>
              <a:buChar char="❏"/>
            </a:pPr>
            <a:r>
              <a:rPr lang="en" sz="1200" b="0">
                <a:solidFill>
                  <a:schemeClr val="dk2"/>
                </a:solidFill>
                <a:latin typeface="Roboto"/>
                <a:ea typeface="Roboto"/>
                <a:cs typeface="Roboto"/>
                <a:sym typeface="Roboto"/>
              </a:rPr>
              <a:t>Fostering a culture of accountability, innovation, and continuous improvement</a:t>
            </a:r>
            <a:endParaRPr sz="1200" b="0">
              <a:solidFill>
                <a:schemeClr val="dk2"/>
              </a:solidFill>
              <a:latin typeface="Roboto"/>
              <a:ea typeface="Roboto"/>
              <a:cs typeface="Roboto"/>
              <a:sym typeface="Roboto"/>
            </a:endParaRPr>
          </a:p>
          <a:p>
            <a:pPr marL="457200" lvl="0" indent="-304800" algn="l" rtl="0">
              <a:lnSpc>
                <a:spcPct val="115000"/>
              </a:lnSpc>
              <a:spcBef>
                <a:spcPts val="0"/>
              </a:spcBef>
              <a:spcAft>
                <a:spcPts val="0"/>
              </a:spcAft>
              <a:buClr>
                <a:schemeClr val="dk2"/>
              </a:buClr>
              <a:buSzPts val="1200"/>
              <a:buFont typeface="Roboto"/>
              <a:buChar char="❏"/>
            </a:pPr>
            <a:r>
              <a:rPr lang="en" sz="1200">
                <a:solidFill>
                  <a:schemeClr val="dk2"/>
                </a:solidFill>
                <a:latin typeface="Roboto"/>
                <a:ea typeface="Roboto"/>
                <a:cs typeface="Roboto"/>
                <a:sym typeface="Roboto"/>
              </a:rPr>
              <a:t>Supporting Competitive Advantage:</a:t>
            </a:r>
            <a:endParaRPr sz="1200">
              <a:solidFill>
                <a:schemeClr val="dk2"/>
              </a:solidFill>
              <a:latin typeface="Roboto"/>
              <a:ea typeface="Roboto"/>
              <a:cs typeface="Roboto"/>
              <a:sym typeface="Roboto"/>
            </a:endParaRPr>
          </a:p>
          <a:p>
            <a:pPr marL="914400" lvl="1" indent="-304800" algn="l" rtl="0">
              <a:lnSpc>
                <a:spcPct val="115000"/>
              </a:lnSpc>
              <a:spcBef>
                <a:spcPts val="0"/>
              </a:spcBef>
              <a:spcAft>
                <a:spcPts val="0"/>
              </a:spcAft>
              <a:buClr>
                <a:schemeClr val="dk2"/>
              </a:buClr>
              <a:buSzPts val="1200"/>
              <a:buFont typeface="Roboto"/>
              <a:buChar char="❏"/>
            </a:pPr>
            <a:r>
              <a:rPr lang="en" sz="1200" b="0">
                <a:solidFill>
                  <a:schemeClr val="dk2"/>
                </a:solidFill>
                <a:latin typeface="Roboto"/>
                <a:ea typeface="Roboto"/>
                <a:cs typeface="Roboto"/>
                <a:sym typeface="Roboto"/>
              </a:rPr>
              <a:t>Talent Acquisition: Streamlined recruitment processes, selecting candidates aligned with organizational values</a:t>
            </a:r>
            <a:endParaRPr sz="1200" b="0">
              <a:solidFill>
                <a:schemeClr val="dk2"/>
              </a:solidFill>
              <a:latin typeface="Roboto"/>
              <a:ea typeface="Roboto"/>
              <a:cs typeface="Roboto"/>
              <a:sym typeface="Roboto"/>
            </a:endParaRPr>
          </a:p>
          <a:p>
            <a:pPr marL="914400" lvl="1" indent="-304800" algn="l" rtl="0">
              <a:lnSpc>
                <a:spcPct val="115000"/>
              </a:lnSpc>
              <a:spcBef>
                <a:spcPts val="0"/>
              </a:spcBef>
              <a:spcAft>
                <a:spcPts val="0"/>
              </a:spcAft>
              <a:buClr>
                <a:schemeClr val="dk2"/>
              </a:buClr>
              <a:buSzPts val="1200"/>
              <a:buFont typeface="Roboto"/>
              <a:buChar char="❏"/>
            </a:pPr>
            <a:r>
              <a:rPr lang="en" sz="1200" b="0">
                <a:solidFill>
                  <a:schemeClr val="dk2"/>
                </a:solidFill>
                <a:latin typeface="Roboto"/>
                <a:ea typeface="Roboto"/>
                <a:cs typeface="Roboto"/>
                <a:sym typeface="Roboto"/>
              </a:rPr>
              <a:t>Employee Development: Professional development programs, training, mentoring, and career progression</a:t>
            </a:r>
            <a:endParaRPr sz="1200" b="0">
              <a:solidFill>
                <a:schemeClr val="dk2"/>
              </a:solidFill>
              <a:latin typeface="Roboto"/>
              <a:ea typeface="Roboto"/>
              <a:cs typeface="Roboto"/>
              <a:sym typeface="Roboto"/>
            </a:endParaRPr>
          </a:p>
          <a:p>
            <a:pPr marL="914400" lvl="1" indent="-304800" algn="l" rtl="0">
              <a:lnSpc>
                <a:spcPct val="115000"/>
              </a:lnSpc>
              <a:spcBef>
                <a:spcPts val="0"/>
              </a:spcBef>
              <a:spcAft>
                <a:spcPts val="0"/>
              </a:spcAft>
              <a:buClr>
                <a:schemeClr val="dk2"/>
              </a:buClr>
              <a:buSzPts val="1200"/>
              <a:buFont typeface="Roboto"/>
              <a:buChar char="❏"/>
            </a:pPr>
            <a:r>
              <a:rPr lang="en" sz="1200" b="0">
                <a:solidFill>
                  <a:schemeClr val="dk2"/>
                </a:solidFill>
                <a:latin typeface="Roboto"/>
                <a:ea typeface="Roboto"/>
                <a:cs typeface="Roboto"/>
                <a:sym typeface="Roboto"/>
              </a:rPr>
              <a:t>Performance Management: Aligning goals with organizational objectives, regular evaluations, feedback, and recognition</a:t>
            </a:r>
            <a:endParaRPr sz="1200" b="0">
              <a:solidFill>
                <a:schemeClr val="dk2"/>
              </a:solidFill>
              <a:latin typeface="Roboto"/>
              <a:ea typeface="Roboto"/>
              <a:cs typeface="Roboto"/>
              <a:sym typeface="Roboto"/>
            </a:endParaRPr>
          </a:p>
          <a:p>
            <a:pPr marL="0" lvl="0" indent="0" algn="l" rtl="0">
              <a:spcBef>
                <a:spcPts val="1500"/>
              </a:spcBef>
              <a:spcAft>
                <a:spcPts val="0"/>
              </a:spcAft>
              <a:buNone/>
            </a:pPr>
            <a:endParaRPr sz="1200" b="0">
              <a:solidFill>
                <a:schemeClr val="dk2"/>
              </a:solidFill>
            </a:endParaRPr>
          </a:p>
        </p:txBody>
      </p:sp>
      <p:sp>
        <p:nvSpPr>
          <p:cNvPr id="167" name="Google Shape;167;p21"/>
          <p:cNvSpPr txBox="1"/>
          <p:nvPr/>
        </p:nvSpPr>
        <p:spPr>
          <a:xfrm>
            <a:off x="4785775" y="986150"/>
            <a:ext cx="3993000" cy="3778800"/>
          </a:xfrm>
          <a:prstGeom prst="rect">
            <a:avLst/>
          </a:prstGeom>
          <a:noFill/>
          <a:ln>
            <a:noFill/>
          </a:ln>
        </p:spPr>
        <p:txBody>
          <a:bodyPr spcFirstLastPara="1" wrap="square" lIns="91425" tIns="91425" rIns="91425" bIns="91425" anchor="ctr" anchorCtr="0">
            <a:spAutoFit/>
          </a:bodyPr>
          <a:lstStyle/>
          <a:p>
            <a:pPr marL="457200" lvl="0" indent="-304800" algn="l" rtl="0">
              <a:lnSpc>
                <a:spcPct val="115000"/>
              </a:lnSpc>
              <a:spcBef>
                <a:spcPts val="1500"/>
              </a:spcBef>
              <a:spcAft>
                <a:spcPts val="0"/>
              </a:spcAft>
              <a:buClr>
                <a:schemeClr val="dk2"/>
              </a:buClr>
              <a:buSzPts val="1200"/>
              <a:buFont typeface="Roboto"/>
              <a:buChar char="❏"/>
            </a:pPr>
            <a:r>
              <a:rPr lang="en" sz="1200" b="1">
                <a:solidFill>
                  <a:schemeClr val="dk2"/>
                </a:solidFill>
                <a:latin typeface="Roboto"/>
                <a:ea typeface="Roboto"/>
                <a:cs typeface="Roboto"/>
                <a:sym typeface="Roboto"/>
              </a:rPr>
              <a:t>HR Initiatives and Programs:</a:t>
            </a:r>
            <a:endParaRPr sz="1200" b="1">
              <a:solidFill>
                <a:schemeClr val="dk2"/>
              </a:solidFill>
              <a:latin typeface="Roboto"/>
              <a:ea typeface="Roboto"/>
              <a:cs typeface="Roboto"/>
              <a:sym typeface="Roboto"/>
            </a:endParaRPr>
          </a:p>
          <a:p>
            <a:pPr marL="914400" lvl="1" indent="-304800" algn="l" rtl="0">
              <a:lnSpc>
                <a:spcPct val="115000"/>
              </a:lnSpc>
              <a:spcBef>
                <a:spcPts val="0"/>
              </a:spcBef>
              <a:spcAft>
                <a:spcPts val="0"/>
              </a:spcAft>
              <a:buClr>
                <a:schemeClr val="dk2"/>
              </a:buClr>
              <a:buSzPts val="1200"/>
              <a:buFont typeface="Roboto"/>
              <a:buChar char="❏"/>
            </a:pPr>
            <a:r>
              <a:rPr lang="en" sz="1200">
                <a:solidFill>
                  <a:schemeClr val="dk2"/>
                </a:solidFill>
                <a:latin typeface="Roboto"/>
                <a:ea typeface="Roboto"/>
                <a:cs typeface="Roboto"/>
                <a:sym typeface="Roboto"/>
              </a:rPr>
              <a:t>Service Excellence Training: Enhancing customer service skills, promoting stakeholder satisfaction</a:t>
            </a:r>
            <a:endParaRPr sz="1200">
              <a:solidFill>
                <a:schemeClr val="dk2"/>
              </a:solidFill>
              <a:latin typeface="Roboto"/>
              <a:ea typeface="Roboto"/>
              <a:cs typeface="Roboto"/>
              <a:sym typeface="Roboto"/>
            </a:endParaRPr>
          </a:p>
          <a:p>
            <a:pPr marL="914400" lvl="1" indent="-304800" algn="l" rtl="0">
              <a:lnSpc>
                <a:spcPct val="115000"/>
              </a:lnSpc>
              <a:spcBef>
                <a:spcPts val="0"/>
              </a:spcBef>
              <a:spcAft>
                <a:spcPts val="0"/>
              </a:spcAft>
              <a:buClr>
                <a:schemeClr val="dk2"/>
              </a:buClr>
              <a:buSzPts val="1200"/>
              <a:buFont typeface="Roboto"/>
              <a:buChar char="❏"/>
            </a:pPr>
            <a:r>
              <a:rPr lang="en" sz="1200">
                <a:solidFill>
                  <a:schemeClr val="dk2"/>
                </a:solidFill>
                <a:latin typeface="Roboto"/>
                <a:ea typeface="Roboto"/>
                <a:cs typeface="Roboto"/>
                <a:sym typeface="Roboto"/>
              </a:rPr>
              <a:t>Process Improvement: Collaborative efforts to streamline processes, reduce bureaucratic inefficiencies</a:t>
            </a:r>
            <a:endParaRPr sz="1200">
              <a:solidFill>
                <a:schemeClr val="dk2"/>
              </a:solidFill>
              <a:latin typeface="Roboto"/>
              <a:ea typeface="Roboto"/>
              <a:cs typeface="Roboto"/>
              <a:sym typeface="Roboto"/>
            </a:endParaRPr>
          </a:p>
          <a:p>
            <a:pPr marL="914400" lvl="1" indent="-304800" algn="l" rtl="0">
              <a:lnSpc>
                <a:spcPct val="115000"/>
              </a:lnSpc>
              <a:spcBef>
                <a:spcPts val="0"/>
              </a:spcBef>
              <a:spcAft>
                <a:spcPts val="0"/>
              </a:spcAft>
              <a:buClr>
                <a:schemeClr val="dk2"/>
              </a:buClr>
              <a:buSzPts val="1200"/>
              <a:buFont typeface="Roboto"/>
              <a:buChar char="❏"/>
            </a:pPr>
            <a:r>
              <a:rPr lang="en" sz="1200">
                <a:solidFill>
                  <a:schemeClr val="dk2"/>
                </a:solidFill>
                <a:latin typeface="Roboto"/>
                <a:ea typeface="Roboto"/>
                <a:cs typeface="Roboto"/>
                <a:sym typeface="Roboto"/>
              </a:rPr>
              <a:t>Stakeholder Engagement: Regular surveys, focus groups, and open forums for feedback and service enhancements</a:t>
            </a:r>
            <a:endParaRPr sz="1200">
              <a:solidFill>
                <a:schemeClr val="dk2"/>
              </a:solidFill>
              <a:latin typeface="Roboto"/>
              <a:ea typeface="Roboto"/>
              <a:cs typeface="Roboto"/>
              <a:sym typeface="Roboto"/>
            </a:endParaRPr>
          </a:p>
          <a:p>
            <a:pPr marL="457200" lvl="0" indent="-304800" algn="l" rtl="0">
              <a:lnSpc>
                <a:spcPct val="115000"/>
              </a:lnSpc>
              <a:spcBef>
                <a:spcPts val="0"/>
              </a:spcBef>
              <a:spcAft>
                <a:spcPts val="0"/>
              </a:spcAft>
              <a:buClr>
                <a:schemeClr val="dk2"/>
              </a:buClr>
              <a:buSzPts val="1200"/>
              <a:buFont typeface="Roboto"/>
              <a:buChar char="❏"/>
            </a:pPr>
            <a:r>
              <a:rPr lang="en" sz="1200" b="1">
                <a:solidFill>
                  <a:schemeClr val="dk2"/>
                </a:solidFill>
                <a:latin typeface="Roboto"/>
                <a:ea typeface="Roboto"/>
                <a:cs typeface="Roboto"/>
                <a:sym typeface="Roboto"/>
              </a:rPr>
              <a:t>Results and Impact:</a:t>
            </a:r>
            <a:endParaRPr sz="1200" b="1">
              <a:solidFill>
                <a:schemeClr val="dk2"/>
              </a:solidFill>
              <a:latin typeface="Roboto"/>
              <a:ea typeface="Roboto"/>
              <a:cs typeface="Roboto"/>
              <a:sym typeface="Roboto"/>
            </a:endParaRPr>
          </a:p>
          <a:p>
            <a:pPr marL="914400" lvl="1" indent="-304800" algn="l" rtl="0">
              <a:lnSpc>
                <a:spcPct val="115000"/>
              </a:lnSpc>
              <a:spcBef>
                <a:spcPts val="0"/>
              </a:spcBef>
              <a:spcAft>
                <a:spcPts val="0"/>
              </a:spcAft>
              <a:buClr>
                <a:schemeClr val="dk2"/>
              </a:buClr>
              <a:buSzPts val="1200"/>
              <a:buFont typeface="Roboto"/>
              <a:buChar char="❏"/>
            </a:pPr>
            <a:r>
              <a:rPr lang="en" sz="1200">
                <a:solidFill>
                  <a:schemeClr val="dk2"/>
                </a:solidFill>
                <a:latin typeface="Roboto"/>
                <a:ea typeface="Roboto"/>
                <a:cs typeface="Roboto"/>
                <a:sym typeface="Roboto"/>
              </a:rPr>
              <a:t>Improved service delivery and efficiency</a:t>
            </a:r>
            <a:endParaRPr sz="1200">
              <a:solidFill>
                <a:schemeClr val="dk2"/>
              </a:solidFill>
              <a:latin typeface="Roboto"/>
              <a:ea typeface="Roboto"/>
              <a:cs typeface="Roboto"/>
              <a:sym typeface="Roboto"/>
            </a:endParaRPr>
          </a:p>
          <a:p>
            <a:pPr marL="914400" lvl="1" indent="-304800" algn="l" rtl="0">
              <a:lnSpc>
                <a:spcPct val="115000"/>
              </a:lnSpc>
              <a:spcBef>
                <a:spcPts val="0"/>
              </a:spcBef>
              <a:spcAft>
                <a:spcPts val="0"/>
              </a:spcAft>
              <a:buClr>
                <a:schemeClr val="dk2"/>
              </a:buClr>
              <a:buSzPts val="1200"/>
              <a:buFont typeface="Roboto"/>
              <a:buChar char="❏"/>
            </a:pPr>
            <a:r>
              <a:rPr lang="en" sz="1200">
                <a:solidFill>
                  <a:schemeClr val="dk2"/>
                </a:solidFill>
                <a:latin typeface="Roboto"/>
                <a:ea typeface="Roboto"/>
                <a:cs typeface="Roboto"/>
                <a:sym typeface="Roboto"/>
              </a:rPr>
              <a:t>Higher customer satisfaction rates</a:t>
            </a:r>
            <a:endParaRPr sz="1200">
              <a:solidFill>
                <a:schemeClr val="dk2"/>
              </a:solidFill>
              <a:latin typeface="Roboto"/>
              <a:ea typeface="Roboto"/>
              <a:cs typeface="Roboto"/>
              <a:sym typeface="Roboto"/>
            </a:endParaRPr>
          </a:p>
          <a:p>
            <a:pPr marL="914400" lvl="1" indent="-304800" algn="l" rtl="0">
              <a:lnSpc>
                <a:spcPct val="115000"/>
              </a:lnSpc>
              <a:spcBef>
                <a:spcPts val="0"/>
              </a:spcBef>
              <a:spcAft>
                <a:spcPts val="0"/>
              </a:spcAft>
              <a:buClr>
                <a:schemeClr val="dk2"/>
              </a:buClr>
              <a:buSzPts val="1200"/>
              <a:buFont typeface="Roboto"/>
              <a:buChar char="❏"/>
            </a:pPr>
            <a:r>
              <a:rPr lang="en" sz="1200">
                <a:solidFill>
                  <a:schemeClr val="dk2"/>
                </a:solidFill>
                <a:latin typeface="Roboto"/>
                <a:ea typeface="Roboto"/>
                <a:cs typeface="Roboto"/>
                <a:sym typeface="Roboto"/>
              </a:rPr>
              <a:t>Enhanced stakeholder satisfaction through proactive engagement</a:t>
            </a:r>
            <a:endParaRPr sz="1200">
              <a:solidFill>
                <a:schemeClr val="dk2"/>
              </a:solidFill>
              <a:latin typeface="Roboto"/>
              <a:ea typeface="Roboto"/>
              <a:cs typeface="Roboto"/>
              <a:sym typeface="Roboto"/>
            </a:endParaRPr>
          </a:p>
          <a:p>
            <a:pPr marL="0" lvl="0" indent="0" algn="l" rtl="0">
              <a:spcBef>
                <a:spcPts val="1500"/>
              </a:spcBef>
              <a:spcAft>
                <a:spcPts val="0"/>
              </a:spcAft>
              <a:buNone/>
            </a:pPr>
            <a:endParaRPr>
              <a:latin typeface="Lato"/>
              <a:ea typeface="Lato"/>
              <a:cs typeface="Lato"/>
              <a:sym typeface="Lato"/>
            </a:endParaRPr>
          </a:p>
        </p:txBody>
      </p:sp>
      <p:sp>
        <p:nvSpPr>
          <p:cNvPr id="168" name="Google Shape;168;p21"/>
          <p:cNvSpPr txBox="1"/>
          <p:nvPr/>
        </p:nvSpPr>
        <p:spPr>
          <a:xfrm>
            <a:off x="637975" y="0"/>
            <a:ext cx="8140800" cy="1108200"/>
          </a:xfrm>
          <a:prstGeom prst="rect">
            <a:avLst/>
          </a:prstGeom>
          <a:noFill/>
          <a:ln>
            <a:noFill/>
          </a:ln>
        </p:spPr>
        <p:txBody>
          <a:bodyPr spcFirstLastPara="1" wrap="square" lIns="91425" tIns="91425" rIns="91425" bIns="91425" anchor="ctr" anchorCtr="0">
            <a:spAutoFit/>
          </a:bodyPr>
          <a:lstStyle/>
          <a:p>
            <a:pPr marL="0" lvl="0" indent="0" algn="l" rtl="0">
              <a:spcBef>
                <a:spcPts val="0"/>
              </a:spcBef>
              <a:spcAft>
                <a:spcPts val="0"/>
              </a:spcAft>
              <a:buClr>
                <a:schemeClr val="dk2"/>
              </a:buClr>
              <a:buSzPts val="1100"/>
              <a:buFont typeface="Arial"/>
              <a:buNone/>
            </a:pPr>
            <a:r>
              <a:rPr lang="en" sz="3000" b="1">
                <a:latin typeface="Raleway"/>
                <a:ea typeface="Raleway"/>
                <a:cs typeface="Raleway"/>
                <a:sym typeface="Raleway"/>
              </a:rPr>
              <a:t>Public Sector Organization - Competitive Advantage</a:t>
            </a:r>
            <a:endParaRPr sz="3000" b="1">
              <a:latin typeface="Raleway"/>
              <a:ea typeface="Raleway"/>
              <a:cs typeface="Raleway"/>
              <a:sym typeface="Raleway"/>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pic>
        <p:nvPicPr>
          <p:cNvPr id="173" name="Google Shape;173;p22"/>
          <p:cNvPicPr preferRelativeResize="0"/>
          <p:nvPr/>
        </p:nvPicPr>
        <p:blipFill rotWithShape="1">
          <a:blip r:embed="rId3">
            <a:alphaModFix/>
          </a:blip>
          <a:srcRect r="11111" b="5329"/>
          <a:stretch/>
        </p:blipFill>
        <p:spPr>
          <a:xfrm>
            <a:off x="0" y="0"/>
            <a:ext cx="9144000" cy="5143500"/>
          </a:xfrm>
          <a:prstGeom prst="rect">
            <a:avLst/>
          </a:prstGeom>
          <a:noFill/>
          <a:ln>
            <a:noFill/>
          </a:ln>
        </p:spPr>
      </p:pic>
      <p:sp>
        <p:nvSpPr>
          <p:cNvPr id="174" name="Google Shape;174;p22"/>
          <p:cNvSpPr txBox="1">
            <a:spLocks noGrp="1"/>
          </p:cNvSpPr>
          <p:nvPr>
            <p:ph type="title"/>
          </p:nvPr>
        </p:nvSpPr>
        <p:spPr>
          <a:xfrm>
            <a:off x="238075" y="340725"/>
            <a:ext cx="8644200" cy="38355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sz="4200">
                <a:solidFill>
                  <a:schemeClr val="accent5"/>
                </a:solidFill>
              </a:rPr>
              <a:t>COMPARATIVE ANALYSIS</a:t>
            </a:r>
            <a:endParaRPr sz="4200">
              <a:solidFill>
                <a:schemeClr val="accent5"/>
              </a:solidFill>
            </a:endParaRPr>
          </a:p>
          <a:p>
            <a:pPr marL="457200" lvl="0" indent="-317500" algn="just" rtl="0">
              <a:lnSpc>
                <a:spcPct val="115000"/>
              </a:lnSpc>
              <a:spcBef>
                <a:spcPts val="1600"/>
              </a:spcBef>
              <a:spcAft>
                <a:spcPts val="0"/>
              </a:spcAft>
              <a:buClr>
                <a:srgbClr val="D1D5DB"/>
              </a:buClr>
              <a:buSzPts val="1400"/>
              <a:buFont typeface="Raleway"/>
              <a:buAutoNum type="arabicPeriod"/>
            </a:pPr>
            <a:r>
              <a:rPr lang="en" sz="1400">
                <a:solidFill>
                  <a:srgbClr val="D1D5DB"/>
                </a:solidFill>
              </a:rPr>
              <a:t>Flexibility vs. Stability:</a:t>
            </a:r>
            <a:endParaRPr sz="1400">
              <a:solidFill>
                <a:srgbClr val="D1D5DB"/>
              </a:solidFill>
            </a:endParaRPr>
          </a:p>
          <a:p>
            <a:pPr marL="914400" lvl="1" indent="-317500" algn="just" rtl="0">
              <a:lnSpc>
                <a:spcPct val="115000"/>
              </a:lnSpc>
              <a:spcBef>
                <a:spcPts val="0"/>
              </a:spcBef>
              <a:spcAft>
                <a:spcPts val="0"/>
              </a:spcAft>
              <a:buClr>
                <a:srgbClr val="D1D5DB"/>
              </a:buClr>
              <a:buSzPts val="1400"/>
              <a:buFont typeface="Raleway"/>
              <a:buChar char="●"/>
            </a:pPr>
            <a:r>
              <a:rPr lang="en" sz="1400" b="0">
                <a:solidFill>
                  <a:srgbClr val="D1D5DB"/>
                </a:solidFill>
              </a:rPr>
              <a:t>HR strategies in the private sector often prioritize flexibility and agility to adapt to changing market conditions. They focus on attracting and retaining top talent, promoting innovation, and responding swiftly to market demands.</a:t>
            </a:r>
            <a:endParaRPr sz="1400" b="0">
              <a:solidFill>
                <a:srgbClr val="D1D5DB"/>
              </a:solidFill>
            </a:endParaRPr>
          </a:p>
          <a:p>
            <a:pPr marL="914400" lvl="1" indent="-317500" algn="just" rtl="0">
              <a:lnSpc>
                <a:spcPct val="115000"/>
              </a:lnSpc>
              <a:spcBef>
                <a:spcPts val="0"/>
              </a:spcBef>
              <a:spcAft>
                <a:spcPts val="0"/>
              </a:spcAft>
              <a:buClr>
                <a:srgbClr val="D1D5DB"/>
              </a:buClr>
              <a:buSzPts val="1400"/>
              <a:buFont typeface="Raleway"/>
              <a:buChar char="●"/>
            </a:pPr>
            <a:r>
              <a:rPr lang="en" sz="1400" b="0">
                <a:solidFill>
                  <a:srgbClr val="D1D5DB"/>
                </a:solidFill>
              </a:rPr>
              <a:t>HR strategies in the public sector tend to prioritize stability and consistency in delivering public services. They focus on workforce planning, competency-based selection, and adherence to regulatory requirements.</a:t>
            </a:r>
            <a:endParaRPr sz="1400" b="0">
              <a:solidFill>
                <a:srgbClr val="D1D5DB"/>
              </a:solidFill>
            </a:endParaRPr>
          </a:p>
          <a:p>
            <a:pPr marL="457200" lvl="0" indent="-317500" algn="just" rtl="0">
              <a:lnSpc>
                <a:spcPct val="115000"/>
              </a:lnSpc>
              <a:spcBef>
                <a:spcPts val="0"/>
              </a:spcBef>
              <a:spcAft>
                <a:spcPts val="0"/>
              </a:spcAft>
              <a:buClr>
                <a:srgbClr val="D1D5DB"/>
              </a:buClr>
              <a:buSzPts val="1400"/>
              <a:buFont typeface="Raleway"/>
              <a:buAutoNum type="arabicPeriod"/>
            </a:pPr>
            <a:r>
              <a:rPr lang="en" sz="1400">
                <a:solidFill>
                  <a:srgbClr val="D1D5DB"/>
                </a:solidFill>
              </a:rPr>
              <a:t>Profit Orientation vs. Mission Focus:</a:t>
            </a:r>
            <a:endParaRPr sz="1400">
              <a:solidFill>
                <a:srgbClr val="D1D5DB"/>
              </a:solidFill>
            </a:endParaRPr>
          </a:p>
          <a:p>
            <a:pPr marL="914400" lvl="1" indent="-317500" algn="just" rtl="0">
              <a:lnSpc>
                <a:spcPct val="115000"/>
              </a:lnSpc>
              <a:spcBef>
                <a:spcPts val="0"/>
              </a:spcBef>
              <a:spcAft>
                <a:spcPts val="0"/>
              </a:spcAft>
              <a:buClr>
                <a:srgbClr val="D1D5DB"/>
              </a:buClr>
              <a:buSzPts val="1400"/>
              <a:buFont typeface="Raleway"/>
              <a:buChar char="●"/>
            </a:pPr>
            <a:r>
              <a:rPr lang="en" sz="1400" b="0">
                <a:solidFill>
                  <a:srgbClr val="D1D5DB"/>
                </a:solidFill>
              </a:rPr>
              <a:t>Private Sector: HR strategies in the private sector are aligned with profit-oriented goals. Talent acquisition, talent development, and performance management are geared towards achieving financial success and maximizing shareholder value.</a:t>
            </a:r>
            <a:endParaRPr sz="1400" b="0">
              <a:solidFill>
                <a:srgbClr val="D1D5DB"/>
              </a:solidFill>
            </a:endParaRPr>
          </a:p>
          <a:p>
            <a:pPr marL="914400" lvl="1" indent="-317500" algn="just" rtl="0">
              <a:lnSpc>
                <a:spcPct val="115000"/>
              </a:lnSpc>
              <a:spcBef>
                <a:spcPts val="0"/>
              </a:spcBef>
              <a:spcAft>
                <a:spcPts val="0"/>
              </a:spcAft>
              <a:buClr>
                <a:srgbClr val="D1D5DB"/>
              </a:buClr>
              <a:buSzPts val="1400"/>
              <a:buFont typeface="Roboto"/>
              <a:buChar char="●"/>
            </a:pPr>
            <a:r>
              <a:rPr lang="en" sz="1400" b="0">
                <a:solidFill>
                  <a:srgbClr val="D1D5DB"/>
                </a:solidFill>
              </a:rPr>
              <a:t>Public Sector: HR strategies in the public sector are driven by the organization's mission and public service objectives. Talent acquisition, talent development, and performance management align with delivering quality public services and meeting societal needs.</a:t>
            </a:r>
            <a:endParaRPr sz="1400" b="0">
              <a:solidFill>
                <a:schemeClr val="accent5"/>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3"/>
          <p:cNvSpPr txBox="1">
            <a:spLocks noGrp="1"/>
          </p:cNvSpPr>
          <p:nvPr>
            <p:ph type="title"/>
          </p:nvPr>
        </p:nvSpPr>
        <p:spPr>
          <a:xfrm>
            <a:off x="316874" y="1308000"/>
            <a:ext cx="8216700" cy="3835500"/>
          </a:xfrm>
          <a:prstGeom prst="rect">
            <a:avLst/>
          </a:prstGeom>
        </p:spPr>
        <p:txBody>
          <a:bodyPr spcFirstLastPara="1" wrap="square" lIns="91425" tIns="91425" rIns="91425" bIns="91425" anchor="ctr" anchorCtr="0">
            <a:noAutofit/>
          </a:bodyPr>
          <a:lstStyle/>
          <a:p>
            <a:pPr marL="457200" lvl="0" indent="-317500" algn="just" rtl="0">
              <a:lnSpc>
                <a:spcPct val="115000"/>
              </a:lnSpc>
              <a:spcBef>
                <a:spcPts val="1600"/>
              </a:spcBef>
              <a:spcAft>
                <a:spcPts val="0"/>
              </a:spcAft>
              <a:buClr>
                <a:srgbClr val="D1D5DB"/>
              </a:buClr>
              <a:buSzPts val="1400"/>
              <a:buFont typeface="Raleway"/>
              <a:buAutoNum type="arabicPeriod" startAt="3"/>
            </a:pPr>
            <a:r>
              <a:rPr lang="en" sz="1400">
                <a:solidFill>
                  <a:srgbClr val="D1D5DB"/>
                </a:solidFill>
              </a:rPr>
              <a:t>Competition vs. Collaboration:</a:t>
            </a:r>
            <a:endParaRPr sz="1400">
              <a:solidFill>
                <a:srgbClr val="D1D5DB"/>
              </a:solidFill>
            </a:endParaRPr>
          </a:p>
          <a:p>
            <a:pPr marL="914400" lvl="1" indent="-317500" algn="just" rtl="0">
              <a:lnSpc>
                <a:spcPct val="115000"/>
              </a:lnSpc>
              <a:spcBef>
                <a:spcPts val="0"/>
              </a:spcBef>
              <a:spcAft>
                <a:spcPts val="0"/>
              </a:spcAft>
              <a:buClr>
                <a:srgbClr val="D1D5DB"/>
              </a:buClr>
              <a:buSzPts val="1400"/>
              <a:buFont typeface="Raleway"/>
              <a:buChar char="●"/>
            </a:pPr>
            <a:r>
              <a:rPr lang="en" sz="1400" b="0">
                <a:solidFill>
                  <a:srgbClr val="D1D5DB"/>
                </a:solidFill>
              </a:rPr>
              <a:t>Private Sector: HR strategies in the private sector often emphasize competition among employees to drive performance and achieve individual and organizational goals. Incentives and rewards are designed to motivate individual contributions.</a:t>
            </a:r>
            <a:endParaRPr sz="1400" b="0">
              <a:solidFill>
                <a:srgbClr val="D1D5DB"/>
              </a:solidFill>
            </a:endParaRPr>
          </a:p>
          <a:p>
            <a:pPr marL="914400" lvl="1" indent="-317500" algn="just" rtl="0">
              <a:lnSpc>
                <a:spcPct val="115000"/>
              </a:lnSpc>
              <a:spcBef>
                <a:spcPts val="0"/>
              </a:spcBef>
              <a:spcAft>
                <a:spcPts val="0"/>
              </a:spcAft>
              <a:buClr>
                <a:srgbClr val="D1D5DB"/>
              </a:buClr>
              <a:buSzPts val="1400"/>
              <a:buFont typeface="Raleway"/>
              <a:buChar char="●"/>
            </a:pPr>
            <a:r>
              <a:rPr lang="en" sz="1400" b="0">
                <a:solidFill>
                  <a:srgbClr val="D1D5DB"/>
                </a:solidFill>
              </a:rPr>
              <a:t>Public Sector: HR strategies in the public sector emphasize collaboration and teamwork to deliver public services effectively. Performance management systems focus on fostering cooperation, knowledge sharing, and achieving collective goals.</a:t>
            </a:r>
            <a:endParaRPr sz="1400" b="0">
              <a:solidFill>
                <a:srgbClr val="D1D5DB"/>
              </a:solidFill>
            </a:endParaRPr>
          </a:p>
          <a:p>
            <a:pPr marL="457200" lvl="0" indent="-317500" algn="just" rtl="0">
              <a:lnSpc>
                <a:spcPct val="115000"/>
              </a:lnSpc>
              <a:spcBef>
                <a:spcPts val="0"/>
              </a:spcBef>
              <a:spcAft>
                <a:spcPts val="0"/>
              </a:spcAft>
              <a:buClr>
                <a:srgbClr val="D1D5DB"/>
              </a:buClr>
              <a:buSzPts val="1400"/>
              <a:buFont typeface="Raleway"/>
              <a:buAutoNum type="arabicPeriod" startAt="3"/>
            </a:pPr>
            <a:r>
              <a:rPr lang="en" sz="1400">
                <a:solidFill>
                  <a:srgbClr val="D1D5DB"/>
                </a:solidFill>
              </a:rPr>
              <a:t>Risk-Taking vs. Compliance:</a:t>
            </a:r>
            <a:endParaRPr sz="1400">
              <a:solidFill>
                <a:srgbClr val="D1D5DB"/>
              </a:solidFill>
            </a:endParaRPr>
          </a:p>
          <a:p>
            <a:pPr marL="914400" lvl="1" indent="-317500" algn="just" rtl="0">
              <a:lnSpc>
                <a:spcPct val="115000"/>
              </a:lnSpc>
              <a:spcBef>
                <a:spcPts val="0"/>
              </a:spcBef>
              <a:spcAft>
                <a:spcPts val="0"/>
              </a:spcAft>
              <a:buClr>
                <a:srgbClr val="D1D5DB"/>
              </a:buClr>
              <a:buSzPts val="1400"/>
              <a:buFont typeface="Raleway"/>
              <a:buChar char="●"/>
            </a:pPr>
            <a:r>
              <a:rPr lang="en" sz="1400" b="0">
                <a:solidFill>
                  <a:srgbClr val="D1D5DB"/>
                </a:solidFill>
              </a:rPr>
              <a:t>Private Sector: HR strategies in the private sector encourage risk-taking and innovation. They provide opportunities for employees to experiment, learn from failures, and drive organizational growth through entrepreneurial initiatives.</a:t>
            </a:r>
            <a:endParaRPr sz="1400" b="0">
              <a:solidFill>
                <a:srgbClr val="D1D5DB"/>
              </a:solidFill>
            </a:endParaRPr>
          </a:p>
          <a:p>
            <a:pPr marL="914400" lvl="1" indent="-317500" algn="just" rtl="0">
              <a:lnSpc>
                <a:spcPct val="115000"/>
              </a:lnSpc>
              <a:spcBef>
                <a:spcPts val="0"/>
              </a:spcBef>
              <a:spcAft>
                <a:spcPts val="0"/>
              </a:spcAft>
              <a:buClr>
                <a:srgbClr val="D1D5DB"/>
              </a:buClr>
              <a:buSzPts val="1400"/>
              <a:buFont typeface="Raleway"/>
              <a:buChar char="●"/>
            </a:pPr>
            <a:r>
              <a:rPr lang="en" sz="1400" b="0">
                <a:solidFill>
                  <a:srgbClr val="D1D5DB"/>
                </a:solidFill>
              </a:rPr>
              <a:t>Public Sector: HR strategies in the public sector prioritize compliance with regulations, ensuring accountability, and minimizing risks associated with public service delivery. Emphasis is placed on ethical conduct and adherence to established procedures.</a:t>
            </a:r>
            <a:endParaRPr sz="1400" b="0">
              <a:solidFill>
                <a:srgbClr val="D1D5DB"/>
              </a:solidFill>
            </a:endParaRPr>
          </a:p>
          <a:p>
            <a:pPr marL="0" lvl="0" indent="0" algn="just" rtl="0">
              <a:spcBef>
                <a:spcPts val="1600"/>
              </a:spcBef>
              <a:spcAft>
                <a:spcPts val="0"/>
              </a:spcAft>
              <a:buClr>
                <a:schemeClr val="dk2"/>
              </a:buClr>
              <a:buSzPts val="1100"/>
              <a:buFont typeface="Arial"/>
              <a:buNone/>
            </a:pPr>
            <a:endParaRPr sz="1800">
              <a:solidFill>
                <a:schemeClr val="dk2"/>
              </a:solidFill>
            </a:endParaRPr>
          </a:p>
          <a:p>
            <a:pPr marL="0" lvl="0" indent="0" algn="just" rtl="0">
              <a:lnSpc>
                <a:spcPct val="115000"/>
              </a:lnSpc>
              <a:spcBef>
                <a:spcPts val="1000"/>
              </a:spcBef>
              <a:spcAft>
                <a:spcPts val="0"/>
              </a:spcAft>
              <a:buClr>
                <a:schemeClr val="dk2"/>
              </a:buClr>
              <a:buSzPts val="1100"/>
              <a:buFont typeface="Arial"/>
              <a:buNone/>
            </a:pPr>
            <a:endParaRPr sz="2400" u="sng">
              <a:solidFill>
                <a:schemeClr val="accent5"/>
              </a:solidFill>
            </a:endParaRPr>
          </a:p>
          <a:p>
            <a:pPr marL="0" lvl="0" indent="0" algn="just" rtl="0">
              <a:spcBef>
                <a:spcPts val="1000"/>
              </a:spcBef>
              <a:spcAft>
                <a:spcPts val="0"/>
              </a:spcAft>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83"/>
        <p:cNvGrpSpPr/>
        <p:nvPr/>
      </p:nvGrpSpPr>
      <p:grpSpPr>
        <a:xfrm>
          <a:off x="0" y="0"/>
          <a:ext cx="0" cy="0"/>
          <a:chOff x="0" y="0"/>
          <a:chExt cx="0" cy="0"/>
        </a:xfrm>
      </p:grpSpPr>
      <p:pic>
        <p:nvPicPr>
          <p:cNvPr id="184" name="Google Shape;184;p24"/>
          <p:cNvPicPr preferRelativeResize="0"/>
          <p:nvPr/>
        </p:nvPicPr>
        <p:blipFill>
          <a:blip r:embed="rId3">
            <a:alphaModFix/>
          </a:blip>
          <a:stretch>
            <a:fillRect/>
          </a:stretch>
        </p:blipFill>
        <p:spPr>
          <a:xfrm>
            <a:off x="2444700" y="162737"/>
            <a:ext cx="4254600" cy="4818038"/>
          </a:xfrm>
          <a:prstGeom prst="rect">
            <a:avLst/>
          </a:prstGeom>
          <a:noFill/>
          <a:ln>
            <a:noFill/>
          </a:ln>
        </p:spPr>
      </p:pic>
      <p:pic>
        <p:nvPicPr>
          <p:cNvPr id="185" name="Google Shape;185;p24" descr="Piece of duct tape sticking a note to the slide"/>
          <p:cNvPicPr preferRelativeResize="0"/>
          <p:nvPr/>
        </p:nvPicPr>
        <p:blipFill rotWithShape="1">
          <a:blip r:embed="rId4">
            <a:alphaModFix/>
          </a:blip>
          <a:srcRect l="9244" t="5926" r="2118" b="10011"/>
          <a:stretch/>
        </p:blipFill>
        <p:spPr>
          <a:xfrm rot="154828">
            <a:off x="3536000" y="147301"/>
            <a:ext cx="2072000" cy="736050"/>
          </a:xfrm>
          <a:prstGeom prst="rect">
            <a:avLst/>
          </a:prstGeom>
          <a:noFill/>
          <a:ln>
            <a:noFill/>
          </a:ln>
        </p:spPr>
      </p:pic>
      <p:sp>
        <p:nvSpPr>
          <p:cNvPr id="186" name="Google Shape;186;p24"/>
          <p:cNvSpPr txBox="1"/>
          <p:nvPr/>
        </p:nvSpPr>
        <p:spPr>
          <a:xfrm>
            <a:off x="2855550" y="833722"/>
            <a:ext cx="3432900" cy="7626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 sz="3600" b="1">
                <a:solidFill>
                  <a:schemeClr val="lt2"/>
                </a:solidFill>
                <a:latin typeface="Raleway"/>
                <a:ea typeface="Raleway"/>
                <a:cs typeface="Raleway"/>
                <a:sym typeface="Raleway"/>
              </a:rPr>
              <a:t>Conclusion</a:t>
            </a:r>
            <a:endParaRPr sz="3600" b="1">
              <a:solidFill>
                <a:schemeClr val="lt2"/>
              </a:solidFill>
              <a:latin typeface="Raleway"/>
              <a:ea typeface="Raleway"/>
              <a:cs typeface="Raleway"/>
              <a:sym typeface="Raleway"/>
            </a:endParaRPr>
          </a:p>
        </p:txBody>
      </p:sp>
      <p:sp>
        <p:nvSpPr>
          <p:cNvPr id="187" name="Google Shape;187;p24"/>
          <p:cNvSpPr txBox="1">
            <a:spLocks noGrp="1"/>
          </p:cNvSpPr>
          <p:nvPr>
            <p:ph type="body" idx="4294967295"/>
          </p:nvPr>
        </p:nvSpPr>
        <p:spPr>
          <a:xfrm>
            <a:off x="2855550" y="1652880"/>
            <a:ext cx="3432900" cy="3327900"/>
          </a:xfrm>
          <a:prstGeom prst="rect">
            <a:avLst/>
          </a:prstGeom>
        </p:spPr>
        <p:txBody>
          <a:bodyPr spcFirstLastPara="1" wrap="square" lIns="91425" tIns="91425" rIns="91425" bIns="91425" anchor="t" anchorCtr="0">
            <a:noAutofit/>
          </a:bodyPr>
          <a:lstStyle/>
          <a:p>
            <a:pPr marL="457200" lvl="0" indent="-317500" algn="just" rtl="0">
              <a:spcBef>
                <a:spcPts val="0"/>
              </a:spcBef>
              <a:spcAft>
                <a:spcPts val="1000"/>
              </a:spcAft>
              <a:buClr>
                <a:srgbClr val="000000"/>
              </a:buClr>
              <a:buSzPts val="1400"/>
              <a:buFont typeface="Raleway"/>
              <a:buChar char="➔"/>
            </a:pPr>
            <a:r>
              <a:rPr lang="en" sz="1400">
                <a:solidFill>
                  <a:srgbClr val="000000"/>
                </a:solidFill>
                <a:latin typeface="Roboto"/>
                <a:ea typeface="Roboto"/>
                <a:cs typeface="Roboto"/>
                <a:sym typeface="Roboto"/>
              </a:rPr>
              <a:t>In conclusion, aligning HR strategies with the overall organizational strategy is crucial for both private and public sector organizations. HR strategies play a significant role in supporting the organizations' competitive advantage and achieving their respective objectives.</a:t>
            </a:r>
            <a:endParaRPr sz="1400">
              <a:solidFill>
                <a:srgbClr val="000000"/>
              </a:solidFill>
              <a:latin typeface="Raleway"/>
              <a:ea typeface="Raleway"/>
              <a:cs typeface="Raleway"/>
              <a:sym typeface="Raleway"/>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1"/>
        <p:cNvGrpSpPr/>
        <p:nvPr/>
      </p:nvGrpSpPr>
      <p:grpSpPr>
        <a:xfrm>
          <a:off x="0" y="0"/>
          <a:ext cx="0" cy="0"/>
          <a:chOff x="0" y="0"/>
          <a:chExt cx="0" cy="0"/>
        </a:xfrm>
      </p:grpSpPr>
      <p:sp>
        <p:nvSpPr>
          <p:cNvPr id="192" name="Google Shape;192;p25"/>
          <p:cNvSpPr txBox="1">
            <a:spLocks noGrp="1"/>
          </p:cNvSpPr>
          <p:nvPr>
            <p:ph type="subTitle" idx="1"/>
          </p:nvPr>
        </p:nvSpPr>
        <p:spPr>
          <a:xfrm>
            <a:off x="283100" y="349850"/>
            <a:ext cx="4045200" cy="1140300"/>
          </a:xfrm>
          <a:prstGeom prst="rect">
            <a:avLst/>
          </a:prstGeom>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 sz="3600" b="1">
                <a:solidFill>
                  <a:schemeClr val="dk1"/>
                </a:solidFill>
              </a:rPr>
              <a:t>Recommendations</a:t>
            </a:r>
            <a:endParaRPr sz="3600" b="1">
              <a:solidFill>
                <a:schemeClr val="dk1"/>
              </a:solidFill>
            </a:endParaRPr>
          </a:p>
          <a:p>
            <a:pPr marL="0" lvl="0" indent="0" algn="l" rtl="0">
              <a:lnSpc>
                <a:spcPct val="115000"/>
              </a:lnSpc>
              <a:spcBef>
                <a:spcPts val="1600"/>
              </a:spcBef>
              <a:spcAft>
                <a:spcPts val="1600"/>
              </a:spcAft>
              <a:buNone/>
            </a:pPr>
            <a:endParaRPr sz="1800"/>
          </a:p>
        </p:txBody>
      </p:sp>
      <p:sp>
        <p:nvSpPr>
          <p:cNvPr id="193" name="Google Shape;193;p25"/>
          <p:cNvSpPr txBox="1"/>
          <p:nvPr/>
        </p:nvSpPr>
        <p:spPr>
          <a:xfrm>
            <a:off x="249850" y="949925"/>
            <a:ext cx="4045200" cy="3869700"/>
          </a:xfrm>
          <a:prstGeom prst="rect">
            <a:avLst/>
          </a:prstGeom>
          <a:noFill/>
          <a:ln>
            <a:noFill/>
          </a:ln>
        </p:spPr>
        <p:txBody>
          <a:bodyPr spcFirstLastPara="1" wrap="square" lIns="91425" tIns="91425" rIns="91425" bIns="91425" anchor="t" anchorCtr="0">
            <a:spAutoFit/>
          </a:bodyPr>
          <a:lstStyle/>
          <a:p>
            <a:pPr marL="457200" lvl="0" indent="-317500" algn="just" rtl="0">
              <a:lnSpc>
                <a:spcPct val="115000"/>
              </a:lnSpc>
              <a:spcBef>
                <a:spcPts val="1600"/>
              </a:spcBef>
              <a:spcAft>
                <a:spcPts val="0"/>
              </a:spcAft>
              <a:buClr>
                <a:schemeClr val="dk2"/>
              </a:buClr>
              <a:buSzPts val="1400"/>
              <a:buFont typeface="Raleway Light"/>
              <a:buAutoNum type="arabicPeriod"/>
            </a:pPr>
            <a:r>
              <a:rPr lang="en">
                <a:solidFill>
                  <a:schemeClr val="dk2"/>
                </a:solidFill>
                <a:latin typeface="Raleway Light"/>
                <a:ea typeface="Raleway Light"/>
                <a:cs typeface="Raleway Light"/>
                <a:sym typeface="Raleway Light"/>
              </a:rPr>
              <a:t>Impact of HR Analytics: Investigate how organizations can leverage data-driven insights to make informed decisions regarding talent management, employee engagement, and strategic alignment.</a:t>
            </a:r>
            <a:endParaRPr>
              <a:solidFill>
                <a:schemeClr val="dk2"/>
              </a:solidFill>
              <a:latin typeface="Raleway Light"/>
              <a:ea typeface="Raleway Light"/>
              <a:cs typeface="Raleway Light"/>
              <a:sym typeface="Raleway Light"/>
            </a:endParaRPr>
          </a:p>
          <a:p>
            <a:pPr marL="457200" lvl="0" indent="-317500" algn="just" rtl="0">
              <a:lnSpc>
                <a:spcPct val="115000"/>
              </a:lnSpc>
              <a:spcBef>
                <a:spcPts val="0"/>
              </a:spcBef>
              <a:spcAft>
                <a:spcPts val="0"/>
              </a:spcAft>
              <a:buClr>
                <a:schemeClr val="dk2"/>
              </a:buClr>
              <a:buSzPts val="1400"/>
              <a:buFont typeface="Raleway Light"/>
              <a:buAutoNum type="arabicPeriod"/>
            </a:pPr>
            <a:r>
              <a:rPr lang="en">
                <a:solidFill>
                  <a:schemeClr val="dk2"/>
                </a:solidFill>
                <a:latin typeface="Raleway Light"/>
                <a:ea typeface="Raleway Light"/>
                <a:cs typeface="Raleway Light"/>
                <a:sym typeface="Raleway Light"/>
              </a:rPr>
              <a:t>HR Strategy in Digital Transformation: Examine how HR practices such as reskilling and upskilling, talent acquisition for emerging technologies, and fostering a culture of innovation can facilitate successful digital transformations.</a:t>
            </a:r>
            <a:endParaRPr>
              <a:solidFill>
                <a:schemeClr val="dk2"/>
              </a:solidFill>
              <a:latin typeface="Raleway Light"/>
              <a:ea typeface="Raleway Light"/>
              <a:cs typeface="Raleway Light"/>
              <a:sym typeface="Raleway Light"/>
            </a:endParaRPr>
          </a:p>
          <a:p>
            <a:pPr marL="457200" lvl="0" indent="-317500" algn="l" rtl="0">
              <a:lnSpc>
                <a:spcPct val="115000"/>
              </a:lnSpc>
              <a:spcBef>
                <a:spcPts val="0"/>
              </a:spcBef>
              <a:spcAft>
                <a:spcPts val="0"/>
              </a:spcAft>
              <a:buClr>
                <a:schemeClr val="dk2"/>
              </a:buClr>
              <a:buSzPts val="1400"/>
              <a:buFont typeface="Raleway Light"/>
              <a:buAutoNum type="arabicPeriod"/>
            </a:pPr>
            <a:r>
              <a:rPr lang="en">
                <a:solidFill>
                  <a:schemeClr val="dk2"/>
                </a:solidFill>
                <a:latin typeface="Raleway Light"/>
                <a:ea typeface="Raleway Light"/>
                <a:cs typeface="Raleway Light"/>
                <a:sym typeface="Raleway Light"/>
              </a:rPr>
              <a:t>Employee Experience and HR Strategy: Examine how HR practices, such as flexible work arrangements, performance management, and learning.</a:t>
            </a:r>
            <a:endParaRPr>
              <a:solidFill>
                <a:schemeClr val="dk2"/>
              </a:solidFill>
              <a:latin typeface="Raleway Light"/>
              <a:ea typeface="Raleway Light"/>
              <a:cs typeface="Raleway Light"/>
              <a:sym typeface="Raleway Light"/>
            </a:endParaRPr>
          </a:p>
        </p:txBody>
      </p:sp>
      <p:sp>
        <p:nvSpPr>
          <p:cNvPr id="194" name="Google Shape;194;p25"/>
          <p:cNvSpPr txBox="1"/>
          <p:nvPr/>
        </p:nvSpPr>
        <p:spPr>
          <a:xfrm>
            <a:off x="4791700" y="248550"/>
            <a:ext cx="4045200" cy="4365300"/>
          </a:xfrm>
          <a:prstGeom prst="rect">
            <a:avLst/>
          </a:prstGeom>
          <a:noFill/>
          <a:ln>
            <a:noFill/>
          </a:ln>
        </p:spPr>
        <p:txBody>
          <a:bodyPr spcFirstLastPara="1" wrap="square" lIns="91425" tIns="91425" rIns="91425" bIns="91425" anchor="t" anchorCtr="0">
            <a:spAutoFit/>
          </a:bodyPr>
          <a:lstStyle/>
          <a:p>
            <a:pPr marL="457200" lvl="0" indent="-317500" algn="just" rtl="0">
              <a:lnSpc>
                <a:spcPct val="115000"/>
              </a:lnSpc>
              <a:spcBef>
                <a:spcPts val="1600"/>
              </a:spcBef>
              <a:spcAft>
                <a:spcPts val="0"/>
              </a:spcAft>
              <a:buClr>
                <a:schemeClr val="dk2"/>
              </a:buClr>
              <a:buSzPts val="1400"/>
              <a:buFont typeface="Raleway Light"/>
              <a:buAutoNum type="arabicPeriod" startAt="4"/>
            </a:pPr>
            <a:r>
              <a:rPr lang="en">
                <a:solidFill>
                  <a:schemeClr val="dk2"/>
                </a:solidFill>
                <a:latin typeface="Raleway Light"/>
                <a:ea typeface="Raleway Light"/>
                <a:cs typeface="Raleway Light"/>
                <a:sym typeface="Raleway Light"/>
              </a:rPr>
              <a:t>HR Strategy in Remote Work Environments: Investigate effective strategies for managing remote teams, promoting employee engagement and well-being, and maintaining organizational culture in distributed work settings.</a:t>
            </a:r>
            <a:endParaRPr>
              <a:solidFill>
                <a:schemeClr val="dk2"/>
              </a:solidFill>
              <a:latin typeface="Raleway Light"/>
              <a:ea typeface="Raleway Light"/>
              <a:cs typeface="Raleway Light"/>
              <a:sym typeface="Raleway Light"/>
            </a:endParaRPr>
          </a:p>
          <a:p>
            <a:pPr marL="457200" lvl="0" indent="-317500" algn="just" rtl="0">
              <a:lnSpc>
                <a:spcPct val="115000"/>
              </a:lnSpc>
              <a:spcBef>
                <a:spcPts val="0"/>
              </a:spcBef>
              <a:spcAft>
                <a:spcPts val="0"/>
              </a:spcAft>
              <a:buClr>
                <a:schemeClr val="dk2"/>
              </a:buClr>
              <a:buSzPts val="1400"/>
              <a:buFont typeface="Raleway Light"/>
              <a:buAutoNum type="arabicPeriod" startAt="4"/>
            </a:pPr>
            <a:r>
              <a:rPr lang="en">
                <a:solidFill>
                  <a:schemeClr val="dk2"/>
                </a:solidFill>
                <a:latin typeface="Raleway Light"/>
                <a:ea typeface="Raleway Light"/>
                <a:cs typeface="Raleway Light"/>
                <a:sym typeface="Raleway Light"/>
              </a:rPr>
              <a:t>HR Strategy in Sustainable Organizations: Investigate the role of HR practices in promoting environmental sustainability, social responsibility, and ethical behavior, and their impact on organizational performance and reputation.</a:t>
            </a:r>
            <a:endParaRPr>
              <a:solidFill>
                <a:schemeClr val="dk2"/>
              </a:solidFill>
              <a:latin typeface="Raleway Light"/>
              <a:ea typeface="Raleway Light"/>
              <a:cs typeface="Raleway Light"/>
              <a:sym typeface="Raleway Light"/>
            </a:endParaRPr>
          </a:p>
          <a:p>
            <a:pPr marL="457200" lvl="0" indent="-317500" algn="just" rtl="0">
              <a:lnSpc>
                <a:spcPct val="115000"/>
              </a:lnSpc>
              <a:spcBef>
                <a:spcPts val="0"/>
              </a:spcBef>
              <a:spcAft>
                <a:spcPts val="0"/>
              </a:spcAft>
              <a:buClr>
                <a:schemeClr val="dk2"/>
              </a:buClr>
              <a:buSzPts val="1400"/>
              <a:buFont typeface="Raleway Light"/>
              <a:buAutoNum type="arabicPeriod" startAt="4"/>
            </a:pPr>
            <a:r>
              <a:rPr lang="en">
                <a:solidFill>
                  <a:schemeClr val="dk2"/>
                </a:solidFill>
                <a:latin typeface="Raleway Light"/>
                <a:ea typeface="Raleway Light"/>
                <a:cs typeface="Raleway Light"/>
                <a:sym typeface="Raleway Light"/>
              </a:rPr>
              <a:t>Cross-Cultural HR Strategy: Investigate the challenges and strategies for aligning HR practices across different cultural contexts. </a:t>
            </a:r>
            <a:endParaRPr>
              <a:solidFill>
                <a:schemeClr val="dk2"/>
              </a:solidFill>
              <a:latin typeface="Raleway Light"/>
              <a:ea typeface="Raleway Light"/>
              <a:cs typeface="Raleway Light"/>
              <a:sym typeface="Raleway Ligh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6"/>
          <p:cNvSpPr txBox="1">
            <a:spLocks noGrp="1"/>
          </p:cNvSpPr>
          <p:nvPr>
            <p:ph type="title"/>
          </p:nvPr>
        </p:nvSpPr>
        <p:spPr>
          <a:xfrm>
            <a:off x="318087" y="353174"/>
            <a:ext cx="8613261" cy="3835500"/>
          </a:xfrm>
          <a:prstGeom prst="rect">
            <a:avLst/>
          </a:prstGeom>
        </p:spPr>
        <p:txBody>
          <a:bodyPr spcFirstLastPara="1" wrap="square" lIns="91425" tIns="91425" rIns="91425" bIns="91425" anchor="t" anchorCtr="0">
            <a:noAutofit/>
          </a:bodyPr>
          <a:lstStyle/>
          <a:p>
            <a:pPr lvl="0"/>
            <a:r>
              <a:rPr lang="en-US" sz="3600" dirty="0"/>
              <a:t>References</a:t>
            </a:r>
            <a:br>
              <a:rPr lang="en-US" sz="1200" b="0" dirty="0">
                <a:solidFill>
                  <a:srgbClr val="D1D5DB"/>
                </a:solidFill>
                <a:latin typeface="Roboto"/>
                <a:ea typeface="Roboto"/>
                <a:cs typeface="Roboto"/>
                <a:sym typeface="Roboto"/>
              </a:rPr>
            </a:br>
            <a:r>
              <a:rPr lang="en-US" sz="1200" b="0" dirty="0">
                <a:solidFill>
                  <a:srgbClr val="D1D5DB"/>
                </a:solidFill>
                <a:latin typeface="Roboto"/>
                <a:ea typeface="Roboto"/>
                <a:cs typeface="Roboto"/>
                <a:sym typeface="Roboto"/>
              </a:rPr>
              <a:t>1. HAREL, G. H., &amp; TZAFRIR, S. S. (2001). HRM PRACTICES IN THE PUBLIC AND PRIVATE SECTORS: DIFFERENCES AND SIMILARITIES. Public Administration Quarterly, 25(3), 316–355. </a:t>
            </a:r>
            <a:r>
              <a:rPr lang="en-US" sz="1200" b="0" dirty="0">
                <a:solidFill>
                  <a:srgbClr val="D1D5DB"/>
                </a:solidFill>
                <a:latin typeface="Roboto"/>
                <a:ea typeface="Roboto"/>
                <a:cs typeface="Roboto"/>
                <a:sym typeface="Roboto"/>
                <a:hlinkClick r:id="rId3"/>
              </a:rPr>
              <a:t>http://www.jstor.org/stable/40861844</a:t>
            </a:r>
            <a:br>
              <a:rPr lang="en-US" sz="1200" b="0" dirty="0">
                <a:solidFill>
                  <a:srgbClr val="D1D5DB"/>
                </a:solidFill>
                <a:latin typeface="Roboto"/>
                <a:ea typeface="Roboto"/>
                <a:cs typeface="Roboto"/>
                <a:sym typeface="Roboto"/>
              </a:rPr>
            </a:br>
            <a:r>
              <a:rPr lang="en-US" sz="1200" b="0" dirty="0">
                <a:solidFill>
                  <a:srgbClr val="D1D5DB"/>
                </a:solidFill>
                <a:latin typeface="Roboto"/>
                <a:ea typeface="Roboto"/>
                <a:cs typeface="Roboto"/>
                <a:sym typeface="Roboto"/>
              </a:rPr>
              <a:t>2. Boyne, George &amp; Poole, Michael &amp; Jenkins, Glenville. (2002). Human Resource Management in the Public and Private Sectors: An Empirical Comparison. Public Administration. 77. 407 - 420. https://doi/10.1111/1467-9299.00160</a:t>
            </a:r>
            <a:br>
              <a:rPr lang="en-US" sz="1200" b="0" dirty="0">
                <a:solidFill>
                  <a:srgbClr val="D1D5DB"/>
                </a:solidFill>
                <a:latin typeface="Roboto"/>
                <a:ea typeface="Roboto"/>
                <a:cs typeface="Roboto"/>
                <a:sym typeface="Roboto"/>
              </a:rPr>
            </a:br>
            <a:r>
              <a:rPr lang="en-US" sz="1200" b="0" dirty="0">
                <a:solidFill>
                  <a:srgbClr val="D1D5DB"/>
                </a:solidFill>
                <a:latin typeface="Roboto"/>
                <a:ea typeface="Roboto"/>
                <a:cs typeface="Roboto"/>
                <a:sym typeface="Roboto"/>
              </a:rPr>
              <a:t>3. </a:t>
            </a:r>
            <a:r>
              <a:rPr lang="en-US" sz="1200" b="0" dirty="0" err="1">
                <a:solidFill>
                  <a:srgbClr val="D1D5DB"/>
                </a:solidFill>
                <a:latin typeface="Roboto"/>
                <a:ea typeface="Roboto"/>
                <a:cs typeface="Roboto"/>
                <a:sym typeface="Roboto"/>
              </a:rPr>
              <a:t>Blom</a:t>
            </a:r>
            <a:r>
              <a:rPr lang="en-US" sz="1200" b="0" dirty="0">
                <a:solidFill>
                  <a:srgbClr val="D1D5DB"/>
                </a:solidFill>
                <a:latin typeface="Roboto"/>
                <a:ea typeface="Roboto"/>
                <a:cs typeface="Roboto"/>
                <a:sym typeface="Roboto"/>
              </a:rPr>
              <a:t>, R., </a:t>
            </a:r>
            <a:r>
              <a:rPr lang="en-US" sz="1200" b="0" dirty="0" err="1">
                <a:solidFill>
                  <a:srgbClr val="D1D5DB"/>
                </a:solidFill>
                <a:latin typeface="Roboto"/>
                <a:ea typeface="Roboto"/>
                <a:cs typeface="Roboto"/>
                <a:sym typeface="Roboto"/>
              </a:rPr>
              <a:t>Kruyen</a:t>
            </a:r>
            <a:r>
              <a:rPr lang="en-US" sz="1200" b="0" dirty="0">
                <a:solidFill>
                  <a:srgbClr val="D1D5DB"/>
                </a:solidFill>
                <a:latin typeface="Roboto"/>
                <a:ea typeface="Roboto"/>
                <a:cs typeface="Roboto"/>
                <a:sym typeface="Roboto"/>
              </a:rPr>
              <a:t>, P., Van der Heijden, B., &amp; Van Thiel, S. (2020). One HRM fits all? A meta-analysis of the effects of HRM practices in the public, semipublic, and private sector. Review of Public Personnel Administration, 40, 3– 35.</a:t>
            </a:r>
            <a:br>
              <a:rPr lang="en-US" sz="1200" b="0" dirty="0">
                <a:solidFill>
                  <a:srgbClr val="D1D5DB"/>
                </a:solidFill>
                <a:latin typeface="Roboto"/>
                <a:ea typeface="Roboto"/>
                <a:cs typeface="Roboto"/>
                <a:sym typeface="Roboto"/>
              </a:rPr>
            </a:br>
            <a:r>
              <a:rPr lang="en-US" sz="1200" b="0" dirty="0">
                <a:solidFill>
                  <a:srgbClr val="D1D5DB"/>
                </a:solidFill>
                <a:latin typeface="Roboto"/>
                <a:ea typeface="Roboto"/>
                <a:cs typeface="Roboto"/>
                <a:sym typeface="Roboto"/>
              </a:rPr>
              <a:t>4. : Eva </a:t>
            </a:r>
            <a:r>
              <a:rPr lang="en-US" sz="1200" b="0" dirty="0" err="1">
                <a:solidFill>
                  <a:srgbClr val="D1D5DB"/>
                </a:solidFill>
                <a:latin typeface="Roboto"/>
                <a:ea typeface="Roboto"/>
                <a:cs typeface="Roboto"/>
                <a:sym typeface="Roboto"/>
              </a:rPr>
              <a:t>Knies</a:t>
            </a:r>
            <a:r>
              <a:rPr lang="en-US" sz="1200" b="0" dirty="0">
                <a:solidFill>
                  <a:srgbClr val="D1D5DB"/>
                </a:solidFill>
                <a:latin typeface="Roboto"/>
                <a:ea typeface="Roboto"/>
                <a:cs typeface="Roboto"/>
                <a:sym typeface="Roboto"/>
              </a:rPr>
              <a:t>, Paul </a:t>
            </a:r>
            <a:r>
              <a:rPr lang="en-US" sz="1200" b="0" dirty="0" err="1">
                <a:solidFill>
                  <a:srgbClr val="D1D5DB"/>
                </a:solidFill>
                <a:latin typeface="Roboto"/>
                <a:ea typeface="Roboto"/>
                <a:cs typeface="Roboto"/>
                <a:sym typeface="Roboto"/>
              </a:rPr>
              <a:t>Boselie</a:t>
            </a:r>
            <a:r>
              <a:rPr lang="en-US" sz="1200" b="0" dirty="0">
                <a:solidFill>
                  <a:srgbClr val="D1D5DB"/>
                </a:solidFill>
                <a:latin typeface="Roboto"/>
                <a:ea typeface="Roboto"/>
                <a:cs typeface="Roboto"/>
                <a:sym typeface="Roboto"/>
              </a:rPr>
              <a:t>, Julian Gould-Williams &amp; </a:t>
            </a:r>
            <a:r>
              <a:rPr lang="en-US" sz="1200" b="0" dirty="0" err="1">
                <a:solidFill>
                  <a:srgbClr val="D1D5DB"/>
                </a:solidFill>
                <a:latin typeface="Roboto"/>
                <a:ea typeface="Roboto"/>
                <a:cs typeface="Roboto"/>
                <a:sym typeface="Roboto"/>
              </a:rPr>
              <a:t>Wouter</a:t>
            </a:r>
            <a:r>
              <a:rPr lang="en-US" sz="1200" b="0" dirty="0">
                <a:solidFill>
                  <a:srgbClr val="D1D5DB"/>
                </a:solidFill>
                <a:latin typeface="Roboto"/>
                <a:ea typeface="Roboto"/>
                <a:cs typeface="Roboto"/>
                <a:sym typeface="Roboto"/>
              </a:rPr>
              <a:t> </a:t>
            </a:r>
            <a:r>
              <a:rPr lang="en-US" sz="1200" b="0" dirty="0" err="1">
                <a:solidFill>
                  <a:srgbClr val="D1D5DB"/>
                </a:solidFill>
                <a:latin typeface="Roboto"/>
                <a:ea typeface="Roboto"/>
                <a:cs typeface="Roboto"/>
                <a:sym typeface="Roboto"/>
              </a:rPr>
              <a:t>Vandenabeele</a:t>
            </a:r>
            <a:r>
              <a:rPr lang="en-US" sz="1200" b="0" dirty="0">
                <a:solidFill>
                  <a:srgbClr val="D1D5DB"/>
                </a:solidFill>
                <a:latin typeface="Roboto"/>
                <a:ea typeface="Roboto"/>
                <a:cs typeface="Roboto"/>
                <a:sym typeface="Roboto"/>
              </a:rPr>
              <a:t>(2018): Strategic human resource management and public sector performance: context matters, The International Journal of Human Resource Management, http://doi.org/10.1080/09585192.2017.1407088</a:t>
            </a:r>
            <a:br>
              <a:rPr lang="en-US" sz="1200" b="0" dirty="0">
                <a:solidFill>
                  <a:srgbClr val="D1D5DB"/>
                </a:solidFill>
                <a:latin typeface="Roboto"/>
                <a:ea typeface="Roboto"/>
                <a:cs typeface="Roboto"/>
                <a:sym typeface="Roboto"/>
              </a:rPr>
            </a:br>
            <a:r>
              <a:rPr lang="en-US" sz="1200" b="0" dirty="0">
                <a:solidFill>
                  <a:srgbClr val="D1D5DB"/>
                </a:solidFill>
                <a:latin typeface="Roboto"/>
                <a:ea typeface="Roboto"/>
                <a:cs typeface="Roboto"/>
                <a:sym typeface="Roboto"/>
              </a:rPr>
              <a:t>5. </a:t>
            </a:r>
            <a:r>
              <a:rPr lang="en-US" sz="1200" b="0" dirty="0" err="1">
                <a:solidFill>
                  <a:srgbClr val="D1D5DB"/>
                </a:solidFill>
                <a:latin typeface="Roboto"/>
                <a:ea typeface="Roboto"/>
                <a:cs typeface="Roboto"/>
                <a:sym typeface="Roboto"/>
              </a:rPr>
              <a:t>Onyoin</a:t>
            </a:r>
            <a:r>
              <a:rPr lang="en-US" sz="1200" b="0" dirty="0">
                <a:solidFill>
                  <a:srgbClr val="D1D5DB"/>
                </a:solidFill>
                <a:latin typeface="Roboto"/>
                <a:ea typeface="Roboto"/>
                <a:cs typeface="Roboto"/>
                <a:sym typeface="Roboto"/>
              </a:rPr>
              <a:t>, M. (2020). Human resource management in </a:t>
            </a:r>
            <a:r>
              <a:rPr lang="en-US" sz="1200" b="0" dirty="0" err="1">
                <a:solidFill>
                  <a:srgbClr val="D1D5DB"/>
                </a:solidFill>
                <a:latin typeface="Roboto"/>
                <a:ea typeface="Roboto"/>
                <a:cs typeface="Roboto"/>
                <a:sym typeface="Roboto"/>
              </a:rPr>
              <a:t>publicprivate</a:t>
            </a:r>
            <a:r>
              <a:rPr lang="en-US" sz="1200" b="0" dirty="0">
                <a:solidFill>
                  <a:srgbClr val="D1D5DB"/>
                </a:solidFill>
                <a:latin typeface="Roboto"/>
                <a:ea typeface="Roboto"/>
                <a:cs typeface="Roboto"/>
                <a:sym typeface="Roboto"/>
              </a:rPr>
              <a:t> partnership </a:t>
            </a:r>
            <a:r>
              <a:rPr lang="en-US" sz="1200" b="0" dirty="0" err="1">
                <a:solidFill>
                  <a:srgbClr val="D1D5DB"/>
                </a:solidFill>
                <a:latin typeface="Roboto"/>
                <a:ea typeface="Roboto"/>
                <a:cs typeface="Roboto"/>
                <a:sym typeface="Roboto"/>
              </a:rPr>
              <a:t>organisations</a:t>
            </a:r>
            <a:r>
              <a:rPr lang="en-US" sz="1200" b="0" dirty="0">
                <a:solidFill>
                  <a:srgbClr val="D1D5DB"/>
                </a:solidFill>
                <a:latin typeface="Roboto"/>
                <a:ea typeface="Roboto"/>
                <a:cs typeface="Roboto"/>
                <a:sym typeface="Roboto"/>
              </a:rPr>
              <a:t>: A review. Corporate Governance and Organizational Behavior Review, 4(2), 18-29. </a:t>
            </a:r>
            <a:r>
              <a:rPr lang="en-US" sz="1200" b="0" dirty="0">
                <a:solidFill>
                  <a:srgbClr val="D1D5DB"/>
                </a:solidFill>
                <a:latin typeface="Roboto"/>
                <a:ea typeface="Roboto"/>
                <a:cs typeface="Roboto"/>
                <a:sym typeface="Roboto"/>
                <a:hlinkClick r:id="rId4"/>
              </a:rPr>
              <a:t>http://doi.org/10.22495/cgobrv4i2p2</a:t>
            </a:r>
            <a:br>
              <a:rPr lang="en-US" sz="1200" b="0" dirty="0">
                <a:solidFill>
                  <a:srgbClr val="D1D5DB"/>
                </a:solidFill>
                <a:latin typeface="Roboto"/>
                <a:ea typeface="Roboto"/>
                <a:cs typeface="Roboto"/>
                <a:sym typeface="Roboto"/>
              </a:rPr>
            </a:br>
            <a:r>
              <a:rPr lang="en-US" sz="1200" b="0" dirty="0">
                <a:solidFill>
                  <a:srgbClr val="D1D5DB"/>
                </a:solidFill>
                <a:latin typeface="Roboto"/>
                <a:ea typeface="Roboto"/>
                <a:cs typeface="Roboto"/>
                <a:sym typeface="Roboto"/>
              </a:rPr>
              <a:t>6. Ma, B. (2008). Innovation in government management based on the New Public Management. Policy Research &amp; Exploration, 4(4), 1-4.</a:t>
            </a:r>
            <a:br>
              <a:rPr lang="en-US" sz="1200" b="0" dirty="0">
                <a:solidFill>
                  <a:srgbClr val="D1D5DB"/>
                </a:solidFill>
                <a:latin typeface="Roboto"/>
                <a:ea typeface="Roboto"/>
                <a:cs typeface="Roboto"/>
                <a:sym typeface="Roboto"/>
              </a:rPr>
            </a:br>
            <a:r>
              <a:rPr lang="en-US" sz="1200" b="0" dirty="0">
                <a:solidFill>
                  <a:srgbClr val="D1D5DB"/>
                </a:solidFill>
                <a:latin typeface="Roboto"/>
                <a:ea typeface="Roboto"/>
                <a:cs typeface="Roboto"/>
                <a:sym typeface="Roboto"/>
              </a:rPr>
              <a:t>7. Cardoso, P., &amp; Vieira, E. (2021). Human resource management in the public sector: An integrative review. International Journal of Public Sector Management, 34(1), 4-24.</a:t>
            </a:r>
            <a:br>
              <a:rPr lang="en-US" sz="1200" b="0" dirty="0">
                <a:solidFill>
                  <a:srgbClr val="D1D5DB"/>
                </a:solidFill>
                <a:latin typeface="Roboto"/>
                <a:ea typeface="Roboto"/>
                <a:cs typeface="Roboto"/>
                <a:sym typeface="Roboto"/>
              </a:rPr>
            </a:br>
            <a:r>
              <a:rPr lang="en-US" sz="1200" b="0" dirty="0">
                <a:solidFill>
                  <a:srgbClr val="D1D5DB"/>
                </a:solidFill>
                <a:latin typeface="Roboto"/>
                <a:ea typeface="Roboto"/>
                <a:cs typeface="Roboto"/>
                <a:sym typeface="Roboto"/>
              </a:rPr>
              <a:t>8. </a:t>
            </a:r>
            <a:r>
              <a:rPr lang="en-US" sz="1200" b="0" dirty="0" err="1">
                <a:solidFill>
                  <a:srgbClr val="D1D5DB"/>
                </a:solidFill>
                <a:latin typeface="Roboto"/>
                <a:ea typeface="Roboto"/>
                <a:cs typeface="Roboto"/>
                <a:sym typeface="Roboto"/>
              </a:rPr>
              <a:t>Delery</a:t>
            </a:r>
            <a:r>
              <a:rPr lang="en-US" sz="1200" b="0" dirty="0">
                <a:solidFill>
                  <a:srgbClr val="D1D5DB"/>
                </a:solidFill>
                <a:latin typeface="Roboto"/>
                <a:ea typeface="Roboto"/>
                <a:cs typeface="Roboto"/>
                <a:sym typeface="Roboto"/>
              </a:rPr>
              <a:t>, J. E., &amp; Doty, D. H. (1996). Modes of theorizing in strategic human resource management: Tests of universalistic, contingency, and configurational performance predictions. Academy of Management Journal, 39(4), 802-835. </a:t>
            </a:r>
            <a:br>
              <a:rPr lang="en-US" sz="1200" b="0" dirty="0">
                <a:solidFill>
                  <a:srgbClr val="D1D5DB"/>
                </a:solidFill>
                <a:latin typeface="Roboto"/>
                <a:ea typeface="Roboto"/>
                <a:cs typeface="Roboto"/>
                <a:sym typeface="Roboto"/>
              </a:rPr>
            </a:br>
            <a:r>
              <a:rPr lang="en-US" sz="1200" b="0" dirty="0">
                <a:solidFill>
                  <a:srgbClr val="D1D5DB"/>
                </a:solidFill>
                <a:latin typeface="Roboto"/>
                <a:ea typeface="Roboto"/>
                <a:cs typeface="Roboto"/>
                <a:sym typeface="Roboto"/>
              </a:rPr>
              <a:t>9. Wright, P. M., Dunford, B. B., &amp; Snell, S. A. (2001). Human resources and the resource-based view of the firm. Journal of Management, 27(6), 701-721. </a:t>
            </a:r>
            <a:r>
              <a:rPr lang="en-US" sz="1200" b="0" dirty="0">
                <a:solidFill>
                  <a:srgbClr val="D1D5DB"/>
                </a:solidFill>
                <a:latin typeface="Roboto"/>
                <a:ea typeface="Roboto"/>
                <a:cs typeface="Roboto"/>
                <a:sym typeface="Roboto"/>
                <a:hlinkClick r:id="rId5"/>
              </a:rPr>
              <a:t>https://doi.org/10.1177/014920630102700607</a:t>
            </a:r>
            <a:br>
              <a:rPr lang="en-US" sz="1200" b="0" dirty="0">
                <a:solidFill>
                  <a:srgbClr val="D1D5DB"/>
                </a:solidFill>
                <a:latin typeface="Roboto"/>
                <a:ea typeface="Roboto"/>
                <a:cs typeface="Roboto"/>
                <a:sym typeface="Roboto"/>
              </a:rPr>
            </a:br>
            <a:r>
              <a:rPr lang="en-US" sz="1200" b="0" dirty="0">
                <a:solidFill>
                  <a:srgbClr val="D1D5DB"/>
                </a:solidFill>
                <a:latin typeface="Roboto"/>
                <a:ea typeface="Roboto"/>
                <a:cs typeface="Roboto"/>
                <a:sym typeface="Roboto"/>
              </a:rPr>
              <a:t>10. Selden, S. C., &amp; Ingraham, P. W. (2001). Human resource management in public and private organizations: Does one model fit all? Review of Public Personnel Administration, 21(3), 240-263. </a:t>
            </a:r>
            <a:r>
              <a:rPr lang="en-US" sz="1200" b="0" dirty="0">
                <a:solidFill>
                  <a:srgbClr val="D1D5DB"/>
                </a:solidFill>
                <a:latin typeface="Roboto"/>
                <a:ea typeface="Roboto"/>
                <a:cs typeface="Roboto"/>
                <a:sym typeface="Roboto"/>
                <a:hlinkClick r:id="rId6"/>
              </a:rPr>
              <a:t>https://doi.org/10.1177/0734371X0102100301</a:t>
            </a:r>
            <a:br>
              <a:rPr lang="en-US" sz="1200" b="0" dirty="0">
                <a:solidFill>
                  <a:srgbClr val="D1D5DB"/>
                </a:solidFill>
                <a:latin typeface="Roboto"/>
                <a:ea typeface="Roboto"/>
                <a:cs typeface="Roboto"/>
                <a:sym typeface="Roboto"/>
              </a:rPr>
            </a:br>
            <a:endParaRPr lang="en-US" sz="1200" dirty="0"/>
          </a:p>
        </p:txBody>
      </p:sp>
    </p:spTree>
    <p:extLst>
      <p:ext uri="{BB962C8B-B14F-4D97-AF65-F5344CB8AC3E}">
        <p14:creationId xmlns:p14="http://schemas.microsoft.com/office/powerpoint/2010/main" val="17733665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6"/>
          <p:cNvSpPr txBox="1">
            <a:spLocks noGrp="1"/>
          </p:cNvSpPr>
          <p:nvPr>
            <p:ph type="title"/>
          </p:nvPr>
        </p:nvSpPr>
        <p:spPr>
          <a:xfrm>
            <a:off x="318087" y="353174"/>
            <a:ext cx="8613261" cy="3835500"/>
          </a:xfrm>
          <a:prstGeom prst="rect">
            <a:avLst/>
          </a:prstGeom>
        </p:spPr>
        <p:txBody>
          <a:bodyPr spcFirstLastPara="1" wrap="square" lIns="91425" tIns="91425" rIns="91425" bIns="91425" anchor="t" anchorCtr="0">
            <a:noAutofit/>
          </a:bodyPr>
          <a:lstStyle/>
          <a:p>
            <a:pPr lvl="0"/>
            <a:r>
              <a:rPr lang="en" sz="3600" dirty="0"/>
              <a:t>References</a:t>
            </a:r>
            <a:br>
              <a:rPr lang="en" sz="1200" b="0" dirty="0">
                <a:solidFill>
                  <a:srgbClr val="D1D5DB"/>
                </a:solidFill>
                <a:latin typeface="Roboto"/>
                <a:ea typeface="Roboto"/>
                <a:cs typeface="Roboto"/>
                <a:sym typeface="Roboto"/>
              </a:rPr>
            </a:br>
            <a:r>
              <a:rPr lang="en" sz="1200" b="0" dirty="0">
                <a:solidFill>
                  <a:srgbClr val="D1D5DB"/>
                </a:solidFill>
                <a:latin typeface="Roboto"/>
                <a:ea typeface="Roboto"/>
                <a:cs typeface="Roboto"/>
                <a:sym typeface="Roboto"/>
              </a:rPr>
              <a:t>11. NASA Human Capital Management. (n.d.). Retrieved from</a:t>
            </a:r>
            <a:r>
              <a:rPr lang="en" sz="1200" b="0" dirty="0">
                <a:solidFill>
                  <a:srgbClr val="D1D5DB"/>
                </a:solidFill>
                <a:uFill>
                  <a:noFill/>
                </a:uFill>
                <a:latin typeface="Roboto"/>
                <a:ea typeface="Roboto"/>
                <a:cs typeface="Roboto"/>
                <a:sym typeface="Roboto"/>
                <a:hlinkClick r:id="rId3">
                  <a:extLst>
                    <a:ext uri="{A12FA001-AC4F-418D-AE19-62706E023703}">
                      <ahyp:hlinkClr xmlns:ahyp="http://schemas.microsoft.com/office/drawing/2018/hyperlinkcolor" val="tx"/>
                    </a:ext>
                  </a:extLst>
                </a:hlinkClick>
              </a:rPr>
              <a:t> </a:t>
            </a:r>
            <a:r>
              <a:rPr lang="en" sz="1200" b="0" u="sng" dirty="0">
                <a:solidFill>
                  <a:schemeClr val="hlink"/>
                </a:solidFill>
                <a:latin typeface="Roboto"/>
                <a:ea typeface="Roboto"/>
                <a:cs typeface="Roboto"/>
                <a:sym typeface="Roboto"/>
              </a:rPr>
              <a:t>https://www.nasa.gov/offices/human-capital-management/index.html</a:t>
            </a:r>
            <a:br>
              <a:rPr lang="en" sz="1200" b="0" u="sng" dirty="0">
                <a:solidFill>
                  <a:schemeClr val="hlink"/>
                </a:solidFill>
                <a:latin typeface="Roboto"/>
                <a:ea typeface="Roboto"/>
                <a:cs typeface="Roboto"/>
                <a:sym typeface="Roboto"/>
              </a:rPr>
            </a:br>
            <a:r>
              <a:rPr lang="en" sz="1200" b="0" dirty="0">
                <a:solidFill>
                  <a:schemeClr val="bg1"/>
                </a:solidFill>
                <a:latin typeface="Roboto"/>
                <a:ea typeface="Roboto"/>
                <a:cs typeface="Roboto"/>
                <a:sym typeface="Roboto"/>
              </a:rPr>
              <a:t>12. </a:t>
            </a:r>
            <a:r>
              <a:rPr lang="en" sz="1200" b="0" dirty="0">
                <a:solidFill>
                  <a:srgbClr val="D1D5DB"/>
                </a:solidFill>
                <a:latin typeface="Roboto"/>
                <a:ea typeface="Roboto"/>
                <a:cs typeface="Roboto"/>
                <a:sym typeface="Roboto"/>
              </a:rPr>
              <a:t>NASA's Collaboration Strategy. (2016). Retrieved from</a:t>
            </a:r>
            <a:r>
              <a:rPr lang="en" sz="1200" b="0" dirty="0">
                <a:solidFill>
                  <a:srgbClr val="D1D5DB"/>
                </a:solidFill>
                <a:uFill>
                  <a:noFill/>
                </a:uFill>
                <a:latin typeface="Roboto"/>
                <a:ea typeface="Roboto"/>
                <a:cs typeface="Roboto"/>
                <a:sym typeface="Roboto"/>
                <a:hlinkClick r:id="rId4">
                  <a:extLst>
                    <a:ext uri="{A12FA001-AC4F-418D-AE19-62706E023703}">
                      <ahyp:hlinkClr xmlns:ahyp="http://schemas.microsoft.com/office/drawing/2018/hyperlinkcolor" val="tx"/>
                    </a:ext>
                  </a:extLst>
                </a:hlinkClick>
              </a:rPr>
              <a:t> </a:t>
            </a:r>
            <a:r>
              <a:rPr lang="en" sz="1200" b="0" u="sng" dirty="0">
                <a:solidFill>
                  <a:schemeClr val="hlink"/>
                </a:solidFill>
                <a:latin typeface="Roboto"/>
                <a:ea typeface="Roboto"/>
                <a:cs typeface="Roboto"/>
                <a:sym typeface="Roboto"/>
                <a:hlinkClick r:id="rId4"/>
              </a:rPr>
              <a:t>https://www.nasa.gov/sites/default/files/atoms/files/nasas-collaboration-strategy-2016.pdf</a:t>
            </a:r>
            <a:br>
              <a:rPr lang="en" sz="1200" b="0" dirty="0">
                <a:solidFill>
                  <a:srgbClr val="D1D5DB"/>
                </a:solidFill>
                <a:latin typeface="Roboto"/>
                <a:ea typeface="Roboto"/>
                <a:cs typeface="Roboto"/>
                <a:sym typeface="Roboto"/>
              </a:rPr>
            </a:br>
            <a:r>
              <a:rPr lang="en" sz="1200" b="0" dirty="0">
                <a:solidFill>
                  <a:srgbClr val="D1D5DB"/>
                </a:solidFill>
                <a:latin typeface="Roboto"/>
                <a:ea typeface="Roboto"/>
                <a:cs typeface="Roboto"/>
                <a:sym typeface="Roboto"/>
              </a:rPr>
              <a:t>13. NASA Safety and Health Program. (2019). Retrieved from</a:t>
            </a:r>
            <a:r>
              <a:rPr lang="en" sz="1200" b="0" dirty="0">
                <a:solidFill>
                  <a:srgbClr val="D1D5DB"/>
                </a:solidFill>
                <a:uFill>
                  <a:noFill/>
                </a:uFill>
                <a:latin typeface="Roboto"/>
                <a:ea typeface="Roboto"/>
                <a:cs typeface="Roboto"/>
                <a:sym typeface="Roboto"/>
                <a:hlinkClick r:id="rId5">
                  <a:extLst>
                    <a:ext uri="{A12FA001-AC4F-418D-AE19-62706E023703}">
                      <ahyp:hlinkClr xmlns:ahyp="http://schemas.microsoft.com/office/drawing/2018/hyperlinkcolor" val="tx"/>
                    </a:ext>
                  </a:extLst>
                </a:hlinkClick>
              </a:rPr>
              <a:t> </a:t>
            </a:r>
            <a:r>
              <a:rPr lang="en" sz="1200" b="0" u="sng" dirty="0">
                <a:solidFill>
                  <a:schemeClr val="hlink"/>
                </a:solidFill>
                <a:latin typeface="Roboto"/>
                <a:ea typeface="Roboto"/>
                <a:cs typeface="Roboto"/>
                <a:sym typeface="Roboto"/>
                <a:hlinkClick r:id="rId5"/>
              </a:rPr>
              <a:t>https://nodis3.gsfc.nasa.gov/NASA_Standards_Directive_Lib/DisplayStandard?stdid=N_PR_8715_001C</a:t>
            </a:r>
            <a:br>
              <a:rPr lang="en" sz="1200" b="0" u="sng" dirty="0">
                <a:solidFill>
                  <a:schemeClr val="hlink"/>
                </a:solidFill>
                <a:latin typeface="Roboto"/>
                <a:ea typeface="Roboto"/>
                <a:cs typeface="Roboto"/>
                <a:sym typeface="Roboto"/>
              </a:rPr>
            </a:br>
            <a:r>
              <a:rPr lang="en" sz="1200" b="0" dirty="0">
                <a:solidFill>
                  <a:schemeClr val="bg1"/>
                </a:solidFill>
                <a:latin typeface="Roboto"/>
                <a:ea typeface="Roboto"/>
                <a:cs typeface="Roboto"/>
                <a:sym typeface="Roboto"/>
              </a:rPr>
              <a:t>14. </a:t>
            </a:r>
            <a:r>
              <a:rPr lang="en-US" sz="1200" b="0" u="sng" dirty="0" err="1">
                <a:solidFill>
                  <a:schemeClr val="hlink"/>
                </a:solidFill>
                <a:latin typeface="Roboto"/>
                <a:ea typeface="Roboto"/>
                <a:cs typeface="Roboto"/>
                <a:sym typeface="Roboto"/>
              </a:rPr>
              <a:t>Cascio</a:t>
            </a:r>
            <a:r>
              <a:rPr lang="en-US" sz="1200" b="0" u="sng" dirty="0">
                <a:solidFill>
                  <a:schemeClr val="hlink"/>
                </a:solidFill>
                <a:latin typeface="Roboto"/>
                <a:ea typeface="Roboto"/>
                <a:cs typeface="Roboto"/>
                <a:sym typeface="Roboto"/>
              </a:rPr>
              <a:t>, Wayne, and John Boudreau. "HR strategy: optimizing risks, optimizing rewards." Journal of Organizational Effectiveness: People and Performance 1.1 (2014): 77-97.</a:t>
            </a:r>
            <a:br>
              <a:rPr lang="en-US" sz="1200" b="0" u="sng" dirty="0">
                <a:solidFill>
                  <a:schemeClr val="hlink"/>
                </a:solidFill>
                <a:latin typeface="Roboto"/>
                <a:ea typeface="Roboto"/>
                <a:cs typeface="Roboto"/>
                <a:sym typeface="Roboto"/>
              </a:rPr>
            </a:br>
            <a:r>
              <a:rPr lang="en-US" sz="1200" b="0" dirty="0">
                <a:solidFill>
                  <a:schemeClr val="bg1"/>
                </a:solidFill>
                <a:latin typeface="Roboto"/>
                <a:ea typeface="Roboto"/>
                <a:cs typeface="Roboto"/>
                <a:sym typeface="Roboto"/>
              </a:rPr>
              <a:t>15. </a:t>
            </a:r>
            <a:r>
              <a:rPr lang="en-US" sz="1200" b="0" u="sng" dirty="0">
                <a:solidFill>
                  <a:schemeClr val="hlink"/>
                </a:solidFill>
                <a:latin typeface="Roboto"/>
                <a:ea typeface="Roboto"/>
                <a:cs typeface="Roboto"/>
                <a:sym typeface="Roboto"/>
              </a:rPr>
              <a:t>Style, R., &amp; Style, H. Topic: Critically </a:t>
            </a:r>
            <a:r>
              <a:rPr lang="en-US" sz="1200" b="0" u="sng" dirty="0" err="1">
                <a:solidFill>
                  <a:schemeClr val="hlink"/>
                </a:solidFill>
                <a:latin typeface="Roboto"/>
                <a:ea typeface="Roboto"/>
                <a:cs typeface="Roboto"/>
                <a:sym typeface="Roboto"/>
              </a:rPr>
              <a:t>Analyse</a:t>
            </a:r>
            <a:r>
              <a:rPr lang="en-US" sz="1200" b="0" u="sng" dirty="0">
                <a:solidFill>
                  <a:schemeClr val="hlink"/>
                </a:solidFill>
                <a:latin typeface="Roboto"/>
                <a:ea typeface="Roboto"/>
                <a:cs typeface="Roboto"/>
                <a:sym typeface="Roboto"/>
              </a:rPr>
              <a:t> the Corporate Strategy of Apple Inc Leadership and Innovation</a:t>
            </a:r>
            <a:br>
              <a:rPr lang="en-US" sz="1200" b="0" u="sng" dirty="0">
                <a:solidFill>
                  <a:schemeClr val="hlink"/>
                </a:solidFill>
                <a:latin typeface="Roboto"/>
                <a:ea typeface="Roboto"/>
                <a:cs typeface="Roboto"/>
                <a:sym typeface="Roboto"/>
              </a:rPr>
            </a:br>
            <a:r>
              <a:rPr lang="en-US" sz="1200" b="0" dirty="0">
                <a:solidFill>
                  <a:schemeClr val="bg1"/>
                </a:solidFill>
                <a:latin typeface="Roboto"/>
                <a:ea typeface="Roboto"/>
                <a:cs typeface="Roboto"/>
                <a:sym typeface="Roboto"/>
              </a:rPr>
              <a:t>16. </a:t>
            </a:r>
            <a:r>
              <a:rPr lang="en-US" sz="1200" b="0" dirty="0" err="1">
                <a:solidFill>
                  <a:schemeClr val="bg1"/>
                </a:solidFill>
                <a:latin typeface="Roboto"/>
                <a:ea typeface="Roboto"/>
                <a:cs typeface="Roboto"/>
                <a:sym typeface="Roboto"/>
              </a:rPr>
              <a:t>Gratton</a:t>
            </a:r>
            <a:r>
              <a:rPr lang="en-US" sz="1200" b="0" dirty="0">
                <a:solidFill>
                  <a:schemeClr val="bg1"/>
                </a:solidFill>
                <a:latin typeface="Roboto"/>
                <a:ea typeface="Roboto"/>
                <a:cs typeface="Roboto"/>
                <a:sym typeface="Roboto"/>
              </a:rPr>
              <a:t>, L., Hope‐Hailey, V., Stiles, P., &amp; Truss, C. (1999). Linking individual performance to business strategy: The people process model. Human Resource Management: Published in Cooperation with the School of Business Administration, The University of Michigan and in alliance with the Society of Human Resources Management, 38(1), 17-31.</a:t>
            </a:r>
            <a:br>
              <a:rPr lang="en-US" sz="1200" b="0" dirty="0">
                <a:solidFill>
                  <a:schemeClr val="bg1"/>
                </a:solidFill>
                <a:latin typeface="Roboto"/>
                <a:ea typeface="Roboto"/>
                <a:cs typeface="Roboto"/>
                <a:sym typeface="Roboto"/>
              </a:rPr>
            </a:br>
            <a:r>
              <a:rPr lang="en-US" sz="1200" b="0" dirty="0">
                <a:solidFill>
                  <a:schemeClr val="bg1"/>
                </a:solidFill>
                <a:latin typeface="Roboto"/>
                <a:ea typeface="Roboto"/>
                <a:cs typeface="Roboto"/>
                <a:sym typeface="Roboto"/>
              </a:rPr>
              <a:t>17. </a:t>
            </a:r>
            <a:r>
              <a:rPr lang="en-US" sz="1200" b="0" dirty="0" err="1">
                <a:solidFill>
                  <a:schemeClr val="bg1"/>
                </a:solidFill>
                <a:latin typeface="Roboto"/>
                <a:ea typeface="Roboto"/>
                <a:cs typeface="Roboto"/>
                <a:sym typeface="Roboto"/>
              </a:rPr>
              <a:t>Reddington</a:t>
            </a:r>
            <a:r>
              <a:rPr lang="en-US" sz="1200" b="0" dirty="0">
                <a:solidFill>
                  <a:schemeClr val="bg1"/>
                </a:solidFill>
                <a:latin typeface="Roboto"/>
                <a:ea typeface="Roboto"/>
                <a:cs typeface="Roboto"/>
                <a:sym typeface="Roboto"/>
              </a:rPr>
              <a:t>, M., Martin, G., &amp; </a:t>
            </a:r>
            <a:r>
              <a:rPr lang="en-US" sz="1200" b="0" dirty="0" err="1">
                <a:solidFill>
                  <a:schemeClr val="bg1"/>
                </a:solidFill>
                <a:latin typeface="Roboto"/>
                <a:ea typeface="Roboto"/>
                <a:cs typeface="Roboto"/>
                <a:sym typeface="Roboto"/>
              </a:rPr>
              <a:t>Bondarouk</a:t>
            </a:r>
            <a:r>
              <a:rPr lang="en-US" sz="1200" b="0" dirty="0">
                <a:solidFill>
                  <a:schemeClr val="bg1"/>
                </a:solidFill>
                <a:latin typeface="Roboto"/>
                <a:ea typeface="Roboto"/>
                <a:cs typeface="Roboto"/>
                <a:sym typeface="Roboto"/>
              </a:rPr>
              <a:t>, T. (2011). Linking HR strategy, e-HR goals, architectures, and outcomes: a model and case study evidence. In Electronic HRM in Theory and Practice (Vol. 8, pp. 55-81). Emerald Group Publishing Limited.</a:t>
            </a:r>
            <a:br>
              <a:rPr lang="en-US" sz="1200" b="0" dirty="0">
                <a:solidFill>
                  <a:schemeClr val="bg1"/>
                </a:solidFill>
                <a:latin typeface="Roboto"/>
                <a:ea typeface="Roboto"/>
                <a:cs typeface="Roboto"/>
                <a:sym typeface="Roboto"/>
              </a:rPr>
            </a:br>
            <a:r>
              <a:rPr lang="en-US" sz="1200" b="0" dirty="0">
                <a:solidFill>
                  <a:schemeClr val="bg1"/>
                </a:solidFill>
                <a:latin typeface="Roboto"/>
                <a:ea typeface="Roboto"/>
                <a:cs typeface="Roboto"/>
                <a:sym typeface="Roboto"/>
              </a:rPr>
              <a:t>18. https://bohatala.com/strategic-human-resource-activities-at-apple-inc/</a:t>
            </a:r>
            <a:br>
              <a:rPr lang="en-US" sz="1200" b="0" dirty="0">
                <a:solidFill>
                  <a:schemeClr val="bg1"/>
                </a:solidFill>
                <a:latin typeface="Roboto"/>
                <a:ea typeface="Roboto"/>
                <a:cs typeface="Roboto"/>
                <a:sym typeface="Roboto"/>
              </a:rPr>
            </a:br>
            <a:r>
              <a:rPr lang="en-US" sz="1200" b="0" dirty="0">
                <a:solidFill>
                  <a:schemeClr val="bg1"/>
                </a:solidFill>
                <a:latin typeface="Roboto"/>
                <a:ea typeface="Roboto"/>
                <a:cs typeface="Roboto"/>
                <a:sym typeface="Roboto"/>
              </a:rPr>
              <a:t>19. Karl, K. A., &amp; Sutton, C. L. (1998). Job values in today's workforce: A comparison of public and private sector employees. Public Personnel Management, 27(4), 515-527.</a:t>
            </a:r>
            <a:br>
              <a:rPr lang="en-US" sz="1200" b="0" dirty="0">
                <a:solidFill>
                  <a:schemeClr val="bg1"/>
                </a:solidFill>
                <a:latin typeface="Roboto"/>
                <a:ea typeface="Roboto"/>
                <a:cs typeface="Roboto"/>
                <a:sym typeface="Roboto"/>
              </a:rPr>
            </a:br>
            <a:r>
              <a:rPr lang="en-US" sz="1200" b="0" dirty="0">
                <a:solidFill>
                  <a:schemeClr val="bg1"/>
                </a:solidFill>
                <a:latin typeface="Roboto"/>
                <a:ea typeface="Roboto"/>
                <a:cs typeface="Roboto"/>
                <a:sym typeface="Roboto"/>
              </a:rPr>
              <a:t>20. </a:t>
            </a:r>
            <a:r>
              <a:rPr lang="en-US" sz="1200" b="0" dirty="0" err="1">
                <a:solidFill>
                  <a:schemeClr val="bg1"/>
                </a:solidFill>
                <a:latin typeface="Roboto"/>
                <a:ea typeface="Roboto"/>
                <a:cs typeface="Roboto"/>
                <a:sym typeface="Roboto"/>
              </a:rPr>
              <a:t>Absar</a:t>
            </a:r>
            <a:r>
              <a:rPr lang="en-US" sz="1200" b="0" dirty="0">
                <a:solidFill>
                  <a:schemeClr val="bg1"/>
                </a:solidFill>
                <a:latin typeface="Roboto"/>
                <a:ea typeface="Roboto"/>
                <a:cs typeface="Roboto"/>
                <a:sym typeface="Roboto"/>
              </a:rPr>
              <a:t>, M. M. N., &amp; Mahmood, M. (2011). New HRM practices in the public and private sector industrial enterprises of Bangladesh: A comparative assessment. International Review of Business Research Papers, 7(2), 118-136.</a:t>
            </a:r>
            <a:br>
              <a:rPr lang="en-US" sz="1200" b="0" u="sng" dirty="0">
                <a:solidFill>
                  <a:schemeClr val="hlink"/>
                </a:solidFill>
                <a:latin typeface="Roboto"/>
                <a:ea typeface="Roboto"/>
                <a:cs typeface="Roboto"/>
                <a:sym typeface="Roboto"/>
              </a:rPr>
            </a:br>
            <a:endParaRPr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pic>
        <p:nvPicPr>
          <p:cNvPr id="208" name="Google Shape;208;p27"/>
          <p:cNvPicPr preferRelativeResize="0"/>
          <p:nvPr/>
        </p:nvPicPr>
        <p:blipFill rotWithShape="1">
          <a:blip r:embed="rId3">
            <a:alphaModFix/>
          </a:blip>
          <a:srcRect l="2132" t="6554" r="6751" b="14093"/>
          <a:stretch/>
        </p:blipFill>
        <p:spPr>
          <a:xfrm>
            <a:off x="0" y="0"/>
            <a:ext cx="9144001" cy="5143500"/>
          </a:xfrm>
          <a:prstGeom prst="rect">
            <a:avLst/>
          </a:prstGeom>
          <a:noFill/>
          <a:ln>
            <a:noFill/>
          </a:ln>
        </p:spPr>
      </p:pic>
      <p:sp>
        <p:nvSpPr>
          <p:cNvPr id="209" name="Google Shape;209;p27"/>
          <p:cNvSpPr txBox="1">
            <a:spLocks noGrp="1"/>
          </p:cNvSpPr>
          <p:nvPr>
            <p:ph type="title"/>
          </p:nvPr>
        </p:nvSpPr>
        <p:spPr>
          <a:xfrm>
            <a:off x="1577774" y="2178325"/>
            <a:ext cx="8622300" cy="3835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THANK YOU :)</a:t>
            </a:r>
            <a:endParaRPr/>
          </a:p>
        </p:txBody>
      </p:sp>
    </p:spTree>
  </p:cSld>
  <p:clrMapOvr>
    <a:masterClrMapping/>
  </p:clrMapOvr>
</p:sld>
</file>

<file path=ppt/theme/theme1.xml><?xml version="1.0" encoding="utf-8"?>
<a:theme xmlns:a="http://schemas.openxmlformats.org/drawingml/2006/main"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TotalTime>
  <Words>2041</Words>
  <Application>Microsoft Office PowerPoint</Application>
  <PresentationFormat>On-screen Show (16:9)</PresentationFormat>
  <Paragraphs>95</Paragraphs>
  <Slides>16</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Raleway</vt:lpstr>
      <vt:lpstr>Raleway Medium</vt:lpstr>
      <vt:lpstr>Lato</vt:lpstr>
      <vt:lpstr>Raleway Light</vt:lpstr>
      <vt:lpstr>Roboto</vt:lpstr>
      <vt:lpstr>Swiss</vt:lpstr>
      <vt:lpstr>HR Strategies for Public and Private Sector</vt:lpstr>
      <vt:lpstr>TABLE OF CONTENTS</vt:lpstr>
      <vt:lpstr>Role of HRM in organizations</vt:lpstr>
      <vt:lpstr>Importance of aligning HRM with overall Organizational Strategy Strategic Integration: HRM becomes a strategic partner in the organization, working alongside other functions to achieve business objectives. Competitive Advantage: By aligning HR practices with the overall strategy, organizations can attract, develop, and retain top talent.  Organizational Effectiveness: Aligning HRM with the overall strategy enhances organizational effectiveness.  Talent Management: Effective alignment of HRM with the organizational strategy enables strategic talent management. HR can identify and attract top talent, develop succession plans, and provide opportunities for employee growth and advancement.  Employee Engagement: When HR practices align with employees' needs and aspirations, it fosters a sense of commitment, motivation, and loyalty. </vt:lpstr>
      <vt:lpstr>PowerPoint Presentation</vt:lpstr>
      <vt:lpstr>PowerPoint Presentation</vt:lpstr>
      <vt:lpstr>Private Sector Organization - Competitive Advantage </vt:lpstr>
      <vt:lpstr>MODEL FOR LINKING HR STRATEGY </vt:lpstr>
      <vt:lpstr>HR Strategy: Driving Competitive Advantage Attracting, developing, and retaining talented individuals committed to public service Fostering a culture of accountability, innovation, and continuous improvement Supporting Competitive Advantage: Talent Acquisition: Streamlined recruitment processes, selecting candidates aligned with organizational values Employee Development: Professional development programs, training, mentoring, and career progression Performance Management: Aligning goals with organizational objectives, regular evaluations, feedback, and recognition </vt:lpstr>
      <vt:lpstr>COMPARATIVE ANALYSIS Flexibility vs. Stability: HR strategies in the private sector often prioritize flexibility and agility to adapt to changing market conditions. They focus on attracting and retaining top talent, promoting innovation, and responding swiftly to market demands. HR strategies in the public sector tend to prioritize stability and consistency in delivering public services. They focus on workforce planning, competency-based selection, and adherence to regulatory requirements. Profit Orientation vs. Mission Focus: Private Sector: HR strategies in the private sector are aligned with profit-oriented goals. Talent acquisition, talent development, and performance management are geared towards achieving financial success and maximizing shareholder value. Public Sector: HR strategies in the public sector are driven by the organization's mission and public service objectives. Talent acquisition, talent development, and performance management align with delivering quality public services and meeting societal needs.</vt:lpstr>
      <vt:lpstr>Competition vs. Collaboration: Private Sector: HR strategies in the private sector often emphasize competition among employees to drive performance and achieve individual and organizational goals. Incentives and rewards are designed to motivate individual contributions. Public Sector: HR strategies in the public sector emphasize collaboration and teamwork to deliver public services effectively. Performance management systems focus on fostering cooperation, knowledge sharing, and achieving collective goals. Risk-Taking vs. Compliance: Private Sector: HR strategies in the private sector encourage risk-taking and innovation. They provide opportunities for employees to experiment, learn from failures, and drive organizational growth through entrepreneurial initiatives. Public Sector: HR strategies in the public sector prioritize compliance with regulations, ensuring accountability, and minimizing risks associated with public service delivery. Emphasis is placed on ethical conduct and adherence to established procedures.   </vt:lpstr>
      <vt:lpstr>PowerPoint Presentation</vt:lpstr>
      <vt:lpstr>PowerPoint Presentation</vt:lpstr>
      <vt:lpstr>References 1. HAREL, G. H., &amp; TZAFRIR, S. S. (2001). HRM PRACTICES IN THE PUBLIC AND PRIVATE SECTORS: DIFFERENCES AND SIMILARITIES. Public Administration Quarterly, 25(3), 316–355. http://www.jstor.org/stable/40861844 2. Boyne, George &amp; Poole, Michael &amp; Jenkins, Glenville. (2002). Human Resource Management in the Public and Private Sectors: An Empirical Comparison. Public Administration. 77. 407 - 420. https://doi/10.1111/1467-9299.00160 3. Blom, R., Kruyen, P., Van der Heijden, B., &amp; Van Thiel, S. (2020). One HRM fits all? A meta-analysis of the effects of HRM practices in the public, semipublic, and private sector. Review of Public Personnel Administration, 40, 3– 35. 4. : Eva Knies, Paul Boselie, Julian Gould-Williams &amp; Wouter Vandenabeele(2018): Strategic human resource management and public sector performance: context matters, The International Journal of Human Resource Management, http://doi.org/10.1080/09585192.2017.1407088 5. Onyoin, M. (2020). Human resource management in publicprivate partnership organisations: A review. Corporate Governance and Organizational Behavior Review, 4(2), 18-29. http://doi.org/10.22495/cgobrv4i2p2 6. Ma, B. (2008). Innovation in government management based on the New Public Management. Policy Research &amp; Exploration, 4(4), 1-4. 7. Cardoso, P., &amp; Vieira, E. (2021). Human resource management in the public sector: An integrative review. International Journal of Public Sector Management, 34(1), 4-24. 8. Delery, J. E., &amp; Doty, D. H. (1996). Modes of theorizing in strategic human resource management: Tests of universalistic, contingency, and configurational performance predictions. Academy of Management Journal, 39(4), 802-835.  9. Wright, P. M., Dunford, B. B., &amp; Snell, S. A. (2001). Human resources and the resource-based view of the firm. Journal of Management, 27(6), 701-721. https://doi.org/10.1177/014920630102700607 10. Selden, S. C., &amp; Ingraham, P. W. (2001). Human resource management in public and private organizations: Does one model fit all? Review of Public Personnel Administration, 21(3), 240-263. https://doi.org/10.1177/0734371X0102100301 </vt:lpstr>
      <vt:lpstr>References 11. NASA Human Capital Management. (n.d.). Retrieved from https://www.nasa.gov/offices/human-capital-management/index.html 12. NASA's Collaboration Strategy. (2016). Retrieved from https://www.nasa.gov/sites/default/files/atoms/files/nasas-collaboration-strategy-2016.pdf 13. NASA Safety and Health Program. (2019). Retrieved from https://nodis3.gsfc.nasa.gov/NASA_Standards_Directive_Lib/DisplayStandard?stdid=N_PR_8715_001C 14. Cascio, Wayne, and John Boudreau. "HR strategy: optimizing risks, optimizing rewards." Journal of Organizational Effectiveness: People and Performance 1.1 (2014): 77-97. 15. Style, R., &amp; Style, H. Topic: Critically Analyse the Corporate Strategy of Apple Inc Leadership and Innovation 16. Gratton, L., Hope‐Hailey, V., Stiles, P., &amp; Truss, C. (1999). Linking individual performance to business strategy: The people process model. Human Resource Management: Published in Cooperation with the School of Business Administration, The University of Michigan and in alliance with the Society of Human Resources Management, 38(1), 17-31. 17. Reddington, M., Martin, G., &amp; Bondarouk, T. (2011). Linking HR strategy, e-HR goals, architectures, and outcomes: a model and case study evidence. In Electronic HRM in Theory and Practice (Vol. 8, pp. 55-81). Emerald Group Publishing Limited. 18. https://bohatala.com/strategic-human-resource-activities-at-apple-inc/ 19. Karl, K. A., &amp; Sutton, C. L. (1998). Job values in today's workforce: A comparison of public and private sector employees. Public Personnel Management, 27(4), 515-527. 20. Absar, M. M. N., &amp; Mahmood, M. (2011). New HRM practices in the public and private sector industrial enterprises of Bangladesh: A comparative assessment. International Review of Business Research Papers, 7(2), 118-136.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Strategies for Public and Private Sector</dc:title>
  <dc:creator>HP</dc:creator>
  <cp:lastModifiedBy>FA18-BCS-182</cp:lastModifiedBy>
  <cp:revision>10</cp:revision>
  <dcterms:modified xsi:type="dcterms:W3CDTF">2023-07-01T20:09:57Z</dcterms:modified>
</cp:coreProperties>
</file>