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5" r:id="rId1"/>
  </p:sldMasterIdLst>
  <p:notesMasterIdLst>
    <p:notesMasterId r:id="rId15"/>
  </p:notesMasterIdLst>
  <p:sldIdLst>
    <p:sldId id="256" r:id="rId2"/>
    <p:sldId id="268" r:id="rId3"/>
    <p:sldId id="257" r:id="rId4"/>
    <p:sldId id="258" r:id="rId5"/>
    <p:sldId id="259" r:id="rId6"/>
    <p:sldId id="260" r:id="rId7"/>
    <p:sldId id="261" r:id="rId8"/>
    <p:sldId id="262" r:id="rId9"/>
    <p:sldId id="263" r:id="rId10"/>
    <p:sldId id="264" r:id="rId11"/>
    <p:sldId id="265" r:id="rId12"/>
    <p:sldId id="266" r:id="rId13"/>
    <p:sldId id="267"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66934" autoAdjust="0"/>
  </p:normalViewPr>
  <p:slideViewPr>
    <p:cSldViewPr snapToGrid="0">
      <p:cViewPr varScale="1">
        <p:scale>
          <a:sx n="45" d="100"/>
          <a:sy n="45" d="100"/>
        </p:scale>
        <p:origin x="1472" y="4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theme" Target="theme/theme1.xml" /><Relationship Id="rId3" Type="http://schemas.openxmlformats.org/officeDocument/2006/relationships/slide" Target="slides/slide2.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viewProps" Target="viewProps.xml" /><Relationship Id="rId2" Type="http://schemas.openxmlformats.org/officeDocument/2006/relationships/slide" Target="slides/slide1.xml" /><Relationship Id="rId16" Type="http://schemas.openxmlformats.org/officeDocument/2006/relationships/presProps" Target="presProps.xml" /><Relationship Id="rId20" Type="http://schemas.microsoft.com/office/2016/11/relationships/changesInfo" Target="changesInfos/changesInfo1.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5" Type="http://schemas.openxmlformats.org/officeDocument/2006/relationships/slide" Target="slides/slide4.xml" /><Relationship Id="rId15" Type="http://schemas.openxmlformats.org/officeDocument/2006/relationships/notesMaster" Target="notesMasters/notesMaster1.xml" /><Relationship Id="rId10" Type="http://schemas.openxmlformats.org/officeDocument/2006/relationships/slide" Target="slides/slide9.xml" /><Relationship Id="rId19" Type="http://schemas.openxmlformats.org/officeDocument/2006/relationships/tableStyles" Target="tableStyles.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ristina-Nicoleta Stoiculescu (2519903)" userId="e909fc92-203e-4c4c-a96b-8441ac62dff6" providerId="ADAL" clId="{A914268D-CF18-3EBE-A6B2-3FF61FC5902C}"/>
    <pc:docChg chg="modSld">
      <pc:chgData name="Cristina-Nicoleta Stoiculescu (2519903)" userId="e909fc92-203e-4c4c-a96b-8441ac62dff6" providerId="ADAL" clId="{A914268D-CF18-3EBE-A6B2-3FF61FC5902C}" dt="2026-10-10T08:27:33.390" v="48" actId="20577"/>
      <pc:docMkLst>
        <pc:docMk/>
      </pc:docMkLst>
      <pc:sldChg chg="modSp mod">
        <pc:chgData name="Cristina-Nicoleta Stoiculescu (2519903)" userId="e909fc92-203e-4c4c-a96b-8441ac62dff6" providerId="ADAL" clId="{A914268D-CF18-3EBE-A6B2-3FF61FC5902C}" dt="2026-10-10T08:27:33.390" v="48" actId="20577"/>
        <pc:sldMkLst>
          <pc:docMk/>
          <pc:sldMk cId="3518309083" sldId="256"/>
        </pc:sldMkLst>
        <pc:spChg chg="mod">
          <ac:chgData name="Cristina-Nicoleta Stoiculescu (2519903)" userId="e909fc92-203e-4c4c-a96b-8441ac62dff6" providerId="ADAL" clId="{A914268D-CF18-3EBE-A6B2-3FF61FC5902C}" dt="2026-10-10T08:27:33.390" v="48" actId="20577"/>
          <ac:spMkLst>
            <pc:docMk/>
            <pc:sldMk cId="3518309083" sldId="256"/>
            <ac:spMk id="3" creationId="{BDA9C123-D001-4670-9AB6-3B8DB62E57C5}"/>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8D4EC31-C25C-4153-B40F-AD1C3136D4A5}" type="datetimeFigureOut">
              <a:rPr lang="en-US" smtClean="0"/>
              <a:t>10/10/2026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D195977-6F14-4663-9851-16C4B4AAC40D}" type="slidenum">
              <a:rPr lang="en-US" smtClean="0"/>
              <a:t>‹#›</a:t>
            </a:fld>
            <a:endParaRPr lang="en-US"/>
          </a:p>
        </p:txBody>
      </p:sp>
    </p:spTree>
    <p:extLst>
      <p:ext uri="{BB962C8B-B14F-4D97-AF65-F5344CB8AC3E}">
        <p14:creationId xmlns:p14="http://schemas.microsoft.com/office/powerpoint/2010/main" val="20533649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 /><Relationship Id="rId1" Type="http://schemas.openxmlformats.org/officeDocument/2006/relationships/notesMaster" Target="../notesMasters/notesMaster1.xml" /></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 /><Relationship Id="rId1" Type="http://schemas.openxmlformats.org/officeDocument/2006/relationships/notesMaster" Target="../notesMasters/notesMaster1.xml" /></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 /><Relationship Id="rId1" Type="http://schemas.openxmlformats.org/officeDocument/2006/relationships/notesMaster" Target="../notesMasters/notesMaster1.xml" /></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 /><Relationship Id="rId1" Type="http://schemas.openxmlformats.org/officeDocument/2006/relationships/notesMaster" Target="../notesMasters/notesMaster1.xml" /></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Shona is three and has a number of interrelated developmental issues. When she is away from the </a:t>
            </a:r>
            <a:r>
              <a:rPr lang="en-US" dirty="0" err="1"/>
              <a:t>carers</a:t>
            </a:r>
            <a:r>
              <a:rPr lang="en-US" dirty="0"/>
              <a:t> this can impact on her emotional security and settling into the nursery. Because she has limited ability to communicate verbally, it may affect cognitive development and the expression of her needs; her lack of ability to play in a group may limit opportunities for developing social skills and peer relationships. Children's development has been multidimensional; that is, physical, cognitive, language, and socio-emotional development are all intertwined with children's experiences and environments (UNICEF and UNESCO, 2024). However, Shona needs to be assessed in a more comprehensive way than from an attachment lens (WHO, 2023).</a:t>
            </a:r>
          </a:p>
        </p:txBody>
      </p:sp>
      <p:sp>
        <p:nvSpPr>
          <p:cNvPr id="4" name="Slide Number Placeholder 3"/>
          <p:cNvSpPr>
            <a:spLocks noGrp="1"/>
          </p:cNvSpPr>
          <p:nvPr>
            <p:ph type="sldNum" sz="quarter" idx="5"/>
          </p:nvPr>
        </p:nvSpPr>
        <p:spPr/>
        <p:txBody>
          <a:bodyPr/>
          <a:lstStyle/>
          <a:p>
            <a:fld id="{5D195977-6F14-4663-9851-16C4B4AAC40D}" type="slidenum">
              <a:rPr lang="en-US" smtClean="0"/>
              <a:t>3</a:t>
            </a:fld>
            <a:endParaRPr lang="en-US"/>
          </a:p>
        </p:txBody>
      </p:sp>
    </p:spTree>
    <p:extLst>
      <p:ext uri="{BB962C8B-B14F-4D97-AF65-F5344CB8AC3E}">
        <p14:creationId xmlns:p14="http://schemas.microsoft.com/office/powerpoint/2010/main" val="13316001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One of the key concerns in the case study that concerns Shona relates to her concerns when she is separated from her </a:t>
            </a:r>
            <a:r>
              <a:rPr lang="en-US" dirty="0" err="1"/>
              <a:t>carers</a:t>
            </a:r>
            <a:r>
              <a:rPr lang="en-US" dirty="0"/>
              <a:t>, which is a focus of Bowlby's Attachment Theory. Bowlby (1969) suggested that when children feel threatened or insecure, they will approach attachment figures. A sensitive caregiver can serve as a stable base for a child to confidently explore from. For Shona this might be the time where the unfamiliar nursery and the departure from the familiar </a:t>
            </a:r>
            <a:r>
              <a:rPr lang="en-US" dirty="0" err="1"/>
              <a:t>carers</a:t>
            </a:r>
            <a:r>
              <a:rPr lang="en-US" dirty="0"/>
              <a:t> could trigger attachment-seeking </a:t>
            </a:r>
            <a:r>
              <a:rPr lang="en-US" dirty="0" err="1"/>
              <a:t>behaviour</a:t>
            </a:r>
            <a:r>
              <a:rPr lang="en-US" dirty="0"/>
              <a:t>. It is important to remember that while the word attachment can be used to describe anxiety, it doesn't necessarily represent a specific type of attachment (</a:t>
            </a:r>
            <a:r>
              <a:rPr lang="en-US" dirty="0" err="1"/>
              <a:t>Duschinsky</a:t>
            </a:r>
            <a:r>
              <a:rPr lang="en-US" dirty="0"/>
              <a:t> et al, 2026).</a:t>
            </a:r>
          </a:p>
        </p:txBody>
      </p:sp>
      <p:sp>
        <p:nvSpPr>
          <p:cNvPr id="4" name="Slide Number Placeholder 3"/>
          <p:cNvSpPr>
            <a:spLocks noGrp="1"/>
          </p:cNvSpPr>
          <p:nvPr>
            <p:ph type="sldNum" sz="quarter" idx="5"/>
          </p:nvPr>
        </p:nvSpPr>
        <p:spPr/>
        <p:txBody>
          <a:bodyPr/>
          <a:lstStyle/>
          <a:p>
            <a:fld id="{5D195977-6F14-4663-9851-16C4B4AAC40D}" type="slidenum">
              <a:rPr lang="en-US" smtClean="0"/>
              <a:t>4</a:t>
            </a:fld>
            <a:endParaRPr lang="en-US"/>
          </a:p>
        </p:txBody>
      </p:sp>
    </p:spTree>
    <p:extLst>
      <p:ext uri="{BB962C8B-B14F-4D97-AF65-F5344CB8AC3E}">
        <p14:creationId xmlns:p14="http://schemas.microsoft.com/office/powerpoint/2010/main" val="16240155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Strange Situation is an elaboration of Bowlby's theory by Ainsworth et al. (1978) that examined how children responded when exploring, separating and reuniting with their caregivers. Individual differences in attachment related </a:t>
            </a:r>
            <a:r>
              <a:rPr lang="en-US" dirty="0" err="1"/>
              <a:t>behaviour</a:t>
            </a:r>
            <a:r>
              <a:rPr lang="en-US" dirty="0"/>
              <a:t> can be understood more by the four classifications provided by the lecturer's material. These feelings are similar to one of insecure-ambivalent attachment traits - separation distress. But, there are no data on her </a:t>
            </a:r>
            <a:r>
              <a:rPr lang="en-US" dirty="0" err="1"/>
              <a:t>behaviours</a:t>
            </a:r>
            <a:r>
              <a:rPr lang="en-US" dirty="0"/>
              <a:t> during confrontation, escape and conflicting </a:t>
            </a:r>
            <a:r>
              <a:rPr lang="en-US" dirty="0" err="1"/>
              <a:t>behaviours</a:t>
            </a:r>
            <a:r>
              <a:rPr lang="en-US" dirty="0"/>
              <a:t> in the case. With all the evidence provided it would not therefore be appropriate to make a classification of Shona’s attachment pattern. Current attachment theory research is concerned with careful evaluation of attachment and cautions against unhelpful and misunderstanding </a:t>
            </a:r>
            <a:r>
              <a:rPr lang="en-US" dirty="0" err="1"/>
              <a:t>generalisation</a:t>
            </a:r>
            <a:r>
              <a:rPr lang="en-US" dirty="0"/>
              <a:t>(s) of attachment classifications in professional practice (</a:t>
            </a:r>
            <a:r>
              <a:rPr lang="en-US" dirty="0" err="1"/>
              <a:t>Duschinsky</a:t>
            </a:r>
            <a:r>
              <a:rPr lang="en-US" dirty="0"/>
              <a:t> et al., 2026).</a:t>
            </a:r>
          </a:p>
        </p:txBody>
      </p:sp>
      <p:sp>
        <p:nvSpPr>
          <p:cNvPr id="4" name="Slide Number Placeholder 3"/>
          <p:cNvSpPr>
            <a:spLocks noGrp="1"/>
          </p:cNvSpPr>
          <p:nvPr>
            <p:ph type="sldNum" sz="quarter" idx="5"/>
          </p:nvPr>
        </p:nvSpPr>
        <p:spPr/>
        <p:txBody>
          <a:bodyPr/>
          <a:lstStyle/>
          <a:p>
            <a:fld id="{5D195977-6F14-4663-9851-16C4B4AAC40D}" type="slidenum">
              <a:rPr lang="en-US" smtClean="0"/>
              <a:t>5</a:t>
            </a:fld>
            <a:endParaRPr lang="en-US"/>
          </a:p>
        </p:txBody>
      </p:sp>
    </p:spTree>
    <p:extLst>
      <p:ext uri="{BB962C8B-B14F-4D97-AF65-F5344CB8AC3E}">
        <p14:creationId xmlns:p14="http://schemas.microsoft.com/office/powerpoint/2010/main" val="16714933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abandonment distress in Shona could be a possible link of attachment theory. Bowlby (1969) suggested that separation or perceived threat triggers attachment </a:t>
            </a:r>
            <a:r>
              <a:rPr lang="en-US" dirty="0" err="1"/>
              <a:t>behaviour</a:t>
            </a:r>
            <a:r>
              <a:rPr lang="en-US" dirty="0"/>
              <a:t>, prompting children to approach cared-for familiar figure(s). For Shona, entering into an unknown nursery could raise her difficulties in relation to his or her emotional security. However, her confidence in exploring, communicating and participating socially may shrink for a time if she feels distressed (Ainsworth et al., 1978). But it can't automatically be assumed that a separation reaction expressed as anxiety or worry means Shona has insecure attachment. Current attachment theory literature warns against the use of classifications of attachment </a:t>
            </a:r>
            <a:r>
              <a:rPr lang="en-US" dirty="0" err="1"/>
              <a:t>behaviours</a:t>
            </a:r>
            <a:r>
              <a:rPr lang="en-US" dirty="0"/>
              <a:t> without evaluation and context (</a:t>
            </a:r>
            <a:r>
              <a:rPr lang="en-US" dirty="0" err="1"/>
              <a:t>Duschinsky</a:t>
            </a:r>
            <a:r>
              <a:rPr lang="en-US" dirty="0"/>
              <a:t> et al., 2026).</a:t>
            </a:r>
          </a:p>
        </p:txBody>
      </p:sp>
      <p:sp>
        <p:nvSpPr>
          <p:cNvPr id="4" name="Slide Number Placeholder 3"/>
          <p:cNvSpPr>
            <a:spLocks noGrp="1"/>
          </p:cNvSpPr>
          <p:nvPr>
            <p:ph type="sldNum" sz="quarter" idx="5"/>
          </p:nvPr>
        </p:nvSpPr>
        <p:spPr/>
        <p:txBody>
          <a:bodyPr/>
          <a:lstStyle/>
          <a:p>
            <a:fld id="{5D195977-6F14-4663-9851-16C4B4AAC40D}" type="slidenum">
              <a:rPr lang="en-US" smtClean="0"/>
              <a:t>6</a:t>
            </a:fld>
            <a:endParaRPr lang="en-US"/>
          </a:p>
        </p:txBody>
      </p:sp>
    </p:spTree>
    <p:extLst>
      <p:ext uri="{BB962C8B-B14F-4D97-AF65-F5344CB8AC3E}">
        <p14:creationId xmlns:p14="http://schemas.microsoft.com/office/powerpoint/2010/main" val="29238161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Biologically, Shona is going through an important phase of development of her brain and nervous system, as well as changes in individual temperament which can predict changes in emotional responses to separation and an unfamiliar setting such as a nursery school (Tan et al., 2024). Cognitively, due to restricted verbal expression she may have limitations in expressing her needs and may be impaired in her learning. Executive function develops in early childhood and has been linked with social competence, adaptive classroom </a:t>
            </a:r>
            <a:r>
              <a:rPr lang="en-US" dirty="0" err="1"/>
              <a:t>behaviour</a:t>
            </a:r>
            <a:r>
              <a:rPr lang="en-US" dirty="0"/>
              <a:t>, emotional regulation (</a:t>
            </a:r>
            <a:r>
              <a:rPr lang="en-US" dirty="0" err="1"/>
              <a:t>Stucke</a:t>
            </a:r>
            <a:r>
              <a:rPr lang="en-US" dirty="0"/>
              <a:t> and </a:t>
            </a:r>
            <a:r>
              <a:rPr lang="en-US" dirty="0" err="1"/>
              <a:t>Doebel</a:t>
            </a:r>
            <a:r>
              <a:rPr lang="en-US" dirty="0"/>
              <a:t>, 2024).</a:t>
            </a:r>
          </a:p>
        </p:txBody>
      </p:sp>
      <p:sp>
        <p:nvSpPr>
          <p:cNvPr id="4" name="Slide Number Placeholder 3"/>
          <p:cNvSpPr>
            <a:spLocks noGrp="1"/>
          </p:cNvSpPr>
          <p:nvPr>
            <p:ph type="sldNum" sz="quarter" idx="5"/>
          </p:nvPr>
        </p:nvSpPr>
        <p:spPr/>
        <p:txBody>
          <a:bodyPr/>
          <a:lstStyle/>
          <a:p>
            <a:fld id="{5D195977-6F14-4663-9851-16C4B4AAC40D}" type="slidenum">
              <a:rPr lang="en-US" smtClean="0"/>
              <a:t>7</a:t>
            </a:fld>
            <a:endParaRPr lang="en-US"/>
          </a:p>
        </p:txBody>
      </p:sp>
    </p:spTree>
    <p:extLst>
      <p:ext uri="{BB962C8B-B14F-4D97-AF65-F5344CB8AC3E}">
        <p14:creationId xmlns:p14="http://schemas.microsoft.com/office/powerpoint/2010/main" val="13104715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Socially, Shona's struggle with group play could impact opportunities for communication and cooperation practices. Separation anxiety indicates that she requires assistance coping with anxiety in the new nursery setting. Withdrawal of </a:t>
            </a:r>
            <a:r>
              <a:rPr lang="en-US" dirty="0" err="1"/>
              <a:t>behaviour</a:t>
            </a:r>
            <a:r>
              <a:rPr lang="en-US" dirty="0"/>
              <a:t> or limited participation needs to be seen in the context of her needs and not just as problematic </a:t>
            </a:r>
            <a:r>
              <a:rPr lang="en-US" dirty="0" err="1"/>
              <a:t>behaviour</a:t>
            </a:r>
            <a:r>
              <a:rPr lang="en-US" dirty="0"/>
              <a:t>. When there is a concern of attachment difficulties, it is important to be aware of children's needs and not go overboard with </a:t>
            </a:r>
            <a:r>
              <a:rPr lang="en-US" dirty="0" err="1"/>
              <a:t>behaviour</a:t>
            </a:r>
            <a:r>
              <a:rPr lang="en-US" dirty="0"/>
              <a:t>-reduction methods (Kaur, Gendron-Cloutier and Montreuil, 2024).</a:t>
            </a:r>
          </a:p>
        </p:txBody>
      </p:sp>
      <p:sp>
        <p:nvSpPr>
          <p:cNvPr id="4" name="Slide Number Placeholder 3"/>
          <p:cNvSpPr>
            <a:spLocks noGrp="1"/>
          </p:cNvSpPr>
          <p:nvPr>
            <p:ph type="sldNum" sz="quarter" idx="5"/>
          </p:nvPr>
        </p:nvSpPr>
        <p:spPr/>
        <p:txBody>
          <a:bodyPr/>
          <a:lstStyle/>
          <a:p>
            <a:fld id="{5D195977-6F14-4663-9851-16C4B4AAC40D}" type="slidenum">
              <a:rPr lang="en-US" smtClean="0"/>
              <a:t>8</a:t>
            </a:fld>
            <a:endParaRPr lang="en-US"/>
          </a:p>
        </p:txBody>
      </p:sp>
    </p:spTree>
    <p:extLst>
      <p:ext uri="{BB962C8B-B14F-4D97-AF65-F5344CB8AC3E}">
        <p14:creationId xmlns:p14="http://schemas.microsoft.com/office/powerpoint/2010/main" val="23991199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Both nature and nurture are included in Bowlby’s theory. In terms of nature, attachment </a:t>
            </a:r>
            <a:r>
              <a:rPr lang="en-US" dirty="0" err="1"/>
              <a:t>behaviour</a:t>
            </a:r>
            <a:r>
              <a:rPr lang="en-US" dirty="0"/>
              <a:t> is likely to have evolved to ensure that children get assistance when they need it; attachment will depend on the individuality of children and their temperament, such as how they react when their </a:t>
            </a:r>
            <a:r>
              <a:rPr lang="en-US" dirty="0" err="1"/>
              <a:t>carers</a:t>
            </a:r>
            <a:r>
              <a:rPr lang="en-US" dirty="0"/>
              <a:t> are out of sight (Bowlby, 1969; Tan et al., 2024). In so far as the caregiver is responsive and the experiences of Shona in her new nursery might affect their emotional security and adjustment, a nurture aspect may be involved. Hence, her separation anxiety, communication and social participation should not be considered biologic or caregiver and development is a dynamic interplay between the child and her environment (</a:t>
            </a:r>
            <a:r>
              <a:rPr lang="en-US" dirty="0" err="1"/>
              <a:t>Duschinsky</a:t>
            </a:r>
            <a:r>
              <a:rPr lang="en-US" dirty="0"/>
              <a:t> et al., 2026).</a:t>
            </a:r>
          </a:p>
        </p:txBody>
      </p:sp>
      <p:sp>
        <p:nvSpPr>
          <p:cNvPr id="4" name="Slide Number Placeholder 3"/>
          <p:cNvSpPr>
            <a:spLocks noGrp="1"/>
          </p:cNvSpPr>
          <p:nvPr>
            <p:ph type="sldNum" sz="quarter" idx="5"/>
          </p:nvPr>
        </p:nvSpPr>
        <p:spPr/>
        <p:txBody>
          <a:bodyPr/>
          <a:lstStyle/>
          <a:p>
            <a:fld id="{5D195977-6F14-4663-9851-16C4B4AAC40D}" type="slidenum">
              <a:rPr lang="en-US" smtClean="0"/>
              <a:t>9</a:t>
            </a:fld>
            <a:endParaRPr lang="en-US"/>
          </a:p>
        </p:txBody>
      </p:sp>
    </p:spTree>
    <p:extLst>
      <p:ext uri="{BB962C8B-B14F-4D97-AF65-F5344CB8AC3E}">
        <p14:creationId xmlns:p14="http://schemas.microsoft.com/office/powerpoint/2010/main" val="36671604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One of the advantages of attachment theory is its continuing applicability to the study of young children like Shona. Secure-base theory provides an explanation for the linking between emotional security and the encouragement of exploration, and between separation and seeking proximity (Opie et al, 2026). This will provide professionals with a helpful framework to understand Shona's distress but will not result in an automatic labelling of her </a:t>
            </a:r>
            <a:r>
              <a:rPr lang="en-US" dirty="0" err="1"/>
              <a:t>behaviour</a:t>
            </a:r>
            <a:r>
              <a:rPr lang="en-US" dirty="0"/>
              <a:t>. Not insignificantly, the theory also has empirical support. </a:t>
            </a:r>
            <a:r>
              <a:rPr lang="en-US" dirty="0" err="1"/>
              <a:t>Wittkowski</a:t>
            </a:r>
            <a:r>
              <a:rPr lang="en-US" dirty="0"/>
              <a:t> et al., (2025) conducted a comprehensive review of 40 studies of attachment-based interventions that showed enhanced relational outcomes for caregiver–infant, but the quality of the evidence differed among the interventions.</a:t>
            </a:r>
          </a:p>
        </p:txBody>
      </p:sp>
      <p:sp>
        <p:nvSpPr>
          <p:cNvPr id="4" name="Slide Number Placeholder 3"/>
          <p:cNvSpPr>
            <a:spLocks noGrp="1"/>
          </p:cNvSpPr>
          <p:nvPr>
            <p:ph type="sldNum" sz="quarter" idx="5"/>
          </p:nvPr>
        </p:nvSpPr>
        <p:spPr/>
        <p:txBody>
          <a:bodyPr/>
          <a:lstStyle/>
          <a:p>
            <a:fld id="{5D195977-6F14-4663-9851-16C4B4AAC40D}" type="slidenum">
              <a:rPr lang="en-US" smtClean="0"/>
              <a:t>10</a:t>
            </a:fld>
            <a:endParaRPr lang="en-US"/>
          </a:p>
        </p:txBody>
      </p:sp>
    </p:spTree>
    <p:extLst>
      <p:ext uri="{BB962C8B-B14F-4D97-AF65-F5344CB8AC3E}">
        <p14:creationId xmlns:p14="http://schemas.microsoft.com/office/powerpoint/2010/main" val="29791768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While much is important within attachment theory, it has its limitations. The first formulations were centered around the primary caregiver (usually the mother), while children can form significant attachments to multiple caregivers. Furthermore, care-giving practices that vary throughout a culture also render attachment behaviors non-translatable between cultures (</a:t>
            </a:r>
            <a:r>
              <a:rPr lang="en-US" dirty="0" err="1"/>
              <a:t>Bakaraki</a:t>
            </a:r>
            <a:r>
              <a:rPr lang="en-US" dirty="0"/>
              <a:t>, </a:t>
            </a:r>
            <a:r>
              <a:rPr lang="en-US" dirty="0" err="1"/>
              <a:t>Dourbois</a:t>
            </a:r>
            <a:r>
              <a:rPr lang="en-US" dirty="0"/>
              <a:t> and </a:t>
            </a:r>
            <a:r>
              <a:rPr lang="en-US" dirty="0" err="1"/>
              <a:t>Kosiva</a:t>
            </a:r>
            <a:r>
              <a:rPr lang="en-US" dirty="0"/>
              <a:t>, 2024). Attachment patterns are not diagnoses or predictions of future development. Someone wouldn't have to be separated to have an insecure attachment, nor is it enough to be separated to have an insecure attachment because this doesn't 100% explain some of Shona's other problems, such as her lack of verbal skills, cognitive functioning or difficulties with other peers. To avoid overinterpreting, there should instead be a holistic assessment by professionals (Opie et al., 2026)</a:t>
            </a:r>
          </a:p>
        </p:txBody>
      </p:sp>
      <p:sp>
        <p:nvSpPr>
          <p:cNvPr id="4" name="Slide Number Placeholder 3"/>
          <p:cNvSpPr>
            <a:spLocks noGrp="1"/>
          </p:cNvSpPr>
          <p:nvPr>
            <p:ph type="sldNum" sz="quarter" idx="5"/>
          </p:nvPr>
        </p:nvSpPr>
        <p:spPr/>
        <p:txBody>
          <a:bodyPr/>
          <a:lstStyle/>
          <a:p>
            <a:fld id="{5D195977-6F14-4663-9851-16C4B4AAC40D}" type="slidenum">
              <a:rPr lang="en-US" smtClean="0"/>
              <a:t>11</a:t>
            </a:fld>
            <a:endParaRPr lang="en-US"/>
          </a:p>
        </p:txBody>
      </p:sp>
    </p:spTree>
    <p:extLst>
      <p:ext uri="{BB962C8B-B14F-4D97-AF65-F5344CB8AC3E}">
        <p14:creationId xmlns:p14="http://schemas.microsoft.com/office/powerpoint/2010/main" val="16010312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According to Bowlby's hypothesis, children feared losing their mums, as evidenced by Shona's separation anxiety, and needed to feel safe in unfamiliar situations, as shown by Shona's nursery experience. Safe environments encourage participation/exploration (Bowlby, 1969). In explaining her limited verbal and cognitive skills, attachment theory has limits. Cultural, biological, and environmental aspects should also be considered. Attachment theory requires a complete, evidence-based review of Shona's evolution because it has only been given a partial explanation (Opie et al., 2026).</a:t>
            </a:r>
          </a:p>
        </p:txBody>
      </p:sp>
      <p:sp>
        <p:nvSpPr>
          <p:cNvPr id="4" name="Slide Number Placeholder 3"/>
          <p:cNvSpPr>
            <a:spLocks noGrp="1"/>
          </p:cNvSpPr>
          <p:nvPr>
            <p:ph type="sldNum" sz="quarter" idx="5"/>
          </p:nvPr>
        </p:nvSpPr>
        <p:spPr/>
        <p:txBody>
          <a:bodyPr/>
          <a:lstStyle/>
          <a:p>
            <a:fld id="{5D195977-6F14-4663-9851-16C4B4AAC40D}" type="slidenum">
              <a:rPr lang="en-US" smtClean="0"/>
              <a:t>12</a:t>
            </a:fld>
            <a:endParaRPr lang="en-US"/>
          </a:p>
        </p:txBody>
      </p:sp>
    </p:spTree>
    <p:extLst>
      <p:ext uri="{BB962C8B-B14F-4D97-AF65-F5344CB8AC3E}">
        <p14:creationId xmlns:p14="http://schemas.microsoft.com/office/powerpoint/2010/main" val="2535979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7C852C2-517C-4DFE-A2E4-B4ACA73BD5E4}" type="datetimeFigureOut">
              <a:rPr lang="en-US" smtClean="0"/>
              <a:t>10/10/2026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618851-2C3D-4C4E-944D-082DE9ADB58A}" type="slidenum">
              <a:rPr lang="en-US" smtClean="0"/>
              <a:t>‹#›</a:t>
            </a:fld>
            <a:endParaRPr lang="en-US"/>
          </a:p>
        </p:txBody>
      </p:sp>
    </p:spTree>
    <p:extLst>
      <p:ext uri="{BB962C8B-B14F-4D97-AF65-F5344CB8AC3E}">
        <p14:creationId xmlns:p14="http://schemas.microsoft.com/office/powerpoint/2010/main" val="5885021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7C852C2-517C-4DFE-A2E4-B4ACA73BD5E4}" type="datetimeFigureOut">
              <a:rPr lang="en-US" smtClean="0"/>
              <a:t>10/10/2026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618851-2C3D-4C4E-944D-082DE9ADB58A}" type="slidenum">
              <a:rPr lang="en-US" smtClean="0"/>
              <a:t>‹#›</a:t>
            </a:fld>
            <a:endParaRPr lang="en-US"/>
          </a:p>
        </p:txBody>
      </p:sp>
    </p:spTree>
    <p:extLst>
      <p:ext uri="{BB962C8B-B14F-4D97-AF65-F5344CB8AC3E}">
        <p14:creationId xmlns:p14="http://schemas.microsoft.com/office/powerpoint/2010/main" val="40339242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C852C2-517C-4DFE-A2E4-B4ACA73BD5E4}" type="datetimeFigureOut">
              <a:rPr lang="en-US" smtClean="0"/>
              <a:t>10/10/2026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618851-2C3D-4C4E-944D-082DE9ADB58A}" type="slidenum">
              <a:rPr lang="en-US" smtClean="0"/>
              <a:t>‹#›</a:t>
            </a:fld>
            <a:endParaRPr lang="en-US"/>
          </a:p>
        </p:txBody>
      </p:sp>
    </p:spTree>
    <p:extLst>
      <p:ext uri="{BB962C8B-B14F-4D97-AF65-F5344CB8AC3E}">
        <p14:creationId xmlns:p14="http://schemas.microsoft.com/office/powerpoint/2010/main" val="30702545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C852C2-517C-4DFE-A2E4-B4ACA73BD5E4}" type="datetimeFigureOut">
              <a:rPr lang="en-US" smtClean="0"/>
              <a:t>10/10/2026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A618851-2C3D-4C4E-944D-082DE9ADB58A}" type="slidenum">
              <a:rPr lang="en-US" smtClean="0"/>
              <a:t>‹#›</a:t>
            </a:fld>
            <a:endParaRPr lang="en-US"/>
          </a:p>
        </p:txBody>
      </p:sp>
    </p:spTree>
    <p:extLst>
      <p:ext uri="{BB962C8B-B14F-4D97-AF65-F5344CB8AC3E}">
        <p14:creationId xmlns:p14="http://schemas.microsoft.com/office/powerpoint/2010/main" val="29933697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C852C2-517C-4DFE-A2E4-B4ACA73BD5E4}" type="datetimeFigureOut">
              <a:rPr lang="en-US" smtClean="0"/>
              <a:t>10/10/2026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A618851-2C3D-4C4E-944D-082DE9ADB58A}" type="slidenum">
              <a:rPr lang="en-US" smtClean="0"/>
              <a:t>‹#›</a:t>
            </a:fld>
            <a:endParaRPr lang="en-US"/>
          </a:p>
        </p:txBody>
      </p:sp>
    </p:spTree>
    <p:extLst>
      <p:ext uri="{BB962C8B-B14F-4D97-AF65-F5344CB8AC3E}">
        <p14:creationId xmlns:p14="http://schemas.microsoft.com/office/powerpoint/2010/main" val="18600870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7C852C2-517C-4DFE-A2E4-B4ACA73BD5E4}" type="datetimeFigureOut">
              <a:rPr lang="en-US" smtClean="0"/>
              <a:t>10/10/2026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A618851-2C3D-4C4E-944D-082DE9ADB58A}" type="slidenum">
              <a:rPr lang="en-US" smtClean="0"/>
              <a:t>‹#›</a:t>
            </a:fld>
            <a:endParaRPr lang="en-US"/>
          </a:p>
        </p:txBody>
      </p:sp>
    </p:spTree>
    <p:extLst>
      <p:ext uri="{BB962C8B-B14F-4D97-AF65-F5344CB8AC3E}">
        <p14:creationId xmlns:p14="http://schemas.microsoft.com/office/powerpoint/2010/main" val="31708088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7C852C2-517C-4DFE-A2E4-B4ACA73BD5E4}" type="datetimeFigureOut">
              <a:rPr lang="en-US" smtClean="0"/>
              <a:t>10/10/2026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A618851-2C3D-4C4E-944D-082DE9ADB58A}" type="slidenum">
              <a:rPr lang="en-US" smtClean="0"/>
              <a:t>‹#›</a:t>
            </a:fld>
            <a:endParaRPr lang="en-US"/>
          </a:p>
        </p:txBody>
      </p:sp>
    </p:spTree>
    <p:extLst>
      <p:ext uri="{BB962C8B-B14F-4D97-AF65-F5344CB8AC3E}">
        <p14:creationId xmlns:p14="http://schemas.microsoft.com/office/powerpoint/2010/main" val="40134865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7C852C2-517C-4DFE-A2E4-B4ACA73BD5E4}" type="datetimeFigureOut">
              <a:rPr lang="en-US" smtClean="0"/>
              <a:t>10/10/2026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A618851-2C3D-4C4E-944D-082DE9ADB58A}" type="slidenum">
              <a:rPr lang="en-US" smtClean="0"/>
              <a:t>‹#›</a:t>
            </a:fld>
            <a:endParaRPr lang="en-US"/>
          </a:p>
        </p:txBody>
      </p:sp>
    </p:spTree>
    <p:extLst>
      <p:ext uri="{BB962C8B-B14F-4D97-AF65-F5344CB8AC3E}">
        <p14:creationId xmlns:p14="http://schemas.microsoft.com/office/powerpoint/2010/main" val="28492680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A618851-2C3D-4C4E-944D-082DE9ADB58A}" type="slidenum">
              <a:rPr lang="en-US" smtClean="0"/>
              <a:t>‹#›</a:t>
            </a:fld>
            <a:endParaRPr lang="en-US"/>
          </a:p>
        </p:txBody>
      </p:sp>
      <p:sp>
        <p:nvSpPr>
          <p:cNvPr id="5" name="Date Placeholder 4"/>
          <p:cNvSpPr>
            <a:spLocks noGrp="1"/>
          </p:cNvSpPr>
          <p:nvPr>
            <p:ph type="dt" sz="half" idx="10"/>
          </p:nvPr>
        </p:nvSpPr>
        <p:spPr/>
        <p:txBody>
          <a:bodyPr/>
          <a:lstStyle/>
          <a:p>
            <a:fld id="{97C852C2-517C-4DFE-A2E4-B4ACA73BD5E4}" type="datetimeFigureOut">
              <a:rPr lang="en-US" smtClean="0"/>
              <a:t>10/10/2026</a:t>
            </a:fld>
            <a:endParaRPr lang="en-US"/>
          </a:p>
        </p:txBody>
      </p:sp>
    </p:spTree>
    <p:extLst>
      <p:ext uri="{BB962C8B-B14F-4D97-AF65-F5344CB8AC3E}">
        <p14:creationId xmlns:p14="http://schemas.microsoft.com/office/powerpoint/2010/main" val="24945870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C852C2-517C-4DFE-A2E4-B4ACA73BD5E4}" type="datetimeFigureOut">
              <a:rPr lang="en-US" smtClean="0"/>
              <a:t>10/10/2026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618851-2C3D-4C4E-944D-082DE9ADB58A}" type="slidenum">
              <a:rPr lang="en-US" smtClean="0"/>
              <a:t>‹#›</a:t>
            </a:fld>
            <a:endParaRPr lang="en-US"/>
          </a:p>
        </p:txBody>
      </p:sp>
    </p:spTree>
    <p:extLst>
      <p:ext uri="{BB962C8B-B14F-4D97-AF65-F5344CB8AC3E}">
        <p14:creationId xmlns:p14="http://schemas.microsoft.com/office/powerpoint/2010/main" val="39943526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C852C2-517C-4DFE-A2E4-B4ACA73BD5E4}" type="datetimeFigureOut">
              <a:rPr lang="en-US" smtClean="0"/>
              <a:t>10/10/2026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618851-2C3D-4C4E-944D-082DE9ADB58A}"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3465531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C852C2-517C-4DFE-A2E4-B4ACA73BD5E4}" type="datetimeFigureOut">
              <a:rPr lang="en-US" smtClean="0"/>
              <a:t>10/10/2026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618851-2C3D-4C4E-944D-082DE9ADB58A}" type="slidenum">
              <a:rPr lang="en-US" smtClean="0"/>
              <a:t>‹#›</a:t>
            </a:fld>
            <a:endParaRPr lang="en-US"/>
          </a:p>
        </p:txBody>
      </p:sp>
    </p:spTree>
    <p:extLst>
      <p:ext uri="{BB962C8B-B14F-4D97-AF65-F5344CB8AC3E}">
        <p14:creationId xmlns:p14="http://schemas.microsoft.com/office/powerpoint/2010/main" val="403172822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C852C2-517C-4DFE-A2E4-B4ACA73BD5E4}" type="datetimeFigureOut">
              <a:rPr lang="en-US" smtClean="0"/>
              <a:t>10/10/2026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618851-2C3D-4C4E-944D-082DE9ADB58A}"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33138966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C852C2-517C-4DFE-A2E4-B4ACA73BD5E4}" type="datetimeFigureOut">
              <a:rPr lang="en-US" smtClean="0"/>
              <a:t>10/10/2026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618851-2C3D-4C4E-944D-082DE9ADB58A}" type="slidenum">
              <a:rPr lang="en-US" smtClean="0"/>
              <a:t>‹#›</a:t>
            </a:fld>
            <a:endParaRPr lang="en-US"/>
          </a:p>
        </p:txBody>
      </p:sp>
    </p:spTree>
    <p:extLst>
      <p:ext uri="{BB962C8B-B14F-4D97-AF65-F5344CB8AC3E}">
        <p14:creationId xmlns:p14="http://schemas.microsoft.com/office/powerpoint/2010/main" val="39845101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7C852C2-517C-4DFE-A2E4-B4ACA73BD5E4}" type="datetimeFigureOut">
              <a:rPr lang="en-US" smtClean="0"/>
              <a:t>10/10/2026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618851-2C3D-4C4E-944D-082DE9ADB58A}" type="slidenum">
              <a:rPr lang="en-US" smtClean="0"/>
              <a:t>‹#›</a:t>
            </a:fld>
            <a:endParaRPr lang="en-US"/>
          </a:p>
        </p:txBody>
      </p:sp>
    </p:spTree>
    <p:extLst>
      <p:ext uri="{BB962C8B-B14F-4D97-AF65-F5344CB8AC3E}">
        <p14:creationId xmlns:p14="http://schemas.microsoft.com/office/powerpoint/2010/main" val="418059219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7C852C2-517C-4DFE-A2E4-B4ACA73BD5E4}" type="datetimeFigureOut">
              <a:rPr lang="en-US" smtClean="0"/>
              <a:t>10/10/2026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618851-2C3D-4C4E-944D-082DE9ADB58A}" type="slidenum">
              <a:rPr lang="en-US" smtClean="0"/>
              <a:t>‹#›</a:t>
            </a:fld>
            <a:endParaRPr lang="en-US"/>
          </a:p>
        </p:txBody>
      </p:sp>
    </p:spTree>
    <p:extLst>
      <p:ext uri="{BB962C8B-B14F-4D97-AF65-F5344CB8AC3E}">
        <p14:creationId xmlns:p14="http://schemas.microsoft.com/office/powerpoint/2010/main" val="9900090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theme" Target="../theme/theme1.xml" /><Relationship Id="rId2" Type="http://schemas.openxmlformats.org/officeDocument/2006/relationships/slideLayout" Target="../slideLayouts/slideLayout2.xml" /><Relationship Id="rId16" Type="http://schemas.openxmlformats.org/officeDocument/2006/relationships/slideLayout" Target="../slideLayouts/slideLayout16.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97C852C2-517C-4DFE-A2E4-B4ACA73BD5E4}" type="datetimeFigureOut">
              <a:rPr lang="en-US" smtClean="0"/>
              <a:t>10/10/2026</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0A618851-2C3D-4C4E-944D-082DE9ADB58A}" type="slidenum">
              <a:rPr lang="en-US" smtClean="0"/>
              <a:t>‹#›</a:t>
            </a:fld>
            <a:endParaRPr lang="en-US"/>
          </a:p>
        </p:txBody>
      </p:sp>
    </p:spTree>
    <p:extLst>
      <p:ext uri="{BB962C8B-B14F-4D97-AF65-F5344CB8AC3E}">
        <p14:creationId xmlns:p14="http://schemas.microsoft.com/office/powerpoint/2010/main" val="3125590858"/>
      </p:ext>
    </p:extLst>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 id="2147483701" r:id="rId6"/>
    <p:sldLayoutId id="2147483702" r:id="rId7"/>
    <p:sldLayoutId id="2147483703" r:id="rId8"/>
    <p:sldLayoutId id="2147483704" r:id="rId9"/>
    <p:sldLayoutId id="2147483705" r:id="rId10"/>
    <p:sldLayoutId id="2147483706" r:id="rId11"/>
    <p:sldLayoutId id="2147483707" r:id="rId12"/>
    <p:sldLayoutId id="2147483708" r:id="rId13"/>
    <p:sldLayoutId id="2147483709" r:id="rId14"/>
    <p:sldLayoutId id="2147483710" r:id="rId15"/>
    <p:sldLayoutId id="2147483711"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3" Type="http://schemas.openxmlformats.org/officeDocument/2006/relationships/image" Target="../media/image1.png" /><Relationship Id="rId2" Type="http://schemas.openxmlformats.org/officeDocument/2006/relationships/notesSlide" Target="../notesSlides/notesSlide1.xml" /><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2.xml" /><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3" Type="http://schemas.openxmlformats.org/officeDocument/2006/relationships/image" Target="../media/image3.png" /><Relationship Id="rId2" Type="http://schemas.openxmlformats.org/officeDocument/2006/relationships/notesSlide" Target="../notesSlides/notesSlide3.xml" /><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 /><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3" Type="http://schemas.openxmlformats.org/officeDocument/2006/relationships/image" Target="../media/image4.png" /><Relationship Id="rId2" Type="http://schemas.openxmlformats.org/officeDocument/2006/relationships/notesSlide" Target="../notesSlides/notesSlide5.xml" /><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3" Type="http://schemas.openxmlformats.org/officeDocument/2006/relationships/image" Target="../media/image5.png" /><Relationship Id="rId2" Type="http://schemas.openxmlformats.org/officeDocument/2006/relationships/notesSlide" Target="../notesSlides/notesSlide6.xml" /><Relationship Id="rId1" Type="http://schemas.openxmlformats.org/officeDocument/2006/relationships/slideLayout" Target="../slideLayouts/slideLayout4.xml" /></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 /><Relationship Id="rId1" Type="http://schemas.openxmlformats.org/officeDocument/2006/relationships/slideLayout" Target="../slideLayouts/slideLayout4.xml" /></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 /><Relationship Id="rId1" Type="http://schemas.openxmlformats.org/officeDocument/2006/relationships/slideLayout" Target="../slideLayouts/slideLayout2.xml" /></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 /><Relationship Id="rId1" Type="http://schemas.openxmlformats.org/officeDocument/2006/relationships/slideLayout" Target="../slideLayouts/slideLayout2.xml" /></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 /><Relationship Id="rId1" Type="http://schemas.openxmlformats.org/officeDocument/2006/relationships/slideLayout" Target="../slideLayouts/slideLayout2.xml" /></Relationships>
</file>

<file path=ppt/slides/_rels/slide13.xml.rels><?xml version="1.0" encoding="UTF-8" standalone="yes"?>
<Relationships xmlns="http://schemas.openxmlformats.org/package/2006/relationships"><Relationship Id="rId8" Type="http://schemas.openxmlformats.org/officeDocument/2006/relationships/hyperlink" Target="https://www.unicef.org/reports/global-report-early-childhood-care-and-education-right-strong-foundation?utm" TargetMode="External" /><Relationship Id="rId3" Type="http://schemas.openxmlformats.org/officeDocument/2006/relationships/hyperlink" Target="https://pmc.ncbi.nlm.nih.gov/articles/PMC13102048/?utm" TargetMode="External" /><Relationship Id="rId7" Type="http://schemas.openxmlformats.org/officeDocument/2006/relationships/hyperlink" Target="https://pubmed.ncbi.nlm.nih.gov/37345685/" TargetMode="External" /><Relationship Id="rId2" Type="http://schemas.openxmlformats.org/officeDocument/2006/relationships/hyperlink" Target="https://developingchild.harvard.edu/key-concept/brain-architecture/?utm" TargetMode="External" /><Relationship Id="rId1" Type="http://schemas.openxmlformats.org/officeDocument/2006/relationships/slideLayout" Target="../slideLayouts/slideLayout2.xml" /><Relationship Id="rId6" Type="http://schemas.openxmlformats.org/officeDocument/2006/relationships/hyperlink" Target="https://pubmed.ncbi.nlm.nih.gov/39418439/" TargetMode="External" /><Relationship Id="rId5" Type="http://schemas.openxmlformats.org/officeDocument/2006/relationships/hyperlink" Target="https://acamh.onlinelibrary.wiley.com/doi/full/10.1111/jcpp.70126?utm" TargetMode="External" /><Relationship Id="rId10" Type="http://schemas.openxmlformats.org/officeDocument/2006/relationships/hyperlink" Target="https://www.who.int/teams/maternal-newborn-child-adolescent-health-and-ageing/child-health/nurturing-care?utm" TargetMode="External" /><Relationship Id="rId4" Type="http://schemas.openxmlformats.org/officeDocument/2006/relationships/hyperlink" Target="https://www.sciencedirect.com/science/article/pii/S0190740923004619?utm" TargetMode="External" /><Relationship Id="rId9" Type="http://schemas.openxmlformats.org/officeDocument/2006/relationships/hyperlink" Target="https://link.springer.com/article/10.1007/s10567-024-00497-0?utm"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E4F922-D139-4189-8A52-11037040290B}"/>
              </a:ext>
            </a:extLst>
          </p:cNvPr>
          <p:cNvSpPr>
            <a:spLocks noGrp="1"/>
          </p:cNvSpPr>
          <p:nvPr>
            <p:ph type="ctrTitle"/>
          </p:nvPr>
        </p:nvSpPr>
        <p:spPr/>
        <p:txBody>
          <a:bodyPr/>
          <a:lstStyle/>
          <a:p>
            <a:r>
              <a:rPr lang="en-US" sz="3600" b="1" dirty="0"/>
              <a:t>Understanding Shona’s Development Through Bowlby’s Attachment Theory</a:t>
            </a:r>
            <a:br>
              <a:rPr lang="en-US" sz="3600" b="1" dirty="0"/>
            </a:br>
            <a:r>
              <a:rPr lang="en-US" sz="2800" b="1" dirty="0"/>
              <a:t>Psychology in Health and Social </a:t>
            </a:r>
            <a:r>
              <a:rPr lang="en-US" sz="2800" b="1" dirty="0" err="1"/>
              <a:t>CareModule</a:t>
            </a:r>
            <a:r>
              <a:rPr lang="en-US" sz="2800" b="1" dirty="0"/>
              <a:t> Code: LCHS4010</a:t>
            </a:r>
            <a:endParaRPr lang="en-US" sz="3600" b="1" dirty="0"/>
          </a:p>
        </p:txBody>
      </p:sp>
      <p:sp>
        <p:nvSpPr>
          <p:cNvPr id="3" name="Subtitle 2">
            <a:extLst>
              <a:ext uri="{FF2B5EF4-FFF2-40B4-BE49-F238E27FC236}">
                <a16:creationId xmlns:a16="http://schemas.microsoft.com/office/drawing/2014/main" id="{BDA9C123-D001-4670-9AB6-3B8DB62E57C5}"/>
              </a:ext>
            </a:extLst>
          </p:cNvPr>
          <p:cNvSpPr>
            <a:spLocks noGrp="1"/>
          </p:cNvSpPr>
          <p:nvPr>
            <p:ph type="subTitle" idx="1"/>
          </p:nvPr>
        </p:nvSpPr>
        <p:spPr>
          <a:xfrm>
            <a:off x="1507067" y="4050833"/>
            <a:ext cx="7766936" cy="1646302"/>
          </a:xfrm>
        </p:spPr>
        <p:txBody>
          <a:bodyPr>
            <a:normAutofit/>
          </a:bodyPr>
          <a:lstStyle/>
          <a:p>
            <a:r>
              <a:rPr lang="en-US" dirty="0"/>
              <a:t>Student </a:t>
            </a:r>
            <a:r>
              <a:rPr lang="en-US" dirty="0" err="1"/>
              <a:t>Name:Cristina</a:t>
            </a:r>
            <a:r>
              <a:rPr lang="en-US" dirty="0"/>
              <a:t> </a:t>
            </a:r>
            <a:r>
              <a:rPr lang="en-US" dirty="0" err="1"/>
              <a:t>Nicoleta</a:t>
            </a:r>
            <a:r>
              <a:rPr lang="en-US" dirty="0"/>
              <a:t> </a:t>
            </a:r>
            <a:r>
              <a:rPr lang="en-US" dirty="0" err="1"/>
              <a:t>Stoiculescu</a:t>
            </a:r>
            <a:r>
              <a:rPr lang="en-US" dirty="0"/>
              <a:t> </a:t>
            </a:r>
          </a:p>
          <a:p>
            <a:r>
              <a:rPr lang="en-US" dirty="0"/>
              <a:t>Lecturer: </a:t>
            </a:r>
            <a:r>
              <a:rPr lang="en-US" dirty="0" err="1"/>
              <a:t>Rizwan</a:t>
            </a:r>
            <a:r>
              <a:rPr lang="en-US" dirty="0"/>
              <a:t> </a:t>
            </a:r>
            <a:r>
              <a:rPr lang="en-US" dirty="0" err="1"/>
              <a:t>Nadim</a:t>
            </a:r>
            <a:r>
              <a:rPr lang="en-US"/>
              <a:t> </a:t>
            </a:r>
            <a:endParaRPr lang="en-US" dirty="0"/>
          </a:p>
        </p:txBody>
      </p:sp>
    </p:spTree>
    <p:extLst>
      <p:ext uri="{BB962C8B-B14F-4D97-AF65-F5344CB8AC3E}">
        <p14:creationId xmlns:p14="http://schemas.microsoft.com/office/powerpoint/2010/main" val="35183090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15705B-24F9-4112-9CCD-7FC7DFA7A461}"/>
              </a:ext>
            </a:extLst>
          </p:cNvPr>
          <p:cNvSpPr>
            <a:spLocks noGrp="1"/>
          </p:cNvSpPr>
          <p:nvPr>
            <p:ph type="title"/>
          </p:nvPr>
        </p:nvSpPr>
        <p:spPr/>
        <p:txBody>
          <a:bodyPr/>
          <a:lstStyle/>
          <a:p>
            <a:r>
              <a:rPr lang="en-US" b="1" dirty="0"/>
              <a:t>Content list</a:t>
            </a:r>
          </a:p>
        </p:txBody>
      </p:sp>
      <p:sp>
        <p:nvSpPr>
          <p:cNvPr id="3" name="Content Placeholder 2">
            <a:extLst>
              <a:ext uri="{FF2B5EF4-FFF2-40B4-BE49-F238E27FC236}">
                <a16:creationId xmlns:a16="http://schemas.microsoft.com/office/drawing/2014/main" id="{8653D0FB-527B-4B8B-9D78-883BB710CF4C}"/>
              </a:ext>
            </a:extLst>
          </p:cNvPr>
          <p:cNvSpPr>
            <a:spLocks noGrp="1"/>
          </p:cNvSpPr>
          <p:nvPr>
            <p:ph idx="1"/>
          </p:nvPr>
        </p:nvSpPr>
        <p:spPr/>
        <p:txBody>
          <a:bodyPr>
            <a:normAutofit fontScale="92500" lnSpcReduction="20000"/>
          </a:bodyPr>
          <a:lstStyle/>
          <a:p>
            <a:r>
              <a:rPr lang="en-US" dirty="0"/>
              <a:t>Introduction – Shona’s Case Study  </a:t>
            </a:r>
          </a:p>
          <a:p>
            <a:r>
              <a:rPr lang="en-US" dirty="0"/>
              <a:t>Shona’s Key Developmental Concerns  </a:t>
            </a:r>
          </a:p>
          <a:p>
            <a:r>
              <a:rPr lang="en-US" dirty="0"/>
              <a:t>Bowlby’s Attachment Theory  </a:t>
            </a:r>
          </a:p>
          <a:p>
            <a:r>
              <a:rPr lang="en-US" dirty="0"/>
              <a:t>Ainsworth’s Attachment Classifications  </a:t>
            </a:r>
          </a:p>
          <a:p>
            <a:r>
              <a:rPr lang="en-US" dirty="0"/>
              <a:t>Applying Attachment Theory to Shona  </a:t>
            </a:r>
          </a:p>
          <a:p>
            <a:r>
              <a:rPr lang="en-US" dirty="0"/>
              <a:t>Biological &amp; Cognitive Development  </a:t>
            </a:r>
          </a:p>
          <a:p>
            <a:r>
              <a:rPr lang="en-US" dirty="0"/>
              <a:t>Social, Emotional &amp; </a:t>
            </a:r>
            <a:r>
              <a:rPr lang="en-US" dirty="0" err="1"/>
              <a:t>Behavioural</a:t>
            </a:r>
            <a:r>
              <a:rPr lang="en-US" dirty="0"/>
              <a:t> Development  </a:t>
            </a:r>
          </a:p>
          <a:p>
            <a:r>
              <a:rPr lang="en-US" dirty="0"/>
              <a:t>Nature and Nurture  </a:t>
            </a:r>
          </a:p>
          <a:p>
            <a:r>
              <a:rPr lang="en-US" dirty="0"/>
              <a:t>Strengths of Attachment Theory  </a:t>
            </a:r>
          </a:p>
          <a:p>
            <a:r>
              <a:rPr lang="en-US" dirty="0"/>
              <a:t>Weaknesses &amp; Limitations  </a:t>
            </a:r>
          </a:p>
          <a:p>
            <a:r>
              <a:rPr lang="en-US" dirty="0"/>
              <a:t>Critical Evaluation &amp; Conclusion  References</a:t>
            </a:r>
          </a:p>
        </p:txBody>
      </p:sp>
    </p:spTree>
    <p:extLst>
      <p:ext uri="{BB962C8B-B14F-4D97-AF65-F5344CB8AC3E}">
        <p14:creationId xmlns:p14="http://schemas.microsoft.com/office/powerpoint/2010/main" val="36418911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E5B38A-81F5-4B17-AB56-ED9DDCA43947}"/>
              </a:ext>
            </a:extLst>
          </p:cNvPr>
          <p:cNvSpPr>
            <a:spLocks noGrp="1"/>
          </p:cNvSpPr>
          <p:nvPr>
            <p:ph type="title"/>
          </p:nvPr>
        </p:nvSpPr>
        <p:spPr>
          <a:xfrm>
            <a:off x="677334" y="457200"/>
            <a:ext cx="8596668" cy="1320800"/>
          </a:xfrm>
        </p:spPr>
        <p:txBody>
          <a:bodyPr/>
          <a:lstStyle/>
          <a:p>
            <a:r>
              <a:rPr lang="en-US" b="1" dirty="0"/>
              <a:t>Shona’s Case: Key Developmental Concerns</a:t>
            </a:r>
          </a:p>
        </p:txBody>
      </p:sp>
      <p:sp>
        <p:nvSpPr>
          <p:cNvPr id="3" name="Content Placeholder 2">
            <a:extLst>
              <a:ext uri="{FF2B5EF4-FFF2-40B4-BE49-F238E27FC236}">
                <a16:creationId xmlns:a16="http://schemas.microsoft.com/office/drawing/2014/main" id="{7FCCC829-88FE-4D3D-B042-B612DEAE2DF5}"/>
              </a:ext>
            </a:extLst>
          </p:cNvPr>
          <p:cNvSpPr>
            <a:spLocks noGrp="1"/>
          </p:cNvSpPr>
          <p:nvPr>
            <p:ph idx="1"/>
          </p:nvPr>
        </p:nvSpPr>
        <p:spPr>
          <a:xfrm>
            <a:off x="677334" y="2160589"/>
            <a:ext cx="6211146" cy="3880773"/>
          </a:xfrm>
        </p:spPr>
        <p:txBody>
          <a:bodyPr/>
          <a:lstStyle/>
          <a:p>
            <a:r>
              <a:rPr lang="en-US" dirty="0"/>
              <a:t>3 years old and recently joined nursery  </a:t>
            </a:r>
          </a:p>
          <a:p>
            <a:r>
              <a:rPr lang="en-US" dirty="0"/>
              <a:t>Separation from </a:t>
            </a:r>
            <a:r>
              <a:rPr lang="en-US" dirty="0" err="1"/>
              <a:t>carers</a:t>
            </a:r>
            <a:r>
              <a:rPr lang="en-US" dirty="0"/>
              <a:t> causes anxiety and distress  </a:t>
            </a:r>
          </a:p>
          <a:p>
            <a:r>
              <a:rPr lang="en-US" dirty="0"/>
              <a:t>Limited verbal communication may affect expression and interaction  </a:t>
            </a:r>
          </a:p>
          <a:p>
            <a:r>
              <a:rPr lang="en-US" dirty="0"/>
              <a:t>Difficulty engaging in group play and peer relationships  </a:t>
            </a:r>
          </a:p>
          <a:p>
            <a:r>
              <a:rPr lang="en-US" dirty="0"/>
              <a:t>New nursery environment may influence adjustment  </a:t>
            </a:r>
          </a:p>
          <a:p>
            <a:r>
              <a:rPr lang="en-US" dirty="0"/>
              <a:t>Needs assessment across biological, cognitive, social, emotional and </a:t>
            </a:r>
            <a:r>
              <a:rPr lang="en-US" dirty="0" err="1"/>
              <a:t>behavioural</a:t>
            </a:r>
            <a:r>
              <a:rPr lang="en-US" dirty="0"/>
              <a:t> development (WHO, 2023; UNICEF and UNESCO, 2024)</a:t>
            </a:r>
          </a:p>
        </p:txBody>
      </p:sp>
      <p:pic>
        <p:nvPicPr>
          <p:cNvPr id="4" name="Picture 3">
            <a:extLst>
              <a:ext uri="{FF2B5EF4-FFF2-40B4-BE49-F238E27FC236}">
                <a16:creationId xmlns:a16="http://schemas.microsoft.com/office/drawing/2014/main" id="{7EFAA1A7-4226-45E6-85EF-6CCC2A0B72D7}"/>
              </a:ext>
            </a:extLst>
          </p:cNvPr>
          <p:cNvPicPr>
            <a:picLocks noChangeAspect="1"/>
          </p:cNvPicPr>
          <p:nvPr/>
        </p:nvPicPr>
        <p:blipFill>
          <a:blip r:embed="rId3"/>
          <a:stretch>
            <a:fillRect/>
          </a:stretch>
        </p:blipFill>
        <p:spPr>
          <a:xfrm>
            <a:off x="7073900" y="1977363"/>
            <a:ext cx="4754880" cy="3169920"/>
          </a:xfrm>
          <a:prstGeom prst="rect">
            <a:avLst/>
          </a:prstGeom>
        </p:spPr>
      </p:pic>
    </p:spTree>
    <p:extLst>
      <p:ext uri="{BB962C8B-B14F-4D97-AF65-F5344CB8AC3E}">
        <p14:creationId xmlns:p14="http://schemas.microsoft.com/office/powerpoint/2010/main" val="8245524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DAED59-2044-4060-9ADA-DF1D78E8F834}"/>
              </a:ext>
            </a:extLst>
          </p:cNvPr>
          <p:cNvSpPr>
            <a:spLocks noGrp="1"/>
          </p:cNvSpPr>
          <p:nvPr>
            <p:ph type="title"/>
          </p:nvPr>
        </p:nvSpPr>
        <p:spPr/>
        <p:txBody>
          <a:bodyPr/>
          <a:lstStyle/>
          <a:p>
            <a:r>
              <a:rPr lang="en-US" b="1" dirty="0"/>
              <a:t>Bowlby’s Attachment Theory: Application to Shona</a:t>
            </a:r>
          </a:p>
        </p:txBody>
      </p:sp>
      <p:sp>
        <p:nvSpPr>
          <p:cNvPr id="3" name="Content Placeholder 2">
            <a:extLst>
              <a:ext uri="{FF2B5EF4-FFF2-40B4-BE49-F238E27FC236}">
                <a16:creationId xmlns:a16="http://schemas.microsoft.com/office/drawing/2014/main" id="{D54FB64A-B00F-4A44-A199-0B01C64C009D}"/>
              </a:ext>
            </a:extLst>
          </p:cNvPr>
          <p:cNvSpPr>
            <a:spLocks noGrp="1"/>
          </p:cNvSpPr>
          <p:nvPr>
            <p:ph idx="1"/>
          </p:nvPr>
        </p:nvSpPr>
        <p:spPr>
          <a:xfrm>
            <a:off x="677334" y="2160589"/>
            <a:ext cx="8314864" cy="3880773"/>
          </a:xfrm>
        </p:spPr>
        <p:txBody>
          <a:bodyPr/>
          <a:lstStyle/>
          <a:p>
            <a:pPr marL="0" indent="0">
              <a:buNone/>
            </a:pPr>
            <a:r>
              <a:rPr lang="en-US" b="1" dirty="0"/>
              <a:t>Core Concepts and Case Application: </a:t>
            </a:r>
          </a:p>
          <a:p>
            <a:r>
              <a:rPr lang="en-US" dirty="0"/>
              <a:t>Attachment is an emotional bond between a child and caregiver.</a:t>
            </a:r>
          </a:p>
          <a:p>
            <a:r>
              <a:rPr lang="en-US" dirty="0"/>
              <a:t>Attachment </a:t>
            </a:r>
            <a:r>
              <a:rPr lang="en-US" dirty="0" err="1"/>
              <a:t>behaviours</a:t>
            </a:r>
            <a:r>
              <a:rPr lang="en-US" dirty="0"/>
              <a:t> have an evolutionary function, promoting proximity and protection (Bowlby, 1969).</a:t>
            </a:r>
          </a:p>
          <a:p>
            <a:r>
              <a:rPr lang="en-US" dirty="0"/>
              <a:t>A trusted caregiver provides a secure base for exploration.</a:t>
            </a:r>
          </a:p>
          <a:p>
            <a:r>
              <a:rPr lang="en-US" dirty="0"/>
              <a:t>Shona’s separation anxiety may reflect activation of attachment-seeking </a:t>
            </a:r>
            <a:r>
              <a:rPr lang="en-US" dirty="0" err="1"/>
              <a:t>behaviour</a:t>
            </a:r>
            <a:r>
              <a:rPr lang="en-US" dirty="0"/>
              <a:t> when her </a:t>
            </a:r>
            <a:r>
              <a:rPr lang="en-US" dirty="0" err="1"/>
              <a:t>carers</a:t>
            </a:r>
            <a:r>
              <a:rPr lang="en-US" dirty="0"/>
              <a:t> leave.</a:t>
            </a:r>
          </a:p>
          <a:p>
            <a:r>
              <a:rPr lang="en-US" dirty="0"/>
              <a:t>Early relationships contribute to an internal working model of self and others.</a:t>
            </a:r>
          </a:p>
          <a:p>
            <a:r>
              <a:rPr lang="en-US" dirty="0"/>
              <a:t>Greater emotional security may support Shona’s exploration, communication and social interaction (</a:t>
            </a:r>
            <a:r>
              <a:rPr lang="en-US" dirty="0" err="1"/>
              <a:t>Duschinsky</a:t>
            </a:r>
            <a:r>
              <a:rPr lang="en-US" dirty="0"/>
              <a:t> et al., 2026).</a:t>
            </a:r>
          </a:p>
        </p:txBody>
      </p:sp>
      <p:pic>
        <p:nvPicPr>
          <p:cNvPr id="4" name="Picture 3">
            <a:extLst>
              <a:ext uri="{FF2B5EF4-FFF2-40B4-BE49-F238E27FC236}">
                <a16:creationId xmlns:a16="http://schemas.microsoft.com/office/drawing/2014/main" id="{A196546E-8FF9-4D43-B21F-41BDA8F15515}"/>
              </a:ext>
            </a:extLst>
          </p:cNvPr>
          <p:cNvPicPr>
            <a:picLocks noChangeAspect="1"/>
          </p:cNvPicPr>
          <p:nvPr/>
        </p:nvPicPr>
        <p:blipFill rotWithShape="1">
          <a:blip r:embed="rId3"/>
          <a:srcRect b="3694"/>
          <a:stretch/>
        </p:blipFill>
        <p:spPr>
          <a:xfrm>
            <a:off x="8883227" y="313215"/>
            <a:ext cx="3251199" cy="3464560"/>
          </a:xfrm>
          <a:prstGeom prst="rect">
            <a:avLst/>
          </a:prstGeom>
        </p:spPr>
      </p:pic>
    </p:spTree>
    <p:extLst>
      <p:ext uri="{BB962C8B-B14F-4D97-AF65-F5344CB8AC3E}">
        <p14:creationId xmlns:p14="http://schemas.microsoft.com/office/powerpoint/2010/main" val="15028558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DAA6A9-1DEE-439B-9E4F-A7705742D486}"/>
              </a:ext>
            </a:extLst>
          </p:cNvPr>
          <p:cNvSpPr>
            <a:spLocks noGrp="1"/>
          </p:cNvSpPr>
          <p:nvPr>
            <p:ph type="title"/>
          </p:nvPr>
        </p:nvSpPr>
        <p:spPr/>
        <p:txBody>
          <a:bodyPr/>
          <a:lstStyle/>
          <a:p>
            <a:r>
              <a:rPr lang="en-US" b="1" dirty="0"/>
              <a:t>Ainsworth’s Attachment Classifications:</a:t>
            </a:r>
          </a:p>
        </p:txBody>
      </p:sp>
      <p:pic>
        <p:nvPicPr>
          <p:cNvPr id="4" name="Content Placeholder 3">
            <a:extLst>
              <a:ext uri="{FF2B5EF4-FFF2-40B4-BE49-F238E27FC236}">
                <a16:creationId xmlns:a16="http://schemas.microsoft.com/office/drawing/2014/main" id="{8BBB94BA-7AEA-4D2E-B7D7-21755E40B4EB}"/>
              </a:ext>
            </a:extLst>
          </p:cNvPr>
          <p:cNvPicPr>
            <a:picLocks noGrp="1" noChangeAspect="1"/>
          </p:cNvPicPr>
          <p:nvPr>
            <p:ph idx="1"/>
          </p:nvPr>
        </p:nvPicPr>
        <p:blipFill rotWithShape="1">
          <a:blip r:embed="rId3"/>
          <a:srcRect t="17366"/>
          <a:stretch/>
        </p:blipFill>
        <p:spPr>
          <a:xfrm>
            <a:off x="677334" y="2133600"/>
            <a:ext cx="9672320" cy="4500880"/>
          </a:xfrm>
          <a:prstGeom prst="rect">
            <a:avLst/>
          </a:prstGeom>
        </p:spPr>
      </p:pic>
    </p:spTree>
    <p:extLst>
      <p:ext uri="{BB962C8B-B14F-4D97-AF65-F5344CB8AC3E}">
        <p14:creationId xmlns:p14="http://schemas.microsoft.com/office/powerpoint/2010/main" val="19489650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D30B34-009D-4831-9968-9C9A5A829F00}"/>
              </a:ext>
            </a:extLst>
          </p:cNvPr>
          <p:cNvSpPr>
            <a:spLocks noGrp="1"/>
          </p:cNvSpPr>
          <p:nvPr>
            <p:ph type="title"/>
          </p:nvPr>
        </p:nvSpPr>
        <p:spPr/>
        <p:txBody>
          <a:bodyPr/>
          <a:lstStyle/>
          <a:p>
            <a:r>
              <a:rPr lang="en-US" b="1" dirty="0"/>
              <a:t>Applying Attachment Theory to Shona</a:t>
            </a:r>
          </a:p>
        </p:txBody>
      </p:sp>
      <p:sp>
        <p:nvSpPr>
          <p:cNvPr id="3" name="Content Placeholder 2">
            <a:extLst>
              <a:ext uri="{FF2B5EF4-FFF2-40B4-BE49-F238E27FC236}">
                <a16:creationId xmlns:a16="http://schemas.microsoft.com/office/drawing/2014/main" id="{5E538964-610A-40C8-913C-75BACA6841AD}"/>
              </a:ext>
            </a:extLst>
          </p:cNvPr>
          <p:cNvSpPr>
            <a:spLocks noGrp="1"/>
          </p:cNvSpPr>
          <p:nvPr>
            <p:ph idx="1"/>
          </p:nvPr>
        </p:nvSpPr>
        <p:spPr/>
        <p:txBody>
          <a:bodyPr>
            <a:normAutofit fontScale="92500"/>
          </a:bodyPr>
          <a:lstStyle/>
          <a:p>
            <a:pPr marL="0" indent="0">
              <a:buNone/>
            </a:pPr>
            <a:r>
              <a:rPr lang="en-US" b="1" dirty="0"/>
              <a:t>What Might the Theory Explain?</a:t>
            </a:r>
          </a:p>
          <a:p>
            <a:r>
              <a:rPr lang="en-US" dirty="0" err="1"/>
              <a:t>Carer</a:t>
            </a:r>
            <a:r>
              <a:rPr lang="en-US" dirty="0"/>
              <a:t> leaving may activate Shona’s attachment system (Bowlby, 1969).- An unfamiliar nursery may increase her need for security and proximity (</a:t>
            </a:r>
            <a:r>
              <a:rPr lang="en-US" dirty="0" err="1"/>
              <a:t>Duschinsky</a:t>
            </a:r>
            <a:r>
              <a:rPr lang="en-US" dirty="0"/>
              <a:t> et al., 2026).</a:t>
            </a:r>
          </a:p>
          <a:p>
            <a:r>
              <a:rPr lang="en-US" dirty="0"/>
              <a:t>Separation from familiar </a:t>
            </a:r>
            <a:r>
              <a:rPr lang="en-US" dirty="0" err="1"/>
              <a:t>carers</a:t>
            </a:r>
            <a:r>
              <a:rPr lang="en-US" dirty="0"/>
              <a:t> may contribute to anxiety and distress (Bowlby, 1969).</a:t>
            </a:r>
          </a:p>
          <a:p>
            <a:r>
              <a:rPr lang="en-US" dirty="0"/>
              <a:t>Reduced emotional security may limit exploration and engagement with the environment (Ainsworth et al., 1978).</a:t>
            </a:r>
          </a:p>
          <a:p>
            <a:r>
              <a:rPr lang="en-US" dirty="0"/>
              <a:t>Attachment-related distress may indirectly affect peer interaction and social participation (</a:t>
            </a:r>
            <a:r>
              <a:rPr lang="en-US" dirty="0" err="1"/>
              <a:t>Duschinsky</a:t>
            </a:r>
            <a:r>
              <a:rPr lang="en-US" dirty="0"/>
              <a:t> et al., 2026).</a:t>
            </a:r>
          </a:p>
          <a:p>
            <a:r>
              <a:rPr lang="en-US" dirty="0"/>
              <a:t>Shona cannot be assigned an attachment classification from this scenario alone; careful observation and assessment are necessary (</a:t>
            </a:r>
            <a:r>
              <a:rPr lang="en-US" dirty="0" err="1"/>
              <a:t>Duschinsky</a:t>
            </a:r>
            <a:r>
              <a:rPr lang="en-US" dirty="0"/>
              <a:t> et al., 2026).</a:t>
            </a:r>
          </a:p>
        </p:txBody>
      </p:sp>
    </p:spTree>
    <p:extLst>
      <p:ext uri="{BB962C8B-B14F-4D97-AF65-F5344CB8AC3E}">
        <p14:creationId xmlns:p14="http://schemas.microsoft.com/office/powerpoint/2010/main" val="1218797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A4BAA5-3A8C-468A-B925-B17446D45834}"/>
              </a:ext>
            </a:extLst>
          </p:cNvPr>
          <p:cNvSpPr>
            <a:spLocks noGrp="1"/>
          </p:cNvSpPr>
          <p:nvPr>
            <p:ph type="title"/>
          </p:nvPr>
        </p:nvSpPr>
        <p:spPr>
          <a:xfrm>
            <a:off x="748454" y="162560"/>
            <a:ext cx="8596668" cy="538480"/>
          </a:xfrm>
        </p:spPr>
        <p:txBody>
          <a:bodyPr>
            <a:normAutofit fontScale="90000"/>
          </a:bodyPr>
          <a:lstStyle/>
          <a:p>
            <a:r>
              <a:rPr lang="en-US" b="1" dirty="0"/>
              <a:t>Shona’s Biological &amp; Cognitive Development</a:t>
            </a:r>
          </a:p>
        </p:txBody>
      </p:sp>
      <p:pic>
        <p:nvPicPr>
          <p:cNvPr id="4" name="Content Placeholder 3">
            <a:extLst>
              <a:ext uri="{FF2B5EF4-FFF2-40B4-BE49-F238E27FC236}">
                <a16:creationId xmlns:a16="http://schemas.microsoft.com/office/drawing/2014/main" id="{E3107B95-9DFB-45C6-9123-710F0378AABD}"/>
              </a:ext>
            </a:extLst>
          </p:cNvPr>
          <p:cNvPicPr>
            <a:picLocks noGrp="1" noChangeAspect="1"/>
          </p:cNvPicPr>
          <p:nvPr>
            <p:ph idx="1"/>
          </p:nvPr>
        </p:nvPicPr>
        <p:blipFill rotWithShape="1">
          <a:blip r:embed="rId3"/>
          <a:srcRect t="11869"/>
          <a:stretch/>
        </p:blipFill>
        <p:spPr>
          <a:xfrm>
            <a:off x="172720" y="701040"/>
            <a:ext cx="11572240" cy="6065520"/>
          </a:xfrm>
          <a:prstGeom prst="rect">
            <a:avLst/>
          </a:prstGeom>
        </p:spPr>
      </p:pic>
    </p:spTree>
    <p:extLst>
      <p:ext uri="{BB962C8B-B14F-4D97-AF65-F5344CB8AC3E}">
        <p14:creationId xmlns:p14="http://schemas.microsoft.com/office/powerpoint/2010/main" val="14646051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77DE21-FD5B-45C7-BEFF-F32159F34AB3}"/>
              </a:ext>
            </a:extLst>
          </p:cNvPr>
          <p:cNvSpPr>
            <a:spLocks noGrp="1"/>
          </p:cNvSpPr>
          <p:nvPr>
            <p:ph type="title"/>
          </p:nvPr>
        </p:nvSpPr>
        <p:spPr/>
        <p:txBody>
          <a:bodyPr/>
          <a:lstStyle/>
          <a:p>
            <a:r>
              <a:rPr lang="en-US" b="1" dirty="0"/>
              <a:t>Shona’s Social, Emotional &amp; </a:t>
            </a:r>
            <a:r>
              <a:rPr lang="en-US" b="1" dirty="0" err="1"/>
              <a:t>Behavioural</a:t>
            </a:r>
            <a:r>
              <a:rPr lang="en-US" b="1" dirty="0"/>
              <a:t> Development</a:t>
            </a:r>
          </a:p>
        </p:txBody>
      </p:sp>
      <p:sp>
        <p:nvSpPr>
          <p:cNvPr id="4" name="Content Placeholder 3">
            <a:extLst>
              <a:ext uri="{FF2B5EF4-FFF2-40B4-BE49-F238E27FC236}">
                <a16:creationId xmlns:a16="http://schemas.microsoft.com/office/drawing/2014/main" id="{F492E459-3F68-46C8-9991-2E0A61BD9211}"/>
              </a:ext>
            </a:extLst>
          </p:cNvPr>
          <p:cNvSpPr>
            <a:spLocks noGrp="1"/>
          </p:cNvSpPr>
          <p:nvPr>
            <p:ph sz="half" idx="1"/>
          </p:nvPr>
        </p:nvSpPr>
        <p:spPr/>
        <p:txBody>
          <a:bodyPr>
            <a:normAutofit fontScale="77500" lnSpcReduction="20000"/>
          </a:bodyPr>
          <a:lstStyle/>
          <a:p>
            <a:pPr marL="0" indent="0">
              <a:buNone/>
            </a:pPr>
            <a:r>
              <a:rPr lang="en-US" b="1" dirty="0"/>
              <a:t>Social</a:t>
            </a:r>
          </a:p>
          <a:p>
            <a:r>
              <a:rPr lang="en-US" dirty="0"/>
              <a:t>Difficulty with group play may limit peer interaction.</a:t>
            </a:r>
          </a:p>
          <a:p>
            <a:r>
              <a:rPr lang="en-US" dirty="0"/>
              <a:t>Positive relationships can support social competence and communication.</a:t>
            </a:r>
          </a:p>
          <a:p>
            <a:r>
              <a:rPr lang="en-US" dirty="0"/>
              <a:t>Shona is developing cooperation, sharing and participation skills (Kaur, Gendron-Cloutier and Montreuil, 2024).</a:t>
            </a:r>
          </a:p>
          <a:p>
            <a:pPr marL="0" indent="0">
              <a:buNone/>
            </a:pPr>
            <a:r>
              <a:rPr lang="en-US" b="1" dirty="0"/>
              <a:t>Emotional</a:t>
            </a:r>
          </a:p>
          <a:p>
            <a:r>
              <a:rPr lang="en-US" dirty="0"/>
              <a:t>Separation from </a:t>
            </a:r>
            <a:r>
              <a:rPr lang="en-US" dirty="0" err="1"/>
              <a:t>carers</a:t>
            </a:r>
            <a:r>
              <a:rPr lang="en-US" dirty="0"/>
              <a:t> may trigger anxiety and distress.</a:t>
            </a:r>
          </a:p>
          <a:p>
            <a:r>
              <a:rPr lang="en-US" dirty="0"/>
              <a:t>Shona is still developing emotional regulation.</a:t>
            </a:r>
          </a:p>
          <a:p>
            <a:r>
              <a:rPr lang="en-US" dirty="0"/>
              <a:t>Consistent, responsive relationships can promote emotional security and trust (Kaur, Gendron-Cloutier and Montreuil, 2024).</a:t>
            </a:r>
          </a:p>
        </p:txBody>
      </p:sp>
      <p:sp>
        <p:nvSpPr>
          <p:cNvPr id="5" name="Content Placeholder 4">
            <a:extLst>
              <a:ext uri="{FF2B5EF4-FFF2-40B4-BE49-F238E27FC236}">
                <a16:creationId xmlns:a16="http://schemas.microsoft.com/office/drawing/2014/main" id="{954A3D66-9FAA-4D21-AB30-3808CDA9FE0B}"/>
              </a:ext>
            </a:extLst>
          </p:cNvPr>
          <p:cNvSpPr>
            <a:spLocks noGrp="1"/>
          </p:cNvSpPr>
          <p:nvPr>
            <p:ph sz="half" idx="2"/>
          </p:nvPr>
        </p:nvSpPr>
        <p:spPr/>
        <p:txBody>
          <a:bodyPr>
            <a:normAutofit fontScale="77500" lnSpcReduction="20000"/>
          </a:bodyPr>
          <a:lstStyle/>
          <a:p>
            <a:pPr marL="0" indent="0">
              <a:buNone/>
            </a:pPr>
            <a:r>
              <a:rPr lang="en-US" b="1" dirty="0" err="1"/>
              <a:t>Behavioural</a:t>
            </a:r>
            <a:endParaRPr lang="en-US" b="1" dirty="0"/>
          </a:p>
          <a:p>
            <a:r>
              <a:rPr lang="en-US" dirty="0" err="1"/>
              <a:t>Behaviour</a:t>
            </a:r>
            <a:r>
              <a:rPr lang="en-US" dirty="0"/>
              <a:t> may communicate underlying emotional needs or distress.</a:t>
            </a:r>
          </a:p>
          <a:p>
            <a:r>
              <a:rPr lang="en-US" dirty="0"/>
              <a:t>Withdrawal may reduce participation in play and learning.</a:t>
            </a:r>
          </a:p>
          <a:p>
            <a:r>
              <a:rPr lang="en-US" dirty="0"/>
              <a:t>Practitioners should observe patterns and context rather than make assumptions from isolated </a:t>
            </a:r>
            <a:r>
              <a:rPr lang="en-US" dirty="0" err="1"/>
              <a:t>behaviours</a:t>
            </a:r>
            <a:r>
              <a:rPr lang="en-US" dirty="0"/>
              <a:t> (Kaur, Gendron-Cloutier and Montreuil, 2024).</a:t>
            </a:r>
          </a:p>
        </p:txBody>
      </p:sp>
      <p:pic>
        <p:nvPicPr>
          <p:cNvPr id="6" name="Picture 5">
            <a:extLst>
              <a:ext uri="{FF2B5EF4-FFF2-40B4-BE49-F238E27FC236}">
                <a16:creationId xmlns:a16="http://schemas.microsoft.com/office/drawing/2014/main" id="{9246640A-13EA-4D9B-9F49-EB45274C35C8}"/>
              </a:ext>
            </a:extLst>
          </p:cNvPr>
          <p:cNvPicPr>
            <a:picLocks noChangeAspect="1"/>
          </p:cNvPicPr>
          <p:nvPr/>
        </p:nvPicPr>
        <p:blipFill rotWithShape="1">
          <a:blip r:embed="rId3"/>
          <a:srcRect t="13885" b="7211"/>
          <a:stretch/>
        </p:blipFill>
        <p:spPr>
          <a:xfrm>
            <a:off x="5455920" y="4374342"/>
            <a:ext cx="5327226" cy="2361737"/>
          </a:xfrm>
          <a:prstGeom prst="rect">
            <a:avLst/>
          </a:prstGeom>
        </p:spPr>
      </p:pic>
    </p:spTree>
    <p:extLst>
      <p:ext uri="{BB962C8B-B14F-4D97-AF65-F5344CB8AC3E}">
        <p14:creationId xmlns:p14="http://schemas.microsoft.com/office/powerpoint/2010/main" val="32118984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74F7B7-CF66-418C-AF4C-615D70942AF4}"/>
              </a:ext>
            </a:extLst>
          </p:cNvPr>
          <p:cNvSpPr>
            <a:spLocks noGrp="1"/>
          </p:cNvSpPr>
          <p:nvPr>
            <p:ph type="title"/>
          </p:nvPr>
        </p:nvSpPr>
        <p:spPr/>
        <p:txBody>
          <a:bodyPr/>
          <a:lstStyle/>
          <a:p>
            <a:r>
              <a:rPr lang="en-US" b="1" dirty="0"/>
              <a:t>Nature and Nurture: Application to Shona</a:t>
            </a:r>
          </a:p>
        </p:txBody>
      </p:sp>
      <p:sp>
        <p:nvSpPr>
          <p:cNvPr id="3" name="Content Placeholder 2">
            <a:extLst>
              <a:ext uri="{FF2B5EF4-FFF2-40B4-BE49-F238E27FC236}">
                <a16:creationId xmlns:a16="http://schemas.microsoft.com/office/drawing/2014/main" id="{83508628-FB9F-48DC-90E9-8C4FCFA15617}"/>
              </a:ext>
            </a:extLst>
          </p:cNvPr>
          <p:cNvSpPr>
            <a:spLocks noGrp="1"/>
          </p:cNvSpPr>
          <p:nvPr>
            <p:ph sz="half" idx="1"/>
          </p:nvPr>
        </p:nvSpPr>
        <p:spPr/>
        <p:txBody>
          <a:bodyPr>
            <a:normAutofit fontScale="92500" lnSpcReduction="20000"/>
          </a:bodyPr>
          <a:lstStyle/>
          <a:p>
            <a:pPr marL="0" indent="0">
              <a:buNone/>
            </a:pPr>
            <a:r>
              <a:rPr lang="en-US" b="1" dirty="0"/>
              <a:t>Nature </a:t>
            </a:r>
          </a:p>
          <a:p>
            <a:r>
              <a:rPr lang="en-US" dirty="0"/>
              <a:t>Genetic influences contribute to individual development.</a:t>
            </a:r>
          </a:p>
          <a:p>
            <a:r>
              <a:rPr lang="en-US" dirty="0"/>
              <a:t>Temperament may affect how strongly Shona responds to separation and unfamiliar situations (Tan et al., 2024).</a:t>
            </a:r>
          </a:p>
          <a:p>
            <a:r>
              <a:rPr lang="en-US" dirty="0"/>
              <a:t>Brain maturation supports developing emotional regulation, attention and communication (Center on the Developing Child, 2024).</a:t>
            </a:r>
          </a:p>
          <a:p>
            <a:r>
              <a:rPr lang="en-US" dirty="0"/>
              <a:t>Bowlby proposed a biological/evolutionary basis for attachment </a:t>
            </a:r>
            <a:r>
              <a:rPr lang="en-US" dirty="0" err="1"/>
              <a:t>behaviour</a:t>
            </a:r>
            <a:r>
              <a:rPr lang="en-US" dirty="0"/>
              <a:t> (Bowlby, 1969).</a:t>
            </a:r>
          </a:p>
        </p:txBody>
      </p:sp>
      <p:sp>
        <p:nvSpPr>
          <p:cNvPr id="4" name="Content Placeholder 3">
            <a:extLst>
              <a:ext uri="{FF2B5EF4-FFF2-40B4-BE49-F238E27FC236}">
                <a16:creationId xmlns:a16="http://schemas.microsoft.com/office/drawing/2014/main" id="{0315C68D-DE35-4842-9630-230D2FA01035}"/>
              </a:ext>
            </a:extLst>
          </p:cNvPr>
          <p:cNvSpPr>
            <a:spLocks noGrp="1"/>
          </p:cNvSpPr>
          <p:nvPr>
            <p:ph sz="half" idx="2"/>
          </p:nvPr>
        </p:nvSpPr>
        <p:spPr>
          <a:xfrm>
            <a:off x="5125721" y="1488613"/>
            <a:ext cx="4184034" cy="3880773"/>
          </a:xfrm>
        </p:spPr>
        <p:txBody>
          <a:bodyPr>
            <a:normAutofit fontScale="92500" lnSpcReduction="20000"/>
          </a:bodyPr>
          <a:lstStyle/>
          <a:p>
            <a:pPr marL="0" indent="0">
              <a:buNone/>
            </a:pPr>
            <a:r>
              <a:rPr lang="en-US" b="1" dirty="0"/>
              <a:t>Nurture</a:t>
            </a:r>
          </a:p>
          <a:p>
            <a:r>
              <a:rPr lang="en-US" dirty="0"/>
              <a:t>Caregiver responsiveness can influence Shona’s sense of security (Bowlby, 1969).</a:t>
            </a:r>
          </a:p>
          <a:p>
            <a:r>
              <a:rPr lang="en-US" dirty="0"/>
              <a:t>Family relationships provide early social and emotional experiences</a:t>
            </a:r>
          </a:p>
          <a:p>
            <a:r>
              <a:rPr lang="en-US" dirty="0"/>
              <a:t>Nursery experiences may influence how Shona adjusts to separation.</a:t>
            </a:r>
          </a:p>
          <a:p>
            <a:r>
              <a:rPr lang="en-US" dirty="0"/>
              <a:t>Language, play and peer interaction provide important developmental opportunities.</a:t>
            </a:r>
          </a:p>
          <a:p>
            <a:r>
              <a:rPr lang="en-US" dirty="0"/>
              <a:t>Social and cultural environments shape children’s experiences and relationships (</a:t>
            </a:r>
            <a:r>
              <a:rPr lang="en-US" dirty="0" err="1"/>
              <a:t>Duschinsky</a:t>
            </a:r>
            <a:r>
              <a:rPr lang="en-US" dirty="0"/>
              <a:t> et al., 2026).</a:t>
            </a:r>
          </a:p>
        </p:txBody>
      </p:sp>
      <p:sp>
        <p:nvSpPr>
          <p:cNvPr id="6" name="TextBox 5">
            <a:extLst>
              <a:ext uri="{FF2B5EF4-FFF2-40B4-BE49-F238E27FC236}">
                <a16:creationId xmlns:a16="http://schemas.microsoft.com/office/drawing/2014/main" id="{8C39327D-A7EA-4F73-8DF6-FAB464232C1D}"/>
              </a:ext>
            </a:extLst>
          </p:cNvPr>
          <p:cNvSpPr txBox="1"/>
          <p:nvPr/>
        </p:nvSpPr>
        <p:spPr>
          <a:xfrm>
            <a:off x="4861369" y="5369386"/>
            <a:ext cx="6101080" cy="1200329"/>
          </a:xfrm>
          <a:prstGeom prst="rect">
            <a:avLst/>
          </a:prstGeom>
          <a:noFill/>
        </p:spPr>
        <p:txBody>
          <a:bodyPr wrap="square">
            <a:spAutoFit/>
          </a:bodyPr>
          <a:lstStyle/>
          <a:p>
            <a:r>
              <a:rPr lang="en-US" b="1" dirty="0"/>
              <a:t>Interaction: </a:t>
            </a:r>
            <a:r>
              <a:rPr lang="en-US" dirty="0"/>
              <a:t>Shona’s development is best understood through the interaction of biological characteristics and environmental experiences, rather than nature or nurture alone (</a:t>
            </a:r>
            <a:r>
              <a:rPr lang="en-US" dirty="0" err="1"/>
              <a:t>Duschinsky</a:t>
            </a:r>
            <a:r>
              <a:rPr lang="en-US" dirty="0"/>
              <a:t> et al., 2026).</a:t>
            </a:r>
          </a:p>
        </p:txBody>
      </p:sp>
    </p:spTree>
    <p:extLst>
      <p:ext uri="{BB962C8B-B14F-4D97-AF65-F5344CB8AC3E}">
        <p14:creationId xmlns:p14="http://schemas.microsoft.com/office/powerpoint/2010/main" val="22623226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68EFDD-7C48-4CC6-BBFE-B1D23E0DB162}"/>
              </a:ext>
            </a:extLst>
          </p:cNvPr>
          <p:cNvSpPr>
            <a:spLocks noGrp="1"/>
          </p:cNvSpPr>
          <p:nvPr>
            <p:ph type="title"/>
          </p:nvPr>
        </p:nvSpPr>
        <p:spPr/>
        <p:txBody>
          <a:bodyPr/>
          <a:lstStyle/>
          <a:p>
            <a:r>
              <a:rPr lang="en-US" b="1" dirty="0"/>
              <a:t>Strengths of Attachment Theory</a:t>
            </a:r>
          </a:p>
        </p:txBody>
      </p:sp>
      <p:sp>
        <p:nvSpPr>
          <p:cNvPr id="5" name="Content Placeholder 4">
            <a:extLst>
              <a:ext uri="{FF2B5EF4-FFF2-40B4-BE49-F238E27FC236}">
                <a16:creationId xmlns:a16="http://schemas.microsoft.com/office/drawing/2014/main" id="{36B628F7-39E6-419C-BD56-D68E75C4AF51}"/>
              </a:ext>
            </a:extLst>
          </p:cNvPr>
          <p:cNvSpPr>
            <a:spLocks noGrp="1"/>
          </p:cNvSpPr>
          <p:nvPr>
            <p:ph idx="1"/>
          </p:nvPr>
        </p:nvSpPr>
        <p:spPr/>
        <p:txBody>
          <a:bodyPr>
            <a:normAutofit fontScale="92500" lnSpcReduction="20000"/>
          </a:bodyPr>
          <a:lstStyle/>
          <a:p>
            <a:r>
              <a:rPr lang="en-US" dirty="0"/>
              <a:t>Provides a well-established framework for understanding early caregiver–child relationships (Opie et al., 2026).</a:t>
            </a:r>
          </a:p>
          <a:p>
            <a:r>
              <a:rPr lang="en-US" dirty="0"/>
              <a:t>Explains separation distress and proximity-seeking when children feel threatened or insecure (Opie et al., 2026).</a:t>
            </a:r>
          </a:p>
          <a:p>
            <a:r>
              <a:rPr lang="en-US" dirty="0"/>
              <a:t>The secure-base concept explains how emotional security can support exploration and increasing independence.</a:t>
            </a:r>
          </a:p>
          <a:p>
            <a:r>
              <a:rPr lang="en-US" dirty="0"/>
              <a:t>Connects responsive caregiving with early socio-emotional development (Opie et al., 2026).</a:t>
            </a:r>
          </a:p>
          <a:p>
            <a:r>
              <a:rPr lang="en-US" dirty="0"/>
              <a:t>Has clear practical relevance for professionals working with young children and families.</a:t>
            </a:r>
          </a:p>
          <a:p>
            <a:r>
              <a:rPr lang="en-US" dirty="0"/>
              <a:t>Contemporary research continues to support key attachment concepts while correcting common misconceptions (Opie et al., 2026).</a:t>
            </a:r>
          </a:p>
          <a:p>
            <a:r>
              <a:rPr lang="en-US" dirty="0"/>
              <a:t>Attachment-based interventions show evidence of improving caregiver–infant relational outcomes (</a:t>
            </a:r>
            <a:r>
              <a:rPr lang="en-US" dirty="0" err="1"/>
              <a:t>Wittkowski</a:t>
            </a:r>
            <a:r>
              <a:rPr lang="en-US" dirty="0"/>
              <a:t>, Crompton and Wan, 2025)</a:t>
            </a:r>
          </a:p>
        </p:txBody>
      </p:sp>
    </p:spTree>
    <p:extLst>
      <p:ext uri="{BB962C8B-B14F-4D97-AF65-F5344CB8AC3E}">
        <p14:creationId xmlns:p14="http://schemas.microsoft.com/office/powerpoint/2010/main" val="8596173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511E30-B40D-4DED-850C-093204675D78}"/>
              </a:ext>
            </a:extLst>
          </p:cNvPr>
          <p:cNvSpPr>
            <a:spLocks noGrp="1"/>
          </p:cNvSpPr>
          <p:nvPr>
            <p:ph type="title"/>
          </p:nvPr>
        </p:nvSpPr>
        <p:spPr/>
        <p:txBody>
          <a:bodyPr/>
          <a:lstStyle/>
          <a:p>
            <a:r>
              <a:rPr lang="en-US" b="1" dirty="0"/>
              <a:t>Weaknesses &amp; Limitations of Attachment Theory</a:t>
            </a:r>
          </a:p>
        </p:txBody>
      </p:sp>
      <p:sp>
        <p:nvSpPr>
          <p:cNvPr id="3" name="Content Placeholder 2">
            <a:extLst>
              <a:ext uri="{FF2B5EF4-FFF2-40B4-BE49-F238E27FC236}">
                <a16:creationId xmlns:a16="http://schemas.microsoft.com/office/drawing/2014/main" id="{4A65EAB5-25BF-4A85-9C36-D03F167447C2}"/>
              </a:ext>
            </a:extLst>
          </p:cNvPr>
          <p:cNvSpPr>
            <a:spLocks noGrp="1"/>
          </p:cNvSpPr>
          <p:nvPr>
            <p:ph idx="1"/>
          </p:nvPr>
        </p:nvSpPr>
        <p:spPr/>
        <p:txBody>
          <a:bodyPr/>
          <a:lstStyle/>
          <a:p>
            <a:r>
              <a:rPr lang="en-US" dirty="0"/>
              <a:t>May </a:t>
            </a:r>
            <a:r>
              <a:rPr lang="en-US" dirty="0" err="1"/>
              <a:t>overemphasise</a:t>
            </a:r>
            <a:r>
              <a:rPr lang="en-US" dirty="0"/>
              <a:t> early caregiver relationships (Opie et al., 2026).</a:t>
            </a:r>
          </a:p>
          <a:p>
            <a:r>
              <a:rPr lang="en-US" dirty="0"/>
              <a:t>Children can form attachments with multiple caregivers.</a:t>
            </a:r>
          </a:p>
          <a:p>
            <a:r>
              <a:rPr lang="en-US" dirty="0"/>
              <a:t>Cultural differences can influence attachment </a:t>
            </a:r>
            <a:r>
              <a:rPr lang="en-US" dirty="0" err="1"/>
              <a:t>behaviours</a:t>
            </a:r>
            <a:r>
              <a:rPr lang="en-US" dirty="0"/>
              <a:t> (</a:t>
            </a:r>
            <a:r>
              <a:rPr lang="en-US" dirty="0" err="1"/>
              <a:t>Bakaraki</a:t>
            </a:r>
            <a:r>
              <a:rPr lang="en-US" dirty="0"/>
              <a:t>, </a:t>
            </a:r>
            <a:r>
              <a:rPr lang="en-US" dirty="0" err="1"/>
              <a:t>Dourbois</a:t>
            </a:r>
            <a:r>
              <a:rPr lang="en-US" dirty="0"/>
              <a:t> and </a:t>
            </a:r>
            <a:r>
              <a:rPr lang="en-US" dirty="0" err="1"/>
              <a:t>Kosiva</a:t>
            </a:r>
            <a:r>
              <a:rPr lang="en-US" dirty="0"/>
              <a:t>, 2024).</a:t>
            </a:r>
          </a:p>
          <a:p>
            <a:r>
              <a:rPr lang="en-US" dirty="0"/>
              <a:t>Attachment patterns are not fixed or deterministic.</a:t>
            </a:r>
          </a:p>
          <a:p>
            <a:r>
              <a:rPr lang="en-US" dirty="0"/>
              <a:t>Cannot fully explain Shona’s language and cognitive development.</a:t>
            </a:r>
          </a:p>
          <a:p>
            <a:r>
              <a:rPr lang="en-US" dirty="0"/>
              <a:t>Shona’s separation anxiety alone cannot determine her attachment type (Opie et al., 2026).</a:t>
            </a:r>
          </a:p>
        </p:txBody>
      </p:sp>
    </p:spTree>
    <p:extLst>
      <p:ext uri="{BB962C8B-B14F-4D97-AF65-F5344CB8AC3E}">
        <p14:creationId xmlns:p14="http://schemas.microsoft.com/office/powerpoint/2010/main" val="683061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4E1261-326C-476B-8734-2DDFEB8AB86F}"/>
              </a:ext>
            </a:extLst>
          </p:cNvPr>
          <p:cNvSpPr>
            <a:spLocks noGrp="1"/>
          </p:cNvSpPr>
          <p:nvPr>
            <p:ph type="title"/>
          </p:nvPr>
        </p:nvSpPr>
        <p:spPr/>
        <p:txBody>
          <a:bodyPr/>
          <a:lstStyle/>
          <a:p>
            <a:r>
              <a:rPr lang="en-US" b="1" dirty="0"/>
              <a:t>Critical Evaluation &amp; Conclusion</a:t>
            </a:r>
          </a:p>
        </p:txBody>
      </p:sp>
      <p:sp>
        <p:nvSpPr>
          <p:cNvPr id="3" name="Content Placeholder 2">
            <a:extLst>
              <a:ext uri="{FF2B5EF4-FFF2-40B4-BE49-F238E27FC236}">
                <a16:creationId xmlns:a16="http://schemas.microsoft.com/office/drawing/2014/main" id="{CB27C289-45CF-4DFC-9CAE-53CBCD71627D}"/>
              </a:ext>
            </a:extLst>
          </p:cNvPr>
          <p:cNvSpPr>
            <a:spLocks noGrp="1"/>
          </p:cNvSpPr>
          <p:nvPr>
            <p:ph idx="1"/>
          </p:nvPr>
        </p:nvSpPr>
        <p:spPr/>
        <p:txBody>
          <a:bodyPr>
            <a:normAutofit fontScale="77500" lnSpcReduction="20000"/>
          </a:bodyPr>
          <a:lstStyle/>
          <a:p>
            <a:pPr marL="0" indent="0">
              <a:buNone/>
            </a:pPr>
            <a:r>
              <a:rPr lang="en-US" b="1" dirty="0"/>
              <a:t>Critical Judgement</a:t>
            </a:r>
          </a:p>
          <a:p>
            <a:pPr marL="0" indent="0">
              <a:buNone/>
            </a:pPr>
            <a:r>
              <a:rPr lang="en-US" b="1" dirty="0"/>
              <a:t>Bowlby explains well:</a:t>
            </a:r>
          </a:p>
          <a:p>
            <a:r>
              <a:rPr lang="en-US" dirty="0"/>
              <a:t>Shona’s separation anxiety</a:t>
            </a:r>
          </a:p>
          <a:p>
            <a:r>
              <a:rPr lang="en-US" dirty="0"/>
              <a:t>Need for emotional security</a:t>
            </a:r>
          </a:p>
          <a:p>
            <a:r>
              <a:rPr lang="en-US" dirty="0"/>
              <a:t>Secure-base </a:t>
            </a:r>
            <a:r>
              <a:rPr lang="en-US" dirty="0" err="1"/>
              <a:t>behaviour</a:t>
            </a:r>
            <a:r>
              <a:rPr lang="en-US" dirty="0"/>
              <a:t> and exploration (Bowlby, 1969; Opie et al., 2026)</a:t>
            </a:r>
          </a:p>
          <a:p>
            <a:pPr marL="0" indent="0">
              <a:buNone/>
            </a:pPr>
            <a:r>
              <a:rPr lang="en-US" b="1" dirty="0"/>
              <a:t>Explains less well:</a:t>
            </a:r>
          </a:p>
          <a:p>
            <a:r>
              <a:rPr lang="en-US" dirty="0"/>
              <a:t>Limited verbal communication</a:t>
            </a:r>
          </a:p>
          <a:p>
            <a:r>
              <a:rPr lang="en-US" dirty="0"/>
              <a:t>Wider cognitive development</a:t>
            </a:r>
          </a:p>
          <a:p>
            <a:r>
              <a:rPr lang="en-US" dirty="0"/>
              <a:t>Full range of social and </a:t>
            </a:r>
            <a:r>
              <a:rPr lang="en-US" dirty="0" err="1"/>
              <a:t>behavioural</a:t>
            </a:r>
            <a:r>
              <a:rPr lang="en-US" dirty="0"/>
              <a:t> difficulties</a:t>
            </a:r>
          </a:p>
          <a:p>
            <a:r>
              <a:rPr lang="en-US" dirty="0"/>
              <a:t>Biological, environmental and cultural influences (</a:t>
            </a:r>
            <a:r>
              <a:rPr lang="en-US" dirty="0" err="1"/>
              <a:t>Bakaraki</a:t>
            </a:r>
            <a:r>
              <a:rPr lang="en-US" dirty="0"/>
              <a:t>, </a:t>
            </a:r>
            <a:r>
              <a:rPr lang="en-US" dirty="0" err="1"/>
              <a:t>Dourbois</a:t>
            </a:r>
            <a:r>
              <a:rPr lang="en-US" dirty="0"/>
              <a:t> and </a:t>
            </a:r>
            <a:r>
              <a:rPr lang="en-US" dirty="0" err="1"/>
              <a:t>Kosiva</a:t>
            </a:r>
            <a:r>
              <a:rPr lang="en-US" dirty="0"/>
              <a:t>, 2024)</a:t>
            </a:r>
          </a:p>
          <a:p>
            <a:pPr marL="0" indent="0">
              <a:buNone/>
            </a:pPr>
            <a:r>
              <a:rPr lang="en-US" b="1" dirty="0"/>
              <a:t>Conclusion</a:t>
            </a:r>
          </a:p>
          <a:p>
            <a:r>
              <a:rPr lang="en-US" dirty="0"/>
              <a:t>Attachment theory is valuable for understanding Shona’s emotional responses, but it should be combined with a holistic view of her development rather than used as a complete explanation (Opie et al., 2026).</a:t>
            </a:r>
          </a:p>
        </p:txBody>
      </p:sp>
    </p:spTree>
    <p:extLst>
      <p:ext uri="{BB962C8B-B14F-4D97-AF65-F5344CB8AC3E}">
        <p14:creationId xmlns:p14="http://schemas.microsoft.com/office/powerpoint/2010/main" val="28393923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BB48DB-7881-4FC7-B354-EE8FAAAF7A2B}"/>
              </a:ext>
            </a:extLst>
          </p:cNvPr>
          <p:cNvSpPr>
            <a:spLocks noGrp="1"/>
          </p:cNvSpPr>
          <p:nvPr>
            <p:ph type="title"/>
          </p:nvPr>
        </p:nvSpPr>
        <p:spPr/>
        <p:txBody>
          <a:bodyPr/>
          <a:lstStyle/>
          <a:p>
            <a:r>
              <a:rPr lang="en-US" b="1" dirty="0"/>
              <a:t>References </a:t>
            </a:r>
          </a:p>
        </p:txBody>
      </p:sp>
      <p:sp>
        <p:nvSpPr>
          <p:cNvPr id="3" name="Content Placeholder 2">
            <a:extLst>
              <a:ext uri="{FF2B5EF4-FFF2-40B4-BE49-F238E27FC236}">
                <a16:creationId xmlns:a16="http://schemas.microsoft.com/office/drawing/2014/main" id="{E9BCA985-C5B2-4BAE-8CC3-C2116D4603C9}"/>
              </a:ext>
            </a:extLst>
          </p:cNvPr>
          <p:cNvSpPr>
            <a:spLocks noGrp="1"/>
          </p:cNvSpPr>
          <p:nvPr>
            <p:ph idx="1"/>
          </p:nvPr>
        </p:nvSpPr>
        <p:spPr/>
        <p:txBody>
          <a:bodyPr>
            <a:normAutofit fontScale="40000" lnSpcReduction="20000"/>
          </a:bodyPr>
          <a:lstStyle/>
          <a:p>
            <a:pPr marL="0" marR="0">
              <a:lnSpc>
                <a:spcPct val="107000"/>
              </a:lnSpc>
              <a:spcBef>
                <a:spcPts val="0"/>
              </a:spcBef>
              <a:spcAft>
                <a:spcPts val="800"/>
              </a:spcAft>
            </a:pP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Ainsworth, M.D.S., </a:t>
            </a:r>
            <a:r>
              <a:rPr lang="en-US" sz="1800" kern="0" dirty="0" err="1">
                <a:effectLst/>
                <a:latin typeface="Times New Roman" panose="02020603050405020304" pitchFamily="18" charset="0"/>
                <a:ea typeface="Times New Roman" panose="02020603050405020304" pitchFamily="18" charset="0"/>
                <a:cs typeface="Times New Roman" panose="02020603050405020304" pitchFamily="18" charset="0"/>
              </a:rPr>
              <a:t>Blehar</a:t>
            </a: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 M.C., Waters, E. and Wall, S. (1978) </a:t>
            </a:r>
            <a:r>
              <a:rPr lang="en-US" sz="1800" i="1" kern="0" dirty="0">
                <a:effectLst/>
                <a:latin typeface="Times New Roman" panose="02020603050405020304" pitchFamily="18" charset="0"/>
                <a:ea typeface="Times New Roman" panose="02020603050405020304" pitchFamily="18" charset="0"/>
                <a:cs typeface="Times New Roman" panose="02020603050405020304" pitchFamily="18" charset="0"/>
              </a:rPr>
              <a:t>Patterns of Attachment: A Psychological Study of the Strange Situation</a:t>
            </a: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 Hillsdale, NJ: Lawrence Erlbaum Associates.</a:t>
            </a:r>
            <a:endParaRPr lang="en-US"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kern="0" dirty="0" err="1">
                <a:effectLst/>
                <a:latin typeface="Times New Roman" panose="02020603050405020304" pitchFamily="18" charset="0"/>
                <a:ea typeface="Times New Roman" panose="02020603050405020304" pitchFamily="18" charset="0"/>
                <a:cs typeface="Times New Roman" panose="02020603050405020304" pitchFamily="18" charset="0"/>
              </a:rPr>
              <a:t>Bakaraki</a:t>
            </a: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 M.P., </a:t>
            </a:r>
            <a:r>
              <a:rPr lang="en-US" sz="1800" kern="0" dirty="0" err="1">
                <a:effectLst/>
                <a:latin typeface="Times New Roman" panose="02020603050405020304" pitchFamily="18" charset="0"/>
                <a:ea typeface="Times New Roman" panose="02020603050405020304" pitchFamily="18" charset="0"/>
                <a:cs typeface="Times New Roman" panose="02020603050405020304" pitchFamily="18" charset="0"/>
              </a:rPr>
              <a:t>Dourbois</a:t>
            </a: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 T. and </a:t>
            </a:r>
            <a:r>
              <a:rPr lang="en-US" sz="1800" kern="0" dirty="0" err="1">
                <a:effectLst/>
                <a:latin typeface="Times New Roman" panose="02020603050405020304" pitchFamily="18" charset="0"/>
                <a:ea typeface="Times New Roman" panose="02020603050405020304" pitchFamily="18" charset="0"/>
                <a:cs typeface="Times New Roman" panose="02020603050405020304" pitchFamily="18" charset="0"/>
              </a:rPr>
              <a:t>Kosiva</a:t>
            </a: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 A. (2024) ‘Attachment theory across cultures: An examination of cross-cultural perspectives and </a:t>
            </a:r>
            <a:r>
              <a:rPr lang="en-US" sz="1800" kern="0" dirty="0" err="1">
                <a:effectLst/>
                <a:latin typeface="Times New Roman" panose="02020603050405020304" pitchFamily="18" charset="0"/>
                <a:ea typeface="Times New Roman" panose="02020603050405020304" pitchFamily="18" charset="0"/>
                <a:cs typeface="Times New Roman" panose="02020603050405020304" pitchFamily="18" charset="0"/>
              </a:rPr>
              <a:t>alloparenting</a:t>
            </a: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 practices’, </a:t>
            </a:r>
            <a:r>
              <a:rPr lang="en-US" sz="1800" i="1" kern="0" dirty="0">
                <a:effectLst/>
                <a:latin typeface="Times New Roman" panose="02020603050405020304" pitchFamily="18" charset="0"/>
                <a:ea typeface="Times New Roman" panose="02020603050405020304" pitchFamily="18" charset="0"/>
                <a:cs typeface="Times New Roman" panose="02020603050405020304" pitchFamily="18" charset="0"/>
              </a:rPr>
              <a:t>Clinical Neuropsychiatry</a:t>
            </a: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 21(4).</a:t>
            </a:r>
            <a:endParaRPr lang="en-US"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Bowlby, J. (1969) </a:t>
            </a:r>
            <a:r>
              <a:rPr lang="en-US" sz="1800" i="1" kern="0" dirty="0">
                <a:effectLst/>
                <a:latin typeface="Times New Roman" panose="02020603050405020304" pitchFamily="18" charset="0"/>
                <a:ea typeface="Times New Roman" panose="02020603050405020304" pitchFamily="18" charset="0"/>
                <a:cs typeface="Times New Roman" panose="02020603050405020304" pitchFamily="18" charset="0"/>
              </a:rPr>
              <a:t>Attachment and Loss: Volume 1: Attachment</a:t>
            </a: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 London: Hogarth Press.</a:t>
            </a:r>
            <a:endParaRPr lang="en-US"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Center on the Developing Child at Harvard University (2024) </a:t>
            </a:r>
            <a:r>
              <a:rPr lang="en-US" sz="1800" i="1" kern="0" dirty="0">
                <a:effectLst/>
                <a:latin typeface="Times New Roman" panose="02020603050405020304" pitchFamily="18" charset="0"/>
                <a:ea typeface="Times New Roman" panose="02020603050405020304" pitchFamily="18" charset="0"/>
                <a:cs typeface="Times New Roman" panose="02020603050405020304" pitchFamily="18" charset="0"/>
              </a:rPr>
              <a:t>Brain Architecture</a:t>
            </a: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 Harvard University. </a:t>
            </a:r>
            <a:r>
              <a:rPr lang="en-US" sz="1800" u="sng" kern="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hlinkClick r:id="rId2"/>
              </a:rPr>
              <a:t>https://developingchild.harvard.edu/key-concept/brain-architecture/?utm</a:t>
            </a: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kern="0" dirty="0" err="1">
                <a:effectLst/>
                <a:latin typeface="Times New Roman" panose="02020603050405020304" pitchFamily="18" charset="0"/>
                <a:ea typeface="Times New Roman" panose="02020603050405020304" pitchFamily="18" charset="0"/>
                <a:cs typeface="Times New Roman" panose="02020603050405020304" pitchFamily="18" charset="0"/>
              </a:rPr>
              <a:t>Duschinsky</a:t>
            </a: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 R. </a:t>
            </a:r>
            <a:r>
              <a:rPr lang="en-US" sz="1800" i="1" kern="0" dirty="0">
                <a:effectLst/>
                <a:latin typeface="Times New Roman" panose="02020603050405020304" pitchFamily="18" charset="0"/>
                <a:ea typeface="Times New Roman" panose="02020603050405020304" pitchFamily="18" charset="0"/>
                <a:cs typeface="Times New Roman" panose="02020603050405020304" pitchFamily="18" charset="0"/>
              </a:rPr>
              <a:t>et al.</a:t>
            </a: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 (2026) ‘Practitioner Review: Clinical insights from attachment theory and research for professionals working with young children and their families’, </a:t>
            </a:r>
            <a:r>
              <a:rPr lang="en-US" sz="1800" i="1" kern="0" dirty="0">
                <a:effectLst/>
                <a:latin typeface="Times New Roman" panose="02020603050405020304" pitchFamily="18" charset="0"/>
                <a:ea typeface="Times New Roman" panose="02020603050405020304" pitchFamily="18" charset="0"/>
                <a:cs typeface="Times New Roman" panose="02020603050405020304" pitchFamily="18" charset="0"/>
              </a:rPr>
              <a:t>Journal of Child Psychology and Psychiatry</a:t>
            </a: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a:t>
            </a:r>
            <a:b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br>
            <a:r>
              <a:rPr lang="en-US" sz="1800" u="sng" kern="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hlinkClick r:id="rId3"/>
              </a:rPr>
              <a:t>https://pmc.ncbi.nlm.nih.gov/articles/PMC13102048/?utm</a:t>
            </a: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Kaur, L., Gendron-Cloutier, L. and Montreuil, M. (2024) ‘Care practices and approaches with children experiencing attachment difficulties: A scoping review’, </a:t>
            </a:r>
            <a:r>
              <a:rPr lang="en-US" sz="1600" i="1" kern="100" dirty="0">
                <a:effectLst/>
                <a:latin typeface="Calibri" panose="020F0502020204030204" pitchFamily="34" charset="0"/>
                <a:ea typeface="Calibri" panose="020F0502020204030204" pitchFamily="34" charset="0"/>
                <a:cs typeface="Times New Roman" panose="02020603050405020304" pitchFamily="18" charset="0"/>
              </a:rPr>
              <a:t>Children and Youth Services Review</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 156, 107265. </a:t>
            </a:r>
            <a:r>
              <a:rPr lang="en-US" sz="1600" u="sng" kern="100" dirty="0">
                <a:solidFill>
                  <a:srgbClr val="0000FF"/>
                </a:solidFill>
                <a:effectLst/>
                <a:latin typeface="Calibri" panose="020F0502020204030204" pitchFamily="34" charset="0"/>
                <a:ea typeface="Calibri" panose="020F0502020204030204" pitchFamily="34" charset="0"/>
                <a:cs typeface="Times New Roman" panose="02020603050405020304" pitchFamily="18" charset="0"/>
                <a:hlinkClick r:id="rId4"/>
              </a:rPr>
              <a:t>https://www.sciencedirect.com/science/article/pii/S0190740923004619?utm</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 </a:t>
            </a:r>
          </a:p>
          <a:p>
            <a:pPr marL="0" marR="0">
              <a:lnSpc>
                <a:spcPct val="107000"/>
              </a:lnSpc>
              <a:spcBef>
                <a:spcPts val="0"/>
              </a:spcBef>
              <a:spcAft>
                <a:spcPts val="800"/>
              </a:spcAft>
            </a:pP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Main, M. and Solomon, J. (1990) ‘Procedures for identifying infants as disorganized/disoriented during the Ainsworth Strange Situation’, in Greenberg, M.T., Cicchetti, D. and Cummings, E.M. (eds.) </a:t>
            </a:r>
            <a:r>
              <a:rPr lang="en-US" sz="1800" i="1" kern="0" dirty="0">
                <a:effectLst/>
                <a:latin typeface="Times New Roman" panose="02020603050405020304" pitchFamily="18" charset="0"/>
                <a:ea typeface="Times New Roman" panose="02020603050405020304" pitchFamily="18" charset="0"/>
                <a:cs typeface="Times New Roman" panose="02020603050405020304" pitchFamily="18" charset="0"/>
              </a:rPr>
              <a:t>Attachment in the Preschool Years</a:t>
            </a: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 Chicago: University of Chicago Press.</a:t>
            </a:r>
            <a:endParaRPr lang="en-US"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Opie, J.E. </a:t>
            </a:r>
            <a:r>
              <a:rPr lang="en-US" sz="1800" i="1" kern="0" dirty="0">
                <a:effectLst/>
                <a:latin typeface="Times New Roman" panose="02020603050405020304" pitchFamily="18" charset="0"/>
                <a:ea typeface="Times New Roman" panose="02020603050405020304" pitchFamily="18" charset="0"/>
                <a:cs typeface="Times New Roman" panose="02020603050405020304" pitchFamily="18" charset="0"/>
              </a:rPr>
              <a:t>et al.</a:t>
            </a: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 (2026) ‘Practitioner Review: Clinical insights from attachment theory and research for professionals working with young children and their families’, </a:t>
            </a:r>
            <a:r>
              <a:rPr lang="en-US" sz="1800" i="1" kern="0" dirty="0">
                <a:effectLst/>
                <a:latin typeface="Times New Roman" panose="02020603050405020304" pitchFamily="18" charset="0"/>
                <a:ea typeface="Times New Roman" panose="02020603050405020304" pitchFamily="18" charset="0"/>
                <a:cs typeface="Times New Roman" panose="02020603050405020304" pitchFamily="18" charset="0"/>
              </a:rPr>
              <a:t>Journal of Child Psychology and Psychiatry</a:t>
            </a: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 67(5), pp. 723–739. </a:t>
            </a:r>
            <a:r>
              <a:rPr lang="en-US" sz="1800" kern="0" dirty="0" err="1">
                <a:effectLst/>
                <a:latin typeface="Times New Roman" panose="02020603050405020304" pitchFamily="18" charset="0"/>
                <a:ea typeface="Times New Roman" panose="02020603050405020304" pitchFamily="18" charset="0"/>
                <a:cs typeface="Times New Roman" panose="02020603050405020304" pitchFamily="18" charset="0"/>
              </a:rPr>
              <a:t>doi</a:t>
            </a: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 10.1111/jcpp.70126.</a:t>
            </a:r>
            <a:b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br>
            <a:r>
              <a:rPr lang="en-US" sz="1800" u="sng" kern="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hlinkClick r:id="rId5"/>
              </a:rPr>
              <a:t>https://acamh.onlinelibrary.wiley.com/doi/full/10.1111/jcpp.70126?utm</a:t>
            </a: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kern="0" dirty="0" err="1">
                <a:effectLst/>
                <a:latin typeface="Times New Roman" panose="02020603050405020304" pitchFamily="18" charset="0"/>
                <a:ea typeface="Times New Roman" panose="02020603050405020304" pitchFamily="18" charset="0"/>
                <a:cs typeface="Times New Roman" panose="02020603050405020304" pitchFamily="18" charset="0"/>
              </a:rPr>
              <a:t>Stucke</a:t>
            </a: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 N.J. and </a:t>
            </a:r>
            <a:r>
              <a:rPr lang="en-US" sz="1800" kern="0" dirty="0" err="1">
                <a:effectLst/>
                <a:latin typeface="Times New Roman" panose="02020603050405020304" pitchFamily="18" charset="0"/>
                <a:ea typeface="Times New Roman" panose="02020603050405020304" pitchFamily="18" charset="0"/>
                <a:cs typeface="Times New Roman" panose="02020603050405020304" pitchFamily="18" charset="0"/>
              </a:rPr>
              <a:t>Doebel</a:t>
            </a: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 S. (2024) ‘Early childhood executive function predicts concurrent and later social and behavioral outcomes: A review and meta-analysis’, </a:t>
            </a:r>
            <a:r>
              <a:rPr lang="en-US" sz="1800" i="1" kern="0" dirty="0">
                <a:effectLst/>
                <a:latin typeface="Times New Roman" panose="02020603050405020304" pitchFamily="18" charset="0"/>
                <a:ea typeface="Times New Roman" panose="02020603050405020304" pitchFamily="18" charset="0"/>
                <a:cs typeface="Times New Roman" panose="02020603050405020304" pitchFamily="18" charset="0"/>
              </a:rPr>
              <a:t>Psychological Bulletin</a:t>
            </a: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 150(10), pp. 1178–1206. </a:t>
            </a:r>
            <a:r>
              <a:rPr lang="en-US" sz="1800" u="sng" kern="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hlinkClick r:id="rId6"/>
              </a:rPr>
              <a:t>https://pubmed.ncbi.nlm.nih.gov/39418439/</a:t>
            </a: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Tan, E. </a:t>
            </a:r>
            <a:r>
              <a:rPr lang="en-US" sz="1800" i="1" kern="0" dirty="0">
                <a:effectLst/>
                <a:latin typeface="Times New Roman" panose="02020603050405020304" pitchFamily="18" charset="0"/>
                <a:ea typeface="Times New Roman" panose="02020603050405020304" pitchFamily="18" charset="0"/>
                <a:cs typeface="Times New Roman" panose="02020603050405020304" pitchFamily="18" charset="0"/>
              </a:rPr>
              <a:t>et al.</a:t>
            </a: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 (2024) ‘Social versus non-social behavioral inhibition: Differential prediction from early childhood of long-term psychosocial outcomes’, </a:t>
            </a:r>
            <a:r>
              <a:rPr lang="en-US" sz="1800" i="1" kern="0" dirty="0">
                <a:effectLst/>
                <a:latin typeface="Times New Roman" panose="02020603050405020304" pitchFamily="18" charset="0"/>
                <a:ea typeface="Times New Roman" panose="02020603050405020304" pitchFamily="18" charset="0"/>
                <a:cs typeface="Times New Roman" panose="02020603050405020304" pitchFamily="18" charset="0"/>
              </a:rPr>
              <a:t>Developmental Science</a:t>
            </a: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 27(1), e13427. </a:t>
            </a:r>
            <a:r>
              <a:rPr lang="en-US" sz="1800" u="sng" kern="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hlinkClick r:id="rId7"/>
              </a:rPr>
              <a:t>https://pubmed.ncbi.nlm.nih.gov/37345685/</a:t>
            </a: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UNICEF and UNESCO (2024) </a:t>
            </a:r>
            <a:r>
              <a:rPr lang="en-US" sz="1800" i="1" kern="0" dirty="0">
                <a:effectLst/>
                <a:latin typeface="Times New Roman" panose="02020603050405020304" pitchFamily="18" charset="0"/>
                <a:ea typeface="Times New Roman" panose="02020603050405020304" pitchFamily="18" charset="0"/>
                <a:cs typeface="Times New Roman" panose="02020603050405020304" pitchFamily="18" charset="0"/>
              </a:rPr>
              <a:t>Global Report on Early Childhood Care and Education: The Right to a Strong Foundation</a:t>
            </a: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a:t>
            </a:r>
            <a:b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br>
            <a:r>
              <a:rPr lang="en-US" sz="1800" u="sng" kern="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hlinkClick r:id="rId8"/>
              </a:rPr>
              <a:t>https://www.unicef.org/reports/global-report-early-childhood-care-and-education-right-strong-foundation?utm</a:t>
            </a: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kern="0" dirty="0" err="1">
                <a:effectLst/>
                <a:latin typeface="Times New Roman" panose="02020603050405020304" pitchFamily="18" charset="0"/>
                <a:ea typeface="Times New Roman" panose="02020603050405020304" pitchFamily="18" charset="0"/>
                <a:cs typeface="Times New Roman" panose="02020603050405020304" pitchFamily="18" charset="0"/>
              </a:rPr>
              <a:t>Wittkowski</a:t>
            </a: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 A., Crompton, C. and Wan, M.W. (2025) ‘</a:t>
            </a:r>
            <a:r>
              <a:rPr lang="en-US" sz="1800" kern="0" dirty="0" err="1">
                <a:effectLst/>
                <a:latin typeface="Times New Roman" panose="02020603050405020304" pitchFamily="18" charset="0"/>
                <a:ea typeface="Times New Roman" panose="02020603050405020304" pitchFamily="18" charset="0"/>
                <a:cs typeface="Times New Roman" panose="02020603050405020304" pitchFamily="18" charset="0"/>
              </a:rPr>
              <a:t>Manualised</a:t>
            </a: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 attachment-based interventions for improving caregiver-infant relationships: A two-stage systematic review’, </a:t>
            </a:r>
            <a:r>
              <a:rPr lang="en-US" sz="1800" i="1" kern="0" dirty="0">
                <a:effectLst/>
                <a:latin typeface="Times New Roman" panose="02020603050405020304" pitchFamily="18" charset="0"/>
                <a:ea typeface="Times New Roman" panose="02020603050405020304" pitchFamily="18" charset="0"/>
                <a:cs typeface="Times New Roman" panose="02020603050405020304" pitchFamily="18" charset="0"/>
              </a:rPr>
              <a:t>Clinical Child and Family Psychology Review</a:t>
            </a: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 28, pp. 71–100. </a:t>
            </a:r>
            <a:r>
              <a:rPr lang="en-US" sz="1800" u="sng" kern="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hlinkClick r:id="rId9"/>
              </a:rPr>
              <a:t>https://link.springer.com/article/10.1007/s10567-024-00497-0?utm</a:t>
            </a: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World Health Organization (WHO) (2023) </a:t>
            </a:r>
            <a:r>
              <a:rPr lang="en-US" sz="1800" i="1" kern="0" dirty="0">
                <a:effectLst/>
                <a:latin typeface="Times New Roman" panose="02020603050405020304" pitchFamily="18" charset="0"/>
                <a:ea typeface="Times New Roman" panose="02020603050405020304" pitchFamily="18" charset="0"/>
                <a:cs typeface="Times New Roman" panose="02020603050405020304" pitchFamily="18" charset="0"/>
              </a:rPr>
              <a:t>Nurturing Care Practice Guide: Strengthening Nurturing Care Through Health and Nutrition Services</a:t>
            </a: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 Geneva: WHO.</a:t>
            </a:r>
            <a:b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br>
            <a:r>
              <a:rPr lang="en-US" sz="1800" u="sng" kern="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hlinkClick r:id="rId10"/>
              </a:rPr>
              <a:t>https://www.who.int/teams/maternal-newborn-child-adolescent-health-and-ageing/child-health/nurturing-care?utm</a:t>
            </a: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6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453606117"/>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75</TotalTime>
  <Words>2787</Words>
  <Application>Microsoft Office PowerPoint</Application>
  <PresentationFormat>Widescreen</PresentationFormat>
  <Paragraphs>127</Paragraphs>
  <Slides>13</Slides>
  <Notes>10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Facet</vt:lpstr>
      <vt:lpstr>Understanding Shona’s Development Through Bowlby’s Attachment Theory Psychology in Health and Social CareModule Code: LCHS4010</vt:lpstr>
      <vt:lpstr>Content list</vt:lpstr>
      <vt:lpstr>Shona’s Case: Key Developmental Concerns</vt:lpstr>
      <vt:lpstr>Bowlby’s Attachment Theory: Application to Shona</vt:lpstr>
      <vt:lpstr>Ainsworth’s Attachment Classifications:</vt:lpstr>
      <vt:lpstr>Applying Attachment Theory to Shona</vt:lpstr>
      <vt:lpstr>Shona’s Biological &amp; Cognitive Development</vt:lpstr>
      <vt:lpstr>Shona’s Social, Emotional &amp; Behavioural Development</vt:lpstr>
      <vt:lpstr>Nature and Nurture: Application to Shona</vt:lpstr>
      <vt:lpstr>Strengths of Attachment Theory</vt:lpstr>
      <vt:lpstr>Weaknesses &amp; Limitations of Attachment Theory</vt:lpstr>
      <vt:lpstr>Critical Evaluation &amp; Conclusion</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Understanding Shona’s Development Through Bowlby’s Attachment Theory Psychology in Health and Social CareModule Code: LCHS4010</dc:title>
  <dc:creator>Author</dc:creator>
  <cp:lastModifiedBy>cristina stoiculescu</cp:lastModifiedBy>
  <cp:revision>9</cp:revision>
  <dcterms:created xsi:type="dcterms:W3CDTF">2026-10-04T10:21:49Z</dcterms:created>
  <dcterms:modified xsi:type="dcterms:W3CDTF">2026-10-10T08:27:42Z</dcterms:modified>
</cp:coreProperties>
</file>