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  <p:sldId id="269" r:id="rId14"/>
    <p:sldId id="268" r:id="rId15"/>
    <p:sldId id="273" r:id="rId16"/>
    <p:sldId id="272" r:id="rId17"/>
    <p:sldId id="271" r:id="rId18"/>
    <p:sldId id="270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8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7A4724-5E70-4818-B0C5-90F3181B6F08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5C3D2C-39DC-462B-B3BD-45907404D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714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BF3A6D3E-5104-49DF-A847-9183CE58FD25}" type="slidenum">
              <a:rPr lang="en-GB" altLang="en-US" smtClean="0"/>
              <a:pPr eaLnBrk="1" hangingPunct="1">
                <a:spcBef>
                  <a:spcPct val="0"/>
                </a:spcBef>
              </a:pPr>
              <a:t>2</a:t>
            </a:fld>
            <a:endParaRPr lang="en-GB" altLang="en-US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D7499DF4-E086-4884-A1CA-7E7B22A392A3}" type="slidenum">
              <a:rPr lang="en-GB" altLang="en-US" smtClean="0"/>
              <a:pPr eaLnBrk="1" hangingPunct="1">
                <a:spcBef>
                  <a:spcPct val="0"/>
                </a:spcBef>
              </a:pPr>
              <a:t>3</a:t>
            </a:fld>
            <a:endParaRPr lang="en-GB" altLang="en-US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5C25EC8-9D84-4BEE-AAB5-74C3CB526EBB}" type="slidenum">
              <a:rPr lang="en-GB" altLang="en-US" smtClean="0"/>
              <a:pPr eaLnBrk="1" hangingPunct="1">
                <a:spcBef>
                  <a:spcPct val="0"/>
                </a:spcBef>
              </a:pPr>
              <a:t>4</a:t>
            </a:fld>
            <a:endParaRPr lang="en-GB" altLang="en-US" smtClean="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E63CB050-C6AC-455E-B057-FDCD604DE97C}" type="slidenum">
              <a:rPr lang="en-GB" altLang="en-US" smtClean="0"/>
              <a:pPr eaLnBrk="1" hangingPunct="1">
                <a:spcBef>
                  <a:spcPct val="0"/>
                </a:spcBef>
              </a:pPr>
              <a:t>5</a:t>
            </a:fld>
            <a:endParaRPr lang="en-GB" altLang="en-US" smtClean="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B8D2A3BD-2B79-4AD2-8D55-FCA00B455330}" type="slidenum">
              <a:rPr lang="en-GB" altLang="en-US" smtClean="0"/>
              <a:pPr eaLnBrk="1" hangingPunct="1">
                <a:spcBef>
                  <a:spcPct val="0"/>
                </a:spcBef>
              </a:pPr>
              <a:t>6</a:t>
            </a:fld>
            <a:endParaRPr lang="en-GB" altLang="en-US" smtClean="0"/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139692EC-3992-4185-A405-5985E0842FCD}" type="slidenum">
              <a:rPr lang="en-GB" altLang="en-US" smtClean="0"/>
              <a:pPr eaLnBrk="1" hangingPunct="1">
                <a:spcBef>
                  <a:spcPct val="0"/>
                </a:spcBef>
              </a:pPr>
              <a:t>7</a:t>
            </a:fld>
            <a:endParaRPr lang="en-GB" altLang="en-US" smtClean="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1406582B-F85D-4973-AA45-F9729227830A}" type="slidenum">
              <a:rPr lang="en-GB" altLang="en-US" smtClean="0"/>
              <a:pPr eaLnBrk="1" hangingPunct="1">
                <a:spcBef>
                  <a:spcPct val="0"/>
                </a:spcBef>
              </a:pPr>
              <a:t>8</a:t>
            </a:fld>
            <a:endParaRPr lang="en-GB" altLang="en-US" smtClean="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875FFCCC-DD6A-485B-9F4E-C43E5DF3E47A}" type="slidenum">
              <a:rPr lang="en-GB" altLang="en-US" smtClean="0"/>
              <a:pPr eaLnBrk="1" hangingPunct="1">
                <a:spcBef>
                  <a:spcPct val="0"/>
                </a:spcBef>
              </a:pPr>
              <a:t>9</a:t>
            </a:fld>
            <a:endParaRPr lang="en-GB" altLang="en-US" smtClean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9F664B71-5F51-4BB3-97D0-DCD9922D21D6}" type="slidenum">
              <a:rPr lang="en-GB" altLang="en-US" smtClean="0"/>
              <a:pPr eaLnBrk="1" hangingPunct="1">
                <a:spcBef>
                  <a:spcPct val="0"/>
                </a:spcBef>
              </a:pPr>
              <a:t>10</a:t>
            </a:fld>
            <a:endParaRPr lang="en-GB" altLang="en-US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6FE5664F-549B-4445-90F1-9AA320C1E5AF}" type="slidenum">
              <a:rPr lang="en-GB" altLang="en-US" smtClean="0"/>
              <a:pPr eaLnBrk="1" hangingPunct="1">
                <a:spcBef>
                  <a:spcPct val="0"/>
                </a:spcBef>
              </a:pPr>
              <a:t>11</a:t>
            </a:fld>
            <a:endParaRPr lang="en-GB" altLang="en-US" smtClean="0"/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B3D802EC-9BC2-43E9-A5D1-FD41AAA4AD1E}" type="slidenum">
              <a:rPr lang="en-GB" altLang="en-US" smtClean="0"/>
              <a:pPr eaLnBrk="1" hangingPunct="1">
                <a:spcBef>
                  <a:spcPct val="0"/>
                </a:spcBef>
              </a:pPr>
              <a:t>12</a:t>
            </a:fld>
            <a:endParaRPr lang="en-GB" altLang="en-US" smtClean="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AB7CB4CB-7C66-44D1-B841-3E14FF735FFC}" type="slidenum">
              <a:rPr lang="en-GB" altLang="en-US" smtClean="0"/>
              <a:pPr eaLnBrk="1" hangingPunct="1">
                <a:spcBef>
                  <a:spcPct val="0"/>
                </a:spcBef>
              </a:pPr>
              <a:t>13</a:t>
            </a:fld>
            <a:endParaRPr lang="en-GB" altLang="en-US" smtClean="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A5239248-9241-49A6-A0F0-15F0FAE7E36C}" type="slidenum">
              <a:rPr lang="en-GB" altLang="en-US" smtClean="0"/>
              <a:pPr eaLnBrk="1" hangingPunct="1">
                <a:spcBef>
                  <a:spcPct val="0"/>
                </a:spcBef>
              </a:pPr>
              <a:t>14</a:t>
            </a:fld>
            <a:endParaRPr lang="en-GB" altLang="en-US" smtClean="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39F4CD56-D921-464D-9588-C6303270EA0A}" type="slidenum">
              <a:rPr lang="en-GB" altLang="en-US" smtClean="0"/>
              <a:pPr eaLnBrk="1" hangingPunct="1">
                <a:spcBef>
                  <a:spcPct val="0"/>
                </a:spcBef>
              </a:pPr>
              <a:t>15</a:t>
            </a:fld>
            <a:endParaRPr lang="en-GB" altLang="en-US" smtClean="0"/>
          </a:p>
        </p:txBody>
      </p:sp>
      <p:sp>
        <p:nvSpPr>
          <p:cNvPr id="655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5540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3C397F29-5FBC-485A-B716-554C60A38793}" type="slidenum">
              <a:rPr lang="en-GB" altLang="en-US" smtClean="0"/>
              <a:pPr eaLnBrk="1" hangingPunct="1">
                <a:spcBef>
                  <a:spcPct val="0"/>
                </a:spcBef>
              </a:pPr>
              <a:t>16</a:t>
            </a:fld>
            <a:endParaRPr lang="en-GB" altLang="en-US" smtClean="0"/>
          </a:p>
        </p:txBody>
      </p:sp>
      <p:sp>
        <p:nvSpPr>
          <p:cNvPr id="645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4516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1C9A1575-37DC-4494-90DF-636BDF80A06D}" type="slidenum">
              <a:rPr lang="en-GB" altLang="en-US" smtClean="0"/>
              <a:pPr eaLnBrk="1" hangingPunct="1">
                <a:spcBef>
                  <a:spcPct val="0"/>
                </a:spcBef>
              </a:pPr>
              <a:t>17</a:t>
            </a:fld>
            <a:endParaRPr lang="en-GB" altLang="en-US" smtClean="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246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/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5AA51C19-7A87-4017-8DBF-83594F0CEC25}" type="slidenum">
              <a:rPr lang="en-GB" altLang="en-US" smtClean="0"/>
              <a:pPr eaLnBrk="1" hangingPunct="1">
                <a:spcBef>
                  <a:spcPct val="0"/>
                </a:spcBef>
              </a:pPr>
              <a:t>18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37931725" indent="-374745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D042FCD-BA48-402F-A1B8-0D35A6BFCF1B}" type="slidenum">
              <a:rPr lang="en-GB" altLang="en-US" smtClean="0"/>
              <a:pPr eaLnBrk="1" hangingPunct="1">
                <a:spcBef>
                  <a:spcPct val="0"/>
                </a:spcBef>
              </a:pPr>
              <a:t>19</a:t>
            </a:fld>
            <a:endParaRPr lang="en-GB" altLang="en-US" smtClean="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endParaRPr lang="en-GB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1AF-616B-4D58-AFE3-07973C74748D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7533-1BFF-4FD6-A83C-EF0C90C8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206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1AF-616B-4D58-AFE3-07973C74748D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7533-1BFF-4FD6-A83C-EF0C90C8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743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1AF-616B-4D58-AFE3-07973C74748D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7533-1BFF-4FD6-A83C-EF0C90C8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549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1AF-616B-4D58-AFE3-07973C74748D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7533-1BFF-4FD6-A83C-EF0C90C8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248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1AF-616B-4D58-AFE3-07973C74748D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7533-1BFF-4FD6-A83C-EF0C90C8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778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1AF-616B-4D58-AFE3-07973C74748D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7533-1BFF-4FD6-A83C-EF0C90C8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688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1AF-616B-4D58-AFE3-07973C74748D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7533-1BFF-4FD6-A83C-EF0C90C8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434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1AF-616B-4D58-AFE3-07973C74748D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7533-1BFF-4FD6-A83C-EF0C90C8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872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1AF-616B-4D58-AFE3-07973C74748D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7533-1BFF-4FD6-A83C-EF0C90C8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484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1AF-616B-4D58-AFE3-07973C74748D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7533-1BFF-4FD6-A83C-EF0C90C8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202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5CD1AF-616B-4D58-AFE3-07973C74748D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7533-1BFF-4FD6-A83C-EF0C90C8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3190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1504" y="2000240"/>
            <a:ext cx="7772400" cy="2714644"/>
          </a:xfrm>
        </p:spPr>
        <p:txBody>
          <a:bodyPr anchor="t"/>
          <a:lstStyle>
            <a:lvl1pPr algn="l">
              <a:defRPr sz="3600">
                <a:latin typeface="Trebuchet MS" pitchFamily="34" charset="0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225EC-F992-4E91-9789-50F794660CDA}" type="datetime1">
              <a:rPr lang="en-US" altLang="en-US"/>
              <a:pPr>
                <a:defRPr/>
              </a:pPr>
              <a:t>11/7/2016</a:t>
            </a:fld>
            <a:endParaRPr lang="en-GB" alt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9DFC8D-46EA-4BC3-B17B-50A4400F108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9094259"/>
      </p:ext>
    </p:extLst>
  </p:cSld>
  <p:clrMapOvr>
    <a:masterClrMapping/>
  </p:clrMapOvr>
  <p:transition spd="med" advClick="0" advTm="5000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5CD1AF-616B-4D58-AFE3-07973C74748D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37533-1BFF-4FD6-A83C-EF0C90C8BD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98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xchange_value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Subsidy" TargetMode="External"/><Relationship Id="rId3" Type="http://schemas.openxmlformats.org/officeDocument/2006/relationships/hyperlink" Target="http://en.wikipedia.org/wiki/Economics" TargetMode="External"/><Relationship Id="rId7" Type="http://schemas.openxmlformats.org/officeDocument/2006/relationships/hyperlink" Target="http://en.wikipedia.org/wiki/Tax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Economy" TargetMode="External"/><Relationship Id="rId5" Type="http://schemas.openxmlformats.org/officeDocument/2006/relationships/hyperlink" Target="http://en.wikipedia.org/wiki/Service_(economics)" TargetMode="External"/><Relationship Id="rId4" Type="http://schemas.openxmlformats.org/officeDocument/2006/relationships/hyperlink" Target="http://en.wikipedia.org/wiki/Good_(economics_and_accounting)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Theodor_Adorno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Cultural Exchange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International Business Communication SBUS6111</a:t>
            </a:r>
          </a:p>
          <a:p>
            <a:r>
              <a:rPr lang="en-GB" dirty="0"/>
              <a:t> Week </a:t>
            </a:r>
            <a:r>
              <a:rPr lang="en-GB" dirty="0" smtClean="0"/>
              <a:t>5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87007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/>
          <a:lstStyle/>
          <a:p>
            <a:pPr algn="l" eaLnBrk="1" hangingPunct="1"/>
            <a:r>
              <a:rPr lang="en-GB" altLang="en-US" sz="3600" dirty="0" smtClean="0">
                <a:solidFill>
                  <a:srgbClr val="9F0F10"/>
                </a:solidFill>
                <a:latin typeface="+mn-lt"/>
                <a:cs typeface="FreightSans Pro Semibold" charset="0"/>
              </a:rPr>
              <a:t>Learning Outcomes</a:t>
            </a:r>
            <a:endParaRPr lang="en-GB" altLang="en-US" sz="3600" dirty="0" smtClean="0">
              <a:solidFill>
                <a:srgbClr val="9F0F10"/>
              </a:solidFill>
              <a:latin typeface="+mn-lt"/>
              <a:cs typeface="FreightSans Pro Semibold" charset="0"/>
            </a:endParaRPr>
          </a:p>
        </p:txBody>
      </p:sp>
      <p:sp>
        <p:nvSpPr>
          <p:cNvPr id="1126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04800" y="1600200"/>
            <a:ext cx="8353425" cy="4392613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Economics underpins human </a:t>
            </a:r>
            <a:r>
              <a:rPr lang="en-US" altLang="en-US" sz="2800" dirty="0" err="1" smtClean="0">
                <a:cs typeface="FreightSans Pro Medium" charset="0"/>
              </a:rPr>
              <a:t>behaviour</a:t>
            </a:r>
            <a:r>
              <a:rPr lang="en-US" altLang="en-US" sz="2800" dirty="0" smtClean="0">
                <a:cs typeface="FreightSans Pro Medium" charset="0"/>
              </a:rPr>
              <a:t> but economics is not a science. 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Both marketers and advertisers try and influence or predict human </a:t>
            </a:r>
            <a:r>
              <a:rPr lang="en-US" altLang="en-US" sz="2800" dirty="0" err="1" smtClean="0">
                <a:cs typeface="FreightSans Pro Medium" charset="0"/>
              </a:rPr>
              <a:t>behaviour</a:t>
            </a:r>
            <a:r>
              <a:rPr lang="en-US" altLang="en-US" sz="2800" dirty="0" smtClean="0">
                <a:cs typeface="FreightSans Pro Medium" charset="0"/>
              </a:rPr>
              <a:t>.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Marketers not only need to be aware of macro and </a:t>
            </a:r>
            <a:r>
              <a:rPr lang="en-US" altLang="en-US" sz="2800" dirty="0" err="1" smtClean="0">
                <a:cs typeface="FreightSans Pro Medium" charset="0"/>
              </a:rPr>
              <a:t>mirco</a:t>
            </a:r>
            <a:r>
              <a:rPr lang="en-US" altLang="en-US" sz="2800" dirty="0" smtClean="0">
                <a:cs typeface="FreightSans Pro Medium" charset="0"/>
              </a:rPr>
              <a:t> economics, they need to be able to relate this to competitive advantage in global communication campaigns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An economy is a mechanism that determines what is produced, how, when, where and for whom it is produced</a:t>
            </a:r>
          </a:p>
        </p:txBody>
      </p:sp>
    </p:spTree>
    <p:extLst>
      <p:ext uri="{BB962C8B-B14F-4D97-AF65-F5344CB8AC3E}">
        <p14:creationId xmlns:p14="http://schemas.microsoft.com/office/powerpoint/2010/main" val="137950304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/>
          <a:lstStyle/>
          <a:p>
            <a:pPr algn="l" eaLnBrk="1" hangingPunct="1"/>
            <a:r>
              <a:rPr lang="en-GB" altLang="en-US" sz="3600" dirty="0" smtClean="0">
                <a:solidFill>
                  <a:srgbClr val="9F0F10"/>
                </a:solidFill>
                <a:cs typeface="FreightSans Pro Semibold" charset="0"/>
              </a:rPr>
              <a:t>International Business Communications</a:t>
            </a:r>
            <a:endParaRPr lang="en-GB" altLang="en-US" sz="3600" dirty="0" smtClean="0">
              <a:solidFill>
                <a:srgbClr val="9F0F10"/>
              </a:solidFill>
              <a:cs typeface="FreightSans Pro Semibold" charset="0"/>
            </a:endParaRPr>
          </a:p>
        </p:txBody>
      </p:sp>
      <p:sp>
        <p:nvSpPr>
          <p:cNvPr id="1229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81000" y="1600200"/>
            <a:ext cx="8353425" cy="4392613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There are many types of Value, to large for the remit of our study, some of them are:</a:t>
            </a:r>
          </a:p>
          <a:p>
            <a:pPr eaLnBrk="1" hangingPunct="1"/>
            <a:r>
              <a:rPr lang="en-US" altLang="en-US" sz="2800" b="1" dirty="0" smtClean="0">
                <a:cs typeface="FreightSans Pro Medium" charset="0"/>
              </a:rPr>
              <a:t>Semiotic Values (linguistics / Structuralism)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Universal Values (Schwartz, 1994)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Cost / Benefit Values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Ethical Values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Value chain Networks</a:t>
            </a:r>
          </a:p>
          <a:p>
            <a:pPr eaLnBrk="1" hangingPunct="1"/>
            <a:r>
              <a:rPr lang="en-US" altLang="en-US" sz="2800" b="1" dirty="0" smtClean="0">
                <a:cs typeface="FreightSans Pro Medium" charset="0"/>
              </a:rPr>
              <a:t>Perceived Customer Value </a:t>
            </a:r>
          </a:p>
          <a:p>
            <a:pPr eaLnBrk="1" hangingPunct="1"/>
            <a:r>
              <a:rPr lang="en-US" altLang="en-US" sz="2800" b="1" dirty="0" smtClean="0">
                <a:cs typeface="FreightSans Pro Medium" charset="0"/>
              </a:rPr>
              <a:t>Theories of Value </a:t>
            </a:r>
          </a:p>
        </p:txBody>
      </p:sp>
    </p:spTree>
    <p:extLst>
      <p:ext uri="{BB962C8B-B14F-4D97-AF65-F5344CB8AC3E}">
        <p14:creationId xmlns:p14="http://schemas.microsoft.com/office/powerpoint/2010/main" val="6685954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116632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altLang="en-US" sz="4000" dirty="0">
                <a:solidFill>
                  <a:srgbClr val="9F0F10"/>
                </a:solidFill>
                <a:latin typeface="+mn-lt"/>
                <a:cs typeface="FreightSans Pro Semibold" charset="0"/>
              </a:rPr>
              <a:t>International Business Communications</a:t>
            </a:r>
            <a:endParaRPr lang="en-GB" altLang="en-US" sz="4000" dirty="0" smtClean="0">
              <a:solidFill>
                <a:srgbClr val="9F0F10"/>
              </a:solidFill>
              <a:latin typeface="+mn-lt"/>
              <a:cs typeface="FreightSans Pro Semibold" charset="0"/>
            </a:endParaRPr>
          </a:p>
        </p:txBody>
      </p:sp>
      <p:sp>
        <p:nvSpPr>
          <p:cNvPr id="1331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04800" y="1447800"/>
            <a:ext cx="8353425" cy="4392613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US" altLang="en-US" sz="2600" b="1" dirty="0" smtClean="0">
                <a:cs typeface="FreightSans Pro Medium" charset="0"/>
              </a:rPr>
              <a:t>Theories of Value – This covers economic theories in an attempt to explain   </a:t>
            </a:r>
          </a:p>
          <a:p>
            <a:pPr eaLnBrk="1" hangingPunct="1"/>
            <a:r>
              <a:rPr lang="en-US" altLang="en-US" sz="2600" dirty="0" smtClean="0">
                <a:cs typeface="FreightSans Pro Medium" charset="0"/>
              </a:rPr>
              <a:t> The exchange value in relation to goods and services</a:t>
            </a:r>
          </a:p>
          <a:p>
            <a:pPr eaLnBrk="1" hangingPunct="1"/>
            <a:r>
              <a:rPr lang="en-US" altLang="en-US" sz="2600" dirty="0" smtClean="0">
                <a:cs typeface="FreightSans Pro Medium" charset="0"/>
              </a:rPr>
              <a:t>Central to this is the issue of price, which influences why the goods were produced and their demand frequency</a:t>
            </a:r>
          </a:p>
          <a:p>
            <a:pPr eaLnBrk="1" hangingPunct="1"/>
            <a:r>
              <a:rPr lang="en-US" altLang="en-US" sz="2600" dirty="0" smtClean="0">
                <a:cs typeface="FreightSans Pro Medium" charset="0"/>
              </a:rPr>
              <a:t>Two key offshoots underpin this theory </a:t>
            </a:r>
          </a:p>
          <a:p>
            <a:pPr eaLnBrk="1" hangingPunct="1">
              <a:buFont typeface="Arial" pitchFamily="34" charset="0"/>
              <a:buAutoNum type="arabicPeriod"/>
            </a:pPr>
            <a:r>
              <a:rPr lang="en-US" altLang="en-US" sz="2600" dirty="0" smtClean="0">
                <a:cs typeface="FreightSans Pro Medium" charset="0"/>
              </a:rPr>
              <a:t>Intrinsic theory of value e.g. Gold</a:t>
            </a:r>
          </a:p>
          <a:p>
            <a:pPr eaLnBrk="1" hangingPunct="1">
              <a:buFont typeface="Arial" pitchFamily="34" charset="0"/>
              <a:buAutoNum type="arabicPeriod"/>
            </a:pPr>
            <a:r>
              <a:rPr lang="en-US" altLang="en-US" sz="2600" dirty="0" smtClean="0">
                <a:cs typeface="FreightSans Pro Medium" charset="0"/>
              </a:rPr>
              <a:t>Subjective theory value; that the object produced is beneficial to human needs / wants, on the basis of the MARGINAL UTILITY THEORY </a:t>
            </a:r>
          </a:p>
        </p:txBody>
      </p:sp>
    </p:spTree>
    <p:extLst>
      <p:ext uri="{BB962C8B-B14F-4D97-AF65-F5344CB8AC3E}">
        <p14:creationId xmlns:p14="http://schemas.microsoft.com/office/powerpoint/2010/main" val="378368583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altLang="en-US" sz="4000" dirty="0">
                <a:solidFill>
                  <a:srgbClr val="9F0F10"/>
                </a:solidFill>
                <a:latin typeface="+mn-lt"/>
                <a:cs typeface="FreightSans Pro Semibold" charset="0"/>
              </a:rPr>
              <a:t>International Business Communications</a:t>
            </a:r>
            <a:endParaRPr lang="en-GB" altLang="en-US" sz="4000" dirty="0" smtClean="0">
              <a:solidFill>
                <a:srgbClr val="9F0F10"/>
              </a:solidFill>
              <a:latin typeface="+mn-lt"/>
              <a:cs typeface="FreightSans Pro Semibold" charset="0"/>
            </a:endParaRPr>
          </a:p>
        </p:txBody>
      </p:sp>
      <p:sp>
        <p:nvSpPr>
          <p:cNvPr id="1433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Conceptually, MARGINAL UTILITY implies a change in total product that results from adding a little bit more or a little less of a variable input  to a fixed input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The law of diminishing returns suggests if extra quantities to a variable factor (freelancer) are applied to a given quantity of a fixed factor (manufacturing plant) then, the marginal and average product of the variable factor will eventually decrease</a:t>
            </a:r>
          </a:p>
          <a:p>
            <a:pPr eaLnBrk="1" hangingPunct="1">
              <a:buFont typeface="Arial" pitchFamily="34" charset="0"/>
              <a:buNone/>
            </a:pPr>
            <a:r>
              <a:rPr lang="en-US" altLang="en-US" sz="2800" dirty="0" smtClean="0">
                <a:cs typeface="FreightSans Pro Medium" charset="0"/>
              </a:rPr>
              <a:t>, </a:t>
            </a:r>
          </a:p>
        </p:txBody>
      </p:sp>
    </p:spTree>
    <p:extLst>
      <p:ext uri="{BB962C8B-B14F-4D97-AF65-F5344CB8AC3E}">
        <p14:creationId xmlns:p14="http://schemas.microsoft.com/office/powerpoint/2010/main" val="390862875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/>
          <a:lstStyle/>
          <a:p>
            <a:pPr algn="l" eaLnBrk="1" hangingPunct="1"/>
            <a:r>
              <a:rPr lang="en-GB" altLang="en-US" sz="3600" dirty="0" smtClean="0">
                <a:solidFill>
                  <a:srgbClr val="9F0F10"/>
                </a:solidFill>
                <a:latin typeface="+mn-lt"/>
                <a:cs typeface="FreightSans Pro Semibold" charset="0"/>
              </a:rPr>
              <a:t>International Business Communications</a:t>
            </a:r>
            <a:endParaRPr lang="en-GB" altLang="en-US" sz="3600" dirty="0" smtClean="0">
              <a:solidFill>
                <a:srgbClr val="9F0F10"/>
              </a:solidFill>
              <a:latin typeface="+mn-lt"/>
              <a:cs typeface="FreightSans Pro Semibold" charset="0"/>
            </a:endParaRPr>
          </a:p>
        </p:txBody>
      </p:sp>
      <p:sp>
        <p:nvSpPr>
          <p:cNvPr id="1536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>
            <a:noAutofit/>
          </a:bodyPr>
          <a:lstStyle/>
          <a:p>
            <a:pPr eaLnBrk="1" hangingPunct="1">
              <a:buFont typeface="Arial" pitchFamily="34" charset="0"/>
              <a:buNone/>
            </a:pPr>
            <a:r>
              <a:rPr lang="en-US" altLang="en-US" dirty="0" smtClean="0">
                <a:cs typeface="FreightSans Pro Medium" charset="0"/>
              </a:rPr>
              <a:t>   </a:t>
            </a:r>
            <a:r>
              <a:rPr lang="en-US" altLang="en-US" b="1" dirty="0" smtClean="0">
                <a:cs typeface="FreightSans Pro Medium" charset="0"/>
              </a:rPr>
              <a:t>Economics relies on certain assumptions about how actors and players make their choices</a:t>
            </a:r>
          </a:p>
          <a:p>
            <a:pPr eaLnBrk="1" hangingPunct="1">
              <a:buFont typeface="Arial" pitchFamily="34" charset="0"/>
              <a:buNone/>
            </a:pPr>
            <a:endParaRPr lang="en-US" altLang="en-US" b="1" dirty="0" smtClean="0">
              <a:cs typeface="FreightSans Pro Medium" charset="0"/>
            </a:endParaRPr>
          </a:p>
          <a:p>
            <a:pPr eaLnBrk="1" hangingPunct="1"/>
            <a:r>
              <a:rPr lang="en-US" altLang="en-US" dirty="0" smtClean="0">
                <a:cs typeface="FreightSans Pro Medium" charset="0"/>
              </a:rPr>
              <a:t>The over lap of economic and marketing is when the core players:</a:t>
            </a:r>
          </a:p>
          <a:p>
            <a:pPr eaLnBrk="1" hangingPunct="1"/>
            <a:r>
              <a:rPr lang="en-US" altLang="en-US" dirty="0" smtClean="0">
                <a:cs typeface="FreightSans Pro Medium" charset="0"/>
              </a:rPr>
              <a:t>Firms</a:t>
            </a:r>
          </a:p>
          <a:p>
            <a:pPr eaLnBrk="1" hangingPunct="1"/>
            <a:r>
              <a:rPr lang="en-US" altLang="en-US" dirty="0" smtClean="0">
                <a:cs typeface="FreightSans Pro Medium" charset="0"/>
              </a:rPr>
              <a:t>Consumers and </a:t>
            </a:r>
          </a:p>
          <a:p>
            <a:pPr eaLnBrk="1" hangingPunct="1"/>
            <a:r>
              <a:rPr lang="en-US" altLang="en-US" dirty="0" smtClean="0">
                <a:cs typeface="FreightSans Pro Medium" charset="0"/>
              </a:rPr>
              <a:t>Governments interact</a:t>
            </a:r>
          </a:p>
        </p:txBody>
      </p:sp>
    </p:spTree>
    <p:extLst>
      <p:ext uri="{BB962C8B-B14F-4D97-AF65-F5344CB8AC3E}">
        <p14:creationId xmlns:p14="http://schemas.microsoft.com/office/powerpoint/2010/main" val="73354916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altLang="en-US" sz="4000" dirty="0">
                <a:solidFill>
                  <a:srgbClr val="9F0F10"/>
                </a:solidFill>
                <a:latin typeface="+mn-lt"/>
                <a:cs typeface="FreightSans Pro Semibold" charset="0"/>
              </a:rPr>
              <a:t>International Business Communications</a:t>
            </a:r>
            <a:endParaRPr lang="en-GB" altLang="en-US" sz="4000" dirty="0" smtClean="0">
              <a:solidFill>
                <a:srgbClr val="9F0F10"/>
              </a:solidFill>
              <a:latin typeface="+mn-lt"/>
              <a:cs typeface="FreightSans Pro Semibold" charset="0"/>
            </a:endParaRPr>
          </a:p>
        </p:txBody>
      </p:sp>
      <p:sp>
        <p:nvSpPr>
          <p:cNvPr id="1638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/>
          <a:lstStyle/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Aside from aiming to understand  how customers behave, marketers should understand </a:t>
            </a:r>
            <a:r>
              <a:rPr lang="en-US" altLang="en-US" sz="2800" dirty="0" err="1" smtClean="0">
                <a:cs typeface="FreightSans Pro Medium" charset="0"/>
              </a:rPr>
              <a:t>organisations</a:t>
            </a:r>
            <a:r>
              <a:rPr lang="en-US" altLang="en-US" sz="2800" dirty="0" smtClean="0">
                <a:cs typeface="FreightSans Pro Medium" charset="0"/>
              </a:rPr>
              <a:t>.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The systems approach to </a:t>
            </a:r>
            <a:r>
              <a:rPr lang="en-US" altLang="en-US" sz="2800" dirty="0" err="1" smtClean="0">
                <a:cs typeface="FreightSans Pro Medium" charset="0"/>
              </a:rPr>
              <a:t>organisations</a:t>
            </a:r>
            <a:r>
              <a:rPr lang="en-US" altLang="en-US" sz="2800" dirty="0" smtClean="0">
                <a:cs typeface="FreightSans Pro Medium" charset="0"/>
              </a:rPr>
              <a:t> state they convert resources; land, </a:t>
            </a:r>
            <a:r>
              <a:rPr lang="en-US" altLang="en-US" sz="2800" dirty="0" err="1" smtClean="0">
                <a:cs typeface="FreightSans Pro Medium" charset="0"/>
              </a:rPr>
              <a:t>labour</a:t>
            </a:r>
            <a:r>
              <a:rPr lang="en-US" altLang="en-US" sz="2800" dirty="0" smtClean="0">
                <a:cs typeface="FreightSans Pro Medium" charset="0"/>
              </a:rPr>
              <a:t> and capital into products and services (commodities)</a:t>
            </a:r>
          </a:p>
          <a:p>
            <a:pPr eaLnBrk="1" hangingPunct="1">
              <a:buFont typeface="Arial" pitchFamily="34" charset="0"/>
              <a:buNone/>
            </a:pPr>
            <a:endParaRPr lang="en-US" altLang="en-US" sz="2800" dirty="0" smtClean="0">
              <a:latin typeface="FreightSans Pro Medium" charset="0"/>
              <a:cs typeface="FreightSans Pro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96933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altLang="en-US" sz="4000" dirty="0">
                <a:solidFill>
                  <a:srgbClr val="9F0F10"/>
                </a:solidFill>
                <a:latin typeface="+mn-lt"/>
                <a:cs typeface="FreightSans Pro Semibold" charset="0"/>
              </a:rPr>
              <a:t>International Business Communications</a:t>
            </a:r>
            <a:endParaRPr lang="en-GB" altLang="en-US" sz="4000" dirty="0" smtClean="0">
              <a:solidFill>
                <a:srgbClr val="9F0F10"/>
              </a:solidFill>
              <a:latin typeface="+mn-lt"/>
              <a:cs typeface="FreightSans Pro Semibold" charset="0"/>
            </a:endParaRPr>
          </a:p>
        </p:txBody>
      </p:sp>
      <p:sp>
        <p:nvSpPr>
          <p:cNvPr id="1741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/>
          <a:lstStyle/>
          <a:p>
            <a:pPr eaLnBrk="1" hangingPunct="1">
              <a:buFont typeface="Arial" pitchFamily="34" charset="0"/>
              <a:buNone/>
            </a:pPr>
            <a:r>
              <a:rPr lang="en-US" altLang="en-US" sz="2800" dirty="0" smtClean="0">
                <a:cs typeface="FreightSans Pro Medium" charset="0"/>
              </a:rPr>
              <a:t>The marginal Utility theory is the corner stone of neoclassical economics</a:t>
            </a:r>
            <a:r>
              <a:rPr lang="en-GB" altLang="en-US" sz="2800" dirty="0" smtClean="0">
                <a:cs typeface="FreightSans Pro Medium" charset="0"/>
              </a:rPr>
              <a:t> 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Though </a:t>
            </a:r>
            <a:r>
              <a:rPr lang="en-US" altLang="en-US" sz="2800" b="1" dirty="0" smtClean="0">
                <a:cs typeface="FreightSans Pro Medium" charset="0"/>
                <a:hlinkClick r:id="rId3"/>
              </a:rPr>
              <a:t>exchange value</a:t>
            </a:r>
            <a:r>
              <a:rPr lang="en-US" altLang="en-US" sz="2800" dirty="0" smtClean="0">
                <a:cs typeface="FreightSans Pro Medium" charset="0"/>
              </a:rPr>
              <a:t> is recognized, </a:t>
            </a:r>
            <a:r>
              <a:rPr lang="en-US" altLang="en-US" sz="2800" b="1" i="1" dirty="0" smtClean="0">
                <a:cs typeface="FreightSans Pro Medium" charset="0"/>
              </a:rPr>
              <a:t>economic value</a:t>
            </a:r>
            <a:r>
              <a:rPr lang="en-US" altLang="en-US" sz="2800" dirty="0" smtClean="0">
                <a:cs typeface="FreightSans Pro Medium" charset="0"/>
              </a:rPr>
              <a:t> is not, in theory, dependent on the existence of a market and price and value are not seen as equal</a:t>
            </a:r>
            <a:endParaRPr lang="en-GB" altLang="en-US" sz="2800" dirty="0" smtClean="0">
              <a:cs typeface="FreightSans Pro Medium" charset="0"/>
            </a:endParaRPr>
          </a:p>
          <a:p>
            <a:pPr eaLnBrk="1" hangingPunct="1"/>
            <a:r>
              <a:rPr lang="en-US" altLang="en-US" sz="2800" b="1" i="1" dirty="0" smtClean="0">
                <a:cs typeface="FreightSans Pro Medium" charset="0"/>
              </a:rPr>
              <a:t> economic value is measured in currency terms as a yard stick against other goods and services</a:t>
            </a:r>
            <a:r>
              <a:rPr lang="en-US" altLang="en-US" sz="2800" dirty="0" smtClean="0">
                <a:cs typeface="FreightSans Pro Medium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568708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81075"/>
            <a:ext cx="8229600" cy="11430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3600" smtClean="0">
                <a:solidFill>
                  <a:srgbClr val="9F0F10"/>
                </a:solidFill>
                <a:latin typeface="FreightSans Pro Semibold" charset="0"/>
                <a:cs typeface="FreightSans Pro Semibold" charset="0"/>
              </a:rPr>
              <a:t>Integrated global Communications -Economics</a:t>
            </a:r>
          </a:p>
        </p:txBody>
      </p:sp>
      <p:sp>
        <p:nvSpPr>
          <p:cNvPr id="1843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/>
          <a:lstStyle/>
          <a:p>
            <a:pPr eaLnBrk="1" hangingPunct="1">
              <a:buFont typeface="Arial" pitchFamily="34" charset="0"/>
              <a:buNone/>
            </a:pPr>
            <a:r>
              <a:rPr lang="en-US" altLang="en-US" sz="2800" smtClean="0">
                <a:latin typeface="FreightSans Pro Medium" charset="0"/>
                <a:cs typeface="FreightSans Pro Medium" charset="0"/>
              </a:rPr>
              <a:t>Understanding that countries aim to produce wealth</a:t>
            </a:r>
          </a:p>
          <a:p>
            <a:pPr eaLnBrk="1" hangingPunct="1">
              <a:buFont typeface="Arial" pitchFamily="34" charset="0"/>
              <a:buNone/>
            </a:pPr>
            <a:r>
              <a:rPr lang="en-US" altLang="en-US" sz="2800" smtClean="0">
                <a:latin typeface="FreightSans Pro Medium" charset="0"/>
                <a:cs typeface="FreightSans Pro Medium" charset="0"/>
              </a:rPr>
              <a:t>Which is reflected in specific behaviour within a country that is favourable to the marketer</a:t>
            </a:r>
          </a:p>
          <a:p>
            <a:pPr eaLnBrk="1" hangingPunct="1">
              <a:buFont typeface="Arial" pitchFamily="34" charset="0"/>
              <a:buNone/>
            </a:pPr>
            <a:endParaRPr lang="en-US" altLang="en-US" sz="2800" smtClean="0">
              <a:latin typeface="FreightSans Pro Medium" charset="0"/>
              <a:cs typeface="FreightSans Pro Medium" charset="0"/>
            </a:endParaRPr>
          </a:p>
          <a:p>
            <a:pPr eaLnBrk="1" hangingPunct="1"/>
            <a:r>
              <a:rPr lang="en-US" altLang="en-US" sz="2800" smtClean="0">
                <a:latin typeface="FreightSans Pro Medium" charset="0"/>
                <a:cs typeface="FreightSans Pro Medium" charset="0"/>
              </a:rPr>
              <a:t>GDP is a measure of a country's economic activity, namely of all the services and goods produced in a year  </a:t>
            </a:r>
          </a:p>
        </p:txBody>
      </p:sp>
    </p:spTree>
    <p:extLst>
      <p:ext uri="{BB962C8B-B14F-4D97-AF65-F5344CB8AC3E}">
        <p14:creationId xmlns:p14="http://schemas.microsoft.com/office/powerpoint/2010/main" val="29402804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908050"/>
            <a:ext cx="8229600" cy="11430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3600" smtClean="0">
                <a:solidFill>
                  <a:srgbClr val="9F0F10"/>
                </a:solidFill>
                <a:latin typeface="FreightSans Pro Semibold" charset="0"/>
                <a:cs typeface="FreightSans Pro Semibold" charset="0"/>
              </a:rPr>
              <a:t>Integrated global Communications -Economics</a:t>
            </a:r>
          </a:p>
        </p:txBody>
      </p:sp>
      <p:sp>
        <p:nvSpPr>
          <p:cNvPr id="20483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/>
          <a:lstStyle/>
          <a:p>
            <a:pPr eaLnBrk="1" hangingPunct="1"/>
            <a:r>
              <a:rPr lang="en-US" altLang="en-US" sz="2800" b="1" smtClean="0">
                <a:latin typeface="FreightSans Pro Medium" charset="0"/>
                <a:cs typeface="FreightSans Pro Medium" charset="0"/>
              </a:rPr>
              <a:t>Gross value added (GVA) is a measure in 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  <a:hlinkClick r:id="rId3"/>
              </a:rPr>
              <a:t>economics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</a:rPr>
              <a:t> of the value of 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  <a:hlinkClick r:id="rId4"/>
              </a:rPr>
              <a:t>goods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</a:rPr>
              <a:t> and 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  <a:hlinkClick r:id="rId5"/>
              </a:rPr>
              <a:t>services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</a:rPr>
              <a:t> produced in an area, industry or sector of an 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  <a:hlinkClick r:id="rId6"/>
              </a:rPr>
              <a:t>economy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</a:rPr>
              <a:t>. </a:t>
            </a:r>
          </a:p>
          <a:p>
            <a:pPr eaLnBrk="1" hangingPunct="1"/>
            <a:r>
              <a:rPr lang="en-US" altLang="en-US" sz="2800" b="1" smtClean="0">
                <a:latin typeface="FreightSans Pro Medium" charset="0"/>
                <a:cs typeface="FreightSans Pro Medium" charset="0"/>
              </a:rPr>
              <a:t>It is linked to the measurement of GDP</a:t>
            </a:r>
          </a:p>
          <a:p>
            <a:pPr eaLnBrk="1" hangingPunct="1"/>
            <a:r>
              <a:rPr lang="en-US" altLang="en-US" sz="2800" b="1" smtClean="0">
                <a:latin typeface="FreightSans Pro Medium" charset="0"/>
                <a:cs typeface="FreightSans Pro Medium" charset="0"/>
              </a:rPr>
              <a:t>GVA + 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  <a:hlinkClick r:id="rId7"/>
              </a:rPr>
              <a:t>taxes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</a:rPr>
              <a:t> on products - 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  <a:hlinkClick r:id="rId8"/>
              </a:rPr>
              <a:t>subsidies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</a:rPr>
              <a:t> on products = GDP it is used </a:t>
            </a:r>
            <a:r>
              <a:rPr lang="en-US" altLang="en-US" sz="2800" smtClean="0">
                <a:latin typeface="FreightSans Pro Medium" charset="0"/>
                <a:cs typeface="FreightSans Pro Medium" charset="0"/>
              </a:rPr>
              <a:t>When using the </a:t>
            </a:r>
            <a:r>
              <a:rPr lang="en-US" altLang="en-US" sz="2800" b="1" smtClean="0">
                <a:latin typeface="FreightSans Pro Medium" charset="0"/>
                <a:cs typeface="FreightSans Pro Medium" charset="0"/>
              </a:rPr>
              <a:t>production or income approache</a:t>
            </a:r>
            <a:r>
              <a:rPr lang="en-US" altLang="en-US" sz="2800" smtClean="0">
                <a:latin typeface="FreightSans Pro Medium" charset="0"/>
                <a:cs typeface="FreightSans Pro Medium" charset="0"/>
              </a:rPr>
              <a:t>s</a:t>
            </a:r>
            <a:r>
              <a:rPr lang="en-GB" altLang="en-US" sz="2800" smtClean="0">
                <a:latin typeface="FreightSans Pro Medium" charset="0"/>
                <a:cs typeface="FreightSans Pro Medium" charset="0"/>
              </a:rPr>
              <a:t> </a:t>
            </a:r>
            <a:endParaRPr lang="en-US" altLang="en-US" sz="2800" smtClean="0">
              <a:latin typeface="FreightSans Pro Medium" charset="0"/>
              <a:cs typeface="FreightSans Pro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204909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-7620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altLang="en-US" sz="3600" dirty="0">
                <a:solidFill>
                  <a:srgbClr val="9F0F10"/>
                </a:solidFill>
                <a:latin typeface="+mn-lt"/>
                <a:cs typeface="FreightSans Pro Semibold" charset="0"/>
              </a:rPr>
              <a:t>International Business Communications</a:t>
            </a:r>
            <a:endParaRPr lang="en-GB" altLang="en-US" sz="3600" dirty="0" smtClean="0">
              <a:solidFill>
                <a:srgbClr val="9F0F10"/>
              </a:solidFill>
              <a:latin typeface="+mn-lt"/>
              <a:cs typeface="FreightSans Pro Semibold" charset="0"/>
            </a:endParaRPr>
          </a:p>
        </p:txBody>
      </p:sp>
      <p:sp>
        <p:nvSpPr>
          <p:cNvPr id="1945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04800" y="1196627"/>
            <a:ext cx="8353425" cy="4392613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buFont typeface="Arial" pitchFamily="34" charset="0"/>
              <a:buNone/>
            </a:pPr>
            <a:r>
              <a:rPr lang="en-US" altLang="en-US" sz="2800" dirty="0" smtClean="0">
                <a:cs typeface="FreightSans Pro Medium" charset="0"/>
              </a:rPr>
              <a:t>GDP is commonly calculated in either of  </a:t>
            </a:r>
            <a:r>
              <a:rPr lang="en-US" altLang="en-US" sz="2800" b="1" dirty="0" smtClean="0">
                <a:solidFill>
                  <a:srgbClr val="0000FF"/>
                </a:solidFill>
                <a:cs typeface="FreightSans Pro Medium" charset="0"/>
              </a:rPr>
              <a:t>3 </a:t>
            </a:r>
            <a:r>
              <a:rPr lang="en-US" altLang="en-US" sz="2800" dirty="0" smtClean="0">
                <a:cs typeface="FreightSans Pro Medium" charset="0"/>
              </a:rPr>
              <a:t>ways:</a:t>
            </a:r>
          </a:p>
          <a:p>
            <a:pPr eaLnBrk="1" hangingPunct="1">
              <a:buFont typeface="Arial" pitchFamily="34" charset="0"/>
              <a:buNone/>
            </a:pPr>
            <a:endParaRPr lang="en-US" altLang="en-US" sz="2800" dirty="0" smtClean="0">
              <a:cs typeface="FreightSans Pro Medium" charset="0"/>
            </a:endParaRPr>
          </a:p>
          <a:p>
            <a:pPr eaLnBrk="1" hangingPunct="1">
              <a:buFont typeface="Arial" pitchFamily="34" charset="0"/>
              <a:buNone/>
            </a:pPr>
            <a:r>
              <a:rPr lang="en-US" altLang="en-US" sz="2400" dirty="0" smtClean="0">
                <a:cs typeface="FreightSans Pro Medium" charset="0"/>
              </a:rPr>
              <a:t>1 .The </a:t>
            </a:r>
            <a:r>
              <a:rPr lang="en-US" altLang="en-US" sz="2400" b="1" dirty="0" smtClean="0">
                <a:cs typeface="FreightSans Pro Medium" charset="0"/>
              </a:rPr>
              <a:t>'production' approach to estimating GDP looks at the contribution of each economic unit by estimating the value of an output</a:t>
            </a:r>
            <a:r>
              <a:rPr lang="en-US" altLang="en-US" sz="2400" dirty="0" smtClean="0">
                <a:cs typeface="FreightSans Pro Medium" charset="0"/>
              </a:rPr>
              <a:t> (goods or services) </a:t>
            </a:r>
            <a:r>
              <a:rPr lang="en-US" altLang="en-US" sz="2400" b="1" dirty="0" smtClean="0">
                <a:cs typeface="FreightSans Pro Medium" charset="0"/>
              </a:rPr>
              <a:t>minus the value of inputs used in that output's production process.</a:t>
            </a:r>
            <a:r>
              <a:rPr lang="en-US" altLang="en-US" sz="2400" dirty="0" smtClean="0">
                <a:cs typeface="FreightSans Pro Medium" charset="0"/>
              </a:rPr>
              <a:t> </a:t>
            </a:r>
            <a:r>
              <a:rPr lang="en-US" altLang="en-US" sz="2400" b="1" i="1" dirty="0" smtClean="0">
                <a:cs typeface="FreightSans Pro Medium" charset="0"/>
              </a:rPr>
              <a:t> </a:t>
            </a:r>
            <a:endParaRPr lang="en-GB" altLang="en-US" sz="2400" dirty="0" smtClean="0">
              <a:cs typeface="FreightSans Pro Medium" charset="0"/>
            </a:endParaRPr>
          </a:p>
          <a:p>
            <a:pPr eaLnBrk="1" hangingPunct="1">
              <a:buFont typeface="Arial" pitchFamily="34" charset="0"/>
              <a:buNone/>
            </a:pPr>
            <a:r>
              <a:rPr lang="en-GB" altLang="en-US" sz="2400" b="1" i="1" dirty="0" smtClean="0">
                <a:cs typeface="FreightSans Pro Medium" charset="0"/>
              </a:rPr>
              <a:t>2. Income approach -</a:t>
            </a:r>
            <a:r>
              <a:rPr lang="en-GB" altLang="en-US" sz="2400" dirty="0" smtClean="0">
                <a:cs typeface="FreightSans Pro Medium" charset="0"/>
              </a:rPr>
              <a:t> </a:t>
            </a:r>
            <a:r>
              <a:rPr lang="en-US" altLang="en-US" sz="2400" dirty="0" smtClean="0">
                <a:cs typeface="FreightSans Pro Medium" charset="0"/>
              </a:rPr>
              <a:t>The income approach to estimating GDP </a:t>
            </a:r>
            <a:r>
              <a:rPr lang="en-US" altLang="en-US" sz="2400" b="1" dirty="0" smtClean="0">
                <a:cs typeface="FreightSans Pro Medium" charset="0"/>
              </a:rPr>
              <a:t>measures the incomes earned by individuals </a:t>
            </a:r>
            <a:r>
              <a:rPr lang="en-US" altLang="en-US" sz="2400" dirty="0" smtClean="0">
                <a:cs typeface="FreightSans Pro Medium" charset="0"/>
              </a:rPr>
              <a:t>(e.g. wages) and corporations (e.g. profits) in the production of outputs (goods or services). </a:t>
            </a:r>
            <a:endParaRPr lang="en-GB" altLang="en-US" sz="2400" dirty="0" smtClean="0">
              <a:cs typeface="FreightSans Pro Medium" charset="0"/>
            </a:endParaRPr>
          </a:p>
          <a:p>
            <a:pPr eaLnBrk="1" hangingPunct="1">
              <a:buFont typeface="Arial" pitchFamily="34" charset="0"/>
              <a:buNone/>
            </a:pPr>
            <a:r>
              <a:rPr lang="en-GB" altLang="en-US" sz="2400" b="1" i="1" dirty="0" smtClean="0">
                <a:cs typeface="FreightSans Pro Medium" charset="0"/>
              </a:rPr>
              <a:t>3. Expenditure approach</a:t>
            </a:r>
            <a:r>
              <a:rPr lang="en-GB" altLang="en-US" sz="2400" dirty="0" smtClean="0">
                <a:cs typeface="FreightSans Pro Medium" charset="0"/>
              </a:rPr>
              <a:t> - </a:t>
            </a:r>
            <a:r>
              <a:rPr lang="en-US" altLang="en-US" sz="2400" dirty="0" smtClean="0">
                <a:cs typeface="FreightSans Pro Medium" charset="0"/>
              </a:rPr>
              <a:t>The expenditure approach to estimating GDP </a:t>
            </a:r>
            <a:r>
              <a:rPr lang="en-US" altLang="en-US" sz="2400" b="1" dirty="0" smtClean="0">
                <a:cs typeface="FreightSans Pro Medium" charset="0"/>
              </a:rPr>
              <a:t>measures total expenditure on finished or final goods and services produced in the domestic economy. </a:t>
            </a:r>
            <a:endParaRPr lang="en-GB" altLang="en-US" sz="2400" dirty="0" smtClean="0">
              <a:cs typeface="FreightSans Pro Medium" charset="0"/>
            </a:endParaRPr>
          </a:p>
          <a:p>
            <a:pPr eaLnBrk="1" hangingPunct="1">
              <a:buFont typeface="Arial" pitchFamily="34" charset="0"/>
              <a:buNone/>
            </a:pPr>
            <a:r>
              <a:rPr lang="en-US" altLang="en-US" sz="2800" dirty="0" smtClean="0">
                <a:cs typeface="FreightSans Pro Medium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575671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000" dirty="0" smtClean="0">
                <a:solidFill>
                  <a:srgbClr val="9F0F10"/>
                </a:solidFill>
                <a:latin typeface="+mn-lt"/>
                <a:cs typeface="FreightSans Pro Semibold" charset="0"/>
              </a:rPr>
              <a:t>Integrated global Communications - Economics</a:t>
            </a:r>
          </a:p>
        </p:txBody>
      </p:sp>
      <p:sp>
        <p:nvSpPr>
          <p:cNvPr id="2150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/>
          <a:lstStyle/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Key characteristics of firms are:</a:t>
            </a:r>
          </a:p>
          <a:p>
            <a:pPr eaLnBrk="1" hangingPunct="1"/>
            <a:endParaRPr lang="en-US" altLang="en-US" sz="2800" dirty="0" smtClean="0">
              <a:cs typeface="FreightSans Pro Medium" charset="0"/>
            </a:endParaRP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They aim to maximize profit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The above is a characteristic of all firms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Large firms operate in line with the Principal vs Agent paradigm ( Managers vs Shareholders) </a:t>
            </a:r>
          </a:p>
        </p:txBody>
      </p:sp>
    </p:spTree>
    <p:extLst>
      <p:ext uri="{BB962C8B-B14F-4D97-AF65-F5344CB8AC3E}">
        <p14:creationId xmlns:p14="http://schemas.microsoft.com/office/powerpoint/2010/main" val="427735701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en-US" sz="4000" dirty="0" smtClean="0">
                <a:solidFill>
                  <a:srgbClr val="9F0F10"/>
                </a:solidFill>
                <a:latin typeface="+mn-lt"/>
                <a:cs typeface="FreightSans Pro Semibold" charset="0"/>
              </a:rPr>
              <a:t>What is Culture?</a:t>
            </a:r>
          </a:p>
        </p:txBody>
      </p:sp>
      <p:sp>
        <p:nvSpPr>
          <p:cNvPr id="2457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/>
          <a:lstStyle/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 Williams, R (1983) Keywords, Fontana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He covers how the word has changed over time and that it can connote  the complex of senses, indicating a complex argument about the relations between general human development and a particular way of life and between both and the works and practices of art and intelligence…</a:t>
            </a:r>
          </a:p>
          <a:p>
            <a:pPr eaLnBrk="1" hangingPunct="1"/>
            <a:endParaRPr lang="en-US" altLang="en-US" sz="2800" dirty="0" smtClean="0">
              <a:latin typeface="FreightSans Pro Medium" charset="0"/>
              <a:cs typeface="FreightSans Pro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731011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en-US" sz="4000" dirty="0" smtClean="0">
                <a:solidFill>
                  <a:srgbClr val="9F0F10"/>
                </a:solidFill>
                <a:latin typeface="+mn-lt"/>
                <a:cs typeface="FreightSans Pro Semibold" charset="0"/>
              </a:rPr>
              <a:t>What is Culture?</a:t>
            </a:r>
          </a:p>
        </p:txBody>
      </p:sp>
      <p:sp>
        <p:nvSpPr>
          <p:cNvPr id="2253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/>
          <a:lstStyle/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The notable literary critic, F.R. </a:t>
            </a:r>
            <a:r>
              <a:rPr lang="en-US" altLang="en-US" sz="2800" dirty="0" err="1" smtClean="0">
                <a:cs typeface="FreightSans Pro Medium" charset="0"/>
              </a:rPr>
              <a:t>Leavis</a:t>
            </a:r>
            <a:r>
              <a:rPr lang="en-US" altLang="en-US" sz="2800" dirty="0" smtClean="0">
                <a:cs typeface="FreightSans Pro Medium" charset="0"/>
              </a:rPr>
              <a:t> (14 July 1895 – 14 April 1978)</a:t>
            </a:r>
            <a:endParaRPr lang="en-GB" altLang="en-US" sz="2800" dirty="0" smtClean="0">
              <a:cs typeface="FreightSans Pro Medium" charset="0"/>
            </a:endParaRP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Saw 'culture' as being in the hands of a selected few, 'in their keeping...is the language the changing idiom upon which fine living depends and without which distinction of spirit is thwarted and incoherent (</a:t>
            </a:r>
            <a:r>
              <a:rPr lang="en-US" altLang="en-US" sz="2800" dirty="0" err="1" smtClean="0">
                <a:cs typeface="FreightSans Pro Medium" charset="0"/>
              </a:rPr>
              <a:t>Leavis</a:t>
            </a:r>
            <a:r>
              <a:rPr lang="en-US" altLang="en-US" sz="2800" dirty="0" smtClean="0">
                <a:cs typeface="FreightSans Pro Medium" charset="0"/>
              </a:rPr>
              <a:t> 1972: 145). </a:t>
            </a:r>
          </a:p>
        </p:txBody>
      </p:sp>
    </p:spTree>
    <p:extLst>
      <p:ext uri="{BB962C8B-B14F-4D97-AF65-F5344CB8AC3E}">
        <p14:creationId xmlns:p14="http://schemas.microsoft.com/office/powerpoint/2010/main" val="364653894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>
            <a:normAutofit/>
          </a:bodyPr>
          <a:lstStyle/>
          <a:p>
            <a:pPr algn="l" eaLnBrk="1" hangingPunct="1"/>
            <a:r>
              <a:rPr lang="en-GB" altLang="en-US" sz="4000" dirty="0" smtClean="0">
                <a:solidFill>
                  <a:srgbClr val="9F0F10"/>
                </a:solidFill>
                <a:latin typeface="+mn-lt"/>
                <a:cs typeface="FreightSans Pro Semibold" charset="0"/>
              </a:rPr>
              <a:t>What is Culture Industry?</a:t>
            </a:r>
          </a:p>
        </p:txBody>
      </p:sp>
      <p:sp>
        <p:nvSpPr>
          <p:cNvPr id="28675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/>
          <a:lstStyle/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The term was coined by critical theorists from the Frankfurt school, one notably was </a:t>
            </a:r>
            <a:r>
              <a:rPr lang="en-US" altLang="en-US" sz="2800" dirty="0" smtClean="0">
                <a:cs typeface="FreightSans Pro Medium" charset="0"/>
                <a:hlinkClick r:id="rId3"/>
              </a:rPr>
              <a:t>Theodor Adorno</a:t>
            </a:r>
            <a:r>
              <a:rPr lang="en-US" altLang="en-US" sz="2800" dirty="0" smtClean="0">
                <a:cs typeface="FreightSans Pro Medium" charset="0"/>
              </a:rPr>
              <a:t> (1903–1969)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 The term connotes a fear of the </a:t>
            </a:r>
            <a:r>
              <a:rPr lang="en-US" altLang="en-US" sz="2800" dirty="0" err="1" smtClean="0">
                <a:cs typeface="FreightSans Pro Medium" charset="0"/>
              </a:rPr>
              <a:t>standarization</a:t>
            </a:r>
            <a:r>
              <a:rPr lang="en-US" altLang="en-US" sz="2800" dirty="0" smtClean="0">
                <a:cs typeface="FreightSans Pro Medium" charset="0"/>
              </a:rPr>
              <a:t> of culture through persistent repetition of which mass culture would be able to render the masses docile through banal entertainment</a:t>
            </a:r>
          </a:p>
        </p:txBody>
      </p:sp>
    </p:spTree>
    <p:extLst>
      <p:ext uri="{BB962C8B-B14F-4D97-AF65-F5344CB8AC3E}">
        <p14:creationId xmlns:p14="http://schemas.microsoft.com/office/powerpoint/2010/main" val="238660236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3600" dirty="0" smtClean="0">
                <a:solidFill>
                  <a:srgbClr val="9F0F10"/>
                </a:solidFill>
                <a:latin typeface="+mn-lt"/>
                <a:cs typeface="FreightSans Pro Semibold" charset="0"/>
              </a:rPr>
              <a:t>Culture / Cultural Industries  and Creativity – The intersection?</a:t>
            </a:r>
          </a:p>
        </p:txBody>
      </p:sp>
      <p:sp>
        <p:nvSpPr>
          <p:cNvPr id="27651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 smtClean="0">
                <a:cs typeface="FreightSans Pro Medium" charset="0"/>
              </a:rPr>
              <a:t>In conceptualizing the cultural industries as central to any analysis of cultural activity and of public policy, we stand against a whole tradition of idealist cultural analysis. This tradition--Raymond Williams critiques it in </a:t>
            </a:r>
            <a:r>
              <a:rPr lang="en-GB" altLang="en-US" sz="2800" i="1" dirty="0" smtClean="0">
                <a:cs typeface="FreightSans Pro Medium" charset="0"/>
              </a:rPr>
              <a:t>Culture and Society</a:t>
            </a:r>
            <a:r>
              <a:rPr lang="en-GB" altLang="en-US" sz="2800" dirty="0" smtClean="0">
                <a:cs typeface="FreightSans Pro Medium" charset="0"/>
              </a:rPr>
              <a:t> (1958) and other works--has defined culture as a realm separate from, and actively opposed to, the realm of material production and economic activity (p. 54). 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677933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/>
          <a:lstStyle/>
          <a:p>
            <a:pPr algn="l" eaLnBrk="1" hangingPunct="1"/>
            <a:r>
              <a:rPr lang="en-GB" altLang="en-US" sz="3600" dirty="0" smtClean="0">
                <a:solidFill>
                  <a:srgbClr val="9F0F10"/>
                </a:solidFill>
                <a:latin typeface="+mn-lt"/>
                <a:cs typeface="FreightSans Pro Semibold" charset="0"/>
              </a:rPr>
              <a:t>What is Creativity?</a:t>
            </a:r>
          </a:p>
        </p:txBody>
      </p:sp>
      <p:sp>
        <p:nvSpPr>
          <p:cNvPr id="26627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/>
          <a:lstStyle/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Whilst no clear uniformed definition of Creativity exists, certain key points are agreed upon</a:t>
            </a:r>
          </a:p>
          <a:p>
            <a:pPr eaLnBrk="1" hangingPunct="1">
              <a:buFont typeface="Arial" pitchFamily="34" charset="0"/>
              <a:buNone/>
            </a:pPr>
            <a:endParaRPr lang="en-US" altLang="en-US" sz="2800" dirty="0" smtClean="0">
              <a:cs typeface="FreightSans Pro Medium" charset="0"/>
            </a:endParaRP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A) The personality – It is a very personal thing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B) Originality is a key ingredient</a:t>
            </a: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C) Meaning is commonly </a:t>
            </a:r>
            <a:r>
              <a:rPr lang="en-US" altLang="en-US" sz="2800" dirty="0" err="1" smtClean="0">
                <a:cs typeface="FreightSans Pro Medium" charset="0"/>
              </a:rPr>
              <a:t>polysemic</a:t>
            </a:r>
            <a:r>
              <a:rPr lang="en-US" altLang="en-US" sz="2800" dirty="0" smtClean="0">
                <a:cs typeface="FreightSans Pro Medium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2225882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90"/>
          <p:cNvSpPr>
            <a:spLocks noGrp="1"/>
          </p:cNvSpPr>
          <p:nvPr>
            <p:ph type="ctrTitle"/>
          </p:nvPr>
        </p:nvSpPr>
        <p:spPr>
          <a:xfrm>
            <a:off x="-76200" y="0"/>
            <a:ext cx="8229600" cy="1828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 dirty="0" smtClean="0">
                <a:solidFill>
                  <a:srgbClr val="9F0F10"/>
                </a:solidFill>
                <a:latin typeface="+mn-lt"/>
                <a:cs typeface="FreightSans Pro Semibold" charset="0"/>
              </a:rPr>
              <a:t>British Culture and Demographics</a:t>
            </a:r>
            <a:endParaRPr lang="en-US" altLang="en-US" sz="4000" dirty="0" smtClean="0">
              <a:latin typeface="+mn-lt"/>
              <a:cs typeface="FreightSans Pro Semibold" charset="0"/>
            </a:endParaRPr>
          </a:p>
        </p:txBody>
      </p:sp>
      <p:sp>
        <p:nvSpPr>
          <p:cNvPr id="25603" name="Footer Placeholder 3"/>
          <p:cNvSpPr>
            <a:spLocks noGrp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1pPr>
            <a:lvl2pPr marL="37931725" indent="-37474525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200" smtClean="0">
                <a:solidFill>
                  <a:srgbClr val="898989"/>
                </a:solidFill>
                <a:latin typeface="Calibri" pitchFamily="34" charset="0"/>
              </a:rPr>
              <a:t>Shaping Success in Business and Finance</a:t>
            </a:r>
          </a:p>
        </p:txBody>
      </p:sp>
      <p:sp>
        <p:nvSpPr>
          <p:cNvPr id="25604" name="Content Placeholder 2"/>
          <p:cNvSpPr>
            <a:spLocks noGrp="1"/>
          </p:cNvSpPr>
          <p:nvPr>
            <p:ph idx="4294967295"/>
          </p:nvPr>
        </p:nvSpPr>
        <p:spPr>
          <a:xfrm>
            <a:off x="179512" y="260648"/>
            <a:ext cx="7315200" cy="1828800"/>
          </a:xfrm>
        </p:spPr>
        <p:txBody>
          <a:bodyPr/>
          <a:lstStyle/>
          <a:p>
            <a:pPr eaLnBrk="1" hangingPunct="1">
              <a:buFont typeface="Arial" pitchFamily="34" charset="0"/>
              <a:buNone/>
            </a:pPr>
            <a:endParaRPr lang="en-US" altLang="en-US" dirty="0" smtClean="0">
              <a:cs typeface="FreightSans Pro Medium" charset="0"/>
            </a:endParaRPr>
          </a:p>
          <a:p>
            <a:pPr eaLnBrk="1" hangingPunct="1"/>
            <a:r>
              <a:rPr lang="en-US" altLang="en-US" sz="2800" b="1" dirty="0" smtClean="0">
                <a:cs typeface="FreightSans Pro Medium" charset="0"/>
              </a:rPr>
              <a:t>NRS stands for National Readership Survey (NRS </a:t>
            </a:r>
            <a:r>
              <a:rPr lang="en-US" altLang="en-US" sz="2800" b="1" dirty="0" smtClean="0">
                <a:cs typeface="FreightSans Pro Medium" charset="0"/>
              </a:rPr>
              <a:t>Ltd)</a:t>
            </a:r>
            <a:endParaRPr lang="en-US" altLang="en-US" sz="2800" b="1" dirty="0" smtClean="0">
              <a:cs typeface="FreightSans Pro Medium" charset="0"/>
            </a:endParaRPr>
          </a:p>
          <a:p>
            <a:pPr eaLnBrk="1" hangingPunct="1"/>
            <a:endParaRPr lang="en-US" altLang="en-US" dirty="0" smtClean="0">
              <a:latin typeface="FreightSans Pro Medium" charset="0"/>
              <a:cs typeface="FreightSans Pro Medium" charset="0"/>
            </a:endParaRPr>
          </a:p>
          <a:p>
            <a:pPr eaLnBrk="1" hangingPunct="1"/>
            <a:endParaRPr lang="en-GB" altLang="en-US" dirty="0" smtClean="0">
              <a:latin typeface="FreightSans Pro Medium" charset="0"/>
              <a:cs typeface="FreightSans Pro Medium" charset="0"/>
            </a:endParaRPr>
          </a:p>
        </p:txBody>
      </p:sp>
      <p:sp>
        <p:nvSpPr>
          <p:cNvPr id="25605" name="Rectangle 91"/>
          <p:cNvSpPr>
            <a:spLocks noChangeArrowheads="1"/>
          </p:cNvSpPr>
          <p:nvPr/>
        </p:nvSpPr>
        <p:spPr bwMode="auto">
          <a:xfrm>
            <a:off x="762000" y="1752600"/>
            <a:ext cx="7467600" cy="48013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1pPr>
            <a:lvl2pPr marL="37931725" indent="-37474525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FreightSans Pro Medium" charset="0"/>
                <a:ea typeface="ＭＳ Ｐゴシック" pitchFamily="34" charset="-128"/>
                <a:cs typeface="FreightSans Pro Medium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latin typeface="+mn-lt"/>
              </a:rPr>
              <a:t>social grade	social status	occupation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latin typeface="+mn-lt"/>
              </a:rPr>
              <a:t>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latin typeface="+mn-lt"/>
              </a:rPr>
              <a:t>A	upper middle class	higher managerial, administrative or professional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 b="1" dirty="0">
              <a:latin typeface="+mn-lt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latin typeface="+mn-lt"/>
              </a:rPr>
              <a:t>B	middle class	intermediate managerial, administrative or professional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 b="1" dirty="0">
              <a:latin typeface="+mn-lt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latin typeface="+mn-lt"/>
              </a:rPr>
              <a:t>C1	lower middle class	supervisory or clerical, junior managerial, administrative or professional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 b="1" dirty="0">
              <a:latin typeface="+mn-lt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latin typeface="+mn-lt"/>
              </a:rPr>
              <a:t>C2	skilled working class	skilled manual workers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US" altLang="en-US" sz="1800" b="1" dirty="0">
              <a:latin typeface="+mn-lt"/>
            </a:endParaRP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latin typeface="+mn-lt"/>
              </a:rPr>
              <a:t>D	working class	semi and unskilled manual workers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latin typeface="+mn-lt"/>
              </a:rPr>
              <a:t>	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en-US" sz="1800" b="1" dirty="0">
                <a:latin typeface="+mn-lt"/>
              </a:rPr>
              <a:t>E	those at lowest level of subsistence	state pensioners or widows (no other earner), casual or lowest grade workers	</a:t>
            </a:r>
          </a:p>
        </p:txBody>
      </p:sp>
    </p:spTree>
    <p:extLst>
      <p:ext uri="{BB962C8B-B14F-4D97-AF65-F5344CB8AC3E}">
        <p14:creationId xmlns:p14="http://schemas.microsoft.com/office/powerpoint/2010/main" val="2110546423"/>
      </p:ext>
    </p:extLst>
  </p:cSld>
  <p:clrMapOvr>
    <a:masterClrMapping/>
  </p:clrMapOvr>
  <p:transition spd="med" advClick="0" advTm="5000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620713"/>
            <a:ext cx="8229600" cy="11430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US" altLang="en-US" sz="3600" b="1" dirty="0" smtClean="0">
                <a:latin typeface="+mn-lt"/>
                <a:cs typeface="FreightSans Pro Semibold" charset="0"/>
              </a:rPr>
              <a:t> "</a:t>
            </a:r>
            <a:r>
              <a:rPr lang="en-US" altLang="en-US" sz="3600" b="1" dirty="0" smtClean="0">
                <a:solidFill>
                  <a:srgbClr val="800000"/>
                </a:solidFill>
                <a:latin typeface="+mn-lt"/>
                <a:cs typeface="FreightSans Pro Semibold" charset="0"/>
              </a:rPr>
              <a:t>The Rise of the Creative Class – R. Florida 2004</a:t>
            </a:r>
            <a:endParaRPr lang="en-GB" altLang="en-US" sz="3600" dirty="0" smtClean="0">
              <a:solidFill>
                <a:srgbClr val="800000"/>
              </a:solidFill>
              <a:latin typeface="+mn-lt"/>
              <a:cs typeface="FreightSans Pro Semibold" charset="0"/>
            </a:endParaRPr>
          </a:p>
        </p:txBody>
      </p:sp>
      <p:sp>
        <p:nvSpPr>
          <p:cNvPr id="29699" name="Rectangle 3" descr="Rectangle: Click to edit Master text styles&#10;Second level&#10;Third level&#10;Fourth level&#10;Fifth level"/>
          <p:cNvSpPr>
            <a:spLocks noGrp="1" noChangeArrowheads="1"/>
          </p:cNvSpPr>
          <p:nvPr>
            <p:ph type="body" idx="1"/>
          </p:nvPr>
        </p:nvSpPr>
        <p:spPr>
          <a:xfrm>
            <a:off x="323850" y="1916113"/>
            <a:ext cx="8351838" cy="4392612"/>
          </a:xfrm>
        </p:spPr>
        <p:txBody>
          <a:bodyPr/>
          <a:lstStyle/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So what is the creative class?</a:t>
            </a:r>
          </a:p>
          <a:p>
            <a:pPr eaLnBrk="1" hangingPunct="1"/>
            <a:endParaRPr lang="en-GB" altLang="en-US" sz="2800" dirty="0" smtClean="0">
              <a:cs typeface="FreightSans Pro Medium" charset="0"/>
            </a:endParaRPr>
          </a:p>
          <a:p>
            <a:pPr eaLnBrk="1" hangingPunct="1"/>
            <a:r>
              <a:rPr lang="en-US" altLang="en-US" sz="2800" dirty="0" smtClean="0">
                <a:cs typeface="FreightSans Pro Medium" charset="0"/>
              </a:rPr>
              <a:t>"That's really people who think," says Florida. "People who create value by using our minds and our innate human creative capability."</a:t>
            </a:r>
            <a:endParaRPr lang="en-GB" altLang="en-US" sz="2800" dirty="0" smtClean="0">
              <a:cs typeface="FreightSans Pro Medium" charset="0"/>
            </a:endParaRPr>
          </a:p>
          <a:p>
            <a:pPr eaLnBrk="1" hangingPunct="1"/>
            <a:endParaRPr lang="en-US" altLang="en-US" sz="2800" dirty="0" smtClean="0">
              <a:latin typeface="FreightSans Pro Medium" charset="0"/>
              <a:cs typeface="FreightSans Pro Medium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82417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989</Words>
  <Application>Microsoft Office PowerPoint</Application>
  <PresentationFormat>On-screen Show (4:3)</PresentationFormat>
  <Paragraphs>121</Paragraphs>
  <Slides>19</Slides>
  <Notes>18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The Cultural Exchange</vt:lpstr>
      <vt:lpstr>Learning Outcomes</vt:lpstr>
      <vt:lpstr>International Business Communications</vt:lpstr>
      <vt:lpstr>International Business Communications</vt:lpstr>
      <vt:lpstr>International Business Communications</vt:lpstr>
      <vt:lpstr>International Business Communications</vt:lpstr>
      <vt:lpstr>International Business Communications</vt:lpstr>
      <vt:lpstr>International Business Communications</vt:lpstr>
      <vt:lpstr>Integrated global Communications -Economics</vt:lpstr>
      <vt:lpstr>Integrated global Communications -Economics</vt:lpstr>
      <vt:lpstr>International Business Communications</vt:lpstr>
      <vt:lpstr>Integrated global Communications - Economics</vt:lpstr>
      <vt:lpstr>What is Culture?</vt:lpstr>
      <vt:lpstr>What is Culture?</vt:lpstr>
      <vt:lpstr>What is Culture Industry?</vt:lpstr>
      <vt:lpstr>Culture / Cultural Industries  and Creativity – The intersection?</vt:lpstr>
      <vt:lpstr>What is Creativity?</vt:lpstr>
      <vt:lpstr>British Culture and Demographics</vt:lpstr>
      <vt:lpstr> "The Rise of the Creative Class – R. Florida 2004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3</cp:revision>
  <dcterms:created xsi:type="dcterms:W3CDTF">2016-10-25T19:20:20Z</dcterms:created>
  <dcterms:modified xsi:type="dcterms:W3CDTF">2016-11-07T13:19:42Z</dcterms:modified>
</cp:coreProperties>
</file>