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9.xml" ContentType="application/vnd.openxmlformats-officedocument.theme+xml"/>
  <Override PartName="/ppt/slideLayouts/slideLayout13.xml" ContentType="application/vnd.openxmlformats-officedocument.presentationml.slideLayout+xml"/>
  <Override PartName="/ppt/theme/theme10.xml" ContentType="application/vnd.openxmlformats-officedocument.theme+xml"/>
  <Override PartName="/ppt/slideLayouts/slideLayout14.xml" ContentType="application/vnd.openxmlformats-officedocument.presentationml.slideLayout+xml"/>
  <Override PartName="/ppt/theme/theme11.xml" ContentType="application/vnd.openxmlformats-officedocument.theme+xml"/>
  <Override PartName="/ppt/slideLayouts/slideLayout15.xml" ContentType="application/vnd.openxmlformats-officedocument.presentationml.slideLayout+xml"/>
  <Override PartName="/ppt/theme/theme12.xml" ContentType="application/vnd.openxmlformats-officedocument.theme+xml"/>
  <Override PartName="/ppt/slideLayouts/slideLayout16.xml" ContentType="application/vnd.openxmlformats-officedocument.presentationml.slideLayout+xml"/>
  <Override PartName="/ppt/theme/theme13.xml" ContentType="application/vnd.openxmlformats-officedocument.theme+xml"/>
  <Override PartName="/ppt/slideLayouts/slideLayout17.xml" ContentType="application/vnd.openxmlformats-officedocument.presentationml.slideLayout+xml"/>
  <Override PartName="/ppt/theme/theme14.xml" ContentType="application/vnd.openxmlformats-officedocument.theme+xml"/>
  <Override PartName="/ppt/slideLayouts/slideLayout18.xml" ContentType="application/vnd.openxmlformats-officedocument.presentationml.slideLayout+xml"/>
  <Override PartName="/ppt/theme/theme15.xml" ContentType="application/vnd.openxmlformats-officedocument.theme+xml"/>
  <Override PartName="/ppt/slideLayouts/slideLayout19.xml" ContentType="application/vnd.openxmlformats-officedocument.presentationml.slideLayout+xml"/>
  <Override PartName="/ppt/theme/theme16.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7.xml" ContentType="application/vnd.openxmlformats-officedocument.theme+xml"/>
  <Override PartName="/ppt/slideLayouts/slideLayout28.xml" ContentType="application/vnd.openxmlformats-officedocument.presentationml.slideLayout+xml"/>
  <Override PartName="/ppt/theme/theme18.xml" ContentType="application/vnd.openxmlformats-officedocument.theme+xml"/>
  <Override PartName="/ppt/slideLayouts/slideLayout29.xml" ContentType="application/vnd.openxmlformats-officedocument.presentationml.slideLayout+xml"/>
  <Override PartName="/ppt/theme/theme19.xml" ContentType="application/vnd.openxmlformats-officedocument.theme+xml"/>
  <Override PartName="/ppt/slideLayouts/slideLayout30.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5"/>
  </p:notesMasterIdLst>
  <p:sldIdLst>
    <p:sldId id="308" r:id="rId24"/>
    <p:sldId id="522" r:id="rId25"/>
    <p:sldId id="288" r:id="rId26"/>
    <p:sldId id="283" r:id="rId27"/>
    <p:sldId id="284" r:id="rId28"/>
    <p:sldId id="282" r:id="rId29"/>
    <p:sldId id="263" r:id="rId30"/>
    <p:sldId id="260" r:id="rId31"/>
    <p:sldId id="258" r:id="rId32"/>
    <p:sldId id="532" r:id="rId33"/>
    <p:sldId id="264" r:id="rId34"/>
    <p:sldId id="523" r:id="rId35"/>
    <p:sldId id="524" r:id="rId36"/>
    <p:sldId id="525" r:id="rId37"/>
    <p:sldId id="526" r:id="rId38"/>
    <p:sldId id="527" r:id="rId39"/>
    <p:sldId id="528" r:id="rId40"/>
    <p:sldId id="529" r:id="rId41"/>
    <p:sldId id="530" r:id="rId42"/>
    <p:sldId id="531" r:id="rId43"/>
    <p:sldId id="337"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998484-96E0-47F7-BBD3-3D2B9E4EE900}" v="1" dt="2023-12-01T08:11:03.345"/>
    <p1510:client id="{DA150DEA-3CC3-423B-87CD-10B442B27EAA}" v="4" dt="2023-11-30T16:10:45.0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636" autoAdjust="0"/>
  </p:normalViewPr>
  <p:slideViewPr>
    <p:cSldViewPr snapToGrid="0">
      <p:cViewPr>
        <p:scale>
          <a:sx n="87" d="100"/>
          <a:sy n="87" d="100"/>
        </p:scale>
        <p:origin x="-183" y="-3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theme" Target="theme/theme1.xml"/><Relationship Id="rId8" Type="http://schemas.openxmlformats.org/officeDocument/2006/relationships/slideMaster" Target="slideMasters/slideMaster5.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presProps" Target="presProps.xml"/><Relationship Id="rId20" Type="http://schemas.openxmlformats.org/officeDocument/2006/relationships/slideMaster" Target="slideMasters/slideMaster17.xml"/><Relationship Id="rId41"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DA150DEA-3CC3-423B-87CD-10B442B27EAA}"/>
    <pc:docChg chg="addSld delSld modSld">
      <pc:chgData name="Kate Piper (IMH)" userId="f69ee4e2-845b-4a1f-89c4-60fce9da139f" providerId="ADAL" clId="{DA150DEA-3CC3-423B-87CD-10B442B27EAA}" dt="2023-11-30T16:10:45.028" v="3"/>
      <pc:docMkLst>
        <pc:docMk/>
      </pc:docMkLst>
      <pc:sldChg chg="add">
        <pc:chgData name="Kate Piper (IMH)" userId="f69ee4e2-845b-4a1f-89c4-60fce9da139f" providerId="ADAL" clId="{DA150DEA-3CC3-423B-87CD-10B442B27EAA}" dt="2023-11-30T16:08:11.090" v="0"/>
        <pc:sldMkLst>
          <pc:docMk/>
          <pc:sldMk cId="1853798565" sldId="258"/>
        </pc:sldMkLst>
      </pc:sldChg>
      <pc:sldChg chg="add del">
        <pc:chgData name="Kate Piper (IMH)" userId="f69ee4e2-845b-4a1f-89c4-60fce9da139f" providerId="ADAL" clId="{DA150DEA-3CC3-423B-87CD-10B442B27EAA}" dt="2023-11-30T16:10:45.028" v="3"/>
        <pc:sldMkLst>
          <pc:docMk/>
          <pc:sldMk cId="943040767" sldId="260"/>
        </pc:sldMkLst>
      </pc:sldChg>
      <pc:sldChg chg="add del">
        <pc:chgData name="Kate Piper (IMH)" userId="f69ee4e2-845b-4a1f-89c4-60fce9da139f" providerId="ADAL" clId="{DA150DEA-3CC3-423B-87CD-10B442B27EAA}" dt="2023-11-30T16:10:45.028" v="3"/>
        <pc:sldMkLst>
          <pc:docMk/>
          <pc:sldMk cId="1561786289" sldId="282"/>
        </pc:sldMkLst>
      </pc:sldChg>
      <pc:sldChg chg="add del">
        <pc:chgData name="Kate Piper (IMH)" userId="f69ee4e2-845b-4a1f-89c4-60fce9da139f" providerId="ADAL" clId="{DA150DEA-3CC3-423B-87CD-10B442B27EAA}" dt="2023-11-30T16:10:45.028" v="3"/>
        <pc:sldMkLst>
          <pc:docMk/>
          <pc:sldMk cId="697596127" sldId="283"/>
        </pc:sldMkLst>
      </pc:sldChg>
      <pc:sldChg chg="add del">
        <pc:chgData name="Kate Piper (IMH)" userId="f69ee4e2-845b-4a1f-89c4-60fce9da139f" providerId="ADAL" clId="{DA150DEA-3CC3-423B-87CD-10B442B27EAA}" dt="2023-11-30T16:10:45.028" v="3"/>
        <pc:sldMkLst>
          <pc:docMk/>
          <pc:sldMk cId="2795582626" sldId="284"/>
        </pc:sldMkLst>
      </pc:sldChg>
      <pc:sldChg chg="add del">
        <pc:chgData name="Kate Piper (IMH)" userId="f69ee4e2-845b-4a1f-89c4-60fce9da139f" providerId="ADAL" clId="{DA150DEA-3CC3-423B-87CD-10B442B27EAA}" dt="2023-11-30T16:10:45.028" v="3"/>
        <pc:sldMkLst>
          <pc:docMk/>
          <pc:sldMk cId="1634375483" sldId="288"/>
        </pc:sldMkLst>
      </pc:sldChg>
      <pc:sldChg chg="add">
        <pc:chgData name="Kate Piper (IMH)" userId="f69ee4e2-845b-4a1f-89c4-60fce9da139f" providerId="ADAL" clId="{DA150DEA-3CC3-423B-87CD-10B442B27EAA}" dt="2023-11-30T16:08:11.090" v="0"/>
        <pc:sldMkLst>
          <pc:docMk/>
          <pc:sldMk cId="1987479326" sldId="532"/>
        </pc:sldMkLst>
      </pc:sldChg>
    </pc:docChg>
  </pc:docChgLst>
  <pc:docChgLst>
    <pc:chgData name="Kate Piper (IMH)" userId="f69ee4e2-845b-4a1f-89c4-60fce9da139f" providerId="ADAL" clId="{64998484-96E0-47F7-BBD3-3D2B9E4EE900}"/>
    <pc:docChg chg="custSel addSld modSld">
      <pc:chgData name="Kate Piper (IMH)" userId="f69ee4e2-845b-4a1f-89c4-60fce9da139f" providerId="ADAL" clId="{64998484-96E0-47F7-BBD3-3D2B9E4EE900}" dt="2023-12-01T08:39:18.553" v="174" actId="20577"/>
      <pc:docMkLst>
        <pc:docMk/>
      </pc:docMkLst>
      <pc:sldChg chg="add">
        <pc:chgData name="Kate Piper (IMH)" userId="f69ee4e2-845b-4a1f-89c4-60fce9da139f" providerId="ADAL" clId="{64998484-96E0-47F7-BBD3-3D2B9E4EE900}" dt="2023-12-01T08:11:03.344" v="1"/>
        <pc:sldMkLst>
          <pc:docMk/>
          <pc:sldMk cId="334595547" sldId="263"/>
        </pc:sldMkLst>
      </pc:sldChg>
      <pc:sldChg chg="modSp mod modNotesTx">
        <pc:chgData name="Kate Piper (IMH)" userId="f69ee4e2-845b-4a1f-89c4-60fce9da139f" providerId="ADAL" clId="{64998484-96E0-47F7-BBD3-3D2B9E4EE900}" dt="2023-12-01T08:13:43.684" v="24" actId="20577"/>
        <pc:sldMkLst>
          <pc:docMk/>
          <pc:sldMk cId="4191941078" sldId="264"/>
        </pc:sldMkLst>
        <pc:spChg chg="mod">
          <ac:chgData name="Kate Piper (IMH)" userId="f69ee4e2-845b-4a1f-89c4-60fce9da139f" providerId="ADAL" clId="{64998484-96E0-47F7-BBD3-3D2B9E4EE900}" dt="2023-12-01T08:13:43.684" v="24" actId="20577"/>
          <ac:spMkLst>
            <pc:docMk/>
            <pc:sldMk cId="4191941078" sldId="264"/>
            <ac:spMk id="10" creationId="{FF9EBE1E-24B4-1464-CA32-C0FFABD9BB6F}"/>
          </ac:spMkLst>
        </pc:spChg>
      </pc:sldChg>
      <pc:sldChg chg="modSp mod">
        <pc:chgData name="Kate Piper (IMH)" userId="f69ee4e2-845b-4a1f-89c4-60fce9da139f" providerId="ADAL" clId="{64998484-96E0-47F7-BBD3-3D2B9E4EE900}" dt="2023-12-01T08:05:20.179" v="0" actId="6549"/>
        <pc:sldMkLst>
          <pc:docMk/>
          <pc:sldMk cId="697596127" sldId="283"/>
        </pc:sldMkLst>
        <pc:spChg chg="mod">
          <ac:chgData name="Kate Piper (IMH)" userId="f69ee4e2-845b-4a1f-89c4-60fce9da139f" providerId="ADAL" clId="{64998484-96E0-47F7-BBD3-3D2B9E4EE900}" dt="2023-12-01T08:05:20.179" v="0" actId="6549"/>
          <ac:spMkLst>
            <pc:docMk/>
            <pc:sldMk cId="697596127" sldId="283"/>
            <ac:spMk id="2" creationId="{CD1801F9-56B9-416C-8E3C-73061C59F1EC}"/>
          </ac:spMkLst>
        </pc:spChg>
      </pc:sldChg>
      <pc:sldChg chg="addSp modSp mod modNotesTx">
        <pc:chgData name="Kate Piper (IMH)" userId="f69ee4e2-845b-4a1f-89c4-60fce9da139f" providerId="ADAL" clId="{64998484-96E0-47F7-BBD3-3D2B9E4EE900}" dt="2023-12-01T08:16:47.412" v="30" actId="1076"/>
        <pc:sldMkLst>
          <pc:docMk/>
          <pc:sldMk cId="2559051215" sldId="523"/>
        </pc:sldMkLst>
        <pc:picChg chg="mod">
          <ac:chgData name="Kate Piper (IMH)" userId="f69ee4e2-845b-4a1f-89c4-60fce9da139f" providerId="ADAL" clId="{64998484-96E0-47F7-BBD3-3D2B9E4EE900}" dt="2023-12-01T08:16:21.838" v="26" actId="1076"/>
          <ac:picMkLst>
            <pc:docMk/>
            <pc:sldMk cId="2559051215" sldId="523"/>
            <ac:picMk id="2" creationId="{B073B700-509B-390F-BC02-ECAA111F00BB}"/>
          </ac:picMkLst>
        </pc:picChg>
        <pc:picChg chg="add mod modCrop">
          <ac:chgData name="Kate Piper (IMH)" userId="f69ee4e2-845b-4a1f-89c4-60fce9da139f" providerId="ADAL" clId="{64998484-96E0-47F7-BBD3-3D2B9E4EE900}" dt="2023-12-01T08:16:47.412" v="30" actId="1076"/>
          <ac:picMkLst>
            <pc:docMk/>
            <pc:sldMk cId="2559051215" sldId="523"/>
            <ac:picMk id="4" creationId="{9C75E791-FDBA-9125-513F-6AF91EF880EA}"/>
          </ac:picMkLst>
        </pc:picChg>
      </pc:sldChg>
      <pc:sldChg chg="modSp mod">
        <pc:chgData name="Kate Piper (IMH)" userId="f69ee4e2-845b-4a1f-89c4-60fce9da139f" providerId="ADAL" clId="{64998484-96E0-47F7-BBD3-3D2B9E4EE900}" dt="2023-12-01T08:39:18.553" v="174" actId="20577"/>
        <pc:sldMkLst>
          <pc:docMk/>
          <pc:sldMk cId="1862506011" sldId="531"/>
        </pc:sldMkLst>
        <pc:spChg chg="mod">
          <ac:chgData name="Kate Piper (IMH)" userId="f69ee4e2-845b-4a1f-89c4-60fce9da139f" providerId="ADAL" clId="{64998484-96E0-47F7-BBD3-3D2B9E4EE900}" dt="2023-12-01T08:39:18.553" v="174" actId="20577"/>
          <ac:spMkLst>
            <pc:docMk/>
            <pc:sldMk cId="1862506011" sldId="531"/>
            <ac:spMk id="2" creationId="{59AF2007-A75D-013B-68FA-6B94C426162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01/12/2023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313754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810146">
              <a:defRPr/>
            </a:pPr>
            <a:r>
              <a:rPr lang="en-GB"/>
              <a:t>As part of the individual layer the following slides discuss the findings of Simmons et al., (2015) also available on </a:t>
            </a:r>
            <a:r>
              <a:rPr lang="en-GB" err="1"/>
              <a:t>moodle</a:t>
            </a:r>
            <a:endParaRPr lang="en-GB"/>
          </a:p>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4</a:t>
            </a:fld>
            <a:endParaRPr lang="en-US"/>
          </a:p>
        </p:txBody>
      </p:sp>
    </p:spTree>
    <p:extLst>
      <p:ext uri="{BB962C8B-B14F-4D97-AF65-F5344CB8AC3E}">
        <p14:creationId xmlns:p14="http://schemas.microsoft.com/office/powerpoint/2010/main" val="33027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Lines are blurred between in school and outside school, social media has a lot to do with it, however, in the past school had been able to draw the line in having to deal with things that happened outside of school (rightly or wrongly). However, the responsibility given to schools and teachers now are wider and wider.</a:t>
            </a:r>
          </a:p>
          <a:p>
            <a:r>
              <a:rPr lang="en-GB"/>
              <a:t>School refusers</a:t>
            </a:r>
          </a:p>
          <a:p>
            <a:r>
              <a:rPr lang="en-GB"/>
              <a:t>Bullying</a:t>
            </a:r>
          </a:p>
          <a:p>
            <a:endParaRPr lang="en-GB"/>
          </a:p>
          <a:p>
            <a:r>
              <a:rPr lang="en-GB"/>
              <a:t>Creating a safe space for all children.</a:t>
            </a:r>
          </a:p>
          <a:p>
            <a:r>
              <a:rPr lang="en-GB"/>
              <a:t>Ensuring positive health and wellbeing for all children</a:t>
            </a:r>
          </a:p>
        </p:txBody>
      </p:sp>
      <p:sp>
        <p:nvSpPr>
          <p:cNvPr id="4" name="Slide Number Placeholder 3"/>
          <p:cNvSpPr>
            <a:spLocks noGrp="1"/>
          </p:cNvSpPr>
          <p:nvPr>
            <p:ph type="sldNum" sz="quarter" idx="5"/>
          </p:nvPr>
        </p:nvSpPr>
        <p:spPr/>
        <p:txBody>
          <a:bodyPr/>
          <a:lstStyle/>
          <a:p>
            <a:fld id="{0BB5B09A-0FAD-2F4A-A5BB-AF6660C144CB}" type="slidenum">
              <a:rPr lang="en-US" smtClean="0"/>
              <a:t>9</a:t>
            </a:fld>
            <a:endParaRPr lang="en-US"/>
          </a:p>
        </p:txBody>
      </p:sp>
    </p:spTree>
    <p:extLst>
      <p:ext uri="{BB962C8B-B14F-4D97-AF65-F5344CB8AC3E}">
        <p14:creationId xmlns:p14="http://schemas.microsoft.com/office/powerpoint/2010/main" val="2004463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Lines are blurred between in school and outside school, social media has a lot to do with it, however, in the past school had been able to draw the line in having to deal with things that happened outside of school (rightly or wrongly). However, the responsibility given to schools and teachers now are wider and wider.</a:t>
            </a:r>
          </a:p>
          <a:p>
            <a:r>
              <a:rPr lang="en-GB"/>
              <a:t>School refusers</a:t>
            </a:r>
          </a:p>
          <a:p>
            <a:r>
              <a:rPr lang="en-GB"/>
              <a:t>Bullying</a:t>
            </a:r>
          </a:p>
          <a:p>
            <a:endParaRPr lang="en-GB"/>
          </a:p>
          <a:p>
            <a:r>
              <a:rPr lang="en-GB"/>
              <a:t>Creating a safe space for all children.</a:t>
            </a:r>
          </a:p>
          <a:p>
            <a:r>
              <a:rPr lang="en-GB"/>
              <a:t>Ensuring positive health and wellbeing for all children</a:t>
            </a:r>
          </a:p>
        </p:txBody>
      </p:sp>
      <p:sp>
        <p:nvSpPr>
          <p:cNvPr id="4" name="Slide Number Placeholder 3"/>
          <p:cNvSpPr>
            <a:spLocks noGrp="1"/>
          </p:cNvSpPr>
          <p:nvPr>
            <p:ph type="sldNum" sz="quarter" idx="5"/>
          </p:nvPr>
        </p:nvSpPr>
        <p:spPr/>
        <p:txBody>
          <a:bodyPr/>
          <a:lstStyle/>
          <a:p>
            <a:fld id="{0BB5B09A-0FAD-2F4A-A5BB-AF6660C144CB}" type="slidenum">
              <a:rPr lang="en-US" smtClean="0"/>
              <a:t>10</a:t>
            </a:fld>
            <a:endParaRPr lang="en-US"/>
          </a:p>
        </p:txBody>
      </p:sp>
    </p:spTree>
    <p:extLst>
      <p:ext uri="{BB962C8B-B14F-4D97-AF65-F5344CB8AC3E}">
        <p14:creationId xmlns:p14="http://schemas.microsoft.com/office/powerpoint/2010/main" val="460554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11</a:t>
            </a:fld>
            <a:endParaRPr lang="en-GB"/>
          </a:p>
        </p:txBody>
      </p:sp>
    </p:spTree>
    <p:extLst>
      <p:ext uri="{BB962C8B-B14F-4D97-AF65-F5344CB8AC3E}">
        <p14:creationId xmlns:p14="http://schemas.microsoft.com/office/powerpoint/2010/main" val="2851552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An example of a whole school approach in America focuses on physical activity. Their aim is that all children get the recommended 60 mins a day. They suggest that it comes from these 5 elements of school.</a:t>
            </a:r>
          </a:p>
        </p:txBody>
      </p:sp>
      <p:sp>
        <p:nvSpPr>
          <p:cNvPr id="4" name="Slide Number Placeholder 3"/>
          <p:cNvSpPr>
            <a:spLocks noGrp="1"/>
          </p:cNvSpPr>
          <p:nvPr>
            <p:ph type="sldNum" sz="quarter" idx="5"/>
          </p:nvPr>
        </p:nvSpPr>
        <p:spPr/>
        <p:txBody>
          <a:bodyPr/>
          <a:lstStyle/>
          <a:p>
            <a:fld id="{A7738796-40B4-49B0-A331-25D568C0517A}" type="slidenum">
              <a:rPr lang="en-GB" smtClean="0"/>
              <a:t>12</a:t>
            </a:fld>
            <a:endParaRPr lang="en-GB"/>
          </a:p>
        </p:txBody>
      </p:sp>
    </p:spTree>
    <p:extLst>
      <p:ext uri="{BB962C8B-B14F-4D97-AF65-F5344CB8AC3E}">
        <p14:creationId xmlns:p14="http://schemas.microsoft.com/office/powerpoint/2010/main" val="916439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Physical Education is one of the main subjects and MANY people argue that it is the place where children access most physical activity. This has been the reasoning for its inclusion in the curriculum/ the amount of time it has in the curriculum/ also what PE success is measured on? Rightly or wrongly?</a:t>
            </a:r>
          </a:p>
        </p:txBody>
      </p:sp>
      <p:sp>
        <p:nvSpPr>
          <p:cNvPr id="4" name="Slide Number Placeholder 3"/>
          <p:cNvSpPr>
            <a:spLocks noGrp="1"/>
          </p:cNvSpPr>
          <p:nvPr>
            <p:ph type="sldNum" sz="quarter" idx="5"/>
          </p:nvPr>
        </p:nvSpPr>
        <p:spPr/>
        <p:txBody>
          <a:bodyPr/>
          <a:lstStyle/>
          <a:p>
            <a:fld id="{A7738796-40B4-49B0-A331-25D568C0517A}" type="slidenum">
              <a:rPr lang="en-GB" smtClean="0"/>
              <a:t>13</a:t>
            </a:fld>
            <a:endParaRPr lang="en-GB"/>
          </a:p>
        </p:txBody>
      </p:sp>
    </p:spTree>
    <p:extLst>
      <p:ext uri="{BB962C8B-B14F-4D97-AF65-F5344CB8AC3E}">
        <p14:creationId xmlns:p14="http://schemas.microsoft.com/office/powerpoint/2010/main" val="18458609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Habitual physical activity; work towards recommended physical activity guidance</a:t>
            </a:r>
          </a:p>
          <a:p>
            <a:endParaRPr lang="en-GB">
              <a:cs typeface="Calibri"/>
            </a:endParaRPr>
          </a:p>
          <a:p>
            <a:r>
              <a:rPr lang="en-GB">
                <a:cs typeface="Calibri"/>
              </a:rPr>
              <a:t>When we think about physical activity in these times the main focus is for the recommendations of physical activity. Tokenistic and very one </a:t>
            </a:r>
            <a:r>
              <a:rPr lang="en-GB" err="1">
                <a:cs typeface="Calibri"/>
              </a:rPr>
              <a:t>dementional</a:t>
            </a:r>
            <a:r>
              <a:rPr lang="en-GB">
                <a:cs typeface="Calibri"/>
              </a:rPr>
              <a:t> view of physical activity is.</a:t>
            </a:r>
          </a:p>
        </p:txBody>
      </p:sp>
      <p:sp>
        <p:nvSpPr>
          <p:cNvPr id="4" name="Slide Number Placeholder 3"/>
          <p:cNvSpPr>
            <a:spLocks noGrp="1"/>
          </p:cNvSpPr>
          <p:nvPr>
            <p:ph type="sldNum" sz="quarter" idx="5"/>
          </p:nvPr>
        </p:nvSpPr>
        <p:spPr/>
        <p:txBody>
          <a:bodyPr/>
          <a:lstStyle/>
          <a:p>
            <a:fld id="{A7738796-40B4-49B0-A331-25D568C0517A}" type="slidenum">
              <a:rPr lang="en-GB" smtClean="0"/>
              <a:t>14</a:t>
            </a:fld>
            <a:endParaRPr lang="en-GB"/>
          </a:p>
        </p:txBody>
      </p:sp>
    </p:spTree>
    <p:extLst>
      <p:ext uri="{BB962C8B-B14F-4D97-AF65-F5344CB8AC3E}">
        <p14:creationId xmlns:p14="http://schemas.microsoft.com/office/powerpoint/2010/main" val="42619916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Let's look at the curriculum. Split the descriptions. What key words can be found that evidence MH being highlighted in the </a:t>
            </a:r>
            <a:r>
              <a:rPr lang="en-US" err="1">
                <a:cs typeface="Calibri"/>
              </a:rPr>
              <a:t>AoLE</a:t>
            </a:r>
            <a:r>
              <a:rPr lang="en-US">
                <a:cs typeface="Calibri"/>
              </a:rPr>
              <a:t>. Pick something that focuses on MH how could this be taught? Issues with HW area of learning and experience when it comes to MH?</a:t>
            </a:r>
          </a:p>
          <a:p>
            <a:endParaRPr lang="en-US">
              <a:cs typeface="Calibri"/>
            </a:endParaRPr>
          </a:p>
          <a:p>
            <a:r>
              <a:rPr lang="en-US">
                <a:cs typeface="Calibri"/>
              </a:rPr>
              <a:t>MH and school culture</a:t>
            </a:r>
          </a:p>
        </p:txBody>
      </p:sp>
      <p:sp>
        <p:nvSpPr>
          <p:cNvPr id="4" name="Slide Number Placeholder 3"/>
          <p:cNvSpPr>
            <a:spLocks noGrp="1"/>
          </p:cNvSpPr>
          <p:nvPr>
            <p:ph type="sldNum" sz="quarter" idx="5"/>
          </p:nvPr>
        </p:nvSpPr>
        <p:spPr/>
        <p:txBody>
          <a:bodyPr/>
          <a:lstStyle/>
          <a:p>
            <a:fld id="{A7738796-40B4-49B0-A331-25D568C0517A}" type="slidenum">
              <a:rPr lang="en-GB" smtClean="0"/>
              <a:t>16</a:t>
            </a:fld>
            <a:endParaRPr lang="en-GB"/>
          </a:p>
        </p:txBody>
      </p:sp>
    </p:spTree>
    <p:extLst>
      <p:ext uri="{BB962C8B-B14F-4D97-AF65-F5344CB8AC3E}">
        <p14:creationId xmlns:p14="http://schemas.microsoft.com/office/powerpoint/2010/main" val="5974605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Considering the role of social media??</a:t>
            </a:r>
          </a:p>
        </p:txBody>
      </p:sp>
      <p:sp>
        <p:nvSpPr>
          <p:cNvPr id="4" name="Slide Number Placeholder 3"/>
          <p:cNvSpPr>
            <a:spLocks noGrp="1"/>
          </p:cNvSpPr>
          <p:nvPr>
            <p:ph type="sldNum" sz="quarter" idx="5"/>
          </p:nvPr>
        </p:nvSpPr>
        <p:spPr/>
        <p:txBody>
          <a:bodyPr/>
          <a:lstStyle/>
          <a:p>
            <a:fld id="{0BB5B09A-0FAD-2F4A-A5BB-AF6660C144CB}" type="slidenum">
              <a:rPr lang="en-US" smtClean="0"/>
              <a:t>21</a:t>
            </a:fld>
            <a:endParaRPr lang="en-US"/>
          </a:p>
        </p:txBody>
      </p:sp>
    </p:spTree>
    <p:extLst>
      <p:ext uri="{BB962C8B-B14F-4D97-AF65-F5344CB8AC3E}">
        <p14:creationId xmlns:p14="http://schemas.microsoft.com/office/powerpoint/2010/main" val="305673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12/1/2023</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82684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12/1/2023</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6632423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12/1/2023</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757528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image" Target="../media/image9.png"/><Relationship Id="rId5" Type="http://schemas.openxmlformats.org/officeDocument/2006/relationships/theme" Target="../theme/theme9.xml"/><Relationship Id="rId4" Type="http://schemas.openxmlformats.org/officeDocument/2006/relationships/slideLayout" Target="../slideLayouts/slideLayout12.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3.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4.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5.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6.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7.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8.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9.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9.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7" r:id="rId2"/>
    <p:sldLayoutId id="2147483708" r:id="rId3"/>
    <p:sldLayoutId id="214748370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10.xml"/><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730829"/>
            <a:ext cx="6031247" cy="3604741"/>
          </a:xfrm>
        </p:spPr>
        <p:txBody>
          <a:bodyPr/>
          <a:lstStyle/>
          <a:p>
            <a:r>
              <a:rPr lang="en-GB"/>
              <a:t>Health and Wellbeing in Education</a:t>
            </a:r>
            <a:endParaRPr lang="cy-GB">
              <a:cs typeface="Calibri"/>
            </a:endParaRPr>
          </a:p>
          <a:p>
            <a:endParaRPr lang="en-GB"/>
          </a:p>
          <a:p>
            <a:r>
              <a:rPr lang="en-GB"/>
              <a:t>Level / </a:t>
            </a:r>
            <a:r>
              <a:rPr lang="en-GB" err="1"/>
              <a:t>Lefel</a:t>
            </a:r>
            <a:r>
              <a:rPr lang="en-GB"/>
              <a:t>  5</a:t>
            </a:r>
          </a:p>
          <a:p>
            <a:endParaRPr lang="en-GB"/>
          </a:p>
          <a:p>
            <a:r>
              <a:rPr lang="en-GB"/>
              <a:t>Kate Piper</a:t>
            </a:r>
          </a:p>
          <a:p>
            <a:endParaRPr lang="en-GB"/>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5DBC7-0214-C46E-93B1-E2D189A275F2}"/>
              </a:ext>
            </a:extLst>
          </p:cNvPr>
          <p:cNvSpPr>
            <a:spLocks noGrp="1"/>
          </p:cNvSpPr>
          <p:nvPr>
            <p:ph type="title"/>
          </p:nvPr>
        </p:nvSpPr>
        <p:spPr/>
        <p:txBody>
          <a:bodyPr/>
          <a:lstStyle/>
          <a:p>
            <a:r>
              <a:rPr lang="en-GB"/>
              <a:t>Lecture outline</a:t>
            </a:r>
          </a:p>
        </p:txBody>
      </p:sp>
      <p:sp>
        <p:nvSpPr>
          <p:cNvPr id="3" name="Content Placeholder 2">
            <a:extLst>
              <a:ext uri="{FF2B5EF4-FFF2-40B4-BE49-F238E27FC236}">
                <a16:creationId xmlns:a16="http://schemas.microsoft.com/office/drawing/2014/main" id="{4E5EB39D-E629-EB61-E2A0-520A072CA719}"/>
              </a:ext>
            </a:extLst>
          </p:cNvPr>
          <p:cNvSpPr>
            <a:spLocks noGrp="1"/>
          </p:cNvSpPr>
          <p:nvPr>
            <p:ph idx="1"/>
          </p:nvPr>
        </p:nvSpPr>
        <p:spPr>
          <a:xfrm>
            <a:off x="358219" y="1586753"/>
            <a:ext cx="11481847" cy="3814806"/>
          </a:xfrm>
        </p:spPr>
        <p:txBody>
          <a:bodyPr/>
          <a:lstStyle/>
          <a:p>
            <a:r>
              <a:rPr lang="en-GB"/>
              <a:t>Physical Activity </a:t>
            </a:r>
          </a:p>
          <a:p>
            <a:r>
              <a:rPr lang="en-GB"/>
              <a:t>Mental health</a:t>
            </a:r>
          </a:p>
          <a:p>
            <a:r>
              <a:rPr lang="en-GB"/>
              <a:t>Nutrition</a:t>
            </a:r>
          </a:p>
          <a:p>
            <a:endParaRPr lang="en-GB"/>
          </a:p>
        </p:txBody>
      </p:sp>
    </p:spTree>
    <p:extLst>
      <p:ext uri="{BB962C8B-B14F-4D97-AF65-F5344CB8AC3E}">
        <p14:creationId xmlns:p14="http://schemas.microsoft.com/office/powerpoint/2010/main" val="2423727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1D10-300E-4AAF-868E-3E69521D3B9C}"/>
              </a:ext>
            </a:extLst>
          </p:cNvPr>
          <p:cNvSpPr>
            <a:spLocks noGrp="1"/>
          </p:cNvSpPr>
          <p:nvPr>
            <p:ph type="ctrTitle"/>
          </p:nvPr>
        </p:nvSpPr>
        <p:spPr/>
        <p:txBody>
          <a:bodyPr/>
          <a:lstStyle/>
          <a:p>
            <a:r>
              <a:rPr lang="en-GB"/>
              <a:t>Pupil Voice</a:t>
            </a:r>
          </a:p>
        </p:txBody>
      </p:sp>
      <p:sp>
        <p:nvSpPr>
          <p:cNvPr id="3" name="Subtitle 2">
            <a:extLst>
              <a:ext uri="{FF2B5EF4-FFF2-40B4-BE49-F238E27FC236}">
                <a16:creationId xmlns:a16="http://schemas.microsoft.com/office/drawing/2014/main" id="{9BFE9E05-D31E-464A-A4DD-7F22F3050DE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34375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801F9-56B9-416C-8E3C-73061C59F1EC}"/>
              </a:ext>
            </a:extLst>
          </p:cNvPr>
          <p:cNvSpPr txBox="1">
            <a:spLocks/>
          </p:cNvSpPr>
          <p:nvPr/>
        </p:nvSpPr>
        <p:spPr>
          <a:xfrm>
            <a:off x="442451" y="363128"/>
            <a:ext cx="8229600" cy="1143000"/>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rPr>
              <a:t>Simmons, Graham and Thomas (2015</a:t>
            </a:r>
            <a:br>
              <a:rPr lang="en-US" dirty="0"/>
            </a:br>
            <a:r>
              <a:rPr lang="en-US" sz="2700" dirty="0"/>
              <a:t>Imagining an ideal school for wellbeing: Locating student voice</a:t>
            </a:r>
            <a:endParaRPr lang="en-US" dirty="0"/>
          </a:p>
        </p:txBody>
      </p:sp>
      <p:sp>
        <p:nvSpPr>
          <p:cNvPr id="3" name="Content Placeholder 2">
            <a:extLst>
              <a:ext uri="{FF2B5EF4-FFF2-40B4-BE49-F238E27FC236}">
                <a16:creationId xmlns:a16="http://schemas.microsoft.com/office/drawing/2014/main" id="{4770E04A-6023-4A32-BCD2-2C1AB41E515B}"/>
              </a:ext>
            </a:extLst>
          </p:cNvPr>
          <p:cNvSpPr txBox="1">
            <a:spLocks/>
          </p:cNvSpPr>
          <p:nvPr/>
        </p:nvSpPr>
        <p:spPr>
          <a:xfrm>
            <a:off x="628650" y="1897381"/>
            <a:ext cx="8477616" cy="3543300"/>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How ‘wellbeing’ is understood and facilitated</a:t>
            </a:r>
          </a:p>
          <a:p>
            <a:r>
              <a:rPr lang="en-US" dirty="0"/>
              <a:t>Qualitative – focus groups</a:t>
            </a:r>
          </a:p>
          <a:p>
            <a:r>
              <a:rPr lang="en-US" dirty="0"/>
              <a:t>606 students: approx. 150 per year-banding (Y1&amp;2, Y5&amp;6, Y8, Y11)</a:t>
            </a:r>
          </a:p>
          <a:p>
            <a:r>
              <a:rPr lang="en-US" dirty="0"/>
              <a:t>Thematic analysis:</a:t>
            </a:r>
          </a:p>
          <a:p>
            <a:pPr lvl="1"/>
            <a:r>
              <a:rPr lang="en-US" sz="2000" dirty="0"/>
              <a:t>Pedagogy</a:t>
            </a:r>
          </a:p>
          <a:p>
            <a:pPr lvl="1"/>
            <a:r>
              <a:rPr lang="en-US" sz="2000" dirty="0"/>
              <a:t>School environment</a:t>
            </a:r>
          </a:p>
          <a:p>
            <a:pPr lvl="1"/>
            <a:r>
              <a:rPr lang="en-US" sz="2000" dirty="0"/>
              <a:t>Relationships</a:t>
            </a:r>
          </a:p>
          <a:p>
            <a:pPr lvl="1"/>
            <a:r>
              <a:rPr lang="en-US" sz="2000" dirty="0"/>
              <a:t>Opportunities to ‘have a say’</a:t>
            </a:r>
          </a:p>
          <a:p>
            <a:endParaRPr lang="en-US" dirty="0"/>
          </a:p>
        </p:txBody>
      </p:sp>
      <p:pic>
        <p:nvPicPr>
          <p:cNvPr id="4" name="Picture 3">
            <a:extLst>
              <a:ext uri="{FF2B5EF4-FFF2-40B4-BE49-F238E27FC236}">
                <a16:creationId xmlns:a16="http://schemas.microsoft.com/office/drawing/2014/main" id="{091C16AF-C1C4-4661-8F83-39FB15E9012C}"/>
              </a:ext>
            </a:extLst>
          </p:cNvPr>
          <p:cNvPicPr>
            <a:picLocks noChangeAspect="1"/>
          </p:cNvPicPr>
          <p:nvPr/>
        </p:nvPicPr>
        <p:blipFill rotWithShape="1">
          <a:blip r:embed="rId3"/>
          <a:srcRect r="50000"/>
          <a:stretch/>
        </p:blipFill>
        <p:spPr>
          <a:xfrm>
            <a:off x="9106266" y="3150919"/>
            <a:ext cx="3085734" cy="2763344"/>
          </a:xfrm>
          <a:prstGeom prst="rect">
            <a:avLst/>
          </a:prstGeom>
        </p:spPr>
      </p:pic>
    </p:spTree>
    <p:extLst>
      <p:ext uri="{BB962C8B-B14F-4D97-AF65-F5344CB8AC3E}">
        <p14:creationId xmlns:p14="http://schemas.microsoft.com/office/powerpoint/2010/main" val="6975961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6648C-BFBE-4B47-A289-961AB68FE4C0}"/>
              </a:ext>
            </a:extLst>
          </p:cNvPr>
          <p:cNvSpPr txBox="1">
            <a:spLocks/>
          </p:cNvSpPr>
          <p:nvPr/>
        </p:nvSpPr>
        <p:spPr>
          <a:xfrm>
            <a:off x="396240" y="491808"/>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Focus groups: verbal, written and drawing activities</a:t>
            </a:r>
          </a:p>
        </p:txBody>
      </p:sp>
      <p:sp>
        <p:nvSpPr>
          <p:cNvPr id="3" name="Content Placeholder 2">
            <a:extLst>
              <a:ext uri="{FF2B5EF4-FFF2-40B4-BE49-F238E27FC236}">
                <a16:creationId xmlns:a16="http://schemas.microsoft.com/office/drawing/2014/main" id="{2543D8B7-BE66-45CB-9586-623FFD2F216C}"/>
              </a:ext>
            </a:extLst>
          </p:cNvPr>
          <p:cNvSpPr txBox="1">
            <a:spLocks/>
          </p:cNvSpPr>
          <p:nvPr/>
        </p:nvSpPr>
        <p:spPr>
          <a:xfrm>
            <a:off x="396240" y="1817371"/>
            <a:ext cx="8229600" cy="3917032"/>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Four “brainstorming” categories on wellbeing</a:t>
            </a:r>
          </a:p>
          <a:p>
            <a:pPr lvl="1"/>
            <a:r>
              <a:rPr lang="en-US" dirty="0"/>
              <a:t>Students individual definitions of wellbeing</a:t>
            </a:r>
          </a:p>
          <a:p>
            <a:pPr lvl="1"/>
            <a:r>
              <a:rPr lang="en-US" dirty="0"/>
              <a:t>Who the students regarded as sources of support for their wellbeing</a:t>
            </a:r>
          </a:p>
          <a:p>
            <a:pPr lvl="1"/>
            <a:r>
              <a:rPr lang="en-US" dirty="0"/>
              <a:t>The relevance of concepts of recognition (in the sense of being ‘cared for’, ’respected’ and ‘valued’) to wellbeing</a:t>
            </a:r>
          </a:p>
          <a:p>
            <a:pPr lvl="1"/>
            <a:r>
              <a:rPr lang="en-US" dirty="0"/>
              <a:t>And the final activity, ‘imagining great schools’</a:t>
            </a:r>
          </a:p>
          <a:p>
            <a:r>
              <a:rPr lang="en-US" dirty="0"/>
              <a:t>“What would an ideal wellbeing school look like”</a:t>
            </a:r>
          </a:p>
          <a:p>
            <a:r>
              <a:rPr lang="en-US" dirty="0"/>
              <a:t>“If schools were to take notice of what you had to say, how would they be different to now?”</a:t>
            </a:r>
          </a:p>
          <a:p>
            <a:r>
              <a:rPr lang="en-US" dirty="0"/>
              <a:t>“What would you like in school that makes you happy, safe and cared for?”</a:t>
            </a:r>
          </a:p>
        </p:txBody>
      </p:sp>
      <p:sp>
        <p:nvSpPr>
          <p:cNvPr id="4" name="TextBox 3">
            <a:extLst>
              <a:ext uri="{FF2B5EF4-FFF2-40B4-BE49-F238E27FC236}">
                <a16:creationId xmlns:a16="http://schemas.microsoft.com/office/drawing/2014/main" id="{E6BFE260-7FC1-9485-F3FD-F41A5F995721}"/>
              </a:ext>
            </a:extLst>
          </p:cNvPr>
          <p:cNvSpPr txBox="1"/>
          <p:nvPr/>
        </p:nvSpPr>
        <p:spPr>
          <a:xfrm>
            <a:off x="8772525" y="868657"/>
            <a:ext cx="2724150" cy="646331"/>
          </a:xfrm>
          <a:prstGeom prst="rect">
            <a:avLst/>
          </a:prstGeom>
          <a:noFill/>
        </p:spPr>
        <p:txBody>
          <a:bodyPr wrap="square" rtlCol="0">
            <a:spAutoFit/>
          </a:bodyPr>
          <a:lstStyle/>
          <a:p>
            <a:r>
              <a:rPr lang="en-GB" sz="3600" dirty="0">
                <a:solidFill>
                  <a:schemeClr val="accent1">
                    <a:lumMod val="50000"/>
                  </a:schemeClr>
                </a:solidFill>
              </a:rPr>
              <a:t>Pedagogy</a:t>
            </a:r>
          </a:p>
        </p:txBody>
      </p:sp>
      <p:sp>
        <p:nvSpPr>
          <p:cNvPr id="5" name="TextBox 4">
            <a:extLst>
              <a:ext uri="{FF2B5EF4-FFF2-40B4-BE49-F238E27FC236}">
                <a16:creationId xmlns:a16="http://schemas.microsoft.com/office/drawing/2014/main" id="{0AFF1B97-1826-9DF6-97BA-0B254F60C14A}"/>
              </a:ext>
            </a:extLst>
          </p:cNvPr>
          <p:cNvSpPr txBox="1"/>
          <p:nvPr/>
        </p:nvSpPr>
        <p:spPr>
          <a:xfrm>
            <a:off x="8172450" y="2155344"/>
            <a:ext cx="3924300" cy="646331"/>
          </a:xfrm>
          <a:prstGeom prst="rect">
            <a:avLst/>
          </a:prstGeom>
          <a:noFill/>
        </p:spPr>
        <p:txBody>
          <a:bodyPr wrap="square" rtlCol="0">
            <a:spAutoFit/>
          </a:bodyPr>
          <a:lstStyle/>
          <a:p>
            <a:r>
              <a:rPr lang="en-GB" sz="3600" dirty="0">
                <a:solidFill>
                  <a:schemeClr val="accent1">
                    <a:lumMod val="50000"/>
                  </a:schemeClr>
                </a:solidFill>
              </a:rPr>
              <a:t>school environment</a:t>
            </a:r>
          </a:p>
        </p:txBody>
      </p:sp>
      <p:sp>
        <p:nvSpPr>
          <p:cNvPr id="6" name="TextBox 5">
            <a:extLst>
              <a:ext uri="{FF2B5EF4-FFF2-40B4-BE49-F238E27FC236}">
                <a16:creationId xmlns:a16="http://schemas.microsoft.com/office/drawing/2014/main" id="{8C7A2308-23C3-A75C-5000-F049A069B78A}"/>
              </a:ext>
            </a:extLst>
          </p:cNvPr>
          <p:cNvSpPr txBox="1"/>
          <p:nvPr/>
        </p:nvSpPr>
        <p:spPr>
          <a:xfrm>
            <a:off x="8772525" y="3310596"/>
            <a:ext cx="2724150" cy="646331"/>
          </a:xfrm>
          <a:prstGeom prst="rect">
            <a:avLst/>
          </a:prstGeom>
          <a:noFill/>
        </p:spPr>
        <p:txBody>
          <a:bodyPr wrap="square" rtlCol="0">
            <a:spAutoFit/>
          </a:bodyPr>
          <a:lstStyle/>
          <a:p>
            <a:r>
              <a:rPr lang="en-GB" sz="3600" dirty="0">
                <a:solidFill>
                  <a:schemeClr val="accent1">
                    <a:lumMod val="50000"/>
                  </a:schemeClr>
                </a:solidFill>
              </a:rPr>
              <a:t>Relationships</a:t>
            </a:r>
          </a:p>
        </p:txBody>
      </p:sp>
      <p:sp>
        <p:nvSpPr>
          <p:cNvPr id="7" name="TextBox 6">
            <a:extLst>
              <a:ext uri="{FF2B5EF4-FFF2-40B4-BE49-F238E27FC236}">
                <a16:creationId xmlns:a16="http://schemas.microsoft.com/office/drawing/2014/main" id="{A1F4EA27-BB1B-E2A1-D130-BB2D87C17506}"/>
              </a:ext>
            </a:extLst>
          </p:cNvPr>
          <p:cNvSpPr txBox="1"/>
          <p:nvPr/>
        </p:nvSpPr>
        <p:spPr>
          <a:xfrm>
            <a:off x="8172450" y="4444347"/>
            <a:ext cx="3924300" cy="1200329"/>
          </a:xfrm>
          <a:prstGeom prst="rect">
            <a:avLst/>
          </a:prstGeom>
          <a:noFill/>
        </p:spPr>
        <p:txBody>
          <a:bodyPr wrap="square" rtlCol="0">
            <a:spAutoFit/>
          </a:bodyPr>
          <a:lstStyle/>
          <a:p>
            <a:pPr algn="ctr"/>
            <a:r>
              <a:rPr lang="en-GB" sz="3600" dirty="0">
                <a:solidFill>
                  <a:schemeClr val="accent1">
                    <a:lumMod val="50000"/>
                  </a:schemeClr>
                </a:solidFill>
              </a:rPr>
              <a:t>Opportunity to have a say</a:t>
            </a:r>
          </a:p>
        </p:txBody>
      </p:sp>
    </p:spTree>
    <p:extLst>
      <p:ext uri="{BB962C8B-B14F-4D97-AF65-F5344CB8AC3E}">
        <p14:creationId xmlns:p14="http://schemas.microsoft.com/office/powerpoint/2010/main" val="2795582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B6A22-0C17-43ED-8B60-9FB353975D31}"/>
              </a:ext>
            </a:extLst>
          </p:cNvPr>
          <p:cNvSpPr txBox="1">
            <a:spLocks/>
          </p:cNvSpPr>
          <p:nvPr/>
        </p:nvSpPr>
        <p:spPr>
          <a:xfrm>
            <a:off x="434340" y="171768"/>
            <a:ext cx="996696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Other Policies that link and support:</a:t>
            </a:r>
          </a:p>
        </p:txBody>
      </p:sp>
      <p:sp>
        <p:nvSpPr>
          <p:cNvPr id="3" name="Content Placeholder 2">
            <a:extLst>
              <a:ext uri="{FF2B5EF4-FFF2-40B4-BE49-F238E27FC236}">
                <a16:creationId xmlns:a16="http://schemas.microsoft.com/office/drawing/2014/main" id="{B07A86AB-D4D8-4EC7-B77C-A3739762A3E4}"/>
              </a:ext>
            </a:extLst>
          </p:cNvPr>
          <p:cNvSpPr txBox="1">
            <a:spLocks/>
          </p:cNvSpPr>
          <p:nvPr/>
        </p:nvSpPr>
        <p:spPr>
          <a:xfrm>
            <a:off x="323528" y="2115716"/>
            <a:ext cx="4388519" cy="3334063"/>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i="1"/>
              <a:t>Healthy eating in schools regulations</a:t>
            </a:r>
          </a:p>
          <a:p>
            <a:r>
              <a:rPr lang="en-GB" i="1"/>
              <a:t>Infection prevention and control for childcare settings</a:t>
            </a:r>
          </a:p>
          <a:p>
            <a:r>
              <a:rPr lang="en-GB" i="1"/>
              <a:t>Infection prevention and control for educational settings</a:t>
            </a:r>
          </a:p>
          <a:p>
            <a:r>
              <a:rPr lang="en-GB" i="1"/>
              <a:t>Mental and Emotional Health and Wellbeing </a:t>
            </a:r>
            <a:r>
              <a:rPr lang="en-GB"/>
              <a:t>and </a:t>
            </a:r>
            <a:r>
              <a:rPr lang="en-GB" i="1"/>
              <a:t>Corporate Health Standards</a:t>
            </a:r>
          </a:p>
          <a:p>
            <a:r>
              <a:rPr lang="en-GB" i="1"/>
              <a:t>WG 7 core aims </a:t>
            </a:r>
            <a:r>
              <a:rPr lang="en-GB"/>
              <a:t>and </a:t>
            </a:r>
            <a:r>
              <a:rPr lang="en-GB" i="1"/>
              <a:t>UNC Rights of the Child (UNCRC)</a:t>
            </a:r>
          </a:p>
        </p:txBody>
      </p:sp>
      <p:sp>
        <p:nvSpPr>
          <p:cNvPr id="4" name="TextBox 3">
            <a:extLst>
              <a:ext uri="{FF2B5EF4-FFF2-40B4-BE49-F238E27FC236}">
                <a16:creationId xmlns:a16="http://schemas.microsoft.com/office/drawing/2014/main" id="{23F6080A-264D-487F-AE5F-2373A06F557F}"/>
              </a:ext>
            </a:extLst>
          </p:cNvPr>
          <p:cNvSpPr txBox="1"/>
          <p:nvPr/>
        </p:nvSpPr>
        <p:spPr>
          <a:xfrm>
            <a:off x="5076056" y="2033937"/>
            <a:ext cx="3750844" cy="3785652"/>
          </a:xfrm>
          <a:prstGeom prst="rect">
            <a:avLst/>
          </a:prstGeom>
          <a:noFill/>
        </p:spPr>
        <p:txBody>
          <a:bodyPr wrap="square" rtlCol="0">
            <a:spAutoFit/>
          </a:bodyPr>
          <a:lstStyle/>
          <a:p>
            <a:r>
              <a:rPr lang="en-GB" sz="1500">
                <a:solidFill>
                  <a:schemeClr val="accent5">
                    <a:lumMod val="50000"/>
                  </a:schemeClr>
                </a:solidFill>
              </a:rPr>
              <a:t>All children and young people:</a:t>
            </a:r>
          </a:p>
          <a:p>
            <a:pPr marL="257175" indent="-257175">
              <a:buAutoNum type="arabicPeriod"/>
            </a:pPr>
            <a:r>
              <a:rPr lang="en-GB" sz="1500">
                <a:solidFill>
                  <a:schemeClr val="accent5">
                    <a:lumMod val="50000"/>
                  </a:schemeClr>
                </a:solidFill>
              </a:rPr>
              <a:t>Have a flying start in life</a:t>
            </a:r>
          </a:p>
          <a:p>
            <a:pPr marL="257175" indent="-257175">
              <a:buAutoNum type="arabicPeriod"/>
            </a:pPr>
            <a:r>
              <a:rPr lang="en-GB" sz="1500">
                <a:solidFill>
                  <a:schemeClr val="accent5">
                    <a:lumMod val="50000"/>
                  </a:schemeClr>
                </a:solidFill>
              </a:rPr>
              <a:t>Have a comprehensive range of education and learning opportunities</a:t>
            </a:r>
          </a:p>
          <a:p>
            <a:pPr marL="257175" indent="-257175">
              <a:buAutoNum type="arabicPeriod"/>
            </a:pPr>
            <a:r>
              <a:rPr lang="en-GB" sz="1500">
                <a:solidFill>
                  <a:schemeClr val="accent5">
                    <a:lumMod val="50000"/>
                  </a:schemeClr>
                </a:solidFill>
              </a:rPr>
              <a:t>Enjoy the best possible health and are free from abuse, victimisation and exploitation</a:t>
            </a:r>
          </a:p>
          <a:p>
            <a:pPr marL="257175" indent="-257175">
              <a:buAutoNum type="arabicPeriod"/>
            </a:pPr>
            <a:r>
              <a:rPr lang="en-GB" sz="1500">
                <a:solidFill>
                  <a:schemeClr val="accent5">
                    <a:lumMod val="50000"/>
                  </a:schemeClr>
                </a:solidFill>
              </a:rPr>
              <a:t>Have access to play, leisure, sporting and cultural activities</a:t>
            </a:r>
          </a:p>
          <a:p>
            <a:pPr marL="257175" indent="-257175">
              <a:buAutoNum type="arabicPeriod"/>
            </a:pPr>
            <a:r>
              <a:rPr lang="en-GB" sz="1500">
                <a:solidFill>
                  <a:schemeClr val="accent5">
                    <a:lumMod val="50000"/>
                  </a:schemeClr>
                </a:solidFill>
              </a:rPr>
              <a:t>Are listened to, treated with respect, and have their race and cultural identity recognised</a:t>
            </a:r>
          </a:p>
          <a:p>
            <a:pPr marL="257175" indent="-257175">
              <a:buAutoNum type="arabicPeriod"/>
            </a:pPr>
            <a:r>
              <a:rPr lang="en-GB" sz="1500">
                <a:solidFill>
                  <a:schemeClr val="accent5">
                    <a:lumMod val="50000"/>
                  </a:schemeClr>
                </a:solidFill>
              </a:rPr>
              <a:t>Have a safe home and a community which supports physical and emotional wellbeing</a:t>
            </a:r>
          </a:p>
          <a:p>
            <a:pPr marL="257175" indent="-257175">
              <a:buAutoNum type="arabicPeriod"/>
            </a:pPr>
            <a:r>
              <a:rPr lang="en-GB" sz="1500">
                <a:solidFill>
                  <a:schemeClr val="accent5">
                    <a:lumMod val="50000"/>
                  </a:schemeClr>
                </a:solidFill>
              </a:rPr>
              <a:t>Are not disadvantaged by poverty</a:t>
            </a:r>
          </a:p>
        </p:txBody>
      </p:sp>
      <p:pic>
        <p:nvPicPr>
          <p:cNvPr id="5" name="Picture 4">
            <a:extLst>
              <a:ext uri="{FF2B5EF4-FFF2-40B4-BE49-F238E27FC236}">
                <a16:creationId xmlns:a16="http://schemas.microsoft.com/office/drawing/2014/main" id="{E6DBEF65-D222-4635-9E5D-854D0AF2CD33}"/>
              </a:ext>
            </a:extLst>
          </p:cNvPr>
          <p:cNvPicPr>
            <a:picLocks noChangeAspect="1"/>
          </p:cNvPicPr>
          <p:nvPr/>
        </p:nvPicPr>
        <p:blipFill rotWithShape="1">
          <a:blip r:embed="rId2"/>
          <a:srcRect l="34035" t="6608" r="35175" b="7544"/>
          <a:stretch/>
        </p:blipFill>
        <p:spPr>
          <a:xfrm rot="1454749">
            <a:off x="9423418" y="1609743"/>
            <a:ext cx="2166468" cy="3397837"/>
          </a:xfrm>
          <a:prstGeom prst="rect">
            <a:avLst/>
          </a:prstGeom>
        </p:spPr>
      </p:pic>
    </p:spTree>
    <p:extLst>
      <p:ext uri="{BB962C8B-B14F-4D97-AF65-F5344CB8AC3E}">
        <p14:creationId xmlns:p14="http://schemas.microsoft.com/office/powerpoint/2010/main" val="1561786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6EB7CF4A-798A-4B44-853F-5DA0A6EA3614}"/>
              </a:ext>
            </a:extLst>
          </p:cNvPr>
          <p:cNvSpPr/>
          <p:nvPr/>
        </p:nvSpPr>
        <p:spPr>
          <a:xfrm>
            <a:off x="3150255" y="494062"/>
            <a:ext cx="5899355" cy="4866967"/>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3" name="Oval 2">
            <a:extLst>
              <a:ext uri="{FF2B5EF4-FFF2-40B4-BE49-F238E27FC236}">
                <a16:creationId xmlns:a16="http://schemas.microsoft.com/office/drawing/2014/main" id="{DF24C9C3-181F-49D6-8846-5D6AF240B85E}"/>
              </a:ext>
            </a:extLst>
          </p:cNvPr>
          <p:cNvSpPr/>
          <p:nvPr/>
        </p:nvSpPr>
        <p:spPr>
          <a:xfrm>
            <a:off x="3412038" y="958637"/>
            <a:ext cx="5375787" cy="4402392"/>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5" name="Oval 4">
            <a:extLst>
              <a:ext uri="{FF2B5EF4-FFF2-40B4-BE49-F238E27FC236}">
                <a16:creationId xmlns:a16="http://schemas.microsoft.com/office/drawing/2014/main" id="{A820EF47-D609-41BA-A330-6B79A6A5BA38}"/>
              </a:ext>
            </a:extLst>
          </p:cNvPr>
          <p:cNvSpPr/>
          <p:nvPr/>
        </p:nvSpPr>
        <p:spPr>
          <a:xfrm>
            <a:off x="4049905" y="1464543"/>
            <a:ext cx="4296943" cy="3896486"/>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6" name="Oval 5">
            <a:extLst>
              <a:ext uri="{FF2B5EF4-FFF2-40B4-BE49-F238E27FC236}">
                <a16:creationId xmlns:a16="http://schemas.microsoft.com/office/drawing/2014/main" id="{693426F6-A08F-4ED8-8527-C322F64635FE}"/>
              </a:ext>
            </a:extLst>
          </p:cNvPr>
          <p:cNvSpPr/>
          <p:nvPr/>
        </p:nvSpPr>
        <p:spPr>
          <a:xfrm>
            <a:off x="4232050" y="2136344"/>
            <a:ext cx="3652438" cy="3224684"/>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7" name="Oval 6">
            <a:extLst>
              <a:ext uri="{FF2B5EF4-FFF2-40B4-BE49-F238E27FC236}">
                <a16:creationId xmlns:a16="http://schemas.microsoft.com/office/drawing/2014/main" id="{37B1A760-98BE-4A5D-9781-FB79D7A94182}"/>
              </a:ext>
            </a:extLst>
          </p:cNvPr>
          <p:cNvSpPr/>
          <p:nvPr/>
        </p:nvSpPr>
        <p:spPr>
          <a:xfrm>
            <a:off x="4426423" y="2883330"/>
            <a:ext cx="3263692" cy="2488759"/>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8" name="TextBox 7">
            <a:extLst>
              <a:ext uri="{FF2B5EF4-FFF2-40B4-BE49-F238E27FC236}">
                <a16:creationId xmlns:a16="http://schemas.microsoft.com/office/drawing/2014/main" id="{1F086766-BE74-450A-98D0-B43D200F6F20}"/>
              </a:ext>
            </a:extLst>
          </p:cNvPr>
          <p:cNvSpPr txBox="1"/>
          <p:nvPr/>
        </p:nvSpPr>
        <p:spPr>
          <a:xfrm>
            <a:off x="5136493" y="494062"/>
            <a:ext cx="1896277" cy="461665"/>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400">
                <a:solidFill>
                  <a:schemeClr val="bg1"/>
                </a:solidFill>
              </a:rPr>
              <a:t>Society</a:t>
            </a:r>
          </a:p>
        </p:txBody>
      </p:sp>
      <p:sp>
        <p:nvSpPr>
          <p:cNvPr id="9" name="TextBox 8">
            <a:extLst>
              <a:ext uri="{FF2B5EF4-FFF2-40B4-BE49-F238E27FC236}">
                <a16:creationId xmlns:a16="http://schemas.microsoft.com/office/drawing/2014/main" id="{5D666CC7-473C-490B-9541-D94B12A61501}"/>
              </a:ext>
            </a:extLst>
          </p:cNvPr>
          <p:cNvSpPr txBox="1"/>
          <p:nvPr/>
        </p:nvSpPr>
        <p:spPr>
          <a:xfrm>
            <a:off x="5136493" y="999618"/>
            <a:ext cx="1896277" cy="461665"/>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400">
                <a:solidFill>
                  <a:schemeClr val="bg1"/>
                </a:solidFill>
              </a:rPr>
              <a:t>Community</a:t>
            </a:r>
          </a:p>
        </p:txBody>
      </p:sp>
      <p:sp>
        <p:nvSpPr>
          <p:cNvPr id="11" name="TextBox 10">
            <a:extLst>
              <a:ext uri="{FF2B5EF4-FFF2-40B4-BE49-F238E27FC236}">
                <a16:creationId xmlns:a16="http://schemas.microsoft.com/office/drawing/2014/main" id="{C8E5B4C9-5E6C-4E9E-BF0C-D302FE5BDCCA}"/>
              </a:ext>
            </a:extLst>
          </p:cNvPr>
          <p:cNvSpPr txBox="1"/>
          <p:nvPr/>
        </p:nvSpPr>
        <p:spPr>
          <a:xfrm>
            <a:off x="5136493" y="1569611"/>
            <a:ext cx="1896277" cy="461665"/>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400">
                <a:solidFill>
                  <a:schemeClr val="bg1"/>
                </a:solidFill>
              </a:rPr>
              <a:t>School</a:t>
            </a:r>
          </a:p>
        </p:txBody>
      </p:sp>
      <p:sp>
        <p:nvSpPr>
          <p:cNvPr id="12" name="TextBox 11">
            <a:extLst>
              <a:ext uri="{FF2B5EF4-FFF2-40B4-BE49-F238E27FC236}">
                <a16:creationId xmlns:a16="http://schemas.microsoft.com/office/drawing/2014/main" id="{CDFC1F88-125B-41D2-9E32-68413E7676ED}"/>
              </a:ext>
            </a:extLst>
          </p:cNvPr>
          <p:cNvSpPr txBox="1"/>
          <p:nvPr/>
        </p:nvSpPr>
        <p:spPr>
          <a:xfrm>
            <a:off x="5137598" y="2388483"/>
            <a:ext cx="1895173" cy="461665"/>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400">
                <a:solidFill>
                  <a:schemeClr val="bg1"/>
                </a:solidFill>
              </a:rPr>
              <a:t>Mesosystem</a:t>
            </a:r>
          </a:p>
        </p:txBody>
      </p:sp>
      <p:sp>
        <p:nvSpPr>
          <p:cNvPr id="13" name="Oval 12">
            <a:extLst>
              <a:ext uri="{FF2B5EF4-FFF2-40B4-BE49-F238E27FC236}">
                <a16:creationId xmlns:a16="http://schemas.microsoft.com/office/drawing/2014/main" id="{8DE235CD-703F-4B9F-8E32-00B5C7E79E2C}"/>
              </a:ext>
            </a:extLst>
          </p:cNvPr>
          <p:cNvSpPr/>
          <p:nvPr/>
        </p:nvSpPr>
        <p:spPr>
          <a:xfrm>
            <a:off x="4875816" y="3675351"/>
            <a:ext cx="2551471" cy="1685677"/>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4" name="TextBox 13">
            <a:extLst>
              <a:ext uri="{FF2B5EF4-FFF2-40B4-BE49-F238E27FC236}">
                <a16:creationId xmlns:a16="http://schemas.microsoft.com/office/drawing/2014/main" id="{F12725C6-A470-4315-BE11-C5811CCBB6CB}"/>
              </a:ext>
            </a:extLst>
          </p:cNvPr>
          <p:cNvSpPr txBox="1"/>
          <p:nvPr/>
        </p:nvSpPr>
        <p:spPr>
          <a:xfrm>
            <a:off x="5136493" y="3013153"/>
            <a:ext cx="1997301" cy="461665"/>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400">
                <a:solidFill>
                  <a:schemeClr val="bg1"/>
                </a:solidFill>
              </a:rPr>
              <a:t>Microsystem</a:t>
            </a:r>
          </a:p>
        </p:txBody>
      </p:sp>
      <p:pic>
        <p:nvPicPr>
          <p:cNvPr id="15" name="Picture 14">
            <a:extLst>
              <a:ext uri="{FF2B5EF4-FFF2-40B4-BE49-F238E27FC236}">
                <a16:creationId xmlns:a16="http://schemas.microsoft.com/office/drawing/2014/main" id="{B16F3ED5-9905-4D86-8BD5-42EF113F0319}"/>
              </a:ext>
            </a:extLst>
          </p:cNvPr>
          <p:cNvPicPr>
            <a:picLocks noChangeAspect="1"/>
          </p:cNvPicPr>
          <p:nvPr/>
        </p:nvPicPr>
        <p:blipFill rotWithShape="1">
          <a:blip r:embed="rId2"/>
          <a:srcRect l="50670" t="-1753" r="2784" b="4215"/>
          <a:stretch/>
        </p:blipFill>
        <p:spPr>
          <a:xfrm>
            <a:off x="5791285" y="3927530"/>
            <a:ext cx="720523" cy="1296160"/>
          </a:xfrm>
          <a:prstGeom prst="rect">
            <a:avLst/>
          </a:prstGeom>
        </p:spPr>
        <p:style>
          <a:lnRef idx="2">
            <a:schemeClr val="accent3"/>
          </a:lnRef>
          <a:fillRef idx="1">
            <a:schemeClr val="lt1"/>
          </a:fillRef>
          <a:effectRef idx="0">
            <a:schemeClr val="accent3"/>
          </a:effectRef>
          <a:fontRef idx="minor">
            <a:schemeClr val="dk1"/>
          </a:fontRef>
        </p:style>
      </p:pic>
    </p:spTree>
    <p:extLst>
      <p:ext uri="{BB962C8B-B14F-4D97-AF65-F5344CB8AC3E}">
        <p14:creationId xmlns:p14="http://schemas.microsoft.com/office/powerpoint/2010/main" val="334595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B1C5672-2566-4642-9688-DC5FE6B8CED0}"/>
              </a:ext>
            </a:extLst>
          </p:cNvPr>
          <p:cNvPicPr>
            <a:picLocks noChangeAspect="1"/>
          </p:cNvPicPr>
          <p:nvPr/>
        </p:nvPicPr>
        <p:blipFill>
          <a:blip r:embed="rId2"/>
          <a:stretch>
            <a:fillRect/>
          </a:stretch>
        </p:blipFill>
        <p:spPr>
          <a:xfrm>
            <a:off x="3143250" y="1503213"/>
            <a:ext cx="5905500" cy="3571875"/>
          </a:xfrm>
          <a:prstGeom prst="rect">
            <a:avLst/>
          </a:prstGeom>
        </p:spPr>
      </p:pic>
    </p:spTree>
    <p:extLst>
      <p:ext uri="{BB962C8B-B14F-4D97-AF65-F5344CB8AC3E}">
        <p14:creationId xmlns:p14="http://schemas.microsoft.com/office/powerpoint/2010/main" val="943040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24766-5819-4539-AE10-9D3DA0AB7C16}"/>
              </a:ext>
            </a:extLst>
          </p:cNvPr>
          <p:cNvSpPr>
            <a:spLocks noGrp="1"/>
          </p:cNvSpPr>
          <p:nvPr>
            <p:ph type="title"/>
          </p:nvPr>
        </p:nvSpPr>
        <p:spPr>
          <a:xfrm>
            <a:off x="526228" y="117700"/>
            <a:ext cx="10515600" cy="764428"/>
          </a:xfrm>
        </p:spPr>
        <p:txBody>
          <a:bodyPr/>
          <a:lstStyle/>
          <a:p>
            <a:r>
              <a:rPr lang="en-GB"/>
              <a:t>Assignment 2</a:t>
            </a:r>
          </a:p>
        </p:txBody>
      </p:sp>
      <p:sp>
        <p:nvSpPr>
          <p:cNvPr id="3" name="TextBox 2">
            <a:extLst>
              <a:ext uri="{FF2B5EF4-FFF2-40B4-BE49-F238E27FC236}">
                <a16:creationId xmlns:a16="http://schemas.microsoft.com/office/drawing/2014/main" id="{40780134-CFAF-40B2-9A85-ACAE68449209}"/>
              </a:ext>
            </a:extLst>
          </p:cNvPr>
          <p:cNvSpPr txBox="1"/>
          <p:nvPr/>
        </p:nvSpPr>
        <p:spPr>
          <a:xfrm>
            <a:off x="7815263" y="1504336"/>
            <a:ext cx="4094461" cy="3477875"/>
          </a:xfrm>
          <a:prstGeom prst="rect">
            <a:avLst/>
          </a:prstGeom>
          <a:noFill/>
        </p:spPr>
        <p:txBody>
          <a:bodyPr wrap="square" rtlCol="0">
            <a:spAutoFit/>
          </a:bodyPr>
          <a:lstStyle/>
          <a:p>
            <a:r>
              <a:rPr lang="en-GB" sz="4000" b="1" u="sng" dirty="0"/>
              <a:t>5</a:t>
            </a:r>
            <a:r>
              <a:rPr lang="en-GB" sz="4000" b="1" u="sng" baseline="30000" dirty="0"/>
              <a:t>th</a:t>
            </a:r>
            <a:r>
              <a:rPr lang="en-GB" sz="4000" b="1" u="sng" dirty="0"/>
              <a:t> January at 15:00</a:t>
            </a:r>
          </a:p>
          <a:p>
            <a:endParaRPr lang="en-GB" sz="2800" dirty="0"/>
          </a:p>
          <a:p>
            <a:r>
              <a:rPr lang="en-GB" sz="2800" dirty="0"/>
              <a:t>Structure of the essay will be similar</a:t>
            </a:r>
          </a:p>
          <a:p>
            <a:endParaRPr lang="en-GB" sz="2800" dirty="0"/>
          </a:p>
          <a:p>
            <a:r>
              <a:rPr lang="en-GB" sz="2800" dirty="0"/>
              <a:t>Content may be different.</a:t>
            </a:r>
          </a:p>
        </p:txBody>
      </p:sp>
      <p:sp>
        <p:nvSpPr>
          <p:cNvPr id="5" name="TextBox 4">
            <a:extLst>
              <a:ext uri="{FF2B5EF4-FFF2-40B4-BE49-F238E27FC236}">
                <a16:creationId xmlns:a16="http://schemas.microsoft.com/office/drawing/2014/main" id="{4FBF9349-8763-B78C-2638-341BC45251D2}"/>
              </a:ext>
            </a:extLst>
          </p:cNvPr>
          <p:cNvSpPr txBox="1"/>
          <p:nvPr/>
        </p:nvSpPr>
        <p:spPr>
          <a:xfrm>
            <a:off x="633046" y="1582340"/>
            <a:ext cx="6096000" cy="3693319"/>
          </a:xfrm>
          <a:prstGeom prst="rect">
            <a:avLst/>
          </a:prstGeom>
          <a:noFill/>
        </p:spPr>
        <p:txBody>
          <a:bodyPr wrap="square">
            <a:spAutoFit/>
          </a:bodyPr>
          <a:lstStyle/>
          <a:p>
            <a:pPr marL="457200"/>
            <a:r>
              <a:rPr lang="en-GB" sz="1800" b="1" dirty="0">
                <a:effectLst/>
                <a:latin typeface="Arial" panose="020B0604020202020204" pitchFamily="34" charset="0"/>
                <a:ea typeface="Times New Roman" panose="02020603050405020304" pitchFamily="18" charset="0"/>
              </a:rPr>
              <a:t>Essay Title:</a:t>
            </a:r>
            <a:endParaRPr lang="en-GB" sz="12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“A ‘Healthy School’ is one which takes responsibility for maintaining and promoting the health of all who ‘learn, work, play and live’ within it not only by formally teaching pupils about how to lead healthy lives but by enabling pupils and staff to take control over aspects of the school environment which influence their health” (Public Health Wales, 2018).</a:t>
            </a:r>
            <a:endParaRPr lang="en-GB" sz="12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Discuss this statement with reference to recent curriculum development in Wales and the associated Welsh Government guidance related to health and wellbeing in education.</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53798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780134-CFAF-40B2-9A85-ACAE68449209}"/>
              </a:ext>
            </a:extLst>
          </p:cNvPr>
          <p:cNvSpPr txBox="1"/>
          <p:nvPr/>
        </p:nvSpPr>
        <p:spPr>
          <a:xfrm>
            <a:off x="7778395" y="1511480"/>
            <a:ext cx="4330205" cy="2862322"/>
          </a:xfrm>
          <a:prstGeom prst="rect">
            <a:avLst/>
          </a:prstGeom>
          <a:noFill/>
        </p:spPr>
        <p:txBody>
          <a:bodyPr wrap="square" rtlCol="0">
            <a:spAutoFit/>
          </a:bodyPr>
          <a:lstStyle/>
          <a:p>
            <a:r>
              <a:rPr lang="en-GB" sz="4000" b="1" u="sng" dirty="0"/>
              <a:t>5</a:t>
            </a:r>
            <a:r>
              <a:rPr lang="en-GB" sz="4000" b="1" u="sng" baseline="30000" dirty="0"/>
              <a:t>th</a:t>
            </a:r>
            <a:r>
              <a:rPr lang="en-GB" sz="4000" b="1" u="sng" dirty="0"/>
              <a:t> January at 15:00</a:t>
            </a:r>
          </a:p>
          <a:p>
            <a:endParaRPr lang="en-GB" sz="2800" dirty="0"/>
          </a:p>
          <a:p>
            <a:r>
              <a:rPr lang="en-GB" sz="2800" dirty="0"/>
              <a:t>Structure of the essay will be similar </a:t>
            </a:r>
          </a:p>
          <a:p>
            <a:endParaRPr lang="en-GB" sz="2800" dirty="0"/>
          </a:p>
          <a:p>
            <a:r>
              <a:rPr lang="en-GB" sz="2800" dirty="0"/>
              <a:t>Content may be different.</a:t>
            </a:r>
          </a:p>
        </p:txBody>
      </p:sp>
      <p:sp>
        <p:nvSpPr>
          <p:cNvPr id="5" name="TextBox 4">
            <a:extLst>
              <a:ext uri="{FF2B5EF4-FFF2-40B4-BE49-F238E27FC236}">
                <a16:creationId xmlns:a16="http://schemas.microsoft.com/office/drawing/2014/main" id="{4FBF9349-8763-B78C-2638-341BC45251D2}"/>
              </a:ext>
            </a:extLst>
          </p:cNvPr>
          <p:cNvSpPr txBox="1"/>
          <p:nvPr/>
        </p:nvSpPr>
        <p:spPr>
          <a:xfrm>
            <a:off x="282276" y="365125"/>
            <a:ext cx="7496119" cy="5355312"/>
          </a:xfrm>
          <a:prstGeom prst="rect">
            <a:avLst/>
          </a:prstGeom>
          <a:noFill/>
        </p:spPr>
        <p:txBody>
          <a:bodyPr wrap="square">
            <a:spAutoFit/>
          </a:bodyPr>
          <a:lstStyle/>
          <a:p>
            <a:pPr marL="457200"/>
            <a:r>
              <a:rPr lang="en-GB" sz="1800" b="1" dirty="0">
                <a:effectLst/>
                <a:latin typeface="Arial" panose="020B0604020202020204" pitchFamily="34" charset="0"/>
                <a:ea typeface="Times New Roman" panose="02020603050405020304" pitchFamily="18" charset="0"/>
              </a:rPr>
              <a:t>Guidance Notes: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You have the opportunity in this essay to select a specific direction when addressing the question above. There may be certain areas of education and/or health and wellbeing that you would like to focus on – this is encouraged!</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Example of themes: Whole school approach (WSA) to physical activity; mental health and wellbeing; nutrition etc.</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Overall, the essay needs to address a ‘whole school approach’ towards the health and wellbeing of young people, considering different environments and aspects of the school that promote safe and healthy experiences.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Students are required to show critical understanding of the changes in education policy in Wales, specifically focused on health and wellbeing and curriculum aims. A detailed understanding of the roles and responsibilities of different individuals and agencies in promoting health and wellbeing in schools or the wider community around a young person is essential.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87479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6EB7CF4A-798A-4B44-853F-5DA0A6EA3614}"/>
              </a:ext>
            </a:extLst>
          </p:cNvPr>
          <p:cNvSpPr/>
          <p:nvPr/>
        </p:nvSpPr>
        <p:spPr>
          <a:xfrm>
            <a:off x="1409946" y="462116"/>
            <a:ext cx="5899355" cy="4866967"/>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DF24C9C3-181F-49D6-8846-5D6AF240B85E}"/>
              </a:ext>
            </a:extLst>
          </p:cNvPr>
          <p:cNvSpPr/>
          <p:nvPr/>
        </p:nvSpPr>
        <p:spPr>
          <a:xfrm>
            <a:off x="1671729" y="926691"/>
            <a:ext cx="5375787" cy="4402392"/>
          </a:xfrm>
          <a:prstGeom prst="ellipse">
            <a:avLst/>
          </a:prstGeom>
          <a:solidFill>
            <a:srgbClr val="63C5DE"/>
          </a:solidFill>
          <a:ln>
            <a:solidFill>
              <a:srgbClr val="60C4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A820EF47-D609-41BA-A330-6B79A6A5BA38}"/>
              </a:ext>
            </a:extLst>
          </p:cNvPr>
          <p:cNvSpPr/>
          <p:nvPr/>
        </p:nvSpPr>
        <p:spPr>
          <a:xfrm>
            <a:off x="2309596" y="1644219"/>
            <a:ext cx="4251223" cy="3684864"/>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693426F6-A08F-4ED8-8527-C322F64635FE}"/>
              </a:ext>
            </a:extLst>
          </p:cNvPr>
          <p:cNvSpPr/>
          <p:nvPr/>
        </p:nvSpPr>
        <p:spPr>
          <a:xfrm>
            <a:off x="2678307" y="2376598"/>
            <a:ext cx="3417693" cy="2952484"/>
          </a:xfrm>
          <a:prstGeom prst="ellipse">
            <a:avLst/>
          </a:prstGeom>
          <a:solidFill>
            <a:srgbClr val="63C5DE"/>
          </a:solidFill>
          <a:ln>
            <a:solidFill>
              <a:srgbClr val="63C5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37B1A760-98BE-4A5D-9781-FB79D7A94182}"/>
              </a:ext>
            </a:extLst>
          </p:cNvPr>
          <p:cNvSpPr/>
          <p:nvPr/>
        </p:nvSpPr>
        <p:spPr>
          <a:xfrm>
            <a:off x="2884165" y="3046778"/>
            <a:ext cx="3036575" cy="2282304"/>
          </a:xfrm>
          <a:prstGeom prst="ellipse">
            <a:avLst/>
          </a:prstGeom>
          <a:solidFill>
            <a:srgbClr val="C2E8F1"/>
          </a:solidFill>
          <a:ln>
            <a:solidFill>
              <a:srgbClr val="C1E7F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F086766-BE74-450A-98D0-B43D200F6F20}"/>
              </a:ext>
            </a:extLst>
          </p:cNvPr>
          <p:cNvSpPr txBox="1"/>
          <p:nvPr/>
        </p:nvSpPr>
        <p:spPr>
          <a:xfrm>
            <a:off x="3710696" y="462116"/>
            <a:ext cx="1268361" cy="461665"/>
          </a:xfrm>
          <a:prstGeom prst="rect">
            <a:avLst/>
          </a:prstGeom>
          <a:noFill/>
        </p:spPr>
        <p:txBody>
          <a:bodyPr wrap="square" rtlCol="0">
            <a:spAutoFit/>
          </a:bodyPr>
          <a:lstStyle/>
          <a:p>
            <a:r>
              <a:rPr lang="en-GB" sz="2400">
                <a:solidFill>
                  <a:schemeClr val="bg1"/>
                </a:solidFill>
              </a:rPr>
              <a:t>Society</a:t>
            </a:r>
          </a:p>
        </p:txBody>
      </p:sp>
      <p:sp>
        <p:nvSpPr>
          <p:cNvPr id="9" name="TextBox 8">
            <a:extLst>
              <a:ext uri="{FF2B5EF4-FFF2-40B4-BE49-F238E27FC236}">
                <a16:creationId xmlns:a16="http://schemas.microsoft.com/office/drawing/2014/main" id="{5D666CC7-473C-490B-9541-D94B12A61501}"/>
              </a:ext>
            </a:extLst>
          </p:cNvPr>
          <p:cNvSpPr txBox="1"/>
          <p:nvPr/>
        </p:nvSpPr>
        <p:spPr>
          <a:xfrm>
            <a:off x="3843427" y="948811"/>
            <a:ext cx="1135625" cy="461665"/>
          </a:xfrm>
          <a:prstGeom prst="rect">
            <a:avLst/>
          </a:prstGeom>
          <a:noFill/>
        </p:spPr>
        <p:txBody>
          <a:bodyPr wrap="square" rtlCol="0">
            <a:spAutoFit/>
          </a:bodyPr>
          <a:lstStyle/>
          <a:p>
            <a:r>
              <a:rPr lang="en-GB" sz="2400">
                <a:solidFill>
                  <a:schemeClr val="bg1"/>
                </a:solidFill>
              </a:rPr>
              <a:t>Policy</a:t>
            </a:r>
          </a:p>
        </p:txBody>
      </p:sp>
      <p:sp>
        <p:nvSpPr>
          <p:cNvPr id="11" name="TextBox 10">
            <a:extLst>
              <a:ext uri="{FF2B5EF4-FFF2-40B4-BE49-F238E27FC236}">
                <a16:creationId xmlns:a16="http://schemas.microsoft.com/office/drawing/2014/main" id="{C8E5B4C9-5E6C-4E9E-BF0C-D302FE5BDCCA}"/>
              </a:ext>
            </a:extLst>
          </p:cNvPr>
          <p:cNvSpPr txBox="1"/>
          <p:nvPr/>
        </p:nvSpPr>
        <p:spPr>
          <a:xfrm>
            <a:off x="3828679" y="1812324"/>
            <a:ext cx="1268361" cy="461665"/>
          </a:xfrm>
          <a:prstGeom prst="rect">
            <a:avLst/>
          </a:prstGeom>
          <a:noFill/>
        </p:spPr>
        <p:txBody>
          <a:bodyPr wrap="square" rtlCol="0">
            <a:spAutoFit/>
          </a:bodyPr>
          <a:lstStyle/>
          <a:p>
            <a:r>
              <a:rPr lang="en-GB" sz="2400">
                <a:solidFill>
                  <a:schemeClr val="bg1"/>
                </a:solidFill>
              </a:rPr>
              <a:t>School</a:t>
            </a:r>
          </a:p>
        </p:txBody>
      </p:sp>
      <p:sp>
        <p:nvSpPr>
          <p:cNvPr id="12" name="TextBox 11">
            <a:extLst>
              <a:ext uri="{FF2B5EF4-FFF2-40B4-BE49-F238E27FC236}">
                <a16:creationId xmlns:a16="http://schemas.microsoft.com/office/drawing/2014/main" id="{CDFC1F88-125B-41D2-9E32-68413E7676ED}"/>
              </a:ext>
            </a:extLst>
          </p:cNvPr>
          <p:cNvSpPr txBox="1"/>
          <p:nvPr/>
        </p:nvSpPr>
        <p:spPr>
          <a:xfrm>
            <a:off x="3621952" y="2603203"/>
            <a:ext cx="1895173" cy="461665"/>
          </a:xfrm>
          <a:prstGeom prst="rect">
            <a:avLst/>
          </a:prstGeom>
          <a:noFill/>
        </p:spPr>
        <p:txBody>
          <a:bodyPr wrap="square" rtlCol="0">
            <a:spAutoFit/>
          </a:bodyPr>
          <a:lstStyle/>
          <a:p>
            <a:r>
              <a:rPr lang="en-GB" sz="2400">
                <a:solidFill>
                  <a:schemeClr val="bg1"/>
                </a:solidFill>
              </a:rPr>
              <a:t>Mesosystem</a:t>
            </a:r>
          </a:p>
        </p:txBody>
      </p:sp>
      <p:sp>
        <p:nvSpPr>
          <p:cNvPr id="13" name="Oval 12">
            <a:extLst>
              <a:ext uri="{FF2B5EF4-FFF2-40B4-BE49-F238E27FC236}">
                <a16:creationId xmlns:a16="http://schemas.microsoft.com/office/drawing/2014/main" id="{8DE235CD-703F-4B9F-8E32-00B5C7E79E2C}"/>
              </a:ext>
            </a:extLst>
          </p:cNvPr>
          <p:cNvSpPr/>
          <p:nvPr/>
        </p:nvSpPr>
        <p:spPr>
          <a:xfrm>
            <a:off x="3135507" y="3643405"/>
            <a:ext cx="2551471" cy="1685677"/>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F12725C6-A470-4315-BE11-C5811CCBB6CB}"/>
              </a:ext>
            </a:extLst>
          </p:cNvPr>
          <p:cNvSpPr txBox="1"/>
          <p:nvPr/>
        </p:nvSpPr>
        <p:spPr>
          <a:xfrm>
            <a:off x="3593932" y="3229672"/>
            <a:ext cx="1895173" cy="461665"/>
          </a:xfrm>
          <a:prstGeom prst="rect">
            <a:avLst/>
          </a:prstGeom>
          <a:noFill/>
        </p:spPr>
        <p:txBody>
          <a:bodyPr wrap="square" rtlCol="0">
            <a:spAutoFit/>
          </a:bodyPr>
          <a:lstStyle/>
          <a:p>
            <a:r>
              <a:rPr lang="en-GB" sz="2400">
                <a:solidFill>
                  <a:schemeClr val="bg1"/>
                </a:solidFill>
              </a:rPr>
              <a:t>Microsystem</a:t>
            </a:r>
          </a:p>
        </p:txBody>
      </p:sp>
      <p:pic>
        <p:nvPicPr>
          <p:cNvPr id="15" name="Picture 14">
            <a:extLst>
              <a:ext uri="{FF2B5EF4-FFF2-40B4-BE49-F238E27FC236}">
                <a16:creationId xmlns:a16="http://schemas.microsoft.com/office/drawing/2014/main" id="{B16F3ED5-9905-4D86-8BD5-42EF113F0319}"/>
              </a:ext>
            </a:extLst>
          </p:cNvPr>
          <p:cNvPicPr>
            <a:picLocks noChangeAspect="1"/>
          </p:cNvPicPr>
          <p:nvPr/>
        </p:nvPicPr>
        <p:blipFill rotWithShape="1">
          <a:blip r:embed="rId3"/>
          <a:srcRect l="50670" t="-1753" r="2784" b="4215"/>
          <a:stretch/>
        </p:blipFill>
        <p:spPr>
          <a:xfrm>
            <a:off x="4050976" y="3895584"/>
            <a:ext cx="720523" cy="1296160"/>
          </a:xfrm>
          <a:prstGeom prst="rect">
            <a:avLst/>
          </a:prstGeom>
        </p:spPr>
      </p:pic>
      <p:sp>
        <p:nvSpPr>
          <p:cNvPr id="4" name="Rectangle 3">
            <a:extLst>
              <a:ext uri="{FF2B5EF4-FFF2-40B4-BE49-F238E27FC236}">
                <a16:creationId xmlns:a16="http://schemas.microsoft.com/office/drawing/2014/main" id="{6F8F1322-1F01-0F6D-0FE5-4E82E3392303}"/>
              </a:ext>
            </a:extLst>
          </p:cNvPr>
          <p:cNvSpPr/>
          <p:nvPr/>
        </p:nvSpPr>
        <p:spPr>
          <a:xfrm rot="927762">
            <a:off x="7421526" y="990301"/>
            <a:ext cx="4118946" cy="1154441"/>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a:t>Physical Activity </a:t>
            </a:r>
          </a:p>
        </p:txBody>
      </p:sp>
      <p:sp>
        <p:nvSpPr>
          <p:cNvPr id="10" name="TextBox 9">
            <a:extLst>
              <a:ext uri="{FF2B5EF4-FFF2-40B4-BE49-F238E27FC236}">
                <a16:creationId xmlns:a16="http://schemas.microsoft.com/office/drawing/2014/main" id="{FF9EBE1E-24B4-1464-CA32-C0FFABD9BB6F}"/>
              </a:ext>
            </a:extLst>
          </p:cNvPr>
          <p:cNvSpPr txBox="1"/>
          <p:nvPr/>
        </p:nvSpPr>
        <p:spPr>
          <a:xfrm>
            <a:off x="7947168" y="3038315"/>
            <a:ext cx="3538098" cy="1569660"/>
          </a:xfrm>
          <a:prstGeom prst="rect">
            <a:avLst/>
          </a:prstGeom>
          <a:noFill/>
        </p:spPr>
        <p:txBody>
          <a:bodyPr wrap="square" rtlCol="0">
            <a:spAutoFit/>
          </a:bodyPr>
          <a:lstStyle/>
          <a:p>
            <a:r>
              <a:rPr lang="en-GB" sz="2400" dirty="0"/>
              <a:t>- What would an ecological whole school approach to PHYISCAL ACTIVITY look like?</a:t>
            </a:r>
          </a:p>
        </p:txBody>
      </p:sp>
    </p:spTree>
    <p:extLst>
      <p:ext uri="{BB962C8B-B14F-4D97-AF65-F5344CB8AC3E}">
        <p14:creationId xmlns:p14="http://schemas.microsoft.com/office/powerpoint/2010/main" val="4191941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073B700-509B-390F-BC02-ECAA111F00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361" y="310452"/>
            <a:ext cx="6825175" cy="5118882"/>
          </a:xfrm>
          <a:prstGeom prst="rect">
            <a:avLst/>
          </a:prstGeom>
        </p:spPr>
      </p:pic>
      <p:pic>
        <p:nvPicPr>
          <p:cNvPr id="4" name="Picture 3">
            <a:extLst>
              <a:ext uri="{FF2B5EF4-FFF2-40B4-BE49-F238E27FC236}">
                <a16:creationId xmlns:a16="http://schemas.microsoft.com/office/drawing/2014/main" id="{9C75E791-FDBA-9125-513F-6AF91EF880EA}"/>
              </a:ext>
            </a:extLst>
          </p:cNvPr>
          <p:cNvPicPr>
            <a:picLocks noChangeAspect="1"/>
          </p:cNvPicPr>
          <p:nvPr/>
        </p:nvPicPr>
        <p:blipFill rotWithShape="1">
          <a:blip r:embed="rId4"/>
          <a:srcRect l="35877" t="20832" r="19626" b="18243"/>
          <a:stretch/>
        </p:blipFill>
        <p:spPr>
          <a:xfrm>
            <a:off x="7014050" y="1018008"/>
            <a:ext cx="4577475" cy="4178194"/>
          </a:xfrm>
          <a:prstGeom prst="rect">
            <a:avLst/>
          </a:prstGeom>
        </p:spPr>
      </p:pic>
    </p:spTree>
    <p:extLst>
      <p:ext uri="{BB962C8B-B14F-4D97-AF65-F5344CB8AC3E}">
        <p14:creationId xmlns:p14="http://schemas.microsoft.com/office/powerpoint/2010/main" val="2559051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96BE41-368F-81C5-1C5E-16E536EFF230}"/>
              </a:ext>
            </a:extLst>
          </p:cNvPr>
          <p:cNvSpPr txBox="1"/>
          <p:nvPr/>
        </p:nvSpPr>
        <p:spPr>
          <a:xfrm>
            <a:off x="592852" y="874207"/>
            <a:ext cx="10550769" cy="4185761"/>
          </a:xfrm>
          <a:prstGeom prst="rect">
            <a:avLst/>
          </a:prstGeom>
          <a:noFill/>
        </p:spPr>
        <p:txBody>
          <a:bodyPr wrap="square" rtlCol="0">
            <a:spAutoFit/>
          </a:bodyPr>
          <a:lstStyle/>
          <a:p>
            <a:r>
              <a:rPr lang="en-GB" sz="2800" b="1" u="sng"/>
              <a:t>Physical Education for Health and Wellbeing</a:t>
            </a:r>
          </a:p>
          <a:p>
            <a:endParaRPr lang="en-GB"/>
          </a:p>
          <a:p>
            <a:pPr marL="285750" indent="-285750">
              <a:buFont typeface="Arial" panose="020B0604020202020204" pitchFamily="34" charset="0"/>
              <a:buChar char="•"/>
            </a:pPr>
            <a:r>
              <a:rPr lang="en-GB" sz="2000"/>
              <a:t>Role of PE lessons for health and wellbeing?</a:t>
            </a:r>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r>
              <a:rPr lang="en-GB" sz="2000"/>
              <a:t>Benefits PE brings to promoting healthy lifestyles (Cale and Harris, 2013; Stratton, 2008; Shephard and Trudeau, 2000)</a:t>
            </a:r>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r>
              <a:rPr lang="en-GB" sz="2000"/>
              <a:t>Is it being used to its full potential? (McKenzie and </a:t>
            </a:r>
            <a:r>
              <a:rPr lang="en-GB" sz="2000" err="1"/>
              <a:t>Lounsbery</a:t>
            </a:r>
            <a:r>
              <a:rPr lang="en-GB" sz="2000"/>
              <a:t>, 2008)</a:t>
            </a:r>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r>
              <a:rPr lang="en-GB" sz="2000" err="1"/>
              <a:t>Lounsbery</a:t>
            </a:r>
            <a:r>
              <a:rPr lang="en-GB" sz="2000"/>
              <a:t> et al. (2011) suggests that although there is evidence to support the use of some health programmes, it is still not being provided in schools.</a:t>
            </a:r>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r>
              <a:rPr lang="en-GB" sz="2000"/>
              <a:t>What is evidence-based physical education?</a:t>
            </a:r>
          </a:p>
        </p:txBody>
      </p:sp>
    </p:spTree>
    <p:extLst>
      <p:ext uri="{BB962C8B-B14F-4D97-AF65-F5344CB8AC3E}">
        <p14:creationId xmlns:p14="http://schemas.microsoft.com/office/powerpoint/2010/main" val="39154259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96BE41-368F-81C5-1C5E-16E536EFF230}"/>
              </a:ext>
            </a:extLst>
          </p:cNvPr>
          <p:cNvSpPr txBox="1"/>
          <p:nvPr/>
        </p:nvSpPr>
        <p:spPr>
          <a:xfrm>
            <a:off x="276329" y="225427"/>
            <a:ext cx="11639341" cy="5416868"/>
          </a:xfrm>
          <a:prstGeom prst="rect">
            <a:avLst/>
          </a:prstGeom>
          <a:noFill/>
        </p:spPr>
        <p:txBody>
          <a:bodyPr wrap="square" rtlCol="0">
            <a:spAutoFit/>
          </a:bodyPr>
          <a:lstStyle/>
          <a:p>
            <a:r>
              <a:rPr lang="en-GB" sz="2800" b="1" u="sng"/>
              <a:t>Wider school physical activity for Health and Wellbeing</a:t>
            </a:r>
          </a:p>
          <a:p>
            <a:endParaRPr lang="en-GB"/>
          </a:p>
          <a:p>
            <a:pPr marL="285750" indent="-285750">
              <a:buFont typeface="Arial" panose="020B0604020202020204" pitchFamily="34" charset="0"/>
              <a:buChar char="•"/>
            </a:pPr>
            <a:r>
              <a:rPr lang="en-GB" sz="2000"/>
              <a:t>Physical activity before after and during school physical activity.</a:t>
            </a:r>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r>
              <a:rPr lang="en-GB" sz="2000"/>
              <a:t>Advantages and limitations of these uses of physical activity?</a:t>
            </a:r>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 CV and muscular fitness; Recommended PA guidelines. “</a:t>
            </a:r>
            <a:r>
              <a:rPr lang="en-GB" sz="2000" err="1">
                <a:latin typeface="Calibri" panose="020F0502020204030204" pitchFamily="34" charset="0"/>
                <a:cs typeface="Calibri" panose="020F0502020204030204" pitchFamily="34" charset="0"/>
              </a:rPr>
              <a:t>Crutucal</a:t>
            </a:r>
            <a:r>
              <a:rPr lang="en-GB" sz="2000">
                <a:latin typeface="Calibri" panose="020F0502020204030204" pitchFamily="34" charset="0"/>
                <a:cs typeface="Calibri" panose="020F0502020204030204" pitchFamily="34" charset="0"/>
              </a:rPr>
              <a:t> hours” for PA participation (Atkins et al. 2008: 447)</a:t>
            </a:r>
            <a:endParaRPr lang="en-GB" sz="2000"/>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r>
              <a:rPr lang="en-GB" sz="2000"/>
              <a:t>The Effect of School Recess Interventions on Physical Activity: A Systematic Review (Parrish et al. 2013)</a:t>
            </a:r>
          </a:p>
          <a:p>
            <a:pPr marL="742950" lvl="1" indent="-285750">
              <a:buFont typeface="Arial" panose="020B0604020202020204" pitchFamily="34" charset="0"/>
              <a:buChar char="•"/>
            </a:pPr>
            <a:r>
              <a:rPr lang="en-GB" sz="2000"/>
              <a:t>Important time that can be used for physical activity</a:t>
            </a:r>
          </a:p>
          <a:p>
            <a:pPr marL="742950" lvl="1" indent="-285750">
              <a:buFont typeface="Arial" panose="020B0604020202020204" pitchFamily="34" charset="0"/>
              <a:buChar char="•"/>
            </a:pPr>
            <a:r>
              <a:rPr lang="en-GB" sz="2000"/>
              <a:t>Physical Environment </a:t>
            </a:r>
          </a:p>
          <a:p>
            <a:pPr marL="742950" lvl="1" indent="-285750">
              <a:buFont typeface="Arial" panose="020B0604020202020204" pitchFamily="34" charset="0"/>
              <a:buChar char="•"/>
            </a:pPr>
            <a:r>
              <a:rPr lang="en-GB" sz="2000"/>
              <a:t>Organised activities</a:t>
            </a:r>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r>
              <a:rPr lang="en-GB" sz="2000"/>
              <a:t>(PA during school) There have been some promising results from research, however, no interventions have been identified from secondary schools and methodological quality of most prior studies have been rated low to moderate (Parrish et al., 2013).</a:t>
            </a:r>
          </a:p>
        </p:txBody>
      </p:sp>
    </p:spTree>
    <p:extLst>
      <p:ext uri="{BB962C8B-B14F-4D97-AF65-F5344CB8AC3E}">
        <p14:creationId xmlns:p14="http://schemas.microsoft.com/office/powerpoint/2010/main" val="3609260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txEl>
                                              <p:pRg st="9" end="9"/>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6EB7CF4A-798A-4B44-853F-5DA0A6EA3614}"/>
              </a:ext>
            </a:extLst>
          </p:cNvPr>
          <p:cNvSpPr/>
          <p:nvPr/>
        </p:nvSpPr>
        <p:spPr>
          <a:xfrm>
            <a:off x="1409946" y="462116"/>
            <a:ext cx="5899355" cy="4866967"/>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DF24C9C3-181F-49D6-8846-5D6AF240B85E}"/>
              </a:ext>
            </a:extLst>
          </p:cNvPr>
          <p:cNvSpPr/>
          <p:nvPr/>
        </p:nvSpPr>
        <p:spPr>
          <a:xfrm>
            <a:off x="1671729" y="926691"/>
            <a:ext cx="5375787" cy="4402392"/>
          </a:xfrm>
          <a:prstGeom prst="ellipse">
            <a:avLst/>
          </a:prstGeom>
          <a:solidFill>
            <a:srgbClr val="63C5DE"/>
          </a:solidFill>
          <a:ln>
            <a:solidFill>
              <a:srgbClr val="60C4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A820EF47-D609-41BA-A330-6B79A6A5BA38}"/>
              </a:ext>
            </a:extLst>
          </p:cNvPr>
          <p:cNvSpPr/>
          <p:nvPr/>
        </p:nvSpPr>
        <p:spPr>
          <a:xfrm>
            <a:off x="2309596" y="1644219"/>
            <a:ext cx="4251223" cy="3684864"/>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693426F6-A08F-4ED8-8527-C322F64635FE}"/>
              </a:ext>
            </a:extLst>
          </p:cNvPr>
          <p:cNvSpPr/>
          <p:nvPr/>
        </p:nvSpPr>
        <p:spPr>
          <a:xfrm>
            <a:off x="2678307" y="2376598"/>
            <a:ext cx="3417693" cy="2952484"/>
          </a:xfrm>
          <a:prstGeom prst="ellipse">
            <a:avLst/>
          </a:prstGeom>
          <a:solidFill>
            <a:srgbClr val="63C5DE"/>
          </a:solidFill>
          <a:ln>
            <a:solidFill>
              <a:srgbClr val="63C5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37B1A760-98BE-4A5D-9781-FB79D7A94182}"/>
              </a:ext>
            </a:extLst>
          </p:cNvPr>
          <p:cNvSpPr/>
          <p:nvPr/>
        </p:nvSpPr>
        <p:spPr>
          <a:xfrm>
            <a:off x="2884165" y="3046778"/>
            <a:ext cx="3036575" cy="2282304"/>
          </a:xfrm>
          <a:prstGeom prst="ellipse">
            <a:avLst/>
          </a:prstGeom>
          <a:solidFill>
            <a:srgbClr val="C2E8F1"/>
          </a:solidFill>
          <a:ln>
            <a:solidFill>
              <a:srgbClr val="C1E7F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F086766-BE74-450A-98D0-B43D200F6F20}"/>
              </a:ext>
            </a:extLst>
          </p:cNvPr>
          <p:cNvSpPr txBox="1"/>
          <p:nvPr/>
        </p:nvSpPr>
        <p:spPr>
          <a:xfrm>
            <a:off x="3710696" y="462116"/>
            <a:ext cx="1268361" cy="461665"/>
          </a:xfrm>
          <a:prstGeom prst="rect">
            <a:avLst/>
          </a:prstGeom>
          <a:noFill/>
        </p:spPr>
        <p:txBody>
          <a:bodyPr wrap="square" rtlCol="0">
            <a:spAutoFit/>
          </a:bodyPr>
          <a:lstStyle/>
          <a:p>
            <a:r>
              <a:rPr lang="en-GB" sz="2400">
                <a:solidFill>
                  <a:schemeClr val="bg1"/>
                </a:solidFill>
              </a:rPr>
              <a:t>Society</a:t>
            </a:r>
          </a:p>
        </p:txBody>
      </p:sp>
      <p:sp>
        <p:nvSpPr>
          <p:cNvPr id="9" name="TextBox 8">
            <a:extLst>
              <a:ext uri="{FF2B5EF4-FFF2-40B4-BE49-F238E27FC236}">
                <a16:creationId xmlns:a16="http://schemas.microsoft.com/office/drawing/2014/main" id="{5D666CC7-473C-490B-9541-D94B12A61501}"/>
              </a:ext>
            </a:extLst>
          </p:cNvPr>
          <p:cNvSpPr txBox="1"/>
          <p:nvPr/>
        </p:nvSpPr>
        <p:spPr>
          <a:xfrm>
            <a:off x="3843427" y="948811"/>
            <a:ext cx="1135625" cy="461665"/>
          </a:xfrm>
          <a:prstGeom prst="rect">
            <a:avLst/>
          </a:prstGeom>
          <a:noFill/>
        </p:spPr>
        <p:txBody>
          <a:bodyPr wrap="square" rtlCol="0">
            <a:spAutoFit/>
          </a:bodyPr>
          <a:lstStyle/>
          <a:p>
            <a:r>
              <a:rPr lang="en-GB" sz="2400">
                <a:solidFill>
                  <a:schemeClr val="bg1"/>
                </a:solidFill>
              </a:rPr>
              <a:t>Policy</a:t>
            </a:r>
          </a:p>
        </p:txBody>
      </p:sp>
      <p:sp>
        <p:nvSpPr>
          <p:cNvPr id="11" name="TextBox 10">
            <a:extLst>
              <a:ext uri="{FF2B5EF4-FFF2-40B4-BE49-F238E27FC236}">
                <a16:creationId xmlns:a16="http://schemas.microsoft.com/office/drawing/2014/main" id="{C8E5B4C9-5E6C-4E9E-BF0C-D302FE5BDCCA}"/>
              </a:ext>
            </a:extLst>
          </p:cNvPr>
          <p:cNvSpPr txBox="1"/>
          <p:nvPr/>
        </p:nvSpPr>
        <p:spPr>
          <a:xfrm>
            <a:off x="3828679" y="1812324"/>
            <a:ext cx="1268361" cy="461665"/>
          </a:xfrm>
          <a:prstGeom prst="rect">
            <a:avLst/>
          </a:prstGeom>
          <a:noFill/>
        </p:spPr>
        <p:txBody>
          <a:bodyPr wrap="square" rtlCol="0">
            <a:spAutoFit/>
          </a:bodyPr>
          <a:lstStyle/>
          <a:p>
            <a:r>
              <a:rPr lang="en-GB" sz="2400">
                <a:solidFill>
                  <a:schemeClr val="bg1"/>
                </a:solidFill>
              </a:rPr>
              <a:t>School</a:t>
            </a:r>
          </a:p>
        </p:txBody>
      </p:sp>
      <p:sp>
        <p:nvSpPr>
          <p:cNvPr id="12" name="TextBox 11">
            <a:extLst>
              <a:ext uri="{FF2B5EF4-FFF2-40B4-BE49-F238E27FC236}">
                <a16:creationId xmlns:a16="http://schemas.microsoft.com/office/drawing/2014/main" id="{CDFC1F88-125B-41D2-9E32-68413E7676ED}"/>
              </a:ext>
            </a:extLst>
          </p:cNvPr>
          <p:cNvSpPr txBox="1"/>
          <p:nvPr/>
        </p:nvSpPr>
        <p:spPr>
          <a:xfrm>
            <a:off x="3621952" y="2603203"/>
            <a:ext cx="1895173" cy="461665"/>
          </a:xfrm>
          <a:prstGeom prst="rect">
            <a:avLst/>
          </a:prstGeom>
          <a:noFill/>
        </p:spPr>
        <p:txBody>
          <a:bodyPr wrap="square" rtlCol="0">
            <a:spAutoFit/>
          </a:bodyPr>
          <a:lstStyle/>
          <a:p>
            <a:r>
              <a:rPr lang="en-GB" sz="2400">
                <a:solidFill>
                  <a:schemeClr val="bg1"/>
                </a:solidFill>
              </a:rPr>
              <a:t>Mesosystem</a:t>
            </a:r>
          </a:p>
        </p:txBody>
      </p:sp>
      <p:sp>
        <p:nvSpPr>
          <p:cNvPr id="13" name="Oval 12">
            <a:extLst>
              <a:ext uri="{FF2B5EF4-FFF2-40B4-BE49-F238E27FC236}">
                <a16:creationId xmlns:a16="http://schemas.microsoft.com/office/drawing/2014/main" id="{8DE235CD-703F-4B9F-8E32-00B5C7E79E2C}"/>
              </a:ext>
            </a:extLst>
          </p:cNvPr>
          <p:cNvSpPr/>
          <p:nvPr/>
        </p:nvSpPr>
        <p:spPr>
          <a:xfrm>
            <a:off x="3135507" y="3643405"/>
            <a:ext cx="2551471" cy="1685677"/>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F12725C6-A470-4315-BE11-C5811CCBB6CB}"/>
              </a:ext>
            </a:extLst>
          </p:cNvPr>
          <p:cNvSpPr txBox="1"/>
          <p:nvPr/>
        </p:nvSpPr>
        <p:spPr>
          <a:xfrm>
            <a:off x="3593932" y="3229672"/>
            <a:ext cx="1895173" cy="461665"/>
          </a:xfrm>
          <a:prstGeom prst="rect">
            <a:avLst/>
          </a:prstGeom>
          <a:noFill/>
        </p:spPr>
        <p:txBody>
          <a:bodyPr wrap="square" rtlCol="0">
            <a:spAutoFit/>
          </a:bodyPr>
          <a:lstStyle/>
          <a:p>
            <a:r>
              <a:rPr lang="en-GB" sz="2400">
                <a:solidFill>
                  <a:schemeClr val="bg1"/>
                </a:solidFill>
              </a:rPr>
              <a:t>Microsystem</a:t>
            </a:r>
          </a:p>
        </p:txBody>
      </p:sp>
      <p:pic>
        <p:nvPicPr>
          <p:cNvPr id="15" name="Picture 14">
            <a:extLst>
              <a:ext uri="{FF2B5EF4-FFF2-40B4-BE49-F238E27FC236}">
                <a16:creationId xmlns:a16="http://schemas.microsoft.com/office/drawing/2014/main" id="{B16F3ED5-9905-4D86-8BD5-42EF113F0319}"/>
              </a:ext>
            </a:extLst>
          </p:cNvPr>
          <p:cNvPicPr>
            <a:picLocks noChangeAspect="1"/>
          </p:cNvPicPr>
          <p:nvPr/>
        </p:nvPicPr>
        <p:blipFill rotWithShape="1">
          <a:blip r:embed="rId2"/>
          <a:srcRect l="50670" t="-1753" r="2784" b="4215"/>
          <a:stretch/>
        </p:blipFill>
        <p:spPr>
          <a:xfrm>
            <a:off x="4050976" y="3895584"/>
            <a:ext cx="720523" cy="1296160"/>
          </a:xfrm>
          <a:prstGeom prst="rect">
            <a:avLst/>
          </a:prstGeom>
        </p:spPr>
      </p:pic>
      <p:sp>
        <p:nvSpPr>
          <p:cNvPr id="4" name="Rectangle 3">
            <a:extLst>
              <a:ext uri="{FF2B5EF4-FFF2-40B4-BE49-F238E27FC236}">
                <a16:creationId xmlns:a16="http://schemas.microsoft.com/office/drawing/2014/main" id="{6F8F1322-1F01-0F6D-0FE5-4E82E3392303}"/>
              </a:ext>
            </a:extLst>
          </p:cNvPr>
          <p:cNvSpPr/>
          <p:nvPr/>
        </p:nvSpPr>
        <p:spPr>
          <a:xfrm rot="927762">
            <a:off x="7421526" y="990301"/>
            <a:ext cx="4118946" cy="1154441"/>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a:t>Mental Health</a:t>
            </a:r>
          </a:p>
        </p:txBody>
      </p:sp>
      <p:sp>
        <p:nvSpPr>
          <p:cNvPr id="10" name="TextBox 9">
            <a:extLst>
              <a:ext uri="{FF2B5EF4-FFF2-40B4-BE49-F238E27FC236}">
                <a16:creationId xmlns:a16="http://schemas.microsoft.com/office/drawing/2014/main" id="{FF9EBE1E-24B4-1464-CA32-C0FFABD9BB6F}"/>
              </a:ext>
            </a:extLst>
          </p:cNvPr>
          <p:cNvSpPr txBox="1"/>
          <p:nvPr/>
        </p:nvSpPr>
        <p:spPr>
          <a:xfrm>
            <a:off x="7947168" y="3038315"/>
            <a:ext cx="3538098" cy="1569660"/>
          </a:xfrm>
          <a:prstGeom prst="rect">
            <a:avLst/>
          </a:prstGeom>
          <a:noFill/>
        </p:spPr>
        <p:txBody>
          <a:bodyPr wrap="square" rtlCol="0">
            <a:spAutoFit/>
          </a:bodyPr>
          <a:lstStyle/>
          <a:p>
            <a:r>
              <a:rPr lang="en-GB" sz="2400"/>
              <a:t>- From our reading what would an ecological whole school approach to MENTAL HEALTH look like?</a:t>
            </a:r>
          </a:p>
        </p:txBody>
      </p:sp>
    </p:spTree>
    <p:extLst>
      <p:ext uri="{BB962C8B-B14F-4D97-AF65-F5344CB8AC3E}">
        <p14:creationId xmlns:p14="http://schemas.microsoft.com/office/powerpoint/2010/main" val="6646469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EFF27F-A9C5-C118-EF6C-6BD8C98CFB80}"/>
              </a:ext>
            </a:extLst>
          </p:cNvPr>
          <p:cNvPicPr>
            <a:picLocks noChangeAspect="1"/>
          </p:cNvPicPr>
          <p:nvPr/>
        </p:nvPicPr>
        <p:blipFill rotWithShape="1">
          <a:blip r:embed="rId3"/>
          <a:srcRect l="68322" t="16484" r="10822" b="15936"/>
          <a:stretch/>
        </p:blipFill>
        <p:spPr>
          <a:xfrm>
            <a:off x="7713167" y="1547965"/>
            <a:ext cx="4128105" cy="3762067"/>
          </a:xfrm>
          <a:prstGeom prst="rect">
            <a:avLst/>
          </a:prstGeom>
        </p:spPr>
      </p:pic>
      <p:sp>
        <p:nvSpPr>
          <p:cNvPr id="4" name="TextBox 3">
            <a:extLst>
              <a:ext uri="{FF2B5EF4-FFF2-40B4-BE49-F238E27FC236}">
                <a16:creationId xmlns:a16="http://schemas.microsoft.com/office/drawing/2014/main" id="{40E6476F-A10D-B417-4766-EF0D76C7129E}"/>
              </a:ext>
            </a:extLst>
          </p:cNvPr>
          <p:cNvSpPr txBox="1"/>
          <p:nvPr/>
        </p:nvSpPr>
        <p:spPr>
          <a:xfrm>
            <a:off x="350728" y="331610"/>
            <a:ext cx="5285984" cy="5355312"/>
          </a:xfrm>
          <a:prstGeom prst="rect">
            <a:avLst/>
          </a:prstGeom>
          <a:noFill/>
        </p:spPr>
        <p:txBody>
          <a:bodyPr wrap="square" rtlCol="0">
            <a:spAutoFit/>
          </a:bodyPr>
          <a:lstStyle/>
          <a:p>
            <a:r>
              <a:rPr lang="en-GB" sz="2400" b="1" u="sng"/>
              <a:t>Area of learning and Experience in the Curriculum for Wales (mental health focus)</a:t>
            </a:r>
          </a:p>
          <a:p>
            <a:endParaRPr lang="en-GB"/>
          </a:p>
          <a:p>
            <a:r>
              <a:rPr lang="en-GB"/>
              <a:t>Develop physical health and wellbeing has lifelong benefits</a:t>
            </a:r>
          </a:p>
          <a:p>
            <a:endParaRPr lang="en-GB"/>
          </a:p>
          <a:p>
            <a:r>
              <a:rPr lang="en-GB"/>
              <a:t>How we process and respond to our experiences affects our mental health and emotional wellbeing </a:t>
            </a:r>
          </a:p>
          <a:p>
            <a:endParaRPr lang="en-GB"/>
          </a:p>
          <a:p>
            <a:r>
              <a:rPr lang="en-GB"/>
              <a:t>Our decision-making impacts on the quality of our lives and the lives of others</a:t>
            </a:r>
          </a:p>
          <a:p>
            <a:endParaRPr lang="en-GB"/>
          </a:p>
          <a:p>
            <a:r>
              <a:rPr lang="en-GB"/>
              <a:t>How we engage with social influences shapes who we are and affects our health and wellbeing</a:t>
            </a:r>
          </a:p>
          <a:p>
            <a:endParaRPr lang="en-GB"/>
          </a:p>
          <a:p>
            <a:r>
              <a:rPr lang="en-GB"/>
              <a:t>Healthy relationships are fundamental to our wellbeing</a:t>
            </a:r>
          </a:p>
        </p:txBody>
      </p:sp>
      <p:sp>
        <p:nvSpPr>
          <p:cNvPr id="5" name="Rectangle 4">
            <a:extLst>
              <a:ext uri="{FF2B5EF4-FFF2-40B4-BE49-F238E27FC236}">
                <a16:creationId xmlns:a16="http://schemas.microsoft.com/office/drawing/2014/main" id="{538510E6-0527-688C-F24A-C29B9CD8FC42}"/>
              </a:ext>
            </a:extLst>
          </p:cNvPr>
          <p:cNvSpPr/>
          <p:nvPr/>
        </p:nvSpPr>
        <p:spPr>
          <a:xfrm>
            <a:off x="5584575" y="2179528"/>
            <a:ext cx="1866378" cy="576197"/>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Key words</a:t>
            </a:r>
          </a:p>
        </p:txBody>
      </p:sp>
      <p:sp>
        <p:nvSpPr>
          <p:cNvPr id="6" name="Rectangle 5">
            <a:extLst>
              <a:ext uri="{FF2B5EF4-FFF2-40B4-BE49-F238E27FC236}">
                <a16:creationId xmlns:a16="http://schemas.microsoft.com/office/drawing/2014/main" id="{2A2714F7-D9B0-60F0-5F8D-09CB1C8CBDD5}"/>
              </a:ext>
            </a:extLst>
          </p:cNvPr>
          <p:cNvSpPr/>
          <p:nvPr/>
        </p:nvSpPr>
        <p:spPr>
          <a:xfrm>
            <a:off x="5584575" y="3140901"/>
            <a:ext cx="1866378" cy="576197"/>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Education</a:t>
            </a:r>
          </a:p>
        </p:txBody>
      </p:sp>
      <p:sp>
        <p:nvSpPr>
          <p:cNvPr id="7" name="Rectangle 6">
            <a:extLst>
              <a:ext uri="{FF2B5EF4-FFF2-40B4-BE49-F238E27FC236}">
                <a16:creationId xmlns:a16="http://schemas.microsoft.com/office/drawing/2014/main" id="{21D6A3D7-ECC8-F13D-09B6-7E737D8A8960}"/>
              </a:ext>
            </a:extLst>
          </p:cNvPr>
          <p:cNvSpPr/>
          <p:nvPr/>
        </p:nvSpPr>
        <p:spPr>
          <a:xfrm>
            <a:off x="5584575" y="4171165"/>
            <a:ext cx="1866378" cy="576197"/>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School culture</a:t>
            </a:r>
          </a:p>
        </p:txBody>
      </p:sp>
    </p:spTree>
    <p:extLst>
      <p:ext uri="{BB962C8B-B14F-4D97-AF65-F5344CB8AC3E}">
        <p14:creationId xmlns:p14="http://schemas.microsoft.com/office/powerpoint/2010/main" val="4278890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6EB7CF4A-798A-4B44-853F-5DA0A6EA3614}"/>
              </a:ext>
            </a:extLst>
          </p:cNvPr>
          <p:cNvSpPr/>
          <p:nvPr/>
        </p:nvSpPr>
        <p:spPr>
          <a:xfrm>
            <a:off x="1409946" y="462116"/>
            <a:ext cx="5899355" cy="4866967"/>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DF24C9C3-181F-49D6-8846-5D6AF240B85E}"/>
              </a:ext>
            </a:extLst>
          </p:cNvPr>
          <p:cNvSpPr/>
          <p:nvPr/>
        </p:nvSpPr>
        <p:spPr>
          <a:xfrm>
            <a:off x="1671729" y="926691"/>
            <a:ext cx="5375787" cy="4402392"/>
          </a:xfrm>
          <a:prstGeom prst="ellipse">
            <a:avLst/>
          </a:prstGeom>
          <a:solidFill>
            <a:srgbClr val="63C5DE"/>
          </a:solidFill>
          <a:ln>
            <a:solidFill>
              <a:srgbClr val="60C4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A820EF47-D609-41BA-A330-6B79A6A5BA38}"/>
              </a:ext>
            </a:extLst>
          </p:cNvPr>
          <p:cNvSpPr/>
          <p:nvPr/>
        </p:nvSpPr>
        <p:spPr>
          <a:xfrm>
            <a:off x="2309596" y="1644219"/>
            <a:ext cx="4251223" cy="3684864"/>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693426F6-A08F-4ED8-8527-C322F64635FE}"/>
              </a:ext>
            </a:extLst>
          </p:cNvPr>
          <p:cNvSpPr/>
          <p:nvPr/>
        </p:nvSpPr>
        <p:spPr>
          <a:xfrm>
            <a:off x="2678307" y="2376598"/>
            <a:ext cx="3417693" cy="2952484"/>
          </a:xfrm>
          <a:prstGeom prst="ellipse">
            <a:avLst/>
          </a:prstGeom>
          <a:solidFill>
            <a:srgbClr val="63C5DE"/>
          </a:solidFill>
          <a:ln>
            <a:solidFill>
              <a:srgbClr val="63C5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37B1A760-98BE-4A5D-9781-FB79D7A94182}"/>
              </a:ext>
            </a:extLst>
          </p:cNvPr>
          <p:cNvSpPr/>
          <p:nvPr/>
        </p:nvSpPr>
        <p:spPr>
          <a:xfrm>
            <a:off x="2884165" y="3046778"/>
            <a:ext cx="3036575" cy="2282304"/>
          </a:xfrm>
          <a:prstGeom prst="ellipse">
            <a:avLst/>
          </a:prstGeom>
          <a:solidFill>
            <a:srgbClr val="C2E8F1"/>
          </a:solidFill>
          <a:ln>
            <a:solidFill>
              <a:srgbClr val="C1E7F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F086766-BE74-450A-98D0-B43D200F6F20}"/>
              </a:ext>
            </a:extLst>
          </p:cNvPr>
          <p:cNvSpPr txBox="1"/>
          <p:nvPr/>
        </p:nvSpPr>
        <p:spPr>
          <a:xfrm>
            <a:off x="3710696" y="462116"/>
            <a:ext cx="1268361" cy="461665"/>
          </a:xfrm>
          <a:prstGeom prst="rect">
            <a:avLst/>
          </a:prstGeom>
          <a:noFill/>
        </p:spPr>
        <p:txBody>
          <a:bodyPr wrap="square" rtlCol="0">
            <a:spAutoFit/>
          </a:bodyPr>
          <a:lstStyle/>
          <a:p>
            <a:r>
              <a:rPr lang="en-GB" sz="2400">
                <a:solidFill>
                  <a:schemeClr val="bg1"/>
                </a:solidFill>
              </a:rPr>
              <a:t>Society</a:t>
            </a:r>
          </a:p>
        </p:txBody>
      </p:sp>
      <p:sp>
        <p:nvSpPr>
          <p:cNvPr id="9" name="TextBox 8">
            <a:extLst>
              <a:ext uri="{FF2B5EF4-FFF2-40B4-BE49-F238E27FC236}">
                <a16:creationId xmlns:a16="http://schemas.microsoft.com/office/drawing/2014/main" id="{5D666CC7-473C-490B-9541-D94B12A61501}"/>
              </a:ext>
            </a:extLst>
          </p:cNvPr>
          <p:cNvSpPr txBox="1"/>
          <p:nvPr/>
        </p:nvSpPr>
        <p:spPr>
          <a:xfrm>
            <a:off x="3843427" y="948811"/>
            <a:ext cx="1135625" cy="461665"/>
          </a:xfrm>
          <a:prstGeom prst="rect">
            <a:avLst/>
          </a:prstGeom>
          <a:noFill/>
        </p:spPr>
        <p:txBody>
          <a:bodyPr wrap="square" rtlCol="0">
            <a:spAutoFit/>
          </a:bodyPr>
          <a:lstStyle/>
          <a:p>
            <a:r>
              <a:rPr lang="en-GB" sz="2400">
                <a:solidFill>
                  <a:schemeClr val="bg1"/>
                </a:solidFill>
              </a:rPr>
              <a:t>Policy</a:t>
            </a:r>
          </a:p>
        </p:txBody>
      </p:sp>
      <p:sp>
        <p:nvSpPr>
          <p:cNvPr id="11" name="TextBox 10">
            <a:extLst>
              <a:ext uri="{FF2B5EF4-FFF2-40B4-BE49-F238E27FC236}">
                <a16:creationId xmlns:a16="http://schemas.microsoft.com/office/drawing/2014/main" id="{C8E5B4C9-5E6C-4E9E-BF0C-D302FE5BDCCA}"/>
              </a:ext>
            </a:extLst>
          </p:cNvPr>
          <p:cNvSpPr txBox="1"/>
          <p:nvPr/>
        </p:nvSpPr>
        <p:spPr>
          <a:xfrm>
            <a:off x="3828679" y="1812324"/>
            <a:ext cx="1268361" cy="461665"/>
          </a:xfrm>
          <a:prstGeom prst="rect">
            <a:avLst/>
          </a:prstGeom>
          <a:noFill/>
        </p:spPr>
        <p:txBody>
          <a:bodyPr wrap="square" rtlCol="0">
            <a:spAutoFit/>
          </a:bodyPr>
          <a:lstStyle/>
          <a:p>
            <a:r>
              <a:rPr lang="en-GB" sz="2400">
                <a:solidFill>
                  <a:schemeClr val="bg1"/>
                </a:solidFill>
              </a:rPr>
              <a:t>School</a:t>
            </a:r>
          </a:p>
        </p:txBody>
      </p:sp>
      <p:sp>
        <p:nvSpPr>
          <p:cNvPr id="12" name="TextBox 11">
            <a:extLst>
              <a:ext uri="{FF2B5EF4-FFF2-40B4-BE49-F238E27FC236}">
                <a16:creationId xmlns:a16="http://schemas.microsoft.com/office/drawing/2014/main" id="{CDFC1F88-125B-41D2-9E32-68413E7676ED}"/>
              </a:ext>
            </a:extLst>
          </p:cNvPr>
          <p:cNvSpPr txBox="1"/>
          <p:nvPr/>
        </p:nvSpPr>
        <p:spPr>
          <a:xfrm>
            <a:off x="3621952" y="2603203"/>
            <a:ext cx="1895173" cy="461665"/>
          </a:xfrm>
          <a:prstGeom prst="rect">
            <a:avLst/>
          </a:prstGeom>
          <a:noFill/>
        </p:spPr>
        <p:txBody>
          <a:bodyPr wrap="square" rtlCol="0">
            <a:spAutoFit/>
          </a:bodyPr>
          <a:lstStyle/>
          <a:p>
            <a:r>
              <a:rPr lang="en-GB" sz="2400">
                <a:solidFill>
                  <a:schemeClr val="bg1"/>
                </a:solidFill>
              </a:rPr>
              <a:t>Mesosystem</a:t>
            </a:r>
          </a:p>
        </p:txBody>
      </p:sp>
      <p:sp>
        <p:nvSpPr>
          <p:cNvPr id="13" name="Oval 12">
            <a:extLst>
              <a:ext uri="{FF2B5EF4-FFF2-40B4-BE49-F238E27FC236}">
                <a16:creationId xmlns:a16="http://schemas.microsoft.com/office/drawing/2014/main" id="{8DE235CD-703F-4B9F-8E32-00B5C7E79E2C}"/>
              </a:ext>
            </a:extLst>
          </p:cNvPr>
          <p:cNvSpPr/>
          <p:nvPr/>
        </p:nvSpPr>
        <p:spPr>
          <a:xfrm>
            <a:off x="3135507" y="3643405"/>
            <a:ext cx="2551471" cy="1685677"/>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F12725C6-A470-4315-BE11-C5811CCBB6CB}"/>
              </a:ext>
            </a:extLst>
          </p:cNvPr>
          <p:cNvSpPr txBox="1"/>
          <p:nvPr/>
        </p:nvSpPr>
        <p:spPr>
          <a:xfrm>
            <a:off x="3593932" y="3229672"/>
            <a:ext cx="1895173" cy="461665"/>
          </a:xfrm>
          <a:prstGeom prst="rect">
            <a:avLst/>
          </a:prstGeom>
          <a:noFill/>
        </p:spPr>
        <p:txBody>
          <a:bodyPr wrap="square" rtlCol="0">
            <a:spAutoFit/>
          </a:bodyPr>
          <a:lstStyle/>
          <a:p>
            <a:r>
              <a:rPr lang="en-GB" sz="2400">
                <a:solidFill>
                  <a:schemeClr val="bg1"/>
                </a:solidFill>
              </a:rPr>
              <a:t>Microsystem</a:t>
            </a:r>
          </a:p>
        </p:txBody>
      </p:sp>
      <p:pic>
        <p:nvPicPr>
          <p:cNvPr id="15" name="Picture 14">
            <a:extLst>
              <a:ext uri="{FF2B5EF4-FFF2-40B4-BE49-F238E27FC236}">
                <a16:creationId xmlns:a16="http://schemas.microsoft.com/office/drawing/2014/main" id="{B16F3ED5-9905-4D86-8BD5-42EF113F0319}"/>
              </a:ext>
            </a:extLst>
          </p:cNvPr>
          <p:cNvPicPr>
            <a:picLocks noChangeAspect="1"/>
          </p:cNvPicPr>
          <p:nvPr/>
        </p:nvPicPr>
        <p:blipFill rotWithShape="1">
          <a:blip r:embed="rId2"/>
          <a:srcRect l="50670" t="-1753" r="2784" b="4215"/>
          <a:stretch/>
        </p:blipFill>
        <p:spPr>
          <a:xfrm>
            <a:off x="4050976" y="3895584"/>
            <a:ext cx="720523" cy="1296160"/>
          </a:xfrm>
          <a:prstGeom prst="rect">
            <a:avLst/>
          </a:prstGeom>
        </p:spPr>
      </p:pic>
      <p:sp>
        <p:nvSpPr>
          <p:cNvPr id="4" name="Rectangle 3">
            <a:extLst>
              <a:ext uri="{FF2B5EF4-FFF2-40B4-BE49-F238E27FC236}">
                <a16:creationId xmlns:a16="http://schemas.microsoft.com/office/drawing/2014/main" id="{6F8F1322-1F01-0F6D-0FE5-4E82E3392303}"/>
              </a:ext>
            </a:extLst>
          </p:cNvPr>
          <p:cNvSpPr/>
          <p:nvPr/>
        </p:nvSpPr>
        <p:spPr>
          <a:xfrm rot="927762">
            <a:off x="7421526" y="990301"/>
            <a:ext cx="4118946" cy="1154441"/>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a:t>Nutrition</a:t>
            </a:r>
          </a:p>
        </p:txBody>
      </p:sp>
      <p:sp>
        <p:nvSpPr>
          <p:cNvPr id="10" name="TextBox 9">
            <a:extLst>
              <a:ext uri="{FF2B5EF4-FFF2-40B4-BE49-F238E27FC236}">
                <a16:creationId xmlns:a16="http://schemas.microsoft.com/office/drawing/2014/main" id="{FF9EBE1E-24B4-1464-CA32-C0FFABD9BB6F}"/>
              </a:ext>
            </a:extLst>
          </p:cNvPr>
          <p:cNvSpPr txBox="1"/>
          <p:nvPr/>
        </p:nvSpPr>
        <p:spPr>
          <a:xfrm>
            <a:off x="7947168" y="3038315"/>
            <a:ext cx="3538098" cy="1200329"/>
          </a:xfrm>
          <a:prstGeom prst="rect">
            <a:avLst/>
          </a:prstGeom>
          <a:noFill/>
        </p:spPr>
        <p:txBody>
          <a:bodyPr wrap="square" rtlCol="0">
            <a:spAutoFit/>
          </a:bodyPr>
          <a:lstStyle/>
          <a:p>
            <a:r>
              <a:rPr lang="en-GB" sz="2400" dirty="0"/>
              <a:t>- What would an ecological whole school approach to NUTRITION look like?</a:t>
            </a:r>
          </a:p>
        </p:txBody>
      </p:sp>
    </p:spTree>
    <p:extLst>
      <p:ext uri="{BB962C8B-B14F-4D97-AF65-F5344CB8AC3E}">
        <p14:creationId xmlns:p14="http://schemas.microsoft.com/office/powerpoint/2010/main" val="12340282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96BE41-368F-81C5-1C5E-16E536EFF230}"/>
              </a:ext>
            </a:extLst>
          </p:cNvPr>
          <p:cNvSpPr txBox="1"/>
          <p:nvPr/>
        </p:nvSpPr>
        <p:spPr>
          <a:xfrm>
            <a:off x="592852" y="874207"/>
            <a:ext cx="10550769" cy="1415772"/>
          </a:xfrm>
          <a:prstGeom prst="rect">
            <a:avLst/>
          </a:prstGeom>
          <a:noFill/>
        </p:spPr>
        <p:txBody>
          <a:bodyPr wrap="square" rtlCol="0">
            <a:spAutoFit/>
          </a:bodyPr>
          <a:lstStyle/>
          <a:p>
            <a:r>
              <a:rPr lang="en-GB" sz="2800" b="1" u="sng"/>
              <a:t>WSA Nutrition for Health and Wellbeing</a:t>
            </a:r>
          </a:p>
          <a:p>
            <a:endParaRPr lang="en-GB"/>
          </a:p>
          <a:p>
            <a:pPr marL="285750" indent="-285750">
              <a:buFont typeface="Arial" panose="020B0604020202020204" pitchFamily="34" charset="0"/>
              <a:buChar char="•"/>
            </a:pPr>
            <a:r>
              <a:rPr lang="en-GB" sz="2000"/>
              <a:t>Whole School food policy: Food and drink provision; formal and extra curricular; consumption of food and drink in school</a:t>
            </a:r>
          </a:p>
        </p:txBody>
      </p:sp>
      <p:graphicFrame>
        <p:nvGraphicFramePr>
          <p:cNvPr id="3" name="Table 3">
            <a:extLst>
              <a:ext uri="{FF2B5EF4-FFF2-40B4-BE49-F238E27FC236}">
                <a16:creationId xmlns:a16="http://schemas.microsoft.com/office/drawing/2014/main" id="{1B53B869-5186-7198-82F9-4FC98FFA12F2}"/>
              </a:ext>
            </a:extLst>
          </p:cNvPr>
          <p:cNvGraphicFramePr>
            <a:graphicFrameLocks noGrp="1"/>
          </p:cNvGraphicFramePr>
          <p:nvPr>
            <p:extLst>
              <p:ext uri="{D42A27DB-BD31-4B8C-83A1-F6EECF244321}">
                <p14:modId xmlns:p14="http://schemas.microsoft.com/office/powerpoint/2010/main" val="654756428"/>
              </p:ext>
            </p:extLst>
          </p:nvPr>
        </p:nvGraphicFramePr>
        <p:xfrm>
          <a:off x="937126" y="2416118"/>
          <a:ext cx="10206495" cy="1575096"/>
        </p:xfrm>
        <a:graphic>
          <a:graphicData uri="http://schemas.openxmlformats.org/drawingml/2006/table">
            <a:tbl>
              <a:tblPr firstRow="1" bandRow="1">
                <a:tableStyleId>{5940675A-B579-460E-94D1-54222C63F5DA}</a:tableStyleId>
              </a:tblPr>
              <a:tblGrid>
                <a:gridCol w="3402165">
                  <a:extLst>
                    <a:ext uri="{9D8B030D-6E8A-4147-A177-3AD203B41FA5}">
                      <a16:colId xmlns:a16="http://schemas.microsoft.com/office/drawing/2014/main" val="608163983"/>
                    </a:ext>
                  </a:extLst>
                </a:gridCol>
                <a:gridCol w="3402165">
                  <a:extLst>
                    <a:ext uri="{9D8B030D-6E8A-4147-A177-3AD203B41FA5}">
                      <a16:colId xmlns:a16="http://schemas.microsoft.com/office/drawing/2014/main" val="4140365329"/>
                    </a:ext>
                  </a:extLst>
                </a:gridCol>
                <a:gridCol w="3402165">
                  <a:extLst>
                    <a:ext uri="{9D8B030D-6E8A-4147-A177-3AD203B41FA5}">
                      <a16:colId xmlns:a16="http://schemas.microsoft.com/office/drawing/2014/main" val="3028125552"/>
                    </a:ext>
                  </a:extLst>
                </a:gridCol>
              </a:tblGrid>
              <a:tr h="393774">
                <a:tc>
                  <a:txBody>
                    <a:bodyPr/>
                    <a:lstStyle/>
                    <a:p>
                      <a:endParaRPr lang="en-GB"/>
                    </a:p>
                  </a:txBody>
                  <a:tcPr/>
                </a:tc>
                <a:tc>
                  <a:txBody>
                    <a:bodyPr/>
                    <a:lstStyle/>
                    <a:p>
                      <a:r>
                        <a:rPr lang="en-GB"/>
                        <a:t>Present in school</a:t>
                      </a:r>
                    </a:p>
                  </a:txBody>
                  <a:tcPr/>
                </a:tc>
                <a:tc>
                  <a:txBody>
                    <a:bodyPr/>
                    <a:lstStyle/>
                    <a:p>
                      <a:r>
                        <a:rPr lang="en-GB"/>
                        <a:t>Further ideas</a:t>
                      </a:r>
                    </a:p>
                  </a:txBody>
                  <a:tcPr/>
                </a:tc>
                <a:extLst>
                  <a:ext uri="{0D108BD9-81ED-4DB2-BD59-A6C34878D82A}">
                    <a16:rowId xmlns:a16="http://schemas.microsoft.com/office/drawing/2014/main" val="696025907"/>
                  </a:ext>
                </a:extLst>
              </a:tr>
              <a:tr h="393774">
                <a:tc>
                  <a:txBody>
                    <a:bodyPr/>
                    <a:lstStyle/>
                    <a:p>
                      <a:r>
                        <a:rPr lang="en-GB"/>
                        <a:t>Food and drink provision</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534199588"/>
                  </a:ext>
                </a:extLst>
              </a:tr>
              <a:tr h="393774">
                <a:tc>
                  <a:txBody>
                    <a:bodyPr/>
                    <a:lstStyle/>
                    <a:p>
                      <a:r>
                        <a:rPr lang="en-GB"/>
                        <a:t>Formal and extra curricular </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928967667"/>
                  </a:ext>
                </a:extLst>
              </a:tr>
              <a:tr h="393774">
                <a:tc>
                  <a:txBody>
                    <a:bodyPr/>
                    <a:lstStyle/>
                    <a:p>
                      <a:r>
                        <a:rPr lang="en-GB"/>
                        <a:t>Consumption of food and drink</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646735269"/>
                  </a:ext>
                </a:extLst>
              </a:tr>
            </a:tbl>
          </a:graphicData>
        </a:graphic>
      </p:graphicFrame>
    </p:spTree>
    <p:extLst>
      <p:ext uri="{BB962C8B-B14F-4D97-AF65-F5344CB8AC3E}">
        <p14:creationId xmlns:p14="http://schemas.microsoft.com/office/powerpoint/2010/main" val="31337705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C886953-2F8F-76D3-CE4D-6F7AFAA96F8A}"/>
              </a:ext>
            </a:extLst>
          </p:cNvPr>
          <p:cNvSpPr/>
          <p:nvPr/>
        </p:nvSpPr>
        <p:spPr>
          <a:xfrm>
            <a:off x="2334126" y="1179095"/>
            <a:ext cx="7952874" cy="3068052"/>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a:t>What theme are you going to choose for your assessment?</a:t>
            </a:r>
          </a:p>
        </p:txBody>
      </p:sp>
    </p:spTree>
    <p:extLst>
      <p:ext uri="{BB962C8B-B14F-4D97-AF65-F5344CB8AC3E}">
        <p14:creationId xmlns:p14="http://schemas.microsoft.com/office/powerpoint/2010/main" val="7706585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9AF2007-A75D-013B-68FA-6B94C4261625}"/>
              </a:ext>
            </a:extLst>
          </p:cNvPr>
          <p:cNvSpPr>
            <a:spLocks noGrp="1"/>
          </p:cNvSpPr>
          <p:nvPr>
            <p:ph idx="1"/>
          </p:nvPr>
        </p:nvSpPr>
        <p:spPr/>
        <p:txBody>
          <a:bodyPr wrap="square"/>
          <a:lstStyle/>
          <a:p>
            <a:r>
              <a:rPr lang="en-GB" sz="3600" dirty="0"/>
              <a:t>Reading for next week:</a:t>
            </a:r>
          </a:p>
          <a:p>
            <a:endParaRPr lang="en-GB" sz="3600" dirty="0"/>
          </a:p>
          <a:p>
            <a:pPr marL="457200" indent="-457200">
              <a:buFont typeface="Wingdings" panose="05000000000000000000" pitchFamily="2" charset="2"/>
              <a:buChar char="ü"/>
            </a:pPr>
            <a:r>
              <a:rPr lang="en-GB" sz="3200" dirty="0"/>
              <a:t>Choose your topic/ theme</a:t>
            </a:r>
          </a:p>
          <a:p>
            <a:pPr marL="457200" indent="-457200">
              <a:buFont typeface="Wingdings" panose="05000000000000000000" pitchFamily="2" charset="2"/>
              <a:buChar char="ü"/>
            </a:pPr>
            <a:r>
              <a:rPr lang="en-GB" sz="3200" dirty="0"/>
              <a:t>Read a whole school policy document on the theme (WHO; Welsh gov etc)</a:t>
            </a:r>
          </a:p>
          <a:p>
            <a:pPr marL="457200" indent="-457200">
              <a:buFont typeface="Wingdings" panose="05000000000000000000" pitchFamily="2" charset="2"/>
              <a:buChar char="ü"/>
            </a:pPr>
            <a:r>
              <a:rPr lang="en-GB" sz="3200"/>
              <a:t>Domains for your theme</a:t>
            </a:r>
            <a:endParaRPr lang="en-GB" sz="3200" dirty="0"/>
          </a:p>
        </p:txBody>
      </p:sp>
    </p:spTree>
    <p:extLst>
      <p:ext uri="{BB962C8B-B14F-4D97-AF65-F5344CB8AC3E}">
        <p14:creationId xmlns:p14="http://schemas.microsoft.com/office/powerpoint/2010/main" val="1862506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9E577E5-51C9-479C-B643-912AD53C3E8B}"/>
              </a:ext>
            </a:extLst>
          </p:cNvPr>
          <p:cNvSpPr/>
          <p:nvPr/>
        </p:nvSpPr>
        <p:spPr>
          <a:xfrm>
            <a:off x="2981075" y="2469708"/>
            <a:ext cx="6229846" cy="923330"/>
          </a:xfrm>
          <a:prstGeom prst="rect">
            <a:avLst/>
          </a:prstGeom>
          <a:noFill/>
          <a:ln>
            <a:solidFill>
              <a:schemeClr val="accent5">
                <a:lumMod val="50000"/>
              </a:schemeClr>
            </a:solidFill>
          </a:ln>
        </p:spPr>
        <p:txBody>
          <a:bodyPr wrap="none" lIns="91440" tIns="45720" rIns="91440" bIns="45720">
            <a:spAutoFit/>
          </a:bodyPr>
          <a:lstStyle/>
          <a:p>
            <a:pPr algn="ctr"/>
            <a:r>
              <a:rPr lang="en-US" sz="5400" b="0" cap="none" spc="0">
                <a:ln w="0"/>
                <a:solidFill>
                  <a:schemeClr val="accent5">
                    <a:lumMod val="50000"/>
                  </a:schemeClr>
                </a:solidFill>
                <a:effectLst>
                  <a:outerShdw blurRad="38100" dist="25400" dir="5400000" algn="ctr" rotWithShape="0">
                    <a:srgbClr val="6E747A">
                      <a:alpha val="43000"/>
                    </a:srgbClr>
                  </a:outerShdw>
                </a:effectLst>
              </a:rPr>
              <a:t>Health and Wellbeing</a:t>
            </a:r>
          </a:p>
        </p:txBody>
      </p:sp>
      <p:cxnSp>
        <p:nvCxnSpPr>
          <p:cNvPr id="13" name="Straight Arrow Connector 12">
            <a:extLst>
              <a:ext uri="{FF2B5EF4-FFF2-40B4-BE49-F238E27FC236}">
                <a16:creationId xmlns:a16="http://schemas.microsoft.com/office/drawing/2014/main" id="{50B7427C-2986-4A8B-8A35-0215316A7BAA}"/>
              </a:ext>
            </a:extLst>
          </p:cNvPr>
          <p:cNvCxnSpPr>
            <a:cxnSpLocks/>
          </p:cNvCxnSpPr>
          <p:nvPr/>
        </p:nvCxnSpPr>
        <p:spPr>
          <a:xfrm flipV="1">
            <a:off x="8130502" y="943247"/>
            <a:ext cx="1168015" cy="1260763"/>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AC61139B-7E44-4A30-9931-544E57ED3437}"/>
              </a:ext>
            </a:extLst>
          </p:cNvPr>
          <p:cNvCxnSpPr>
            <a:cxnSpLocks/>
          </p:cNvCxnSpPr>
          <p:nvPr/>
        </p:nvCxnSpPr>
        <p:spPr>
          <a:xfrm flipH="1" flipV="1">
            <a:off x="2589741" y="754978"/>
            <a:ext cx="607484" cy="1637300"/>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9E8AEFB8-8C48-466A-A7B7-3E3C9435671F}"/>
              </a:ext>
            </a:extLst>
          </p:cNvPr>
          <p:cNvCxnSpPr>
            <a:cxnSpLocks/>
          </p:cNvCxnSpPr>
          <p:nvPr/>
        </p:nvCxnSpPr>
        <p:spPr>
          <a:xfrm flipH="1" flipV="1">
            <a:off x="4350327" y="754978"/>
            <a:ext cx="577658" cy="1449033"/>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BE1CA2E1-8C16-4293-B2AB-EBD054ADDD3B}"/>
              </a:ext>
            </a:extLst>
          </p:cNvPr>
          <p:cNvCxnSpPr>
            <a:cxnSpLocks/>
          </p:cNvCxnSpPr>
          <p:nvPr/>
        </p:nvCxnSpPr>
        <p:spPr>
          <a:xfrm flipV="1">
            <a:off x="6399742" y="849112"/>
            <a:ext cx="761998" cy="1354898"/>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C5BEBB4-931F-4387-91D8-9769F080A8D4}"/>
              </a:ext>
            </a:extLst>
          </p:cNvPr>
          <p:cNvCxnSpPr>
            <a:cxnSpLocks/>
          </p:cNvCxnSpPr>
          <p:nvPr/>
        </p:nvCxnSpPr>
        <p:spPr>
          <a:xfrm>
            <a:off x="8130501" y="3658738"/>
            <a:ext cx="874954" cy="1260761"/>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2565B754-23C5-4160-84C7-E5F77D047271}"/>
              </a:ext>
            </a:extLst>
          </p:cNvPr>
          <p:cNvCxnSpPr>
            <a:cxnSpLocks/>
          </p:cNvCxnSpPr>
          <p:nvPr/>
        </p:nvCxnSpPr>
        <p:spPr>
          <a:xfrm>
            <a:off x="6272931" y="3752873"/>
            <a:ext cx="874954" cy="1260761"/>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EC420C95-5ABF-4F84-8BD4-E019FE8BA994}"/>
              </a:ext>
            </a:extLst>
          </p:cNvPr>
          <p:cNvCxnSpPr>
            <a:cxnSpLocks/>
          </p:cNvCxnSpPr>
          <p:nvPr/>
        </p:nvCxnSpPr>
        <p:spPr>
          <a:xfrm flipH="1">
            <a:off x="4061500" y="3732091"/>
            <a:ext cx="791338" cy="1281543"/>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631837FC-B1A8-4A91-AE6E-F87BC02CAE38}"/>
              </a:ext>
            </a:extLst>
          </p:cNvPr>
          <p:cNvCxnSpPr>
            <a:cxnSpLocks/>
          </p:cNvCxnSpPr>
          <p:nvPr/>
        </p:nvCxnSpPr>
        <p:spPr>
          <a:xfrm flipH="1">
            <a:off x="2286482" y="3470468"/>
            <a:ext cx="855807" cy="1241214"/>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2400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1e817316-4aca-4b9e-ace6-40706940dca6"/>
    <ds:schemaRef ds:uri="616eabd9-892f-425c-aaec-cee6893c8e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1494</Words>
  <Application>Microsoft Office PowerPoint</Application>
  <PresentationFormat>Widescreen</PresentationFormat>
  <Paragraphs>180</Paragraphs>
  <Slides>21</Slides>
  <Notes>10</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21</vt:i4>
      </vt:variant>
    </vt:vector>
  </HeadingPairs>
  <TitlesOfParts>
    <vt:vector size="46" baseType="lpstr">
      <vt:lpstr>Arial</vt:lpstr>
      <vt:lpstr>Calibri</vt:lpstr>
      <vt:lpstr>Calibri Light</vt:lpstr>
      <vt:lpstr>Times New Roman</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Lecture outline</vt:lpstr>
      <vt:lpstr>Pupil Voice</vt:lpstr>
      <vt:lpstr>PowerPoint Presentation</vt:lpstr>
      <vt:lpstr>PowerPoint Presentation</vt:lpstr>
      <vt:lpstr>PowerPoint Presentation</vt:lpstr>
      <vt:lpstr>PowerPoint Presentation</vt:lpstr>
      <vt:lpstr>PowerPoint Presentation</vt:lpstr>
      <vt:lpstr>Assignment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2</cp:revision>
  <dcterms:created xsi:type="dcterms:W3CDTF">2021-03-09T15:35:42Z</dcterms:created>
  <dcterms:modified xsi:type="dcterms:W3CDTF">2023-12-01T08:39:24Z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